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59" r:id="rId2"/>
    <p:sldMasterId id="2147483664" r:id="rId3"/>
  </p:sldMasterIdLst>
  <p:notesMasterIdLst>
    <p:notesMasterId r:id="rId26"/>
  </p:notesMasterIdLst>
  <p:handoutMasterIdLst>
    <p:handoutMasterId r:id="rId27"/>
  </p:handout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43" d="100"/>
          <a:sy n="143" d="100"/>
        </p:scale>
        <p:origin x="126" y="330"/>
      </p:cViewPr>
      <p:guideLst>
        <p:guide orient="horz" pos="676"/>
        <p:guide pos="56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350545-E260-4F41-A803-5BF85CFE96EA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BD68D1-0A4A-364F-B3D1-97755523C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0469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FCAFC9-2F5E-7849-9A3C-3E3602566C83}" type="datetimeFigureOut">
              <a:rPr lang="en-US" smtClean="0"/>
              <a:t>12/18/2014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359D8E-2A04-7648-BB99-EC53D25710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73273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256494" y="2494609"/>
            <a:ext cx="5661618" cy="1234730"/>
          </a:xfrm>
        </p:spPr>
        <p:txBody>
          <a:bodyPr anchor="b">
            <a:normAutofit/>
          </a:bodyPr>
          <a:lstStyle>
            <a:lvl1pPr marL="0" indent="0">
              <a:buNone/>
              <a:defRPr sz="3600" b="1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Add the title of your presentation here</a:t>
            </a:r>
            <a:endParaRPr lang="en-US" dirty="0"/>
          </a:p>
        </p:txBody>
      </p:sp>
      <p:grpSp>
        <p:nvGrpSpPr>
          <p:cNvPr id="10" name="Group 9"/>
          <p:cNvGrpSpPr/>
          <p:nvPr userDrawn="1"/>
        </p:nvGrpSpPr>
        <p:grpSpPr>
          <a:xfrm>
            <a:off x="3389891" y="4862023"/>
            <a:ext cx="1874480" cy="238727"/>
            <a:chOff x="3519449" y="4886156"/>
            <a:chExt cx="1874480" cy="238727"/>
          </a:xfrm>
        </p:grpSpPr>
        <p:sp>
          <p:nvSpPr>
            <p:cNvPr id="11" name="Subtitle 1"/>
            <p:cNvSpPr txBox="1">
              <a:spLocks/>
            </p:cNvSpPr>
            <p:nvPr userDrawn="1"/>
          </p:nvSpPr>
          <p:spPr>
            <a:xfrm>
              <a:off x="3519449" y="4886156"/>
              <a:ext cx="1050635" cy="160202"/>
            </a:xfrm>
            <a:prstGeom prst="rect">
              <a:avLst/>
            </a:prstGeom>
          </p:spPr>
          <p:txBody>
            <a:bodyPr vert="horz" lIns="91440" tIns="45720" rIns="91440" bIns="45720" rtlCol="0">
              <a:noAutofit/>
            </a:bodyPr>
            <a:lstStyle>
              <a:lvl1pPr marL="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457200" rtl="0" eaLnBrk="1" latinLnBrk="0" hangingPunct="1">
                <a:spcBef>
                  <a:spcPct val="20000"/>
                </a:spcBef>
                <a:buFont typeface="Arial"/>
                <a:buNone/>
                <a:defRPr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800" dirty="0" smtClean="0">
                  <a:solidFill>
                    <a:srgbClr val="FFFFFF"/>
                  </a:solidFill>
                  <a:latin typeface="Helvetica Neue"/>
                  <a:cs typeface="Helvetica Neue"/>
                </a:rPr>
                <a:t>Powered by</a:t>
              </a:r>
              <a:endParaRPr lang="en-US" sz="800" dirty="0">
                <a:solidFill>
                  <a:srgbClr val="FFFFFF"/>
                </a:solidFill>
                <a:latin typeface="Helvetica Neue"/>
                <a:cs typeface="Helvetica Neue"/>
              </a:endParaRPr>
            </a:p>
          </p:txBody>
        </p:sp>
        <p:pic>
          <p:nvPicPr>
            <p:cNvPr id="12" name="Picture 11" descr="sm_logo_reversed1color.png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84796" y="4895292"/>
              <a:ext cx="1109133" cy="229591"/>
            </a:xfrm>
            <a:prstGeom prst="rect">
              <a:avLst/>
            </a:prstGeom>
          </p:spPr>
        </p:pic>
      </p:grp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>
          <a:xfrm>
            <a:off x="257175" y="3732517"/>
            <a:ext cx="3897313" cy="37465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6756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644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15888" y="723900"/>
            <a:ext cx="388778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517428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sty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graphicFrame>
        <p:nvGraphicFramePr>
          <p:cNvPr id="5" name="Table 4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731729107"/>
              </p:ext>
            </p:extLst>
          </p:nvPr>
        </p:nvGraphicFramePr>
        <p:xfrm>
          <a:off x="204787" y="1052400"/>
          <a:ext cx="5953649" cy="2184875"/>
        </p:xfrm>
        <a:graphic>
          <a:graphicData uri="http://schemas.openxmlformats.org/drawingml/2006/table">
            <a:tbl>
              <a:tblPr firstRow="1" lastRow="1" bandRow="1">
                <a:tableStyleId>{1FECB4D8-DB02-4DC6-A0A2-4F2EBAE1DC90}</a:tableStyleId>
              </a:tblPr>
              <a:tblGrid>
                <a:gridCol w="4802370"/>
                <a:gridCol w="716414"/>
                <a:gridCol w="434865"/>
              </a:tblGrid>
              <a:tr h="312125">
                <a:tc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Answer Choices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100" dirty="0" smtClean="0">
                          <a:solidFill>
                            <a:schemeClr val="bg1"/>
                          </a:solidFill>
                          <a:latin typeface="Arial"/>
                          <a:cs typeface="Arial"/>
                        </a:rPr>
                        <a:t>Responses</a:t>
                      </a:r>
                      <a:endParaRPr lang="en-US" sz="11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dirty="0">
                        <a:solidFill>
                          <a:schemeClr val="bg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Less than one year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 to 3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3 to 5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25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5 to 7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15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More than seven</a:t>
                      </a:r>
                      <a:r>
                        <a:rPr lang="en-US" sz="1050" baseline="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 years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40.00%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chemeClr val="tx1"/>
                          </a:solidFill>
                          <a:latin typeface="Arial"/>
                          <a:cs typeface="Arial"/>
                        </a:rPr>
                        <a:t>40</a:t>
                      </a:r>
                      <a:endParaRPr lang="en-US"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60574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2125">
                <a:tc>
                  <a:txBody>
                    <a:bodyPr/>
                    <a:lstStyle/>
                    <a:p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Total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05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100</a:t>
                      </a:r>
                      <a:endParaRPr lang="en-US" sz="1050" dirty="0">
                        <a:solidFill>
                          <a:srgbClr val="FFFFFF"/>
                        </a:solidFill>
                        <a:latin typeface="Arial"/>
                        <a:cs typeface="Arial"/>
                      </a:endParaRPr>
                    </a:p>
                  </a:txBody>
                  <a:tcPr anchor="ctr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666666"/>
                    </a:solidFill>
                  </a:tcPr>
                </a:tc>
              </a:tr>
            </a:tbl>
          </a:graphicData>
        </a:graphic>
      </p:graphicFrame>
      <p:sp>
        <p:nvSpPr>
          <p:cNvPr id="7" name="Text Placeholder 6"/>
          <p:cNvSpPr>
            <a:spLocks noGrp="1"/>
          </p:cNvSpPr>
          <p:nvPr>
            <p:ph type="body" sz="quarter" idx="11"/>
          </p:nvPr>
        </p:nvSpPr>
        <p:spPr>
          <a:xfrm>
            <a:off x="115888" y="723900"/>
            <a:ext cx="4478337" cy="261938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4444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esponse Summary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593F9-7B30-274B-BFFF-492683631E49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204788" y="3880918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204788" y="2469270"/>
            <a:ext cx="8229600" cy="857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6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204788" y="3166774"/>
            <a:ext cx="3859212" cy="280987"/>
          </a:xfrm>
        </p:spPr>
        <p:txBody>
          <a:bodyPr/>
          <a:lstStyle>
            <a:lvl2pPr marL="4763" indent="0">
              <a:buNone/>
              <a:defRPr sz="160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defRPr>
            </a:lvl2pPr>
          </a:lstStyle>
          <a:p>
            <a:pPr lvl="1"/>
            <a:r>
              <a:rPr lang="en-US" dirty="0" smtClean="0"/>
              <a:t>Total Responses</a:t>
            </a:r>
            <a:endParaRPr lang="en-US" dirty="0"/>
          </a:p>
        </p:txBody>
      </p:sp>
      <p:sp>
        <p:nvSpPr>
          <p:cNvPr id="7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204788" y="4274702"/>
            <a:ext cx="4576388" cy="350837"/>
          </a:xfrm>
        </p:spPr>
        <p:txBody>
          <a:bodyPr/>
          <a:lstStyle>
            <a:lvl1pPr>
              <a:defRPr b="0"/>
            </a:lvl1pPr>
          </a:lstStyle>
          <a:p>
            <a:pPr lvl="0"/>
            <a:r>
              <a:rPr lang="en-US" dirty="0" smtClean="0"/>
              <a:t>Click to edit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483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4788" y="1200151"/>
            <a:ext cx="848201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4788" y="469116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fld id="{537D1D7B-70B5-9D4F-A9E5-525C1090DAAC}" type="datetime4">
              <a:rPr lang="en-US" smtClean="0"/>
              <a:t>December 18, 2014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4828084"/>
            <a:ext cx="384104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CCCCCC"/>
                </a:solidFill>
                <a:latin typeface="Arial"/>
                <a:cs typeface="Arial"/>
              </a:defRPr>
            </a:lvl1pPr>
          </a:lstStyle>
          <a:p>
            <a:fld id="{7FE0505B-37A8-D24C-BEF3-C2D216B51C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582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hf hdr="0" ftr="0"/>
  <p:txStyles>
    <p:titleStyle>
      <a:lvl1pPr algn="l" defTabSz="457200" rtl="0" eaLnBrk="1" latinLnBrk="0" hangingPunct="1">
        <a:spcBef>
          <a:spcPct val="0"/>
        </a:spcBef>
        <a:buNone/>
        <a:defRPr sz="1800" b="1" kern="1200" baseline="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b="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5136" y="333381"/>
            <a:ext cx="8229600" cy="39127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136" y="736649"/>
            <a:ext cx="5332506" cy="249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67076" y="4815076"/>
            <a:ext cx="62603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A88B48FB-E956-2048-9E74-C69E7CAA26C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04788" y="729178"/>
            <a:ext cx="8780462" cy="0"/>
          </a:xfrm>
          <a:prstGeom prst="line">
            <a:avLst/>
          </a:prstGeom>
          <a:ln w="635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948755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xStyles>
    <p:titleStyle>
      <a:lvl1pPr algn="l" defTabSz="4572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0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498" y="2009589"/>
            <a:ext cx="8229600" cy="533140"/>
          </a:xfrm>
          <a:prstGeom prst="rect">
            <a:avLst/>
          </a:prstGeom>
        </p:spPr>
        <p:txBody>
          <a:bodyPr vert="horz" lIns="0" tIns="45720" rIns="91440" bIns="45720" rtlCol="0">
            <a:no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29705" y="4819820"/>
            <a:ext cx="663015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accent2"/>
                </a:solidFill>
                <a:latin typeface="Arial"/>
                <a:cs typeface="Arial"/>
              </a:defRPr>
            </a:lvl1pPr>
          </a:lstStyle>
          <a:p>
            <a:fld id="{37B593F9-7B30-274B-BFFF-492683631E49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4815076"/>
            <a:ext cx="9144000" cy="0"/>
          </a:xfrm>
          <a:prstGeom prst="line">
            <a:avLst/>
          </a:prstGeom>
          <a:ln w="12700" cmpd="sng">
            <a:solidFill>
              <a:srgbClr val="CCCCCC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itle Placeholder 11"/>
          <p:cNvSpPr>
            <a:spLocks noGrp="1"/>
          </p:cNvSpPr>
          <p:nvPr>
            <p:ph type="title"/>
          </p:nvPr>
        </p:nvSpPr>
        <p:spPr>
          <a:xfrm>
            <a:off x="204788" y="807371"/>
            <a:ext cx="8229600" cy="857250"/>
          </a:xfrm>
          <a:prstGeom prst="rect">
            <a:avLst/>
          </a:prstGeom>
        </p:spPr>
        <p:txBody>
          <a:bodyPr vert="horz" lIns="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1960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Font typeface="Arial"/>
        <a:buNone/>
        <a:defRPr sz="1600" b="1" kern="1200">
          <a:solidFill>
            <a:schemeClr val="bg1">
              <a:lumMod val="50000"/>
            </a:schemeClr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t>استطلاع مدى الرضا عن ورشة العصف الذهني للموارد البشرية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t>Thursday, December 18, 2014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Q5: مكان العمل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33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48557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Q6: الفئة الوظيفية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33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Q6: الفئة الوظيفية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336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324428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Q7: محتويات ورشة العصف الذهني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49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948214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Q7: محتويات ورشة العصف الذهني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497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168071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Q8: المشاركين ضمن الورشة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500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812142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Q8: المشاركين ضمن الورشة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500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632857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Q9: إدارة الورشة وعمليات الدعم اللوجستي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33    Skipped: 2</a:t>
            </a:r>
          </a:p>
        </p:txBody>
      </p:sp>
      <p:pic>
        <p:nvPicPr>
          <p:cNvPr id="4" name="Picture 3" descr="74124507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948214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Q9: إدارة الورشة وعمليات الدعم اللوجستي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33    Skipped: 2</a:t>
            </a:r>
          </a:p>
        </p:txBody>
      </p:sp>
      <p:pic>
        <p:nvPicPr>
          <p:cNvPr id="4" name="Picture 3" descr="74124507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168071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Q10: الرضا العام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33    Skipped: 2</a:t>
            </a:r>
          </a:p>
        </p:txBody>
      </p:sp>
      <p:pic>
        <p:nvPicPr>
          <p:cNvPr id="4" name="Picture 3" descr="74124517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67607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t>Date Created: Sunday, December 14, 2014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35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/>
        <p:txBody>
          <a:bodyPr/>
          <a:lstStyle/>
          <a:p>
            <a:r>
              <a:t>Total Responses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t>Complete Responses: 32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Q10: الرضا العام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33    Skipped: 2</a:t>
            </a:r>
          </a:p>
        </p:txBody>
      </p:sp>
      <p:pic>
        <p:nvPicPr>
          <p:cNvPr id="4" name="Picture 3" descr="741245177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242785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Q11: في رأيك ما هو ترتيب اولويات انظمة الموارد البشرية والتي يجب التركيز عليه خلال الاعوام القادمة في الحكومة الاتحادية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32    Skipped: 3</a:t>
            </a:r>
          </a:p>
        </p:txBody>
      </p:sp>
      <p:pic>
        <p:nvPicPr>
          <p:cNvPr id="4" name="Picture 3" descr="74124525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812142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Q11: في رأيك ما هو ترتيب اولويات انظمة الموارد البشرية والتي يجب التركيز عليه خلال الاعوام القادمة في الحكومة الاتحادية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32    Skipped: 3</a:t>
            </a:r>
          </a:p>
        </p:txBody>
      </p:sp>
      <p:pic>
        <p:nvPicPr>
          <p:cNvPr id="4" name="Picture 3" descr="741245259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567214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Q1: فئة المتعاملين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33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Q1: فئة المتعاملين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3360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61471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Q3: الجنس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336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Q3: الجنس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3362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034142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Q4: سنوات الخبرة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336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Q4: سنوات الخبرة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3363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1324428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Q5: مكان العمل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t>Answered: 35    Skipped: 0</a:t>
            </a:r>
          </a:p>
        </p:txBody>
      </p:sp>
      <p:pic>
        <p:nvPicPr>
          <p:cNvPr id="4" name="Picture 3" descr="741243364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658" y="1498491"/>
            <a:ext cx="5388428" cy="226785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M-template-20140529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ata slides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Response Summary">
  <a:themeElements>
    <a:clrScheme name="Custom 1">
      <a:dk1>
        <a:srgbClr val="333333"/>
      </a:dk1>
      <a:lt1>
        <a:sysClr val="window" lastClr="FFFFFF"/>
      </a:lt1>
      <a:dk2>
        <a:srgbClr val="666666"/>
      </a:dk2>
      <a:lt2>
        <a:srgbClr val="EEECE1"/>
      </a:lt2>
      <a:accent1>
        <a:srgbClr val="8BAB42"/>
      </a:accent1>
      <a:accent2>
        <a:srgbClr val="CCCCCC"/>
      </a:accent2>
      <a:accent3>
        <a:srgbClr val="60574C"/>
      </a:accent3>
      <a:accent4>
        <a:srgbClr val="31859C"/>
      </a:accent4>
      <a:accent5>
        <a:srgbClr val="A8BC33"/>
      </a:accent5>
      <a:accent6>
        <a:srgbClr val="FFFFFF"/>
      </a:accent6>
      <a:hlink>
        <a:srgbClr val="31859C"/>
      </a:hlink>
      <a:folHlink>
        <a:srgbClr val="31859C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SM-template-20140529.potx</Template>
  <TotalTime>274</TotalTime>
  <Words>275</Words>
  <Application>Microsoft Office PowerPoint</Application>
  <PresentationFormat>On-screen Show (16:9)</PresentationFormat>
  <Paragraphs>46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SM-template-20140529</vt:lpstr>
      <vt:lpstr>Data slides</vt:lpstr>
      <vt:lpstr>Response Summary</vt:lpstr>
      <vt:lpstr>PowerPoint Presentation</vt:lpstr>
      <vt:lpstr>35</vt:lpstr>
      <vt:lpstr>Q1: فئة المتعاملين</vt:lpstr>
      <vt:lpstr>Q1: فئة المتعاملين</vt:lpstr>
      <vt:lpstr>Q3: الجنس</vt:lpstr>
      <vt:lpstr>Q3: الجنس</vt:lpstr>
      <vt:lpstr>Q4: سنوات الخبرة</vt:lpstr>
      <vt:lpstr>Q4: سنوات الخبرة</vt:lpstr>
      <vt:lpstr>Q5: مكان العمل</vt:lpstr>
      <vt:lpstr>Q5: مكان العمل</vt:lpstr>
      <vt:lpstr>Q6: الفئة الوظيفية</vt:lpstr>
      <vt:lpstr>Q6: الفئة الوظيفية</vt:lpstr>
      <vt:lpstr>Q7: محتويات ورشة العصف الذهني</vt:lpstr>
      <vt:lpstr>Q7: محتويات ورشة العصف الذهني</vt:lpstr>
      <vt:lpstr>Q8: المشاركين ضمن الورشة</vt:lpstr>
      <vt:lpstr>Q8: المشاركين ضمن الورشة</vt:lpstr>
      <vt:lpstr>Q9: إدارة الورشة وعمليات الدعم اللوجستي</vt:lpstr>
      <vt:lpstr>Q9: إدارة الورشة وعمليات الدعم اللوجستي</vt:lpstr>
      <vt:lpstr>Q10: الرضا العام</vt:lpstr>
      <vt:lpstr>Q10: الرضا العام</vt:lpstr>
      <vt:lpstr>Q11: في رأيك ما هو ترتيب اولويات انظمة الموارد البشرية والتي يجب التركيز عليه خلال الاعوام القادمة في الحكومة الاتحادية</vt:lpstr>
      <vt:lpstr>Q11: في رأيك ما هو ترتيب اولويات انظمة الموارد البشرية والتي يجب التركيز عليه خلال الاعوام القادمة في الحكومة الاتحادية</vt:lpstr>
    </vt:vector>
  </TitlesOfParts>
  <Company>SurveyMonkey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Melissa Clarke</dc:creator>
  <cp:lastModifiedBy>Abdulla N. Al Suwaidi</cp:lastModifiedBy>
  <cp:revision>41</cp:revision>
  <dcterms:created xsi:type="dcterms:W3CDTF">2014-01-30T23:18:11Z</dcterms:created>
  <dcterms:modified xsi:type="dcterms:W3CDTF">2014-12-17T20:22:32Z</dcterms:modified>
</cp:coreProperties>
</file>