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  <p:sldMasterId id="2147483652" r:id="rId6"/>
  </p:sldMasterIdLst>
  <p:notesMasterIdLst>
    <p:notesMasterId r:id="rId16"/>
  </p:notesMasterIdLst>
  <p:handoutMasterIdLst>
    <p:handoutMasterId r:id="rId17"/>
  </p:handoutMasterIdLst>
  <p:sldIdLst>
    <p:sldId id="256" r:id="rId7"/>
    <p:sldId id="393" r:id="rId8"/>
    <p:sldId id="259" r:id="rId9"/>
    <p:sldId id="402" r:id="rId10"/>
    <p:sldId id="401" r:id="rId11"/>
    <p:sldId id="403" r:id="rId12"/>
    <p:sldId id="404" r:id="rId13"/>
    <p:sldId id="400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a A. Ibrahim" initials="AAI" lastIdx="3" clrIdx="0">
    <p:extLst>
      <p:ext uri="{19B8F6BF-5375-455C-9EA6-DF929625EA0E}">
        <p15:presenceInfo xmlns:p15="http://schemas.microsoft.com/office/powerpoint/2012/main" userId="S-1-5-21-2952978500-1401317594-660745576-77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FFCC66"/>
    <a:srgbClr val="AC8332"/>
    <a:srgbClr val="B68A35"/>
    <a:srgbClr val="996633"/>
    <a:srgbClr val="CC6600"/>
    <a:srgbClr val="993300"/>
    <a:srgbClr val="DE4A00"/>
    <a:srgbClr val="7F7F7F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14" autoAdjust="0"/>
    <p:restoredTop sz="96305" autoAdjust="0"/>
  </p:normalViewPr>
  <p:slideViewPr>
    <p:cSldViewPr>
      <p:cViewPr varScale="1">
        <p:scale>
          <a:sx n="74" d="100"/>
          <a:sy n="74" d="100"/>
        </p:scale>
        <p:origin x="384" y="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82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9\&#1575;&#1604;&#1585;&#1576;&#1593;%20&#1575;&#1604;&#1585;&#1575;&#1576;&#1593;\&#1575;&#1604;&#1585;&#1590;&#1575;%20&#1593;&#1606;%20&#1575;&#1604;&#1605;&#1608;&#1602;&#1593;%20&#1575;&#1604;&#1575;&#1604;&#1603;&#1578;&#1585;&#1608;&#1606;&#1610;\&#1575;&#1604;&#1605;&#1608;&#1602;&#1593;%20&#1575;&#1604;&#1575;&#1604;&#1603;&#1578;&#1585;&#1608;&#1606;&#161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9\&#1575;&#1604;&#1585;&#1576;&#1593;%20&#1575;&#1604;&#1585;&#1575;&#1576;&#1593;\&#1575;&#1604;&#1585;&#1590;&#1575;%20&#1593;&#1606;%20&#1575;&#1604;&#1605;&#1608;&#1602;&#1593;%20&#1575;&#1604;&#1575;&#1604;&#1603;&#1578;&#1585;&#1608;&#1606;&#1610;\&#1575;&#1604;&#1605;&#1608;&#1602;&#1593;%20&#1575;&#1604;&#1575;&#1604;&#1603;&#1578;&#1585;&#1608;&#1606;&#161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9\&#1575;&#1604;&#1585;&#1576;&#1593;%20&#1575;&#1604;&#1585;&#1575;&#1576;&#1593;\&#1575;&#1604;&#1585;&#1590;&#1575;%20&#1593;&#1606;%20&#1575;&#1604;&#1605;&#1608;&#1602;&#1593;%20&#1575;&#1604;&#1575;&#1604;&#1603;&#1578;&#1585;&#1608;&#1606;&#1610;\&#1575;&#1604;&#1605;&#1608;&#1602;&#1593;%20&#1575;&#1604;&#1575;&#1604;&#1603;&#1578;&#1585;&#1608;&#1606;&#161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9\&#1575;&#1604;&#1585;&#1576;&#1593;%20&#1575;&#1604;&#1585;&#1575;&#1576;&#1593;\&#1575;&#1604;&#1585;&#1590;&#1575;%20&#1593;&#1606;%20&#1575;&#1604;&#1605;&#1608;&#1602;&#1593;%20&#1575;&#1604;&#1575;&#1604;&#1603;&#1578;&#1585;&#1608;&#1606;&#1610;\&#1575;&#1604;&#1605;&#1608;&#1602;&#1593;%20&#1575;&#1604;&#1575;&#1604;&#1603;&#1578;&#1585;&#1608;&#1606;&#161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sara745\Desktop\survey\2019\&#1575;&#1604;&#1585;&#1576;&#1593;%20&#1575;&#1604;&#1585;&#1575;&#1576;&#1593;\&#1575;&#1604;&#1585;&#1590;&#1575;%20&#1593;&#1606;%20&#1575;&#1604;&#1605;&#1608;&#1602;&#1593;%20&#1575;&#1604;&#1575;&#1604;&#1603;&#1578;&#1585;&#1608;&#1606;&#1610;\&#1575;&#1604;&#1605;&#1608;&#1602;&#1593;%20&#1575;&#1604;&#1575;&#1604;&#1603;&#1578;&#1585;&#1608;&#1606;&#1610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9\&#1575;&#1604;&#1585;&#1576;&#1593;%20&#1575;&#1604;&#1585;&#1575;&#1576;&#1593;\&#1575;&#1604;&#1585;&#1590;&#1575;%20&#1593;&#1606;%20&#1575;&#1604;&#1605;&#1608;&#1602;&#1593;%20&#1575;&#1604;&#1575;&#1604;&#1603;&#1578;&#1585;&#1608;&#1606;&#1610;\&#1575;&#1604;&#1605;&#1608;&#1602;&#1593;%20&#1575;&#1604;&#1575;&#1604;&#1603;&#1578;&#1585;&#1608;&#1606;&#1610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9\&#1575;&#1604;&#1585;&#1576;&#1593;%20&#1575;&#1604;&#1585;&#1575;&#1576;&#1593;\&#1575;&#1604;&#1585;&#1590;&#1575;%20&#1593;&#1606;%20&#1575;&#1604;&#1605;&#1608;&#1602;&#1593;%20&#1575;&#1604;&#1575;&#1604;&#1603;&#1578;&#1585;&#1608;&#1606;&#1610;\&#1575;&#1604;&#1605;&#1608;&#1602;&#1593;%20&#1575;&#1604;&#1575;&#1604;&#1603;&#1578;&#1585;&#1608;&#1606;&#1610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ysClr val="windowText" lastClr="00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/>
              <a:t>الرضا العام عن الموقع الإلكتروني للهيئة الاتحادية للموارد البشرية 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ysClr val="windowText" lastClr="00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2"/>
          <c:spPr>
            <a:solidFill>
              <a:srgbClr val="CC99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ysClr val="windowText" lastClr="000000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Sheet1!$B$55</c:f>
              <c:strCache>
                <c:ptCount val="1"/>
                <c:pt idx="0">
                  <c:v>الرضا العام عن الموقع الإلكتروني للهيئة الاتحادية للموارد البشرية </c:v>
                </c:pt>
              </c:strCache>
            </c:strRef>
          </c:cat>
          <c:val>
            <c:numRef>
              <c:f>Sheet1!$E$55</c:f>
              <c:numCache>
                <c:formatCode>0%</c:formatCode>
                <c:ptCount val="1"/>
                <c:pt idx="0">
                  <c:v>0.88571428571428568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73406144"/>
        <c:axId val="-1734012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Sheet1!$B$55</c15:sqref>
                        </c15:formulaRef>
                      </c:ext>
                    </c:extLst>
                    <c:strCache>
                      <c:ptCount val="1"/>
                      <c:pt idx="0">
                        <c:v>الرضا العام عن الموقع الإلكتروني للهيئة الاتحادية للموارد البشرية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Sheet1!$C$55</c15:sqref>
                        </c15:formulaRef>
                      </c:ext>
                    </c:extLst>
                    <c:numCache>
                      <c:formatCode>General</c:formatCode>
                      <c:ptCount val="1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Sheet1!$B$55</c15:sqref>
                        </c15:formulaRef>
                      </c:ext>
                    </c:extLst>
                    <c:strCache>
                      <c:ptCount val="1"/>
                      <c:pt idx="0">
                        <c:v>الرضا العام عن الموقع الإلكتروني للهيئة الاتحادية للموارد البشرية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Sheet1!$D$55</c15:sqref>
                        </c15:formulaRef>
                      </c:ext>
                    </c:extLst>
                    <c:numCache>
                      <c:formatCode>General</c:formatCode>
                      <c:ptCount val="1"/>
                    </c:numCache>
                  </c:numRef>
                </c:val>
              </c15:ser>
            </c15:filteredBarSeries>
          </c:ext>
        </c:extLst>
      </c:barChart>
      <c:catAx>
        <c:axId val="-1734061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73401248"/>
        <c:crosses val="autoZero"/>
        <c:auto val="1"/>
        <c:lblAlgn val="ctr"/>
        <c:lblOffset val="100"/>
        <c:noMultiLvlLbl val="0"/>
      </c:catAx>
      <c:valAx>
        <c:axId val="-17340124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-173406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600" b="1">
          <a:solidFill>
            <a:sysClr val="windowText" lastClr="000000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/>
              <a:t>الجنس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spPr>
            <a:solidFill>
              <a:schemeClr val="bg1">
                <a:lumMod val="50000"/>
              </a:schemeClr>
            </a:solidFill>
          </c:spPr>
          <c:dPt>
            <c:idx val="0"/>
            <c:bubble3D val="0"/>
            <c:spPr>
              <a:solidFill>
                <a:srgbClr val="CC99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1041633265004103"/>
                  <c:y val="-6.969696969696970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923839051339771"/>
                      <c:h val="0.3151453113815318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4275305189636087"/>
                  <c:y val="6.102696253877350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Sheet1!$B$4:$B$5</c:f>
              <c:strCache>
                <c:ptCount val="2"/>
                <c:pt idx="0">
                  <c:v>أنثى </c:v>
                </c:pt>
                <c:pt idx="1">
                  <c:v>ذكر</c:v>
                </c:pt>
              </c:strCache>
            </c:strRef>
          </c:cat>
          <c:val>
            <c:numRef>
              <c:f>Sheet1!$C$4:$C$5</c:f>
              <c:numCache>
                <c:formatCode>General</c:formatCode>
                <c:ptCount val="2"/>
                <c:pt idx="0">
                  <c:v>5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30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6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/>
              <a:t>الفئة العمرية 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spPr>
            <a:solidFill>
              <a:srgbClr val="CC9900"/>
            </a:solidFill>
          </c:spPr>
          <c:dPt>
            <c:idx val="0"/>
            <c:bubble3D val="0"/>
            <c:spPr>
              <a:solidFill>
                <a:srgbClr val="CC99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C99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0.1469238257807351"/>
                  <c:y val="-7.57575757575757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4692382578073529"/>
                  <c:y val="6.969696969696970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5182128664009314"/>
                  <c:y val="-9.090909090909093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Sheet1!$B$8:$B$11</c:f>
              <c:strCache>
                <c:ptCount val="4"/>
                <c:pt idx="0">
                  <c:v>الفئة العمرية</c:v>
                </c:pt>
                <c:pt idx="1">
                  <c:v>29-18</c:v>
                </c:pt>
                <c:pt idx="2">
                  <c:v>39-30</c:v>
                </c:pt>
                <c:pt idx="3">
                  <c:v>50 ومافوق</c:v>
                </c:pt>
              </c:strCache>
            </c:strRef>
          </c:cat>
          <c:val>
            <c:numRef>
              <c:f>Sheet1!$C$8:$C$11</c:f>
              <c:numCache>
                <c:formatCode>General</c:formatCode>
                <c:ptCount val="4"/>
                <c:pt idx="1">
                  <c:v>4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6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/>
              <a:t>منطقة السكن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spPr>
            <a:solidFill>
              <a:srgbClr val="CC9900"/>
            </a:solidFill>
          </c:spPr>
          <c:dPt>
            <c:idx val="0"/>
            <c:bubble3D val="0"/>
            <c:spPr>
              <a:solidFill>
                <a:srgbClr val="CC99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6007171212703294"/>
                  <c:y val="-9.293192919123610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4086310667178897"/>
                  <c:y val="-0.1827661274094310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536688436419516"/>
                  <c:y val="0.1270069698946893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Sheet1!$B$16:$B$18</c:f>
              <c:strCache>
                <c:ptCount val="3"/>
                <c:pt idx="0">
                  <c:v>الشارقة </c:v>
                </c:pt>
                <c:pt idx="1">
                  <c:v>أبوظبي</c:v>
                </c:pt>
                <c:pt idx="2">
                  <c:v>رأس الخيمة</c:v>
                </c:pt>
              </c:strCache>
            </c:strRef>
          </c:cat>
          <c:val>
            <c:numRef>
              <c:f>Sheet1!$C$16:$C$18</c:f>
              <c:numCache>
                <c:formatCode>General</c:formatCode>
                <c:ptCount val="3"/>
                <c:pt idx="0">
                  <c:v>5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60"/>
        <c:holeSize val="55"/>
      </c:doughnut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6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dirty="0" smtClean="0"/>
              <a:t>هل أنت من </a:t>
            </a:r>
            <a:r>
              <a:rPr lang="ar-AE" dirty="0"/>
              <a:t>اصحاب الهمم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spPr>
            <a:solidFill>
              <a:srgbClr val="CC9900"/>
            </a:solidFill>
          </c:spPr>
          <c:dPt>
            <c:idx val="0"/>
            <c:bubble3D val="0"/>
            <c:spPr>
              <a:solidFill>
                <a:srgbClr val="CC99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CC99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CC99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0.3484890676672473"/>
                  <c:y val="-9.293195185880977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3552352631504061"/>
                  <c:y val="-6.81500980297938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Sheet1!$B$27:$B$29</c:f>
              <c:strCache>
                <c:ptCount val="3"/>
                <c:pt idx="0">
                  <c:v>من أصحاب الهمم</c:v>
                </c:pt>
                <c:pt idx="1">
                  <c:v>نعم</c:v>
                </c:pt>
                <c:pt idx="2">
                  <c:v>لا </c:v>
                </c:pt>
              </c:strCache>
            </c:strRef>
          </c:cat>
          <c:val>
            <c:numRef>
              <c:f>Sheet1!$C$27:$C$29</c:f>
              <c:numCache>
                <c:formatCode>General</c:formatCode>
                <c:ptCount val="3"/>
                <c:pt idx="1">
                  <c:v>0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0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" lastClr="FFFFFF">
          <a:lumMod val="85000"/>
        </a:sysClr>
      </a:solidFill>
    </a:ln>
    <a:effectLst/>
  </c:spPr>
  <c:txPr>
    <a:bodyPr/>
    <a:lstStyle/>
    <a:p>
      <a:pPr>
        <a:defRPr sz="16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/>
              <a:t>المؤهل الدراسي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spPr>
            <a:solidFill>
              <a:srgbClr val="CC9900"/>
            </a:solidFill>
          </c:spPr>
          <c:dPt>
            <c:idx val="0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CC99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7287744909719543"/>
                  <c:y val="-0.1239092691450797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6327314636957357"/>
                  <c:y val="0.164179781617230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152516327314637"/>
                  <c:y val="-0.2787958555764293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Sheet1!$B$22:$B$24</c:f>
              <c:strCache>
                <c:ptCount val="3"/>
                <c:pt idx="0">
                  <c:v>دراسات عليا </c:v>
                </c:pt>
                <c:pt idx="1">
                  <c:v>جامعي</c:v>
                </c:pt>
                <c:pt idx="2">
                  <c:v>ثانوية عامة </c:v>
                </c:pt>
              </c:strCache>
            </c:strRef>
          </c:cat>
          <c:val>
            <c:numRef>
              <c:f>Sheet1!$C$22:$C$24</c:f>
              <c:numCache>
                <c:formatCode>General</c:formatCode>
                <c:ptCount val="3"/>
                <c:pt idx="0">
                  <c:v>2</c:v>
                </c:pt>
                <c:pt idx="1">
                  <c:v>1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6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dirty="0"/>
              <a:t>الرضا عن محاور الموقع الإلكتروني للهيئة الاتحادية للموارد البشرية الحكومية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2"/>
          <c:spPr>
            <a:solidFill>
              <a:srgbClr val="CC99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Sheet1!$B$130:$B$133</c:f>
              <c:strCache>
                <c:ptCount val="4"/>
                <c:pt idx="0">
                  <c:v>الشعور بالأمان فيما يتعلق بحفظ المعلومات الشخصية</c:v>
                </c:pt>
                <c:pt idx="1">
                  <c:v>سهولة و مرونة استعمال الموقع الإلكتروني</c:v>
                </c:pt>
                <c:pt idx="2">
                  <c:v>حداثة المعلومات المنشورة على الموقع </c:v>
                </c:pt>
                <c:pt idx="3">
                  <c:v>الموقع الإلكتروني يتميز  بالفاعلية والكفاءة من حيث الخدمة المطلوبة </c:v>
                </c:pt>
              </c:strCache>
            </c:strRef>
          </c:cat>
          <c:val>
            <c:numRef>
              <c:f>Sheet1!$E$130:$E$133</c:f>
              <c:numCache>
                <c:formatCode>0%</c:formatCode>
                <c:ptCount val="4"/>
                <c:pt idx="0">
                  <c:v>0.91428571428571426</c:v>
                </c:pt>
                <c:pt idx="1">
                  <c:v>0.94285714285714284</c:v>
                </c:pt>
                <c:pt idx="2">
                  <c:v>0.82857142857142863</c:v>
                </c:pt>
                <c:pt idx="3">
                  <c:v>0.82857142857142863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9"/>
        <c:overlap val="-27"/>
        <c:axId val="-173413760"/>
        <c:axId val="-17340233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Sheet1!$B$130:$B$133</c15:sqref>
                        </c15:formulaRef>
                      </c:ext>
                    </c:extLst>
                    <c:strCache>
                      <c:ptCount val="4"/>
                      <c:pt idx="0">
                        <c:v>الشعور بالأمان فيما يتعلق بحفظ المعلومات الشخصية</c:v>
                      </c:pt>
                      <c:pt idx="1">
                        <c:v>سهولة و مرونة استعمال الموقع الإلكتروني</c:v>
                      </c:pt>
                      <c:pt idx="2">
                        <c:v>حداثة المعلومات المنشورة على الموقع </c:v>
                      </c:pt>
                      <c:pt idx="3">
                        <c:v>الموقع الإلكتروني يتميز  بالفاعلية والكفاءة من حيث الخدمة المطلوبة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Sheet1!$C$130:$C$133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Sheet1!$B$130:$B$133</c15:sqref>
                        </c15:formulaRef>
                      </c:ext>
                    </c:extLst>
                    <c:strCache>
                      <c:ptCount val="4"/>
                      <c:pt idx="0">
                        <c:v>الشعور بالأمان فيما يتعلق بحفظ المعلومات الشخصية</c:v>
                      </c:pt>
                      <c:pt idx="1">
                        <c:v>سهولة و مرونة استعمال الموقع الإلكتروني</c:v>
                      </c:pt>
                      <c:pt idx="2">
                        <c:v>حداثة المعلومات المنشورة على الموقع </c:v>
                      </c:pt>
                      <c:pt idx="3">
                        <c:v>الموقع الإلكتروني يتميز  بالفاعلية والكفاءة من حيث الخدمة المطلوبة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Sheet1!$D$130:$D$133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</c:ext>
        </c:extLst>
      </c:barChart>
      <c:catAx>
        <c:axId val="-173413760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-173402336"/>
        <c:crosses val="autoZero"/>
        <c:auto val="1"/>
        <c:lblAlgn val="ctr"/>
        <c:lblOffset val="100"/>
        <c:noMultiLvlLbl val="0"/>
      </c:catAx>
      <c:valAx>
        <c:axId val="-173402336"/>
        <c:scaling>
          <c:orientation val="minMax"/>
        </c:scaling>
        <c:delete val="1"/>
        <c:axPos val="r"/>
        <c:numFmt formatCode="0%" sourceLinked="1"/>
        <c:majorTickMark val="none"/>
        <c:minorTickMark val="none"/>
        <c:tickLblPos val="nextTo"/>
        <c:crossAx val="-173413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6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/>
              <a:t>الرضا عن محاور الموقع الإلكتروني للهيئة الاتحادية للموارد البشرية الحكومية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2"/>
          <c:spPr>
            <a:solidFill>
              <a:srgbClr val="CC99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Sheet1!$B$134:$B$136</c:f>
              <c:strCache>
                <c:ptCount val="3"/>
                <c:pt idx="0">
                  <c:v>تجاوب الهيئة مع المراسلات والاستفسارات الواردة من قبلكم عن طريق الموقع بسرعة وفاعلية</c:v>
                </c:pt>
                <c:pt idx="1">
                  <c:v>الموقع الإلكتروني للهيئة بديل عملي عن التعاملات التقليدية /الزيارات الميدانية </c:v>
                </c:pt>
                <c:pt idx="2">
                  <c:v>تنوع قنوات التواصل المتاحة</c:v>
                </c:pt>
              </c:strCache>
            </c:strRef>
          </c:cat>
          <c:val>
            <c:numRef>
              <c:f>Sheet1!$E$134:$E$136</c:f>
              <c:numCache>
                <c:formatCode>0%</c:formatCode>
                <c:ptCount val="3"/>
                <c:pt idx="0">
                  <c:v>0.77142857142857146</c:v>
                </c:pt>
                <c:pt idx="1">
                  <c:v>0.8</c:v>
                </c:pt>
                <c:pt idx="2">
                  <c:v>0.8571428571428571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38177584"/>
        <c:axId val="-381808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Sheet1!$B$134:$B$136</c15:sqref>
                        </c15:formulaRef>
                      </c:ext>
                    </c:extLst>
                    <c:strCache>
                      <c:ptCount val="3"/>
                      <c:pt idx="0">
                        <c:v>تجاوب الهيئة مع المراسلات والاستفسارات الواردة من قبلكم عن طريق الموقع بسرعة وفاعلية</c:v>
                      </c:pt>
                      <c:pt idx="1">
                        <c:v>الموقع الإلكتروني للهيئة بديل عملي عن التعاملات التقليدية /الزيارات الميدانية </c:v>
                      </c:pt>
                      <c:pt idx="2">
                        <c:v>تنوع قنوات التواصل المتاحة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Sheet1!$C$134:$C$136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Sheet1!$B$134:$B$136</c15:sqref>
                        </c15:formulaRef>
                      </c:ext>
                    </c:extLst>
                    <c:strCache>
                      <c:ptCount val="3"/>
                      <c:pt idx="0">
                        <c:v>تجاوب الهيئة مع المراسلات والاستفسارات الواردة من قبلكم عن طريق الموقع بسرعة وفاعلية</c:v>
                      </c:pt>
                      <c:pt idx="1">
                        <c:v>الموقع الإلكتروني للهيئة بديل عملي عن التعاملات التقليدية /الزيارات الميدانية </c:v>
                      </c:pt>
                      <c:pt idx="2">
                        <c:v>تنوع قنوات التواصل المتاحة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Sheet1!$D$134:$D$136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</c15:ser>
            </c15:filteredBarSeries>
          </c:ext>
        </c:extLst>
      </c:barChart>
      <c:catAx>
        <c:axId val="-38177584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-38180848"/>
        <c:crosses val="autoZero"/>
        <c:auto val="1"/>
        <c:lblAlgn val="ctr"/>
        <c:lblOffset val="100"/>
        <c:noMultiLvlLbl val="0"/>
      </c:catAx>
      <c:valAx>
        <c:axId val="-38180848"/>
        <c:scaling>
          <c:orientation val="minMax"/>
        </c:scaling>
        <c:delete val="1"/>
        <c:axPos val="r"/>
        <c:numFmt formatCode="0%" sourceLinked="1"/>
        <c:majorTickMark val="none"/>
        <c:minorTickMark val="none"/>
        <c:tickLblPos val="nextTo"/>
        <c:crossAx val="-38177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" lastClr="FFFFFF">
          <a:lumMod val="85000"/>
        </a:sysClr>
      </a:solidFill>
    </a:ln>
    <a:effectLst/>
  </c:spPr>
  <c:txPr>
    <a:bodyPr/>
    <a:lstStyle/>
    <a:p>
      <a:pPr>
        <a:defRPr sz="16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8F011-1A44-42A4-9795-97F144430F8C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E177A-26E8-409B-96FE-5DD82AEFA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8926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2BC11-6803-4E0B-8603-89B6A2963DC3}" type="datetimeFigureOut">
              <a:rPr lang="en-US" smtClean="0"/>
              <a:t>10/13/2019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75373-734A-4BD7-B097-934598F52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0855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75373-734A-4BD7-B097-934598F528BC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8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21708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3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" name="عنصر نائب لرقم الشريحة 5"/>
          <p:cNvSpPr txBox="1">
            <a:spLocks/>
          </p:cNvSpPr>
          <p:nvPr userDrawn="1"/>
        </p:nvSpPr>
        <p:spPr>
          <a:xfrm>
            <a:off x="-5080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30411" y="1005031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4808817" y="157364"/>
            <a:ext cx="6430315" cy="731783"/>
          </a:xfrm>
          <a:prstGeom prst="rect">
            <a:avLst/>
          </a:prstGeom>
        </p:spPr>
        <p:txBody>
          <a:bodyPr lIns="91410" tIns="45710" rIns="91410" bIns="45710" anchor="ctr" anchorCtr="0">
            <a:normAutofit/>
          </a:bodyPr>
          <a:lstStyle>
            <a:lvl1pPr marL="0" indent="0" algn="r" defTabSz="914264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 smtClean="0"/>
              <a:t>الموضوع</a:t>
            </a:r>
            <a:endParaRPr lang="en-US" dirty="0"/>
          </a:p>
        </p:txBody>
      </p:sp>
      <p:sp>
        <p:nvSpPr>
          <p:cNvPr id="10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OCT 2019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748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5720" y="990600"/>
            <a:ext cx="12070080" cy="0"/>
          </a:xfrm>
          <a:prstGeom prst="line">
            <a:avLst/>
          </a:prstGeom>
          <a:ln>
            <a:solidFill>
              <a:srgbClr val="CFA859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67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5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r>
              <a:rPr lang="ar-AE" sz="1900">
                <a:solidFill>
                  <a:prstClr val="black"/>
                </a:solidFill>
              </a:rPr>
              <a:t>مايو 2016</a:t>
            </a:r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fld id="{56427F38-63A5-4D63-9399-D970397CA46A}" type="slidenum">
              <a:rPr lang="en-US" sz="1900">
                <a:solidFill>
                  <a:prstClr val="black"/>
                </a:solidFill>
              </a:rPr>
              <a:pPr defTabSz="914264"/>
              <a:t>‹#›</a:t>
            </a:fld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9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823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3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8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OCT 2019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2037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3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" name="عنصر نائب لرقم الشريحة 5"/>
          <p:cNvSpPr txBox="1">
            <a:spLocks/>
          </p:cNvSpPr>
          <p:nvPr userDrawn="1"/>
        </p:nvSpPr>
        <p:spPr>
          <a:xfrm>
            <a:off x="-5080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30411" y="1005031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4808817" y="157364"/>
            <a:ext cx="6430315" cy="731783"/>
          </a:xfrm>
          <a:prstGeom prst="rect">
            <a:avLst/>
          </a:prstGeom>
        </p:spPr>
        <p:txBody>
          <a:bodyPr lIns="91410" tIns="45710" rIns="91410" bIns="45710" anchor="ctr" anchorCtr="0">
            <a:normAutofit/>
          </a:bodyPr>
          <a:lstStyle>
            <a:lvl1pPr marL="0" indent="0" algn="r" defTabSz="914264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 smtClean="0"/>
              <a:t>الموضوع</a:t>
            </a:r>
            <a:endParaRPr lang="en-US" dirty="0"/>
          </a:p>
        </p:txBody>
      </p:sp>
      <p:sp>
        <p:nvSpPr>
          <p:cNvPr id="8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OCT 2019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37485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94600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1" tIns="45708" rIns="91411" bIns="45708" rtlCol="0" anchor="ctr"/>
          <a:lstStyle/>
          <a:p>
            <a:pPr defTabSz="914118" rtl="1"/>
            <a:endParaRPr lang="en-US" sz="1100" b="1" dirty="0">
              <a:solidFill>
                <a:srgbClr val="FFFFFF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84835" y="990600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5181600" y="142931"/>
            <a:ext cx="6096000" cy="731783"/>
          </a:xfrm>
          <a:prstGeom prst="rect">
            <a:avLst/>
          </a:prstGeom>
        </p:spPr>
        <p:txBody>
          <a:bodyPr lIns="91422" tIns="45710" rIns="91422" bIns="45710" anchor="ctr" anchorCtr="0">
            <a:normAutofit/>
          </a:bodyPr>
          <a:lstStyle>
            <a:lvl1pPr marL="0" indent="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 smtClean="0"/>
              <a:t>الموضوع</a:t>
            </a:r>
            <a:endParaRPr lang="en-US" dirty="0"/>
          </a:p>
        </p:txBody>
      </p:sp>
      <p:sp>
        <p:nvSpPr>
          <p:cNvPr id="6" name="عنصر نائب لرقم الشريحة 5"/>
          <p:cNvSpPr txBox="1">
            <a:spLocks/>
          </p:cNvSpPr>
          <p:nvPr userDrawn="1"/>
        </p:nvSpPr>
        <p:spPr>
          <a:xfrm>
            <a:off x="11684000" y="6608763"/>
            <a:ext cx="711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OCT 2019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5229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r>
              <a:rPr lang="ar-AE" sz="1900">
                <a:solidFill>
                  <a:prstClr val="black"/>
                </a:solidFill>
              </a:rPr>
              <a:t>مايو 2016</a:t>
            </a:r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fld id="{56427F38-63A5-4D63-9399-D970397CA46A}" type="slidenum">
              <a:rPr lang="en-US" sz="1900">
                <a:solidFill>
                  <a:prstClr val="black"/>
                </a:solidFill>
              </a:rPr>
              <a:pPr defTabSz="914264"/>
              <a:t>‹#›</a:t>
            </a:fld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9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487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800" y="76200"/>
            <a:ext cx="879001" cy="891381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203667"/>
            <a:ext cx="5283200" cy="63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2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808" y="76200"/>
            <a:ext cx="879001" cy="891381"/>
          </a:xfrm>
          <a:prstGeom prst="rect">
            <a:avLst/>
          </a:prstGeom>
        </p:spPr>
      </p:pic>
      <p:sp>
        <p:nvSpPr>
          <p:cNvPr id="6" name="عنصر نائب لرقم الشريحة 5"/>
          <p:cNvSpPr txBox="1">
            <a:spLocks/>
          </p:cNvSpPr>
          <p:nvPr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pic>
        <p:nvPicPr>
          <p:cNvPr id="143362" name="Picture 2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12" y="130572"/>
            <a:ext cx="4794928" cy="782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804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26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0" indent="-342850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9" indent="-285710" algn="l" defTabSz="9142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0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1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4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6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8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22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4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8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2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9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فرعي 2"/>
          <p:cNvSpPr txBox="1">
            <a:spLocks/>
          </p:cNvSpPr>
          <p:nvPr/>
        </p:nvSpPr>
        <p:spPr>
          <a:xfrm>
            <a:off x="4991100" y="4495800"/>
            <a:ext cx="2400300" cy="342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Federal </a:t>
            </a:r>
            <a:r>
              <a:rPr lang="pt-BR" sz="16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Authority | </a:t>
            </a:r>
            <a:r>
              <a:rPr lang="ar-AE" sz="16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هيئة اتحادية</a:t>
            </a:r>
            <a:endParaRPr lang="en-US" sz="1600" dirty="0">
              <a:solidFill>
                <a:srgbClr val="B68A35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AutoShape 2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1984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8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2136775" y="3127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2289175" y="4651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عنوان فرعي 2"/>
          <p:cNvSpPr txBox="1">
            <a:spLocks/>
          </p:cNvSpPr>
          <p:nvPr/>
        </p:nvSpPr>
        <p:spPr>
          <a:xfrm>
            <a:off x="5001832" y="5372100"/>
            <a:ext cx="2057400" cy="34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sz="1400" b="1" u="sng" dirty="0" smtClean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13</a:t>
            </a:r>
            <a:r>
              <a:rPr lang="en-US" sz="1400" b="1" u="sng" dirty="0" smtClean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/</a:t>
            </a:r>
            <a:r>
              <a:rPr lang="ar-AE" sz="1400" b="1" u="sng" dirty="0" smtClean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10/2019</a:t>
            </a:r>
            <a:endParaRPr lang="en-US" sz="1400" b="1" u="sng" dirty="0">
              <a:solidFill>
                <a:schemeClr val="bg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81400" y="1819209"/>
            <a:ext cx="7543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“</a:t>
            </a:r>
            <a:r>
              <a:rPr lang="ar-A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تقرير نتائج استبيان </a:t>
            </a:r>
            <a:r>
              <a:rPr lang="ar-A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الرضا عن </a:t>
            </a:r>
            <a:r>
              <a:rPr lang="ar-A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الموقع الإلكتروني للهيئة الاتحادية للموارد البشرية الحكومية</a:t>
            </a:r>
            <a:r>
              <a:rPr 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” </a:t>
            </a:r>
            <a:r>
              <a:rPr lang="ar-A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4400" dirty="0">
              <a:solidFill>
                <a:srgbClr val="C00000"/>
              </a:solidFill>
            </a:endParaRPr>
          </a:p>
        </p:txBody>
      </p:sp>
      <p:pic>
        <p:nvPicPr>
          <p:cNvPr id="13" name="Picture 12" descr="نتيجة بحث الصور عن ‪federal authority for government human resources logo‬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42" y="1219200"/>
            <a:ext cx="3103658" cy="29718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59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93061" y="184019"/>
            <a:ext cx="6430315" cy="731783"/>
          </a:xfrm>
        </p:spPr>
        <p:txBody>
          <a:bodyPr>
            <a:noAutofit/>
          </a:bodyPr>
          <a:lstStyle/>
          <a:p>
            <a:pPr algn="ctr"/>
            <a:r>
              <a:rPr lang="ar-AE" sz="4400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محاور العرض</a:t>
            </a:r>
            <a:endParaRPr lang="en-US" sz="4000" dirty="0"/>
          </a:p>
        </p:txBody>
      </p:sp>
      <p:grpSp>
        <p:nvGrpSpPr>
          <p:cNvPr id="31" name="Shape 130"/>
          <p:cNvGrpSpPr/>
          <p:nvPr/>
        </p:nvGrpSpPr>
        <p:grpSpPr>
          <a:xfrm flipH="1">
            <a:off x="1834555" y="2700592"/>
            <a:ext cx="7319739" cy="459904"/>
            <a:chOff x="3131839" y="1491629"/>
            <a:chExt cx="5256584" cy="576064"/>
          </a:xfrm>
        </p:grpSpPr>
        <p:sp>
          <p:nvSpPr>
            <p:cNvPr id="32" name="Shape 131"/>
            <p:cNvSpPr/>
            <p:nvPr/>
          </p:nvSpPr>
          <p:spPr>
            <a:xfrm>
              <a:off x="3131840" y="1491629"/>
              <a:ext cx="5256583" cy="57606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R="0" indent="0" algn="ctr" rtl="1">
                <a:lnSpc>
                  <a:spcPct val="150000"/>
                </a:lnSpc>
                <a:spcBef>
                  <a:spcPts val="0"/>
                </a:spcBef>
                <a:buNone/>
              </a:pPr>
              <a:endParaRPr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  <a:sym typeface="Arial"/>
              </a:endParaRPr>
            </a:p>
          </p:txBody>
        </p:sp>
        <p:sp>
          <p:nvSpPr>
            <p:cNvPr id="33" name="Shape 132"/>
            <p:cNvSpPr/>
            <p:nvPr/>
          </p:nvSpPr>
          <p:spPr>
            <a:xfrm rot="5400000">
              <a:off x="3203839" y="1419629"/>
              <a:ext cx="576000" cy="719999"/>
            </a:xfrm>
            <a:prstGeom prst="rtTriangle">
              <a:avLst/>
            </a:prstGeom>
            <a:solidFill>
              <a:srgbClr val="CC9900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" name="Shape 133"/>
          <p:cNvGrpSpPr/>
          <p:nvPr/>
        </p:nvGrpSpPr>
        <p:grpSpPr>
          <a:xfrm flipH="1">
            <a:off x="1828800" y="3544084"/>
            <a:ext cx="7319739" cy="459904"/>
            <a:chOff x="3131839" y="1491629"/>
            <a:chExt cx="5256584" cy="576064"/>
          </a:xfrm>
        </p:grpSpPr>
        <p:sp>
          <p:nvSpPr>
            <p:cNvPr id="35" name="Shape 134"/>
            <p:cNvSpPr/>
            <p:nvPr/>
          </p:nvSpPr>
          <p:spPr>
            <a:xfrm>
              <a:off x="3131840" y="1491629"/>
              <a:ext cx="5256583" cy="57606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Shape 135"/>
            <p:cNvSpPr/>
            <p:nvPr/>
          </p:nvSpPr>
          <p:spPr>
            <a:xfrm rot="5400000">
              <a:off x="3203839" y="1419629"/>
              <a:ext cx="576000" cy="719999"/>
            </a:xfrm>
            <a:prstGeom prst="rtTriangle">
              <a:avLst/>
            </a:prstGeom>
            <a:solidFill>
              <a:srgbClr val="CC9900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" name="Shape 142"/>
          <p:cNvSpPr txBox="1"/>
          <p:nvPr/>
        </p:nvSpPr>
        <p:spPr>
          <a:xfrm flipH="1">
            <a:off x="8757481" y="2600122"/>
            <a:ext cx="533164" cy="2555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ar-AE" sz="20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02</a:t>
            </a:r>
            <a:endParaRPr lang="en" sz="20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Shape 143"/>
          <p:cNvSpPr txBox="1"/>
          <p:nvPr/>
        </p:nvSpPr>
        <p:spPr>
          <a:xfrm flipH="1">
            <a:off x="8745971" y="3443615"/>
            <a:ext cx="533164" cy="2555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0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ar-AE" sz="20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lang="en" sz="20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144"/>
          <p:cNvSpPr txBox="1"/>
          <p:nvPr/>
        </p:nvSpPr>
        <p:spPr>
          <a:xfrm flipH="1">
            <a:off x="8650621" y="4314599"/>
            <a:ext cx="533164" cy="2555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0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ar-AE" sz="20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lang="en" sz="20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" name="Shape 130"/>
          <p:cNvGrpSpPr/>
          <p:nvPr/>
        </p:nvGrpSpPr>
        <p:grpSpPr>
          <a:xfrm flipH="1">
            <a:off x="1834554" y="1819128"/>
            <a:ext cx="7319739" cy="459904"/>
            <a:chOff x="3131839" y="1491629"/>
            <a:chExt cx="5256584" cy="576064"/>
          </a:xfrm>
        </p:grpSpPr>
        <p:sp>
          <p:nvSpPr>
            <p:cNvPr id="48" name="Shape 131"/>
            <p:cNvSpPr/>
            <p:nvPr/>
          </p:nvSpPr>
          <p:spPr>
            <a:xfrm>
              <a:off x="3131840" y="1491629"/>
              <a:ext cx="5256583" cy="57606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R="0" indent="0" algn="ctr" rtl="1">
                <a:lnSpc>
                  <a:spcPct val="150000"/>
                </a:lnSpc>
                <a:spcBef>
                  <a:spcPts val="0"/>
                </a:spcBef>
                <a:buNone/>
              </a:pPr>
              <a:r>
                <a:rPr lang="ar-AE" sz="2000" b="1" dirty="0">
                  <a:solidFill>
                    <a:srgbClr val="AC8332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  <a:sym typeface="Arial"/>
                </a:rPr>
                <a:t>مقدمة</a:t>
              </a:r>
              <a:endParaRPr sz="2000"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  <a:sym typeface="Arial"/>
              </a:endParaRPr>
            </a:p>
          </p:txBody>
        </p:sp>
        <p:sp>
          <p:nvSpPr>
            <p:cNvPr id="49" name="Shape 132"/>
            <p:cNvSpPr/>
            <p:nvPr/>
          </p:nvSpPr>
          <p:spPr>
            <a:xfrm rot="5400000">
              <a:off x="3203839" y="1419629"/>
              <a:ext cx="576000" cy="719999"/>
            </a:xfrm>
            <a:prstGeom prst="rtTriangle">
              <a:avLst/>
            </a:prstGeom>
            <a:solidFill>
              <a:srgbClr val="CC9900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9" name="Shape 142"/>
          <p:cNvSpPr txBox="1"/>
          <p:nvPr/>
        </p:nvSpPr>
        <p:spPr>
          <a:xfrm flipH="1">
            <a:off x="8757480" y="1718658"/>
            <a:ext cx="533164" cy="2555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</a:p>
        </p:txBody>
      </p:sp>
      <p:sp>
        <p:nvSpPr>
          <p:cNvPr id="6" name="Rectangle 5"/>
          <p:cNvSpPr/>
          <p:nvPr/>
        </p:nvSpPr>
        <p:spPr>
          <a:xfrm>
            <a:off x="3150278" y="2651600"/>
            <a:ext cx="4164922" cy="4732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lnSpc>
                <a:spcPct val="150000"/>
              </a:lnSpc>
            </a:pPr>
            <a:r>
              <a:rPr lang="ar-AE"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الرضا عن الموقع الإلكتروني للهيئة الاتحادية للموارد </a:t>
            </a:r>
            <a:r>
              <a:rPr lang="ar-AE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البشرية</a:t>
            </a:r>
            <a:endParaRPr lang="ar-AE" b="1" dirty="0">
              <a:solidFill>
                <a:srgbClr val="AC833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10027" y="3580991"/>
            <a:ext cx="35573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AE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الرضا عن محاور الموقع الإلكتروني للموارد البشرية </a:t>
            </a:r>
            <a:endParaRPr lang="ar-AE" b="1" dirty="0">
              <a:solidFill>
                <a:srgbClr val="AC833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67" name="Shape 130"/>
          <p:cNvGrpSpPr/>
          <p:nvPr/>
        </p:nvGrpSpPr>
        <p:grpSpPr>
          <a:xfrm flipH="1">
            <a:off x="1851144" y="4409879"/>
            <a:ext cx="7319739" cy="459904"/>
            <a:chOff x="3131839" y="1491629"/>
            <a:chExt cx="5256584" cy="576064"/>
          </a:xfrm>
        </p:grpSpPr>
        <p:sp>
          <p:nvSpPr>
            <p:cNvPr id="68" name="Shape 131"/>
            <p:cNvSpPr/>
            <p:nvPr/>
          </p:nvSpPr>
          <p:spPr>
            <a:xfrm>
              <a:off x="3131840" y="1491629"/>
              <a:ext cx="5256583" cy="57606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R="0" indent="0" algn="ctr" rtl="1">
                <a:lnSpc>
                  <a:spcPct val="150000"/>
                </a:lnSpc>
                <a:spcBef>
                  <a:spcPts val="0"/>
                </a:spcBef>
                <a:buNone/>
              </a:pPr>
              <a:endParaRPr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  <a:sym typeface="Arial"/>
              </a:endParaRPr>
            </a:p>
          </p:txBody>
        </p:sp>
        <p:sp>
          <p:nvSpPr>
            <p:cNvPr id="69" name="Shape 132"/>
            <p:cNvSpPr/>
            <p:nvPr/>
          </p:nvSpPr>
          <p:spPr>
            <a:xfrm rot="5400000">
              <a:off x="3203839" y="1419629"/>
              <a:ext cx="576000" cy="719999"/>
            </a:xfrm>
            <a:prstGeom prst="rtTriangle">
              <a:avLst/>
            </a:prstGeom>
            <a:solidFill>
              <a:srgbClr val="CC9900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0" name="Shape 142"/>
          <p:cNvSpPr txBox="1"/>
          <p:nvPr/>
        </p:nvSpPr>
        <p:spPr>
          <a:xfrm flipH="1">
            <a:off x="8774070" y="4309409"/>
            <a:ext cx="533164" cy="2555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0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04</a:t>
            </a:r>
            <a:endParaRPr lang="en" sz="20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95546" y="4360887"/>
            <a:ext cx="391485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lnSpc>
                <a:spcPct val="150000"/>
              </a:lnSpc>
            </a:pPr>
            <a:r>
              <a:rPr lang="ar-AE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الملاحظات الواردة على الموقع الإلكتروني للهيئة الاتحادية </a:t>
            </a:r>
            <a:endParaRPr lang="ar-AE" b="1" dirty="0">
              <a:solidFill>
                <a:srgbClr val="AC833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76" name="Shape 130"/>
          <p:cNvGrpSpPr/>
          <p:nvPr/>
        </p:nvGrpSpPr>
        <p:grpSpPr>
          <a:xfrm flipH="1">
            <a:off x="1851144" y="5324279"/>
            <a:ext cx="7319739" cy="459904"/>
            <a:chOff x="3131839" y="1491629"/>
            <a:chExt cx="5256584" cy="576064"/>
          </a:xfrm>
        </p:grpSpPr>
        <p:sp>
          <p:nvSpPr>
            <p:cNvPr id="77" name="Shape 131"/>
            <p:cNvSpPr/>
            <p:nvPr/>
          </p:nvSpPr>
          <p:spPr>
            <a:xfrm>
              <a:off x="3131840" y="1491629"/>
              <a:ext cx="5256583" cy="57606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R="0" indent="0" algn="ctr" rtl="1">
                <a:lnSpc>
                  <a:spcPct val="150000"/>
                </a:lnSpc>
                <a:spcBef>
                  <a:spcPts val="0"/>
                </a:spcBef>
                <a:buNone/>
              </a:pPr>
              <a:endParaRPr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  <a:sym typeface="Arial"/>
              </a:endParaRPr>
            </a:p>
          </p:txBody>
        </p:sp>
        <p:sp>
          <p:nvSpPr>
            <p:cNvPr id="78" name="Shape 132"/>
            <p:cNvSpPr/>
            <p:nvPr/>
          </p:nvSpPr>
          <p:spPr>
            <a:xfrm rot="5400000">
              <a:off x="3203839" y="1419629"/>
              <a:ext cx="576000" cy="719999"/>
            </a:xfrm>
            <a:prstGeom prst="rtTriangle">
              <a:avLst/>
            </a:prstGeom>
            <a:solidFill>
              <a:srgbClr val="CC9900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9" name="Shape 142"/>
          <p:cNvSpPr txBox="1"/>
          <p:nvPr/>
        </p:nvSpPr>
        <p:spPr>
          <a:xfrm flipH="1">
            <a:off x="8774070" y="5223809"/>
            <a:ext cx="533164" cy="2555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ar-AE" sz="20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05</a:t>
            </a:r>
            <a:endParaRPr lang="en" sz="20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891429" y="5275674"/>
            <a:ext cx="862737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lnSpc>
                <a:spcPct val="150000"/>
              </a:lnSpc>
            </a:pPr>
            <a:r>
              <a:rPr lang="ar-AE" sz="2000" b="1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المرفقات </a:t>
            </a:r>
            <a:endParaRPr lang="ar-AE" sz="2000" b="1" dirty="0">
              <a:solidFill>
                <a:srgbClr val="AC833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7952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334"/>
          <p:cNvSpPr txBox="1"/>
          <p:nvPr/>
        </p:nvSpPr>
        <p:spPr>
          <a:xfrm rot="-5400000">
            <a:off x="6508662" y="4179807"/>
            <a:ext cx="3068897" cy="306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>
              <a:buSzPct val="25000"/>
            </a:pPr>
            <a:endParaRPr lang="en" sz="2000" b="1" dirty="0">
              <a:solidFill>
                <a:schemeClr val="bg1"/>
              </a:solidFill>
              <a:latin typeface="Dubai" panose="020B0503030403030204" pitchFamily="34" charset="-78"/>
              <a:ea typeface="Arial"/>
              <a:cs typeface="Dubai" panose="020B0503030403030204" pitchFamily="34" charset="-78"/>
              <a:sym typeface="Arial"/>
            </a:endParaRPr>
          </a:p>
        </p:txBody>
      </p:sp>
      <p:sp>
        <p:nvSpPr>
          <p:cNvPr id="24" name="Shape 682"/>
          <p:cNvSpPr/>
          <p:nvPr/>
        </p:nvSpPr>
        <p:spPr>
          <a:xfrm>
            <a:off x="7356566" y="1447800"/>
            <a:ext cx="302174" cy="382058"/>
          </a:xfrm>
          <a:custGeom>
            <a:avLst/>
            <a:gdLst/>
            <a:ahLst/>
            <a:cxnLst/>
            <a:rect l="0" t="0" r="0" b="0"/>
            <a:pathLst>
              <a:path w="12286" h="15534" extrusionOk="0">
                <a:moveTo>
                  <a:pt x="6326" y="1"/>
                </a:moveTo>
                <a:lnTo>
                  <a:pt x="5960" y="25"/>
                </a:lnTo>
                <a:lnTo>
                  <a:pt x="5716" y="74"/>
                </a:lnTo>
                <a:lnTo>
                  <a:pt x="5520" y="147"/>
                </a:lnTo>
                <a:lnTo>
                  <a:pt x="5374" y="221"/>
                </a:lnTo>
                <a:lnTo>
                  <a:pt x="4983" y="1466"/>
                </a:lnTo>
                <a:lnTo>
                  <a:pt x="4788" y="2028"/>
                </a:lnTo>
                <a:lnTo>
                  <a:pt x="4592" y="2541"/>
                </a:lnTo>
                <a:lnTo>
                  <a:pt x="4397" y="3005"/>
                </a:lnTo>
                <a:lnTo>
                  <a:pt x="4202" y="3396"/>
                </a:lnTo>
                <a:lnTo>
                  <a:pt x="4031" y="3689"/>
                </a:lnTo>
                <a:lnTo>
                  <a:pt x="3884" y="3933"/>
                </a:lnTo>
                <a:lnTo>
                  <a:pt x="3664" y="4153"/>
                </a:lnTo>
                <a:lnTo>
                  <a:pt x="3322" y="4495"/>
                </a:lnTo>
                <a:lnTo>
                  <a:pt x="2516" y="5252"/>
                </a:lnTo>
                <a:lnTo>
                  <a:pt x="1442" y="6229"/>
                </a:lnTo>
                <a:lnTo>
                  <a:pt x="1" y="6229"/>
                </a:lnTo>
                <a:lnTo>
                  <a:pt x="1" y="13433"/>
                </a:lnTo>
                <a:lnTo>
                  <a:pt x="1515" y="13433"/>
                </a:lnTo>
                <a:lnTo>
                  <a:pt x="2004" y="13678"/>
                </a:lnTo>
                <a:lnTo>
                  <a:pt x="2687" y="13971"/>
                </a:lnTo>
                <a:lnTo>
                  <a:pt x="3567" y="14313"/>
                </a:lnTo>
                <a:lnTo>
                  <a:pt x="4544" y="14679"/>
                </a:lnTo>
                <a:lnTo>
                  <a:pt x="5594" y="14997"/>
                </a:lnTo>
                <a:lnTo>
                  <a:pt x="6131" y="15143"/>
                </a:lnTo>
                <a:lnTo>
                  <a:pt x="6668" y="15265"/>
                </a:lnTo>
                <a:lnTo>
                  <a:pt x="7181" y="15387"/>
                </a:lnTo>
                <a:lnTo>
                  <a:pt x="7694" y="15461"/>
                </a:lnTo>
                <a:lnTo>
                  <a:pt x="8158" y="15509"/>
                </a:lnTo>
                <a:lnTo>
                  <a:pt x="8622" y="15534"/>
                </a:lnTo>
                <a:lnTo>
                  <a:pt x="9404" y="15534"/>
                </a:lnTo>
                <a:lnTo>
                  <a:pt x="9819" y="15509"/>
                </a:lnTo>
                <a:lnTo>
                  <a:pt x="10210" y="15461"/>
                </a:lnTo>
                <a:lnTo>
                  <a:pt x="10552" y="15363"/>
                </a:lnTo>
                <a:lnTo>
                  <a:pt x="10723" y="15314"/>
                </a:lnTo>
                <a:lnTo>
                  <a:pt x="10845" y="15265"/>
                </a:lnTo>
                <a:lnTo>
                  <a:pt x="10967" y="15192"/>
                </a:lnTo>
                <a:lnTo>
                  <a:pt x="11064" y="15094"/>
                </a:lnTo>
                <a:lnTo>
                  <a:pt x="11113" y="14997"/>
                </a:lnTo>
                <a:lnTo>
                  <a:pt x="11162" y="14874"/>
                </a:lnTo>
                <a:lnTo>
                  <a:pt x="11235" y="14166"/>
                </a:lnTo>
                <a:lnTo>
                  <a:pt x="11211" y="13995"/>
                </a:lnTo>
                <a:lnTo>
                  <a:pt x="11162" y="13849"/>
                </a:lnTo>
                <a:lnTo>
                  <a:pt x="11064" y="13702"/>
                </a:lnTo>
                <a:lnTo>
                  <a:pt x="10918" y="13580"/>
                </a:lnTo>
                <a:lnTo>
                  <a:pt x="11040" y="13556"/>
                </a:lnTo>
                <a:lnTo>
                  <a:pt x="11162" y="13507"/>
                </a:lnTo>
                <a:lnTo>
                  <a:pt x="11284" y="13458"/>
                </a:lnTo>
                <a:lnTo>
                  <a:pt x="11382" y="13360"/>
                </a:lnTo>
                <a:lnTo>
                  <a:pt x="11455" y="13263"/>
                </a:lnTo>
                <a:lnTo>
                  <a:pt x="11528" y="13140"/>
                </a:lnTo>
                <a:lnTo>
                  <a:pt x="11577" y="12994"/>
                </a:lnTo>
                <a:lnTo>
                  <a:pt x="11602" y="12872"/>
                </a:lnTo>
                <a:lnTo>
                  <a:pt x="11675" y="11993"/>
                </a:lnTo>
                <a:lnTo>
                  <a:pt x="11675" y="11870"/>
                </a:lnTo>
                <a:lnTo>
                  <a:pt x="11675" y="11773"/>
                </a:lnTo>
                <a:lnTo>
                  <a:pt x="11651" y="11651"/>
                </a:lnTo>
                <a:lnTo>
                  <a:pt x="11602" y="11553"/>
                </a:lnTo>
                <a:lnTo>
                  <a:pt x="11480" y="11382"/>
                </a:lnTo>
                <a:lnTo>
                  <a:pt x="11406" y="11309"/>
                </a:lnTo>
                <a:lnTo>
                  <a:pt x="11333" y="11235"/>
                </a:lnTo>
                <a:lnTo>
                  <a:pt x="11455" y="11211"/>
                </a:lnTo>
                <a:lnTo>
                  <a:pt x="11553" y="11162"/>
                </a:lnTo>
                <a:lnTo>
                  <a:pt x="11651" y="11089"/>
                </a:lnTo>
                <a:lnTo>
                  <a:pt x="11748" y="10991"/>
                </a:lnTo>
                <a:lnTo>
                  <a:pt x="11822" y="10893"/>
                </a:lnTo>
                <a:lnTo>
                  <a:pt x="11870" y="10796"/>
                </a:lnTo>
                <a:lnTo>
                  <a:pt x="11919" y="10674"/>
                </a:lnTo>
                <a:lnTo>
                  <a:pt x="11944" y="10527"/>
                </a:lnTo>
                <a:lnTo>
                  <a:pt x="12017" y="9672"/>
                </a:lnTo>
                <a:lnTo>
                  <a:pt x="12017" y="9550"/>
                </a:lnTo>
                <a:lnTo>
                  <a:pt x="12017" y="9428"/>
                </a:lnTo>
                <a:lnTo>
                  <a:pt x="11993" y="9306"/>
                </a:lnTo>
                <a:lnTo>
                  <a:pt x="11944" y="9208"/>
                </a:lnTo>
                <a:lnTo>
                  <a:pt x="11895" y="9111"/>
                </a:lnTo>
                <a:lnTo>
                  <a:pt x="11822" y="9037"/>
                </a:lnTo>
                <a:lnTo>
                  <a:pt x="11748" y="8964"/>
                </a:lnTo>
                <a:lnTo>
                  <a:pt x="11651" y="8891"/>
                </a:lnTo>
                <a:lnTo>
                  <a:pt x="11748" y="8866"/>
                </a:lnTo>
                <a:lnTo>
                  <a:pt x="11846" y="8793"/>
                </a:lnTo>
                <a:lnTo>
                  <a:pt x="11944" y="8720"/>
                </a:lnTo>
                <a:lnTo>
                  <a:pt x="12017" y="8647"/>
                </a:lnTo>
                <a:lnTo>
                  <a:pt x="12090" y="8549"/>
                </a:lnTo>
                <a:lnTo>
                  <a:pt x="12139" y="8451"/>
                </a:lnTo>
                <a:lnTo>
                  <a:pt x="12163" y="8329"/>
                </a:lnTo>
                <a:lnTo>
                  <a:pt x="12188" y="8207"/>
                </a:lnTo>
                <a:lnTo>
                  <a:pt x="12286" y="7328"/>
                </a:lnTo>
                <a:lnTo>
                  <a:pt x="12261" y="7206"/>
                </a:lnTo>
                <a:lnTo>
                  <a:pt x="12237" y="7083"/>
                </a:lnTo>
                <a:lnTo>
                  <a:pt x="12188" y="6986"/>
                </a:lnTo>
                <a:lnTo>
                  <a:pt x="12139" y="6888"/>
                </a:lnTo>
                <a:lnTo>
                  <a:pt x="12066" y="6790"/>
                </a:lnTo>
                <a:lnTo>
                  <a:pt x="11968" y="6717"/>
                </a:lnTo>
                <a:lnTo>
                  <a:pt x="11748" y="6571"/>
                </a:lnTo>
                <a:lnTo>
                  <a:pt x="11504" y="6448"/>
                </a:lnTo>
                <a:lnTo>
                  <a:pt x="11211" y="6351"/>
                </a:lnTo>
                <a:lnTo>
                  <a:pt x="10893" y="6278"/>
                </a:lnTo>
                <a:lnTo>
                  <a:pt x="10576" y="6229"/>
                </a:lnTo>
                <a:lnTo>
                  <a:pt x="9892" y="6131"/>
                </a:lnTo>
                <a:lnTo>
                  <a:pt x="8842" y="6033"/>
                </a:lnTo>
                <a:lnTo>
                  <a:pt x="7596" y="5960"/>
                </a:lnTo>
                <a:lnTo>
                  <a:pt x="6326" y="5887"/>
                </a:lnTo>
                <a:lnTo>
                  <a:pt x="6497" y="5594"/>
                </a:lnTo>
                <a:lnTo>
                  <a:pt x="6644" y="5252"/>
                </a:lnTo>
                <a:lnTo>
                  <a:pt x="6790" y="4885"/>
                </a:lnTo>
                <a:lnTo>
                  <a:pt x="6888" y="4495"/>
                </a:lnTo>
                <a:lnTo>
                  <a:pt x="6986" y="4104"/>
                </a:lnTo>
                <a:lnTo>
                  <a:pt x="7083" y="3689"/>
                </a:lnTo>
                <a:lnTo>
                  <a:pt x="7181" y="2883"/>
                </a:lnTo>
                <a:lnTo>
                  <a:pt x="7254" y="2150"/>
                </a:lnTo>
                <a:lnTo>
                  <a:pt x="7303" y="1539"/>
                </a:lnTo>
                <a:lnTo>
                  <a:pt x="7303" y="978"/>
                </a:lnTo>
                <a:lnTo>
                  <a:pt x="7303" y="807"/>
                </a:lnTo>
                <a:lnTo>
                  <a:pt x="7230" y="611"/>
                </a:lnTo>
                <a:lnTo>
                  <a:pt x="7157" y="465"/>
                </a:lnTo>
                <a:lnTo>
                  <a:pt x="7035" y="318"/>
                </a:lnTo>
                <a:lnTo>
                  <a:pt x="6888" y="172"/>
                </a:lnTo>
                <a:lnTo>
                  <a:pt x="6717" y="98"/>
                </a:lnTo>
                <a:lnTo>
                  <a:pt x="6522" y="25"/>
                </a:lnTo>
                <a:lnTo>
                  <a:pt x="6326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674808" y="231161"/>
            <a:ext cx="6430315" cy="731783"/>
          </a:xfrm>
        </p:spPr>
        <p:txBody>
          <a:bodyPr>
            <a:normAutofit/>
          </a:bodyPr>
          <a:lstStyle/>
          <a:p>
            <a:pPr algn="ctr"/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الرضا عن الموقع الإلكتروني للهيئة الاتحادية للموارد البشرية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90340"/>
              </p:ext>
            </p:extLst>
          </p:nvPr>
        </p:nvGraphicFramePr>
        <p:xfrm>
          <a:off x="6400800" y="1638828"/>
          <a:ext cx="5638800" cy="42285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563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824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26278">
                <a:tc gridSpan="2">
                  <a:txBody>
                    <a:bodyPr/>
                    <a:lstStyle/>
                    <a:p>
                      <a:pPr algn="ctr"/>
                      <a:r>
                        <a:rPr lang="ar-AE" sz="2400" b="1" u="none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الردود</a:t>
                      </a:r>
                      <a:r>
                        <a:rPr lang="ar-AE" sz="2400" b="1" u="none" baseline="0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 الفئات المستهدفة</a:t>
                      </a:r>
                      <a:endParaRPr lang="en-US" sz="2400" b="1" u="none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99249">
                <a:tc>
                  <a:txBody>
                    <a:bodyPr/>
                    <a:lstStyle/>
                    <a:p>
                      <a:pPr algn="ctr"/>
                      <a:r>
                        <a:rPr lang="ar-AE" sz="1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موظفي</a:t>
                      </a:r>
                      <a:r>
                        <a:rPr lang="ar-AE" sz="18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الحكومة الاتحادية</a:t>
                      </a:r>
                      <a:endParaRPr lang="ar-AE" sz="18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/>
                      <a:r>
                        <a:rPr lang="ar-AE" sz="18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زوار موقع الهيئة الاتحادية للموارد البشرية الحكومية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المستهدفة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5232">
                <a:tc>
                  <a:txBody>
                    <a:bodyPr/>
                    <a:lstStyle/>
                    <a:p>
                      <a:pPr algn="ctr"/>
                      <a:r>
                        <a:rPr lang="ar-AE" sz="17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ضمن الخطة التشغيلية</a:t>
                      </a:r>
                      <a:endParaRPr lang="en-US" sz="17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حالة 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الاستبيان 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81023"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u="none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عدد الردود للاستبيان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16789">
                <a:tc>
                  <a:txBody>
                    <a:bodyPr/>
                    <a:lstStyle/>
                    <a:p>
                      <a:pPr marL="0" marR="0" lvl="0" indent="0" algn="ct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7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1/</a:t>
                      </a:r>
                      <a:r>
                        <a:rPr lang="ar-AE" sz="17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يناير/2019</a:t>
                      </a:r>
                    </a:p>
                    <a:p>
                      <a:pPr marL="0" marR="0" lvl="0" indent="0" algn="ct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7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11/سبتمبر/2019</a:t>
                      </a:r>
                      <a:endParaRPr lang="en-US" sz="17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الفترة الزمنية للاستبيان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6369387"/>
              </p:ext>
            </p:extLst>
          </p:nvPr>
        </p:nvGraphicFramePr>
        <p:xfrm>
          <a:off x="228600" y="1638828"/>
          <a:ext cx="5897479" cy="4228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88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المعلومات الديموغرافية 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2812229"/>
              </p:ext>
            </p:extLst>
          </p:nvPr>
        </p:nvGraphicFramePr>
        <p:xfrm>
          <a:off x="381000" y="1521502"/>
          <a:ext cx="5222081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7053819"/>
              </p:ext>
            </p:extLst>
          </p:nvPr>
        </p:nvGraphicFramePr>
        <p:xfrm>
          <a:off x="6052771" y="1521502"/>
          <a:ext cx="5186361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2157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المعلومات الديموغرافية 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7222883"/>
              </p:ext>
            </p:extLst>
          </p:nvPr>
        </p:nvGraphicFramePr>
        <p:xfrm>
          <a:off x="4102995" y="1659228"/>
          <a:ext cx="3935848" cy="4512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7075963"/>
              </p:ext>
            </p:extLst>
          </p:nvPr>
        </p:nvGraphicFramePr>
        <p:xfrm>
          <a:off x="76200" y="1659227"/>
          <a:ext cx="3935848" cy="4512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5973210"/>
              </p:ext>
            </p:extLst>
          </p:nvPr>
        </p:nvGraphicFramePr>
        <p:xfrm>
          <a:off x="8135553" y="1659227"/>
          <a:ext cx="3935848" cy="4512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7000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الرضا عن الموقع الإلكتروني للهيئة الاتحادية للموارد البشرية 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7016270"/>
              </p:ext>
            </p:extLst>
          </p:nvPr>
        </p:nvGraphicFramePr>
        <p:xfrm>
          <a:off x="738557" y="1295400"/>
          <a:ext cx="10500575" cy="4956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6741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الرضا عن الموقع الإلكتروني للهيئة الاتحادية للموارد البشرية 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6329461"/>
              </p:ext>
            </p:extLst>
          </p:nvPr>
        </p:nvGraphicFramePr>
        <p:xfrm>
          <a:off x="304800" y="1295400"/>
          <a:ext cx="11353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4149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8817" y="228600"/>
            <a:ext cx="6621183" cy="731783"/>
          </a:xfrm>
        </p:spPr>
        <p:txBody>
          <a:bodyPr>
            <a:noAutofit/>
          </a:bodyPr>
          <a:lstStyle/>
          <a:p>
            <a:pPr algn="ctr"/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الملاحظات الواردة لتطوير </a:t>
            </a:r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الموقع الالكتروني للهيئة 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Shape 99"/>
          <p:cNvSpPr/>
          <p:nvPr/>
        </p:nvSpPr>
        <p:spPr>
          <a:xfrm flipH="1">
            <a:off x="9856616" y="2359572"/>
            <a:ext cx="1116184" cy="576000"/>
          </a:xfrm>
          <a:prstGeom prst="homePlate">
            <a:avLst>
              <a:gd name="adj" fmla="val 54918"/>
            </a:avLst>
          </a:prstGeom>
          <a:solidFill>
            <a:srgbClr val="CC9900"/>
          </a:solidFill>
          <a:ln>
            <a:solidFill>
              <a:srgbClr val="CBA14D"/>
            </a:solidFill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101"/>
          <p:cNvSpPr txBox="1"/>
          <p:nvPr/>
        </p:nvSpPr>
        <p:spPr>
          <a:xfrm flipH="1">
            <a:off x="10215762" y="2438568"/>
            <a:ext cx="604638" cy="430886"/>
          </a:xfrm>
          <a:prstGeom prst="rect">
            <a:avLst/>
          </a:prstGeom>
          <a:noFill/>
          <a:ln>
            <a:noFill/>
          </a:ln>
        </p:spPr>
        <p:txBody>
          <a:bodyPr lIns="91425" tIns="0" rIns="91425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ar-AE" sz="28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  <a:endParaRPr lang="en" sz="28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105"/>
          <p:cNvSpPr/>
          <p:nvPr/>
        </p:nvSpPr>
        <p:spPr>
          <a:xfrm flipH="1">
            <a:off x="9197766" y="3602924"/>
            <a:ext cx="1116184" cy="576000"/>
          </a:xfrm>
          <a:prstGeom prst="homePlate">
            <a:avLst>
              <a:gd name="adj" fmla="val 54918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07"/>
          <p:cNvSpPr txBox="1"/>
          <p:nvPr/>
        </p:nvSpPr>
        <p:spPr>
          <a:xfrm flipH="1">
            <a:off x="9556912" y="3655398"/>
            <a:ext cx="604638" cy="430886"/>
          </a:xfrm>
          <a:prstGeom prst="rect">
            <a:avLst/>
          </a:prstGeom>
          <a:noFill/>
          <a:ln>
            <a:noFill/>
          </a:ln>
        </p:spPr>
        <p:txBody>
          <a:bodyPr lIns="91425" tIns="0" rIns="91425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ar-AE" sz="28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02</a:t>
            </a:r>
            <a:endParaRPr lang="en" sz="28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111"/>
          <p:cNvSpPr/>
          <p:nvPr/>
        </p:nvSpPr>
        <p:spPr>
          <a:xfrm flipH="1">
            <a:off x="8383517" y="4834200"/>
            <a:ext cx="1116184" cy="576000"/>
          </a:xfrm>
          <a:prstGeom prst="homePlate">
            <a:avLst>
              <a:gd name="adj" fmla="val 54918"/>
            </a:avLst>
          </a:prstGeom>
          <a:solidFill>
            <a:srgbClr val="CC9900"/>
          </a:solidFill>
          <a:ln>
            <a:solidFill>
              <a:srgbClr val="CBA14D"/>
            </a:solidFill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3"/>
          <p:cNvSpPr txBox="1"/>
          <p:nvPr/>
        </p:nvSpPr>
        <p:spPr>
          <a:xfrm flipH="1">
            <a:off x="8742663" y="4886675"/>
            <a:ext cx="604638" cy="430886"/>
          </a:xfrm>
          <a:prstGeom prst="rect">
            <a:avLst/>
          </a:prstGeom>
          <a:noFill/>
          <a:ln>
            <a:noFill/>
          </a:ln>
        </p:spPr>
        <p:txBody>
          <a:bodyPr lIns="91425" tIns="0" rIns="91425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ar-AE" sz="28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03</a:t>
            </a:r>
            <a:endParaRPr lang="en" sz="28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635586" y="2438568"/>
            <a:ext cx="19255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 fontAlgn="b"/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شكرا لهذا الجهد المتميز</a:t>
            </a:r>
            <a:endParaRPr lang="ar-AE" sz="2000" b="1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16437" y="3716952"/>
            <a:ext cx="20858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 fontAlgn="b"/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حساب حميل موقع جميل</a:t>
            </a:r>
            <a:endParaRPr lang="ar-AE" sz="2000" b="1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096651" y="4937534"/>
            <a:ext cx="41344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 fontAlgn="b"/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جهود مباركة ومتاحة وسهلة الوصول وثرية مع التقدير </a:t>
            </a:r>
            <a:endParaRPr lang="ar-AE" sz="2000" b="1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745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031479"/>
              </p:ext>
            </p:extLst>
          </p:nvPr>
        </p:nvGraphicFramePr>
        <p:xfrm>
          <a:off x="2667000" y="2194560"/>
          <a:ext cx="6934200" cy="199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671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15202">
                <a:tc gridSpan="2">
                  <a:txBody>
                    <a:bodyPr/>
                    <a:lstStyle/>
                    <a:p>
                      <a:pPr algn="ctr"/>
                      <a:r>
                        <a:rPr lang="ar-AE" sz="2400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المرفقات</a:t>
                      </a:r>
                      <a:endParaRPr lang="en-US" sz="24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812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1" eaLnBrk="1" latinLnBrk="0" hangingPunct="1">
                        <a:buFontTx/>
                        <a:buNone/>
                      </a:pPr>
                      <a:r>
                        <a:rPr lang="ar-AE" sz="20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نتائج الاستبيان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4284149"/>
              </p:ext>
            </p:extLst>
          </p:nvPr>
        </p:nvGraphicFramePr>
        <p:xfrm>
          <a:off x="3886200" y="319278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Acrobat Document" showAsIcon="1" r:id="rId3" imgW="914400" imgH="771480" progId="AcroExch.Document.DC">
                  <p:embed/>
                </p:oleObj>
              </mc:Choice>
              <mc:Fallback>
                <p:oleObj name="Acrobat Document" showAsIcon="1" r:id="rId3" imgW="914400" imgH="77148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86200" y="319278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842273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نسق Off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568CE430E0D62840A7AAB60FDFE350BA" ma:contentTypeVersion="7" ma:contentTypeDescription="إنشاء مستند جديد." ma:contentTypeScope="" ma:versionID="c37a9e45cf0f893930f46920f83a1283">
  <xsd:schema xmlns:xsd="http://www.w3.org/2001/XMLSchema" xmlns:xs="http://www.w3.org/2001/XMLSchema" xmlns:p="http://schemas.microsoft.com/office/2006/metadata/properties" xmlns:ns1="http://schemas.microsoft.com/sharepoint/v3" xmlns:ns2="b25ebfa4-1b7e-48bd-a3db-e97c1109f05d" xmlns:ns3="afcbfe06-5245-49cf-88ca-92038b990d34" targetNamespace="http://schemas.microsoft.com/office/2006/metadata/properties" ma:root="true" ma:fieldsID="68d8cd2c27a3d23c39c522c2c13e0513" ns1:_="" ns2:_="" ns3:_="">
    <xsd:import namespace="http://schemas.microsoft.com/sharepoint/v3"/>
    <xsd:import namespace="b25ebfa4-1b7e-48bd-a3db-e97c1109f05d"/>
    <xsd:import namespace="afcbfe06-5245-49cf-88ca-92038b990d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ol_Department" minOccurs="0"/>
                <xsd:element ref="ns3:Sort_x0020_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ol_Department" ma:index="11" nillable="true" ma:displayName="القسم" ma:internalName="ol_Departmen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5ebfa4-1b7e-48bd-a3db-e97c1109f05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قيمة معرّف المستند" ma:description="قيمة معرّف المستند المحددة لهذا العنصر." ma:internalName="_dlc_DocId" ma:readOnly="true">
      <xsd:simpleType>
        <xsd:restriction base="dms:Text"/>
      </xsd:simpleType>
    </xsd:element>
    <xsd:element name="_dlc_DocIdUrl" ma:index="9" nillable="true" ma:displayName="معرّف المستند" ma:description="ارتباط دائم إلى هذا المستند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cbfe06-5245-49cf-88ca-92038b990d34" elementFormDefault="qualified">
    <xsd:import namespace="http://schemas.microsoft.com/office/2006/documentManagement/types"/>
    <xsd:import namespace="http://schemas.microsoft.com/office/infopath/2007/PartnerControls"/>
    <xsd:element name="Sort_x0020_Order" ma:index="12" nillable="true" ma:displayName="Sort Order" ma:description="Sort column for sorting items inside this folder" ma:indexed="true" ma:internalName="Sort_x0020_Order" ma:percentage="FALS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rt_x0020_Order xmlns="afcbfe06-5245-49cf-88ca-92038b990d34" xsi:nil="true"/>
    <ol_Department xmlns="http://schemas.microsoft.com/sharepoint/v3" xsi:nil="true"/>
    <_dlc_DocId xmlns="b25ebfa4-1b7e-48bd-a3db-e97c1109f05d">FAHRDOCID-61-21551</_dlc_DocId>
    <_dlc_DocIdUrl xmlns="b25ebfa4-1b7e-48bd-a3db-e97c1109f05d">
      <Url>http://portal.fahr.gov.ae/_layouts/15/DocIdRedir.aspx?ID=FAHRDOCID-61-21551</Url>
      <Description>FAHRDOCID-61-21551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C40051-E34A-4AF2-A6FB-8928ED4AF9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25ebfa4-1b7e-48bd-a3db-e97c1109f05d"/>
    <ds:schemaRef ds:uri="afcbfe06-5245-49cf-88ca-92038b990d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FDCBAE-98E4-4041-9617-42670BF16DE7}">
  <ds:schemaRefs>
    <ds:schemaRef ds:uri="http://schemas.microsoft.com/office/2006/documentManagement/types"/>
    <ds:schemaRef ds:uri="http://purl.org/dc/dcmitype/"/>
    <ds:schemaRef ds:uri="http://schemas.microsoft.com/sharepoint/v3"/>
    <ds:schemaRef ds:uri="b25ebfa4-1b7e-48bd-a3db-e97c1109f05d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afcbfe06-5245-49cf-88ca-92038b990d34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CEAF4AF-2BAC-4F6E-AE46-B18F6EBB1D56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4C3E0DC-E4C4-4A81-814B-1492F77C7A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6888</TotalTime>
  <Words>200</Words>
  <Application>Microsoft Office PowerPoint</Application>
  <PresentationFormat>Widescreen</PresentationFormat>
  <Paragraphs>62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Dubai</vt:lpstr>
      <vt:lpstr>Sakkal Majalla</vt:lpstr>
      <vt:lpstr>Wingdings</vt:lpstr>
      <vt:lpstr>نسق Office</vt:lpstr>
      <vt:lpstr>4_نسق Office</vt:lpstr>
      <vt:lpstr>Acrobat Document</vt:lpstr>
      <vt:lpstr>PowerPoint Presentation</vt:lpstr>
      <vt:lpstr>محاور العرض</vt:lpstr>
      <vt:lpstr>الرضا عن الموقع الإلكتروني للهيئة الاتحادية للموارد البشرية</vt:lpstr>
      <vt:lpstr>المعلومات الديموغرافية </vt:lpstr>
      <vt:lpstr>المعلومات الديموغرافية </vt:lpstr>
      <vt:lpstr>الرضا عن الموقع الإلكتروني للهيئة الاتحادية للموارد البشرية </vt:lpstr>
      <vt:lpstr>الرضا عن الموقع الإلكتروني للهيئة الاتحادية للموارد البشرية </vt:lpstr>
      <vt:lpstr>الملاحظات الواردة لتطوير الموقع الالكتروني للهيئة </vt:lpstr>
      <vt:lpstr>PowerPoint Presentation</vt:lpstr>
    </vt:vector>
  </TitlesOfParts>
  <Company>FAHR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ايريل بولد 40 بوينت</dc:title>
  <dc:creator>Waiel Sadek</dc:creator>
  <cp:lastModifiedBy>Sara H. AL Houli</cp:lastModifiedBy>
  <cp:revision>1978</cp:revision>
  <dcterms:created xsi:type="dcterms:W3CDTF">2015-10-26T06:27:33Z</dcterms:created>
  <dcterms:modified xsi:type="dcterms:W3CDTF">2019-10-13T10:07:52Z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0x010100568CE430E0D62840A7AAB60FDFE350BA</vt:lpwstr>
  </property>
  <property fmtid="{D5CDD505-2E9C-101B-9397-08002B2CF9AE}" pid="3" name="_dlc_DocIdItemGuid">
    <vt:lpwstr>67f4def8-8072-495f-a100-199814118ad3</vt:lpwstr>
  </property>
</Properties>
</file>