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1" r:id="rId5"/>
    <p:sldId id="258" r:id="rId6"/>
    <p:sldId id="259" r:id="rId7"/>
    <p:sldId id="262" r:id="rId8"/>
    <p:sldId id="263" r:id="rId9"/>
    <p:sldId id="264" r:id="rId10"/>
    <p:sldId id="265" r:id="rId11"/>
    <p:sldId id="297" r:id="rId12"/>
    <p:sldId id="298" r:id="rId13"/>
    <p:sldId id="266" r:id="rId14"/>
    <p:sldId id="270" r:id="rId15"/>
    <p:sldId id="305" r:id="rId16"/>
    <p:sldId id="306" r:id="rId17"/>
    <p:sldId id="307" r:id="rId18"/>
    <p:sldId id="308" r:id="rId19"/>
    <p:sldId id="311" r:id="rId20"/>
    <p:sldId id="309" r:id="rId21"/>
    <p:sldId id="310"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C2"/>
    <a:srgbClr val="FF99CC"/>
    <a:srgbClr val="FFFF99"/>
    <a:srgbClr val="B3CC82"/>
    <a:srgbClr val="CE9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2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2359F-5CE9-4CFC-BBFA-22923C281336}"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lang="en-US"/>
        </a:p>
      </dgm:t>
    </dgm:pt>
    <dgm:pt modelId="{DFD9346B-2066-4404-BA6F-316EA2C7ABD3}">
      <dgm:prSet custT="1"/>
      <dgm:spPr/>
      <dgm:t>
        <a:bodyPr/>
        <a:lstStyle/>
        <a:p>
          <a:pPr rtl="1"/>
          <a:r>
            <a:rPr lang="ar-AE" sz="1600" b="0" dirty="0" smtClean="0">
              <a:solidFill>
                <a:schemeClr val="bg1"/>
              </a:solidFill>
              <a:effectLst/>
              <a:latin typeface="Calibri"/>
              <a:ea typeface="Times New Roman"/>
              <a:cs typeface="Sultan Medium" pitchFamily="2" charset="-78"/>
            </a:rPr>
            <a:t>مؤشرات ممكنات الموارد البشرية</a:t>
          </a:r>
          <a:endParaRPr lang="en-US" sz="1600" b="0" dirty="0">
            <a:solidFill>
              <a:schemeClr val="bg1"/>
            </a:solidFill>
            <a:effectLst/>
            <a:cs typeface="Sultan Medium" pitchFamily="2" charset="-78"/>
          </a:endParaRPr>
        </a:p>
      </dgm:t>
    </dgm:pt>
    <dgm:pt modelId="{5DF2DA03-33CC-4485-AAA8-7C3E4797988D}" type="parTrans" cxnId="{76035F91-FB94-4F81-B61F-62FA30A42B68}">
      <dgm:prSet/>
      <dgm:spPr/>
      <dgm:t>
        <a:bodyPr/>
        <a:lstStyle/>
        <a:p>
          <a:endParaRPr lang="en-US" sz="1600" b="0">
            <a:solidFill>
              <a:schemeClr val="bg1"/>
            </a:solidFill>
            <a:effectLst/>
            <a:cs typeface="Sultan Medium" pitchFamily="2" charset="-78"/>
          </a:endParaRPr>
        </a:p>
      </dgm:t>
    </dgm:pt>
    <dgm:pt modelId="{D0E5C148-EB33-4381-9315-48EE4D11A3B5}" type="sibTrans" cxnId="{76035F91-FB94-4F81-B61F-62FA30A42B68}">
      <dgm:prSet/>
      <dgm:spPr/>
      <dgm:t>
        <a:bodyPr/>
        <a:lstStyle/>
        <a:p>
          <a:endParaRPr lang="en-US" sz="1600" b="0">
            <a:solidFill>
              <a:schemeClr val="bg1"/>
            </a:solidFill>
            <a:effectLst/>
            <a:cs typeface="Sultan Medium" pitchFamily="2" charset="-78"/>
          </a:endParaRPr>
        </a:p>
      </dgm:t>
    </dgm:pt>
    <dgm:pt modelId="{05C95809-8833-442C-92B6-41EFA62D1335}">
      <dgm:prSet phldrT="[Text]" custT="1"/>
      <dgm:spPr/>
      <dgm:t>
        <a:bodyPr/>
        <a:lstStyle/>
        <a:p>
          <a:pPr rtl="1"/>
          <a:r>
            <a:rPr lang="ar-AE" sz="1600" b="0" smtClean="0">
              <a:solidFill>
                <a:schemeClr val="bg1"/>
              </a:solidFill>
              <a:effectLst/>
              <a:latin typeface="Calibri"/>
              <a:ea typeface="Times New Roman"/>
              <a:cs typeface="Sultan Medium" pitchFamily="2" charset="-78"/>
            </a:rPr>
            <a:t>الانتاجية</a:t>
          </a:r>
          <a:endParaRPr lang="en-US" sz="1600" b="0" dirty="0">
            <a:solidFill>
              <a:schemeClr val="bg1"/>
            </a:solidFill>
            <a:effectLst/>
            <a:cs typeface="Sultan Medium" pitchFamily="2" charset="-78"/>
          </a:endParaRPr>
        </a:p>
      </dgm:t>
    </dgm:pt>
    <dgm:pt modelId="{98C8D0D1-C261-4BE4-A488-0AACF3AD6944}" type="parTrans" cxnId="{2666BFB6-6BC2-4BF8-80BB-41B4713AA6BA}">
      <dgm:prSet/>
      <dgm:spPr/>
      <dgm:t>
        <a:bodyPr/>
        <a:lstStyle/>
        <a:p>
          <a:endParaRPr lang="en-US" sz="1600" b="0">
            <a:solidFill>
              <a:schemeClr val="bg1"/>
            </a:solidFill>
            <a:effectLst/>
            <a:cs typeface="Sultan Medium" pitchFamily="2" charset="-78"/>
          </a:endParaRPr>
        </a:p>
      </dgm:t>
    </dgm:pt>
    <dgm:pt modelId="{769DD749-B061-461D-BCA7-C7AC511E70EC}" type="sibTrans" cxnId="{2666BFB6-6BC2-4BF8-80BB-41B4713AA6BA}">
      <dgm:prSet/>
      <dgm:spPr/>
      <dgm:t>
        <a:bodyPr/>
        <a:lstStyle/>
        <a:p>
          <a:endParaRPr lang="en-US" sz="1600" b="0">
            <a:solidFill>
              <a:schemeClr val="bg1"/>
            </a:solidFill>
            <a:effectLst/>
            <a:cs typeface="Sultan Medium" pitchFamily="2" charset="-78"/>
          </a:endParaRPr>
        </a:p>
      </dgm:t>
    </dgm:pt>
    <dgm:pt modelId="{FC0F6EAD-087E-4987-BA1D-AC9D7DE3DBF8}">
      <dgm:prSet custT="1"/>
      <dgm:spPr/>
      <dgm:t>
        <a:bodyPr/>
        <a:lstStyle/>
        <a:p>
          <a:pPr rtl="1"/>
          <a:r>
            <a:rPr lang="ar-AE" sz="1600" b="0" smtClean="0">
              <a:solidFill>
                <a:schemeClr val="bg1"/>
              </a:solidFill>
              <a:effectLst/>
              <a:latin typeface="Calibri"/>
              <a:ea typeface="Times New Roman"/>
              <a:cs typeface="Sultan Medium" pitchFamily="2" charset="-78"/>
            </a:rPr>
            <a:t>تخطيط الموارد البشرية</a:t>
          </a:r>
          <a:endParaRPr lang="en-US" sz="1600" b="0" dirty="0">
            <a:solidFill>
              <a:schemeClr val="bg1"/>
            </a:solidFill>
            <a:effectLst/>
            <a:latin typeface="Calibri"/>
            <a:ea typeface="Times New Roman"/>
            <a:cs typeface="Sultan Medium" pitchFamily="2" charset="-78"/>
          </a:endParaRPr>
        </a:p>
      </dgm:t>
    </dgm:pt>
    <dgm:pt modelId="{C2353CCE-5568-495D-A42A-A7FD5D1C2912}" type="parTrans" cxnId="{6A7B7698-D9D7-4EDC-B935-E9FAF55DA658}">
      <dgm:prSet/>
      <dgm:spPr/>
      <dgm:t>
        <a:bodyPr/>
        <a:lstStyle/>
        <a:p>
          <a:endParaRPr lang="en-US" sz="1600" b="0">
            <a:solidFill>
              <a:schemeClr val="bg1"/>
            </a:solidFill>
            <a:effectLst/>
            <a:cs typeface="Sultan Medium" pitchFamily="2" charset="-78"/>
          </a:endParaRPr>
        </a:p>
      </dgm:t>
    </dgm:pt>
    <dgm:pt modelId="{5030F5A8-AF3E-4188-845E-AED81CE6379C}" type="sibTrans" cxnId="{6A7B7698-D9D7-4EDC-B935-E9FAF55DA658}">
      <dgm:prSet/>
      <dgm:spPr/>
      <dgm:t>
        <a:bodyPr/>
        <a:lstStyle/>
        <a:p>
          <a:endParaRPr lang="en-US" sz="1600" b="0">
            <a:solidFill>
              <a:schemeClr val="bg1"/>
            </a:solidFill>
            <a:effectLst/>
            <a:cs typeface="Sultan Medium" pitchFamily="2" charset="-78"/>
          </a:endParaRPr>
        </a:p>
      </dgm:t>
    </dgm:pt>
    <dgm:pt modelId="{3E10390C-D6ED-4875-8D01-13D27F6E70F5}">
      <dgm:prSet custT="1"/>
      <dgm:spPr/>
      <dgm:t>
        <a:bodyPr lIns="0" rIns="0"/>
        <a:lstStyle/>
        <a:p>
          <a:pPr rtl="1"/>
          <a:r>
            <a:rPr lang="ar-AE" sz="1600" b="0" dirty="0" smtClean="0">
              <a:solidFill>
                <a:schemeClr val="bg1"/>
              </a:solidFill>
              <a:effectLst/>
              <a:latin typeface="Calibri"/>
              <a:ea typeface="Times New Roman"/>
              <a:cs typeface="Sultan Medium" pitchFamily="2" charset="-78"/>
            </a:rPr>
            <a:t>تشريعات وسياسات الموارد البشرية</a:t>
          </a:r>
          <a:endParaRPr lang="en-US" sz="1600" b="0" dirty="0">
            <a:solidFill>
              <a:schemeClr val="bg1"/>
            </a:solidFill>
            <a:effectLst/>
            <a:latin typeface="Calibri"/>
            <a:ea typeface="Times New Roman"/>
            <a:cs typeface="Sultan Medium" pitchFamily="2" charset="-78"/>
          </a:endParaRPr>
        </a:p>
      </dgm:t>
    </dgm:pt>
    <dgm:pt modelId="{5DA84755-BCAF-4F57-BC5E-859426B1D817}" type="parTrans" cxnId="{6E3CD48B-BCE8-4A49-8390-A05B0318B764}">
      <dgm:prSet/>
      <dgm:spPr/>
      <dgm:t>
        <a:bodyPr/>
        <a:lstStyle/>
        <a:p>
          <a:endParaRPr lang="en-US" sz="1600" b="0">
            <a:solidFill>
              <a:schemeClr val="bg1"/>
            </a:solidFill>
            <a:effectLst/>
            <a:cs typeface="Sultan Medium" pitchFamily="2" charset="-78"/>
          </a:endParaRPr>
        </a:p>
      </dgm:t>
    </dgm:pt>
    <dgm:pt modelId="{DC49C2FF-23C4-4320-84B8-CD5154EA41C7}" type="sibTrans" cxnId="{6E3CD48B-BCE8-4A49-8390-A05B0318B764}">
      <dgm:prSet/>
      <dgm:spPr/>
      <dgm:t>
        <a:bodyPr/>
        <a:lstStyle/>
        <a:p>
          <a:endParaRPr lang="en-US" sz="1600" b="0">
            <a:solidFill>
              <a:schemeClr val="bg1"/>
            </a:solidFill>
            <a:effectLst/>
            <a:cs typeface="Sultan Medium" pitchFamily="2" charset="-78"/>
          </a:endParaRPr>
        </a:p>
      </dgm:t>
    </dgm:pt>
    <dgm:pt modelId="{4338FC3B-FCE1-427D-97E0-4447232944B4}">
      <dgm:prSet custT="1"/>
      <dgm:spPr/>
      <dgm:t>
        <a:bodyPr/>
        <a:lstStyle/>
        <a:p>
          <a:pPr rtl="1"/>
          <a:r>
            <a:rPr lang="ar-AE" sz="1600" b="0" dirty="0" smtClean="0">
              <a:solidFill>
                <a:schemeClr val="bg1"/>
              </a:solidFill>
              <a:effectLst/>
              <a:latin typeface="Calibri"/>
              <a:ea typeface="Times New Roman"/>
              <a:cs typeface="Sultan Medium" pitchFamily="2" charset="-78"/>
            </a:rPr>
            <a:t>التمكين والتحفيز وبيئة العمل</a:t>
          </a:r>
          <a:endParaRPr lang="en-US" sz="1600" b="0" dirty="0">
            <a:solidFill>
              <a:schemeClr val="bg1"/>
            </a:solidFill>
            <a:effectLst/>
            <a:latin typeface="Calibri"/>
            <a:ea typeface="Times New Roman"/>
            <a:cs typeface="Sultan Medium" pitchFamily="2" charset="-78"/>
          </a:endParaRPr>
        </a:p>
      </dgm:t>
    </dgm:pt>
    <dgm:pt modelId="{ABDA78EB-A558-4F5C-BD31-BFE5F1B90BFC}" type="parTrans" cxnId="{988269DE-72C1-4C87-BE45-6FA26ABC2D75}">
      <dgm:prSet/>
      <dgm:spPr/>
      <dgm:t>
        <a:bodyPr/>
        <a:lstStyle/>
        <a:p>
          <a:endParaRPr lang="en-US" sz="1600" b="0">
            <a:solidFill>
              <a:schemeClr val="bg1"/>
            </a:solidFill>
            <a:effectLst/>
            <a:cs typeface="Sultan Medium" pitchFamily="2" charset="-78"/>
          </a:endParaRPr>
        </a:p>
      </dgm:t>
    </dgm:pt>
    <dgm:pt modelId="{FA9751EE-C28E-499F-9AFF-C140AF8B8896}" type="sibTrans" cxnId="{988269DE-72C1-4C87-BE45-6FA26ABC2D75}">
      <dgm:prSet/>
      <dgm:spPr/>
      <dgm:t>
        <a:bodyPr/>
        <a:lstStyle/>
        <a:p>
          <a:endParaRPr lang="en-US" sz="1600" b="0">
            <a:solidFill>
              <a:schemeClr val="bg1"/>
            </a:solidFill>
            <a:effectLst/>
            <a:cs typeface="Sultan Medium" pitchFamily="2" charset="-78"/>
          </a:endParaRPr>
        </a:p>
      </dgm:t>
    </dgm:pt>
    <dgm:pt modelId="{0AC7B46B-01FE-4B40-8EB7-97BAC0F428E6}">
      <dgm:prSet custT="1"/>
      <dgm:spPr/>
      <dgm:t>
        <a:bodyPr lIns="0" rIns="0"/>
        <a:lstStyle/>
        <a:p>
          <a:pPr rtl="1"/>
          <a:r>
            <a:rPr lang="ar-AE" sz="1500" b="0" dirty="0" smtClean="0">
              <a:solidFill>
                <a:schemeClr val="bg1"/>
              </a:solidFill>
              <a:effectLst/>
              <a:latin typeface="Calibri"/>
              <a:ea typeface="Times New Roman"/>
              <a:cs typeface="Sultan Medium" pitchFamily="2" charset="-78"/>
            </a:rPr>
            <a:t>أتمتة اجراءات الموارد البشرية والتطبيقات الذكية</a:t>
          </a:r>
          <a:endParaRPr lang="en-US" sz="1500" b="0" dirty="0">
            <a:solidFill>
              <a:schemeClr val="bg1"/>
            </a:solidFill>
            <a:effectLst/>
            <a:latin typeface="Calibri"/>
            <a:ea typeface="Times New Roman"/>
            <a:cs typeface="Sultan Medium" pitchFamily="2" charset="-78"/>
          </a:endParaRPr>
        </a:p>
      </dgm:t>
    </dgm:pt>
    <dgm:pt modelId="{C06D2AF3-22ED-4868-B0E9-55CFF3587383}" type="parTrans" cxnId="{C47E70C3-AC2F-41CE-8D70-13E20E0D6621}">
      <dgm:prSet/>
      <dgm:spPr/>
      <dgm:t>
        <a:bodyPr/>
        <a:lstStyle/>
        <a:p>
          <a:endParaRPr lang="en-US" sz="1600" b="0">
            <a:solidFill>
              <a:schemeClr val="bg1"/>
            </a:solidFill>
            <a:effectLst/>
            <a:cs typeface="Sultan Medium" pitchFamily="2" charset="-78"/>
          </a:endParaRPr>
        </a:p>
      </dgm:t>
    </dgm:pt>
    <dgm:pt modelId="{3FBA6F36-CF57-4DD7-9690-E8389999E7DC}" type="sibTrans" cxnId="{C47E70C3-AC2F-41CE-8D70-13E20E0D6621}">
      <dgm:prSet/>
      <dgm:spPr/>
      <dgm:t>
        <a:bodyPr/>
        <a:lstStyle/>
        <a:p>
          <a:endParaRPr lang="en-US" sz="1600" b="0">
            <a:solidFill>
              <a:schemeClr val="bg1"/>
            </a:solidFill>
            <a:effectLst/>
            <a:cs typeface="Sultan Medium" pitchFamily="2" charset="-78"/>
          </a:endParaRPr>
        </a:p>
      </dgm:t>
    </dgm:pt>
    <dgm:pt modelId="{25E4EC43-53B9-4E8A-BB06-75DCFF0C7761}" type="pres">
      <dgm:prSet presAssocID="{35D2359F-5CE9-4CFC-BBFA-22923C281336}" presName="Name0" presStyleCnt="0">
        <dgm:presLayoutVars>
          <dgm:chMax val="1"/>
          <dgm:dir/>
          <dgm:animLvl val="ctr"/>
          <dgm:resizeHandles val="exact"/>
        </dgm:presLayoutVars>
      </dgm:prSet>
      <dgm:spPr/>
      <dgm:t>
        <a:bodyPr/>
        <a:lstStyle/>
        <a:p>
          <a:endParaRPr lang="en-US"/>
        </a:p>
      </dgm:t>
    </dgm:pt>
    <dgm:pt modelId="{DA408E59-A1AF-44BE-9E60-565825645FAB}" type="pres">
      <dgm:prSet presAssocID="{DFD9346B-2066-4404-BA6F-316EA2C7ABD3}" presName="centerShape" presStyleLbl="node0" presStyleIdx="0" presStyleCnt="1"/>
      <dgm:spPr/>
      <dgm:t>
        <a:bodyPr/>
        <a:lstStyle/>
        <a:p>
          <a:endParaRPr lang="en-US"/>
        </a:p>
      </dgm:t>
    </dgm:pt>
    <dgm:pt modelId="{A58B67A7-C86D-4C54-8AFB-4F7E0B991F5C}" type="pres">
      <dgm:prSet presAssocID="{05C95809-8833-442C-92B6-41EFA62D1335}" presName="node" presStyleLbl="node1" presStyleIdx="0" presStyleCnt="5">
        <dgm:presLayoutVars>
          <dgm:bulletEnabled val="1"/>
        </dgm:presLayoutVars>
      </dgm:prSet>
      <dgm:spPr/>
      <dgm:t>
        <a:bodyPr/>
        <a:lstStyle/>
        <a:p>
          <a:endParaRPr lang="en-US"/>
        </a:p>
      </dgm:t>
    </dgm:pt>
    <dgm:pt modelId="{13DBE3F3-7562-4CEB-BEE9-7CB1CD0A8303}" type="pres">
      <dgm:prSet presAssocID="{05C95809-8833-442C-92B6-41EFA62D1335}" presName="dummy" presStyleCnt="0"/>
      <dgm:spPr/>
    </dgm:pt>
    <dgm:pt modelId="{B077E461-7F99-439D-8265-70381F28F0BF}" type="pres">
      <dgm:prSet presAssocID="{769DD749-B061-461D-BCA7-C7AC511E70EC}" presName="sibTrans" presStyleLbl="sibTrans2D1" presStyleIdx="0" presStyleCnt="5"/>
      <dgm:spPr/>
      <dgm:t>
        <a:bodyPr/>
        <a:lstStyle/>
        <a:p>
          <a:endParaRPr lang="en-US"/>
        </a:p>
      </dgm:t>
    </dgm:pt>
    <dgm:pt modelId="{0F60C91D-AC76-4BF7-A5FA-417508855098}" type="pres">
      <dgm:prSet presAssocID="{FC0F6EAD-087E-4987-BA1D-AC9D7DE3DBF8}" presName="node" presStyleLbl="node1" presStyleIdx="1" presStyleCnt="5">
        <dgm:presLayoutVars>
          <dgm:bulletEnabled val="1"/>
        </dgm:presLayoutVars>
      </dgm:prSet>
      <dgm:spPr/>
      <dgm:t>
        <a:bodyPr/>
        <a:lstStyle/>
        <a:p>
          <a:endParaRPr lang="en-US"/>
        </a:p>
      </dgm:t>
    </dgm:pt>
    <dgm:pt modelId="{B1D620A6-B9C2-4165-AFA6-84E113C46B2B}" type="pres">
      <dgm:prSet presAssocID="{FC0F6EAD-087E-4987-BA1D-AC9D7DE3DBF8}" presName="dummy" presStyleCnt="0"/>
      <dgm:spPr/>
    </dgm:pt>
    <dgm:pt modelId="{5C28E6FB-7E8E-4832-AD0D-CC918DAD7B4A}" type="pres">
      <dgm:prSet presAssocID="{5030F5A8-AF3E-4188-845E-AED81CE6379C}" presName="sibTrans" presStyleLbl="sibTrans2D1" presStyleIdx="1" presStyleCnt="5"/>
      <dgm:spPr/>
      <dgm:t>
        <a:bodyPr/>
        <a:lstStyle/>
        <a:p>
          <a:endParaRPr lang="en-US"/>
        </a:p>
      </dgm:t>
    </dgm:pt>
    <dgm:pt modelId="{01B9F25B-6217-4BF9-984D-2281AC639DE3}" type="pres">
      <dgm:prSet presAssocID="{3E10390C-D6ED-4875-8D01-13D27F6E70F5}" presName="node" presStyleLbl="node1" presStyleIdx="2" presStyleCnt="5">
        <dgm:presLayoutVars>
          <dgm:bulletEnabled val="1"/>
        </dgm:presLayoutVars>
      </dgm:prSet>
      <dgm:spPr/>
      <dgm:t>
        <a:bodyPr/>
        <a:lstStyle/>
        <a:p>
          <a:endParaRPr lang="en-US"/>
        </a:p>
      </dgm:t>
    </dgm:pt>
    <dgm:pt modelId="{2811D28C-AEA7-43ED-A037-EE6833736A31}" type="pres">
      <dgm:prSet presAssocID="{3E10390C-D6ED-4875-8D01-13D27F6E70F5}" presName="dummy" presStyleCnt="0"/>
      <dgm:spPr/>
    </dgm:pt>
    <dgm:pt modelId="{14B47282-F91E-4812-A542-CDEEC6DEFB08}" type="pres">
      <dgm:prSet presAssocID="{DC49C2FF-23C4-4320-84B8-CD5154EA41C7}" presName="sibTrans" presStyleLbl="sibTrans2D1" presStyleIdx="2" presStyleCnt="5"/>
      <dgm:spPr/>
      <dgm:t>
        <a:bodyPr/>
        <a:lstStyle/>
        <a:p>
          <a:endParaRPr lang="en-US"/>
        </a:p>
      </dgm:t>
    </dgm:pt>
    <dgm:pt modelId="{B55F684A-E781-4D34-B328-2BB12D290718}" type="pres">
      <dgm:prSet presAssocID="{4338FC3B-FCE1-427D-97E0-4447232944B4}" presName="node" presStyleLbl="node1" presStyleIdx="3" presStyleCnt="5">
        <dgm:presLayoutVars>
          <dgm:bulletEnabled val="1"/>
        </dgm:presLayoutVars>
      </dgm:prSet>
      <dgm:spPr/>
      <dgm:t>
        <a:bodyPr/>
        <a:lstStyle/>
        <a:p>
          <a:endParaRPr lang="en-US"/>
        </a:p>
      </dgm:t>
    </dgm:pt>
    <dgm:pt modelId="{E7842FE1-107F-4B44-BF2B-7465D8B5063A}" type="pres">
      <dgm:prSet presAssocID="{4338FC3B-FCE1-427D-97E0-4447232944B4}" presName="dummy" presStyleCnt="0"/>
      <dgm:spPr/>
    </dgm:pt>
    <dgm:pt modelId="{BDE4985D-740D-41FA-A9F4-F60C999E8FA6}" type="pres">
      <dgm:prSet presAssocID="{FA9751EE-C28E-499F-9AFF-C140AF8B8896}" presName="sibTrans" presStyleLbl="sibTrans2D1" presStyleIdx="3" presStyleCnt="5"/>
      <dgm:spPr/>
      <dgm:t>
        <a:bodyPr/>
        <a:lstStyle/>
        <a:p>
          <a:endParaRPr lang="en-US"/>
        </a:p>
      </dgm:t>
    </dgm:pt>
    <dgm:pt modelId="{5B1DE962-B73E-4BC7-8714-4518E9435792}" type="pres">
      <dgm:prSet presAssocID="{0AC7B46B-01FE-4B40-8EB7-97BAC0F428E6}" presName="node" presStyleLbl="node1" presStyleIdx="4" presStyleCnt="5">
        <dgm:presLayoutVars>
          <dgm:bulletEnabled val="1"/>
        </dgm:presLayoutVars>
      </dgm:prSet>
      <dgm:spPr/>
      <dgm:t>
        <a:bodyPr/>
        <a:lstStyle/>
        <a:p>
          <a:endParaRPr lang="en-US"/>
        </a:p>
      </dgm:t>
    </dgm:pt>
    <dgm:pt modelId="{B207D320-DB6C-4EF5-86DF-2E86A35EBF2C}" type="pres">
      <dgm:prSet presAssocID="{0AC7B46B-01FE-4B40-8EB7-97BAC0F428E6}" presName="dummy" presStyleCnt="0"/>
      <dgm:spPr/>
    </dgm:pt>
    <dgm:pt modelId="{E77477D3-3DE0-4E18-BF6C-7BEC1728D8BA}" type="pres">
      <dgm:prSet presAssocID="{3FBA6F36-CF57-4DD7-9690-E8389999E7DC}" presName="sibTrans" presStyleLbl="sibTrans2D1" presStyleIdx="4" presStyleCnt="5"/>
      <dgm:spPr/>
      <dgm:t>
        <a:bodyPr/>
        <a:lstStyle/>
        <a:p>
          <a:endParaRPr lang="en-US"/>
        </a:p>
      </dgm:t>
    </dgm:pt>
  </dgm:ptLst>
  <dgm:cxnLst>
    <dgm:cxn modelId="{64A69DEB-75A1-45A7-8C69-61B1F3DCA388}" type="presOf" srcId="{3FBA6F36-CF57-4DD7-9690-E8389999E7DC}" destId="{E77477D3-3DE0-4E18-BF6C-7BEC1728D8BA}" srcOrd="0" destOrd="0" presId="urn:microsoft.com/office/officeart/2005/8/layout/radial6"/>
    <dgm:cxn modelId="{60F01788-C559-46D0-A4BB-D3A649CFA51D}" type="presOf" srcId="{0AC7B46B-01FE-4B40-8EB7-97BAC0F428E6}" destId="{5B1DE962-B73E-4BC7-8714-4518E9435792}" srcOrd="0" destOrd="0" presId="urn:microsoft.com/office/officeart/2005/8/layout/radial6"/>
    <dgm:cxn modelId="{C2861D24-88C0-4A48-96A4-80641CC429C4}" type="presOf" srcId="{35D2359F-5CE9-4CFC-BBFA-22923C281336}" destId="{25E4EC43-53B9-4E8A-BB06-75DCFF0C7761}" srcOrd="0" destOrd="0" presId="urn:microsoft.com/office/officeart/2005/8/layout/radial6"/>
    <dgm:cxn modelId="{76035F91-FB94-4F81-B61F-62FA30A42B68}" srcId="{35D2359F-5CE9-4CFC-BBFA-22923C281336}" destId="{DFD9346B-2066-4404-BA6F-316EA2C7ABD3}" srcOrd="0" destOrd="0" parTransId="{5DF2DA03-33CC-4485-AAA8-7C3E4797988D}" sibTransId="{D0E5C148-EB33-4381-9315-48EE4D11A3B5}"/>
    <dgm:cxn modelId="{2666BFB6-6BC2-4BF8-80BB-41B4713AA6BA}" srcId="{DFD9346B-2066-4404-BA6F-316EA2C7ABD3}" destId="{05C95809-8833-442C-92B6-41EFA62D1335}" srcOrd="0" destOrd="0" parTransId="{98C8D0D1-C261-4BE4-A488-0AACF3AD6944}" sibTransId="{769DD749-B061-461D-BCA7-C7AC511E70EC}"/>
    <dgm:cxn modelId="{AAB2E051-49DF-485F-9DF2-9C8263AAD588}" type="presOf" srcId="{FC0F6EAD-087E-4987-BA1D-AC9D7DE3DBF8}" destId="{0F60C91D-AC76-4BF7-A5FA-417508855098}" srcOrd="0" destOrd="0" presId="urn:microsoft.com/office/officeart/2005/8/layout/radial6"/>
    <dgm:cxn modelId="{7D6B7B69-E87F-4DF7-95EF-ACE3B2F0E473}" type="presOf" srcId="{4338FC3B-FCE1-427D-97E0-4447232944B4}" destId="{B55F684A-E781-4D34-B328-2BB12D290718}" srcOrd="0" destOrd="0" presId="urn:microsoft.com/office/officeart/2005/8/layout/radial6"/>
    <dgm:cxn modelId="{C47E70C3-AC2F-41CE-8D70-13E20E0D6621}" srcId="{DFD9346B-2066-4404-BA6F-316EA2C7ABD3}" destId="{0AC7B46B-01FE-4B40-8EB7-97BAC0F428E6}" srcOrd="4" destOrd="0" parTransId="{C06D2AF3-22ED-4868-B0E9-55CFF3587383}" sibTransId="{3FBA6F36-CF57-4DD7-9690-E8389999E7DC}"/>
    <dgm:cxn modelId="{6E3CD48B-BCE8-4A49-8390-A05B0318B764}" srcId="{DFD9346B-2066-4404-BA6F-316EA2C7ABD3}" destId="{3E10390C-D6ED-4875-8D01-13D27F6E70F5}" srcOrd="2" destOrd="0" parTransId="{5DA84755-BCAF-4F57-BC5E-859426B1D817}" sibTransId="{DC49C2FF-23C4-4320-84B8-CD5154EA41C7}"/>
    <dgm:cxn modelId="{988269DE-72C1-4C87-BE45-6FA26ABC2D75}" srcId="{DFD9346B-2066-4404-BA6F-316EA2C7ABD3}" destId="{4338FC3B-FCE1-427D-97E0-4447232944B4}" srcOrd="3" destOrd="0" parTransId="{ABDA78EB-A558-4F5C-BD31-BFE5F1B90BFC}" sibTransId="{FA9751EE-C28E-499F-9AFF-C140AF8B8896}"/>
    <dgm:cxn modelId="{127C88BC-FDD4-4DD8-9BFC-A9BF97BC08BB}" type="presOf" srcId="{5030F5A8-AF3E-4188-845E-AED81CE6379C}" destId="{5C28E6FB-7E8E-4832-AD0D-CC918DAD7B4A}" srcOrd="0" destOrd="0" presId="urn:microsoft.com/office/officeart/2005/8/layout/radial6"/>
    <dgm:cxn modelId="{08E3B721-4A57-4BA4-8AB0-F1EDFC5AEFEF}" type="presOf" srcId="{DFD9346B-2066-4404-BA6F-316EA2C7ABD3}" destId="{DA408E59-A1AF-44BE-9E60-565825645FAB}" srcOrd="0" destOrd="0" presId="urn:microsoft.com/office/officeart/2005/8/layout/radial6"/>
    <dgm:cxn modelId="{8969499B-353C-4808-8B94-95FB57CCC35E}" type="presOf" srcId="{05C95809-8833-442C-92B6-41EFA62D1335}" destId="{A58B67A7-C86D-4C54-8AFB-4F7E0B991F5C}" srcOrd="0" destOrd="0" presId="urn:microsoft.com/office/officeart/2005/8/layout/radial6"/>
    <dgm:cxn modelId="{9206A6D0-82DC-42FE-A232-C1120C0B0EA1}" type="presOf" srcId="{DC49C2FF-23C4-4320-84B8-CD5154EA41C7}" destId="{14B47282-F91E-4812-A542-CDEEC6DEFB08}" srcOrd="0" destOrd="0" presId="urn:microsoft.com/office/officeart/2005/8/layout/radial6"/>
    <dgm:cxn modelId="{D0B335A9-B97A-490F-8D91-420A1A6BDC73}" type="presOf" srcId="{769DD749-B061-461D-BCA7-C7AC511E70EC}" destId="{B077E461-7F99-439D-8265-70381F28F0BF}" srcOrd="0" destOrd="0" presId="urn:microsoft.com/office/officeart/2005/8/layout/radial6"/>
    <dgm:cxn modelId="{355ED4A6-6DF5-4FAD-B2D3-EE539F57D391}" type="presOf" srcId="{FA9751EE-C28E-499F-9AFF-C140AF8B8896}" destId="{BDE4985D-740D-41FA-A9F4-F60C999E8FA6}" srcOrd="0" destOrd="0" presId="urn:microsoft.com/office/officeart/2005/8/layout/radial6"/>
    <dgm:cxn modelId="{6A7B7698-D9D7-4EDC-B935-E9FAF55DA658}" srcId="{DFD9346B-2066-4404-BA6F-316EA2C7ABD3}" destId="{FC0F6EAD-087E-4987-BA1D-AC9D7DE3DBF8}" srcOrd="1" destOrd="0" parTransId="{C2353CCE-5568-495D-A42A-A7FD5D1C2912}" sibTransId="{5030F5A8-AF3E-4188-845E-AED81CE6379C}"/>
    <dgm:cxn modelId="{FAC584D4-7D3B-4264-8A54-327321BB6912}" type="presOf" srcId="{3E10390C-D6ED-4875-8D01-13D27F6E70F5}" destId="{01B9F25B-6217-4BF9-984D-2281AC639DE3}" srcOrd="0" destOrd="0" presId="urn:microsoft.com/office/officeart/2005/8/layout/radial6"/>
    <dgm:cxn modelId="{B0CCBA6B-ED53-44D8-9B14-FF06ABD99BA5}" type="presParOf" srcId="{25E4EC43-53B9-4E8A-BB06-75DCFF0C7761}" destId="{DA408E59-A1AF-44BE-9E60-565825645FAB}" srcOrd="0" destOrd="0" presId="urn:microsoft.com/office/officeart/2005/8/layout/radial6"/>
    <dgm:cxn modelId="{ED17A185-13C9-4810-BE54-928DF5D7DE70}" type="presParOf" srcId="{25E4EC43-53B9-4E8A-BB06-75DCFF0C7761}" destId="{A58B67A7-C86D-4C54-8AFB-4F7E0B991F5C}" srcOrd="1" destOrd="0" presId="urn:microsoft.com/office/officeart/2005/8/layout/radial6"/>
    <dgm:cxn modelId="{2F22711F-CA67-4D95-89AF-D83BEAF43EC1}" type="presParOf" srcId="{25E4EC43-53B9-4E8A-BB06-75DCFF0C7761}" destId="{13DBE3F3-7562-4CEB-BEE9-7CB1CD0A8303}" srcOrd="2" destOrd="0" presId="urn:microsoft.com/office/officeart/2005/8/layout/radial6"/>
    <dgm:cxn modelId="{2CFDE2AD-FA40-4BA3-89CC-8F4DF43D772E}" type="presParOf" srcId="{25E4EC43-53B9-4E8A-BB06-75DCFF0C7761}" destId="{B077E461-7F99-439D-8265-70381F28F0BF}" srcOrd="3" destOrd="0" presId="urn:microsoft.com/office/officeart/2005/8/layout/radial6"/>
    <dgm:cxn modelId="{B10D2908-DC09-4C1E-A2DB-46ADE4596F73}" type="presParOf" srcId="{25E4EC43-53B9-4E8A-BB06-75DCFF0C7761}" destId="{0F60C91D-AC76-4BF7-A5FA-417508855098}" srcOrd="4" destOrd="0" presId="urn:microsoft.com/office/officeart/2005/8/layout/radial6"/>
    <dgm:cxn modelId="{6CEA2410-A5A9-4B4D-AE9E-8C3DDD7996BE}" type="presParOf" srcId="{25E4EC43-53B9-4E8A-BB06-75DCFF0C7761}" destId="{B1D620A6-B9C2-4165-AFA6-84E113C46B2B}" srcOrd="5" destOrd="0" presId="urn:microsoft.com/office/officeart/2005/8/layout/radial6"/>
    <dgm:cxn modelId="{1BADC530-BB84-4610-89C8-2651CC3A6853}" type="presParOf" srcId="{25E4EC43-53B9-4E8A-BB06-75DCFF0C7761}" destId="{5C28E6FB-7E8E-4832-AD0D-CC918DAD7B4A}" srcOrd="6" destOrd="0" presId="urn:microsoft.com/office/officeart/2005/8/layout/radial6"/>
    <dgm:cxn modelId="{0ECCE6B3-7C41-4BB4-B54B-29F4C7881840}" type="presParOf" srcId="{25E4EC43-53B9-4E8A-BB06-75DCFF0C7761}" destId="{01B9F25B-6217-4BF9-984D-2281AC639DE3}" srcOrd="7" destOrd="0" presId="urn:microsoft.com/office/officeart/2005/8/layout/radial6"/>
    <dgm:cxn modelId="{BF3792A8-453C-46E6-93B8-87DB6A24160C}" type="presParOf" srcId="{25E4EC43-53B9-4E8A-BB06-75DCFF0C7761}" destId="{2811D28C-AEA7-43ED-A037-EE6833736A31}" srcOrd="8" destOrd="0" presId="urn:microsoft.com/office/officeart/2005/8/layout/radial6"/>
    <dgm:cxn modelId="{600B6396-9BEB-4174-AE2D-DE21AA88209E}" type="presParOf" srcId="{25E4EC43-53B9-4E8A-BB06-75DCFF0C7761}" destId="{14B47282-F91E-4812-A542-CDEEC6DEFB08}" srcOrd="9" destOrd="0" presId="urn:microsoft.com/office/officeart/2005/8/layout/radial6"/>
    <dgm:cxn modelId="{C9BCD39B-8640-4A6D-8DB5-7DC362F71F5E}" type="presParOf" srcId="{25E4EC43-53B9-4E8A-BB06-75DCFF0C7761}" destId="{B55F684A-E781-4D34-B328-2BB12D290718}" srcOrd="10" destOrd="0" presId="urn:microsoft.com/office/officeart/2005/8/layout/radial6"/>
    <dgm:cxn modelId="{809A3252-F148-440D-88E0-2D4D048D0BC7}" type="presParOf" srcId="{25E4EC43-53B9-4E8A-BB06-75DCFF0C7761}" destId="{E7842FE1-107F-4B44-BF2B-7465D8B5063A}" srcOrd="11" destOrd="0" presId="urn:microsoft.com/office/officeart/2005/8/layout/radial6"/>
    <dgm:cxn modelId="{2CC26082-5BBA-4702-AAC0-6D766593DC1B}" type="presParOf" srcId="{25E4EC43-53B9-4E8A-BB06-75DCFF0C7761}" destId="{BDE4985D-740D-41FA-A9F4-F60C999E8FA6}" srcOrd="12" destOrd="0" presId="urn:microsoft.com/office/officeart/2005/8/layout/radial6"/>
    <dgm:cxn modelId="{A0215160-3868-4724-9690-0C3749BC40D9}" type="presParOf" srcId="{25E4EC43-53B9-4E8A-BB06-75DCFF0C7761}" destId="{5B1DE962-B73E-4BC7-8714-4518E9435792}" srcOrd="13" destOrd="0" presId="urn:microsoft.com/office/officeart/2005/8/layout/radial6"/>
    <dgm:cxn modelId="{DF0F6549-487A-4208-BF30-AF4247941235}" type="presParOf" srcId="{25E4EC43-53B9-4E8A-BB06-75DCFF0C7761}" destId="{B207D320-DB6C-4EF5-86DF-2E86A35EBF2C}" srcOrd="14" destOrd="0" presId="urn:microsoft.com/office/officeart/2005/8/layout/radial6"/>
    <dgm:cxn modelId="{16F1020B-6091-4198-84B8-6BBF394E4C2A}" type="presParOf" srcId="{25E4EC43-53B9-4E8A-BB06-75DCFF0C7761}" destId="{E77477D3-3DE0-4E18-BF6C-7BEC1728D8B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477D3-3DE0-4E18-BF6C-7BEC1728D8BA}">
      <dsp:nvSpPr>
        <dsp:cNvPr id="0" name=""/>
        <dsp:cNvSpPr/>
      </dsp:nvSpPr>
      <dsp:spPr>
        <a:xfrm>
          <a:off x="1918518" y="592279"/>
          <a:ext cx="3951068" cy="3951068"/>
        </a:xfrm>
        <a:prstGeom prst="blockArc">
          <a:avLst>
            <a:gd name="adj1" fmla="val 11880000"/>
            <a:gd name="adj2" fmla="val 16200000"/>
            <a:gd name="adj3" fmla="val 4637"/>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E4985D-740D-41FA-A9F4-F60C999E8FA6}">
      <dsp:nvSpPr>
        <dsp:cNvPr id="0" name=""/>
        <dsp:cNvSpPr/>
      </dsp:nvSpPr>
      <dsp:spPr>
        <a:xfrm>
          <a:off x="1918518" y="592279"/>
          <a:ext cx="3951068" cy="3951068"/>
        </a:xfrm>
        <a:prstGeom prst="blockArc">
          <a:avLst>
            <a:gd name="adj1" fmla="val 7560000"/>
            <a:gd name="adj2" fmla="val 11880000"/>
            <a:gd name="adj3" fmla="val 4637"/>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4B47282-F91E-4812-A542-CDEEC6DEFB08}">
      <dsp:nvSpPr>
        <dsp:cNvPr id="0" name=""/>
        <dsp:cNvSpPr/>
      </dsp:nvSpPr>
      <dsp:spPr>
        <a:xfrm>
          <a:off x="1918518" y="592279"/>
          <a:ext cx="3951068" cy="3951068"/>
        </a:xfrm>
        <a:prstGeom prst="blockArc">
          <a:avLst>
            <a:gd name="adj1" fmla="val 3240000"/>
            <a:gd name="adj2" fmla="val 7560000"/>
            <a:gd name="adj3" fmla="val 4637"/>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28E6FB-7E8E-4832-AD0D-CC918DAD7B4A}">
      <dsp:nvSpPr>
        <dsp:cNvPr id="0" name=""/>
        <dsp:cNvSpPr/>
      </dsp:nvSpPr>
      <dsp:spPr>
        <a:xfrm>
          <a:off x="1918518" y="592279"/>
          <a:ext cx="3951068" cy="3951068"/>
        </a:xfrm>
        <a:prstGeom prst="blockArc">
          <a:avLst>
            <a:gd name="adj1" fmla="val 20520000"/>
            <a:gd name="adj2" fmla="val 3240000"/>
            <a:gd name="adj3" fmla="val 4637"/>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77E461-7F99-439D-8265-70381F28F0BF}">
      <dsp:nvSpPr>
        <dsp:cNvPr id="0" name=""/>
        <dsp:cNvSpPr/>
      </dsp:nvSpPr>
      <dsp:spPr>
        <a:xfrm>
          <a:off x="1918518" y="592279"/>
          <a:ext cx="3951068" cy="3951068"/>
        </a:xfrm>
        <a:prstGeom prst="blockArc">
          <a:avLst>
            <a:gd name="adj1" fmla="val 16200000"/>
            <a:gd name="adj2" fmla="val 20520000"/>
            <a:gd name="adj3" fmla="val 463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408E59-A1AF-44BE-9E60-565825645FAB}">
      <dsp:nvSpPr>
        <dsp:cNvPr id="0" name=""/>
        <dsp:cNvSpPr/>
      </dsp:nvSpPr>
      <dsp:spPr>
        <a:xfrm>
          <a:off x="2985186" y="1658948"/>
          <a:ext cx="1817731" cy="1817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مؤشرات ممكنات الموارد البشرية</a:t>
          </a:r>
          <a:endParaRPr lang="en-US" sz="1600" b="0" kern="1200" dirty="0">
            <a:solidFill>
              <a:schemeClr val="bg1"/>
            </a:solidFill>
            <a:effectLst/>
            <a:cs typeface="Sultan Medium" pitchFamily="2" charset="-78"/>
          </a:endParaRPr>
        </a:p>
      </dsp:txBody>
      <dsp:txXfrm>
        <a:off x="3251387" y="1925149"/>
        <a:ext cx="1285329" cy="1285329"/>
      </dsp:txXfrm>
    </dsp:sp>
    <dsp:sp modelId="{A58B67A7-C86D-4C54-8AFB-4F7E0B991F5C}">
      <dsp:nvSpPr>
        <dsp:cNvPr id="0" name=""/>
        <dsp:cNvSpPr/>
      </dsp:nvSpPr>
      <dsp:spPr>
        <a:xfrm>
          <a:off x="3257846" y="1880"/>
          <a:ext cx="1272412" cy="127241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smtClean="0">
              <a:solidFill>
                <a:schemeClr val="bg1"/>
              </a:solidFill>
              <a:effectLst/>
              <a:latin typeface="Calibri"/>
              <a:ea typeface="Times New Roman"/>
              <a:cs typeface="Sultan Medium" pitchFamily="2" charset="-78"/>
            </a:rPr>
            <a:t>الانتاجية</a:t>
          </a:r>
          <a:endParaRPr lang="en-US" sz="1600" b="0" kern="1200" dirty="0">
            <a:solidFill>
              <a:schemeClr val="bg1"/>
            </a:solidFill>
            <a:effectLst/>
            <a:cs typeface="Sultan Medium" pitchFamily="2" charset="-78"/>
          </a:endParaRPr>
        </a:p>
      </dsp:txBody>
      <dsp:txXfrm>
        <a:off x="3444186" y="188220"/>
        <a:ext cx="899732" cy="899732"/>
      </dsp:txXfrm>
    </dsp:sp>
    <dsp:sp modelId="{0F60C91D-AC76-4BF7-A5FA-417508855098}">
      <dsp:nvSpPr>
        <dsp:cNvPr id="0" name=""/>
        <dsp:cNvSpPr/>
      </dsp:nvSpPr>
      <dsp:spPr>
        <a:xfrm>
          <a:off x="5093126" y="1335289"/>
          <a:ext cx="1272412" cy="12724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smtClean="0">
              <a:solidFill>
                <a:schemeClr val="bg1"/>
              </a:solidFill>
              <a:effectLst/>
              <a:latin typeface="Calibri"/>
              <a:ea typeface="Times New Roman"/>
              <a:cs typeface="Sultan Medium" pitchFamily="2" charset="-78"/>
            </a:rPr>
            <a:t>تخطيط الموارد البشرية</a:t>
          </a:r>
          <a:endParaRPr lang="en-US" sz="1600" b="0" kern="1200" dirty="0">
            <a:solidFill>
              <a:schemeClr val="bg1"/>
            </a:solidFill>
            <a:effectLst/>
            <a:latin typeface="Calibri"/>
            <a:ea typeface="Times New Roman"/>
            <a:cs typeface="Sultan Medium" pitchFamily="2" charset="-78"/>
          </a:endParaRPr>
        </a:p>
      </dsp:txBody>
      <dsp:txXfrm>
        <a:off x="5279466" y="1521629"/>
        <a:ext cx="899732" cy="899732"/>
      </dsp:txXfrm>
    </dsp:sp>
    <dsp:sp modelId="{01B9F25B-6217-4BF9-984D-2281AC639DE3}">
      <dsp:nvSpPr>
        <dsp:cNvPr id="0" name=""/>
        <dsp:cNvSpPr/>
      </dsp:nvSpPr>
      <dsp:spPr>
        <a:xfrm>
          <a:off x="4392111" y="3492790"/>
          <a:ext cx="1272412" cy="127241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تشريعات وسياسات الموارد البشرية</a:t>
          </a:r>
          <a:endParaRPr lang="en-US" sz="1600" b="0" kern="1200" dirty="0">
            <a:solidFill>
              <a:schemeClr val="bg1"/>
            </a:solidFill>
            <a:effectLst/>
            <a:latin typeface="Calibri"/>
            <a:ea typeface="Times New Roman"/>
            <a:cs typeface="Sultan Medium" pitchFamily="2" charset="-78"/>
          </a:endParaRPr>
        </a:p>
      </dsp:txBody>
      <dsp:txXfrm>
        <a:off x="4578451" y="3679130"/>
        <a:ext cx="899732" cy="899732"/>
      </dsp:txXfrm>
    </dsp:sp>
    <dsp:sp modelId="{B55F684A-E781-4D34-B328-2BB12D290718}">
      <dsp:nvSpPr>
        <dsp:cNvPr id="0" name=""/>
        <dsp:cNvSpPr/>
      </dsp:nvSpPr>
      <dsp:spPr>
        <a:xfrm>
          <a:off x="2123581" y="3492790"/>
          <a:ext cx="1272412" cy="12724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التمكين والتحفيز وبيئة العمل</a:t>
          </a:r>
          <a:endParaRPr lang="en-US" sz="1600" b="0" kern="1200" dirty="0">
            <a:solidFill>
              <a:schemeClr val="bg1"/>
            </a:solidFill>
            <a:effectLst/>
            <a:latin typeface="Calibri"/>
            <a:ea typeface="Times New Roman"/>
            <a:cs typeface="Sultan Medium" pitchFamily="2" charset="-78"/>
          </a:endParaRPr>
        </a:p>
      </dsp:txBody>
      <dsp:txXfrm>
        <a:off x="2309921" y="3679130"/>
        <a:ext cx="899732" cy="899732"/>
      </dsp:txXfrm>
    </dsp:sp>
    <dsp:sp modelId="{5B1DE962-B73E-4BC7-8714-4518E9435792}">
      <dsp:nvSpPr>
        <dsp:cNvPr id="0" name=""/>
        <dsp:cNvSpPr/>
      </dsp:nvSpPr>
      <dsp:spPr>
        <a:xfrm>
          <a:off x="1422566" y="1335289"/>
          <a:ext cx="1272412" cy="127241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lvl="0" algn="ctr" defTabSz="666750" rtl="1">
            <a:lnSpc>
              <a:spcPct val="90000"/>
            </a:lnSpc>
            <a:spcBef>
              <a:spcPct val="0"/>
            </a:spcBef>
            <a:spcAft>
              <a:spcPct val="35000"/>
            </a:spcAft>
          </a:pPr>
          <a:r>
            <a:rPr lang="ar-AE" sz="1500" b="0" kern="1200" dirty="0" smtClean="0">
              <a:solidFill>
                <a:schemeClr val="bg1"/>
              </a:solidFill>
              <a:effectLst/>
              <a:latin typeface="Calibri"/>
              <a:ea typeface="Times New Roman"/>
              <a:cs typeface="Sultan Medium" pitchFamily="2" charset="-78"/>
            </a:rPr>
            <a:t>أتمتة اجراءات الموارد البشرية والتطبيقات الذكية</a:t>
          </a:r>
          <a:endParaRPr lang="en-US" sz="1500" b="0" kern="1200" dirty="0">
            <a:solidFill>
              <a:schemeClr val="bg1"/>
            </a:solidFill>
            <a:effectLst/>
            <a:latin typeface="Calibri"/>
            <a:ea typeface="Times New Roman"/>
            <a:cs typeface="Sultan Medium" pitchFamily="2" charset="-78"/>
          </a:endParaRPr>
        </a:p>
      </dsp:txBody>
      <dsp:txXfrm>
        <a:off x="1608906" y="1521629"/>
        <a:ext cx="899732" cy="8997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5A5B2-3DB5-4CF7-A094-F08284FA7A80}" type="datetimeFigureOut">
              <a:rPr lang="en-US" smtClean="0"/>
              <a:t>25/12/2014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F54FA-2ADB-42C5-AEB4-36231C0D34C5}" type="slidenum">
              <a:rPr lang="en-US" smtClean="0"/>
              <a:t>‹#›</a:t>
            </a:fld>
            <a:endParaRPr lang="en-US"/>
          </a:p>
        </p:txBody>
      </p:sp>
    </p:spTree>
    <p:extLst>
      <p:ext uri="{BB962C8B-B14F-4D97-AF65-F5344CB8AC3E}">
        <p14:creationId xmlns:p14="http://schemas.microsoft.com/office/powerpoint/2010/main" val="87239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6</a:t>
            </a:fld>
            <a:endParaRPr lang="en-US"/>
          </a:p>
        </p:txBody>
      </p:sp>
    </p:spTree>
    <p:extLst>
      <p:ext uri="{BB962C8B-B14F-4D97-AF65-F5344CB8AC3E}">
        <p14:creationId xmlns:p14="http://schemas.microsoft.com/office/powerpoint/2010/main" val="238719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8</a:t>
            </a:fld>
            <a:endParaRPr lang="en-US"/>
          </a:p>
        </p:txBody>
      </p:sp>
    </p:spTree>
    <p:extLst>
      <p:ext uri="{BB962C8B-B14F-4D97-AF65-F5344CB8AC3E}">
        <p14:creationId xmlns:p14="http://schemas.microsoft.com/office/powerpoint/2010/main" val="17136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9</a:t>
            </a:fld>
            <a:endParaRPr lang="en-US"/>
          </a:p>
        </p:txBody>
      </p:sp>
    </p:spTree>
    <p:extLst>
      <p:ext uri="{BB962C8B-B14F-4D97-AF65-F5344CB8AC3E}">
        <p14:creationId xmlns:p14="http://schemas.microsoft.com/office/powerpoint/2010/main" val="238719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10</a:t>
            </a:fld>
            <a:endParaRPr lang="en-US"/>
          </a:p>
        </p:txBody>
      </p:sp>
    </p:spTree>
    <p:extLst>
      <p:ext uri="{BB962C8B-B14F-4D97-AF65-F5344CB8AC3E}">
        <p14:creationId xmlns:p14="http://schemas.microsoft.com/office/powerpoint/2010/main" val="238719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11</a:t>
            </a:fld>
            <a:endParaRPr lang="en-US"/>
          </a:p>
        </p:txBody>
      </p:sp>
    </p:spTree>
    <p:extLst>
      <p:ext uri="{BB962C8B-B14F-4D97-AF65-F5344CB8AC3E}">
        <p14:creationId xmlns:p14="http://schemas.microsoft.com/office/powerpoint/2010/main" val="238719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12</a:t>
            </a:fld>
            <a:endParaRPr lang="en-US"/>
          </a:p>
        </p:txBody>
      </p:sp>
    </p:spTree>
    <p:extLst>
      <p:ext uri="{BB962C8B-B14F-4D97-AF65-F5344CB8AC3E}">
        <p14:creationId xmlns:p14="http://schemas.microsoft.com/office/powerpoint/2010/main" val="238719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54FA-2ADB-42C5-AEB4-36231C0D34C5}" type="slidenum">
              <a:rPr lang="en-US" smtClean="0"/>
              <a:t>13</a:t>
            </a:fld>
            <a:endParaRPr lang="en-US"/>
          </a:p>
        </p:txBody>
      </p:sp>
    </p:spTree>
    <p:extLst>
      <p:ext uri="{BB962C8B-B14F-4D97-AF65-F5344CB8AC3E}">
        <p14:creationId xmlns:p14="http://schemas.microsoft.com/office/powerpoint/2010/main" val="238719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87ECF-50E0-4EAF-B8E9-524052523E95}" type="datetimeFigureOut">
              <a:rPr lang="en-US" smtClean="0"/>
              <a:t>25/12/2014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269794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7ECF-50E0-4EAF-B8E9-524052523E95}" type="datetimeFigureOut">
              <a:rPr lang="en-US" smtClean="0"/>
              <a:t>25/12/2014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134200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7ECF-50E0-4EAF-B8E9-524052523E95}" type="datetimeFigureOut">
              <a:rPr lang="en-US" smtClean="0"/>
              <a:t>25/12/2014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39541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87ECF-50E0-4EAF-B8E9-524052523E95}" type="datetimeFigureOut">
              <a:rPr lang="en-US" smtClean="0"/>
              <a:t>25/12/2014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35109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87ECF-50E0-4EAF-B8E9-524052523E95}" type="datetimeFigureOut">
              <a:rPr lang="en-US" smtClean="0"/>
              <a:t>25/12/2014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161400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87ECF-50E0-4EAF-B8E9-524052523E95}" type="datetimeFigureOut">
              <a:rPr lang="en-US" smtClean="0"/>
              <a:t>25/12/2014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307907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87ECF-50E0-4EAF-B8E9-524052523E95}" type="datetimeFigureOut">
              <a:rPr lang="en-US" smtClean="0"/>
              <a:t>25/12/2014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5665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87ECF-50E0-4EAF-B8E9-524052523E95}" type="datetimeFigureOut">
              <a:rPr lang="en-US" smtClean="0"/>
              <a:t>25/12/2014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93636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87ECF-50E0-4EAF-B8E9-524052523E95}" type="datetimeFigureOut">
              <a:rPr lang="en-US" smtClean="0"/>
              <a:t>25/12/2014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394423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87ECF-50E0-4EAF-B8E9-524052523E95}" type="datetimeFigureOut">
              <a:rPr lang="en-US" smtClean="0"/>
              <a:t>25/12/2014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291538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387ECF-50E0-4EAF-B8E9-524052523E95}" type="datetimeFigureOut">
              <a:rPr lang="en-US" smtClean="0"/>
              <a:t>25/12/2014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9971E-C274-4800-887D-9FF343E96BBC}" type="slidenum">
              <a:rPr lang="en-US" smtClean="0"/>
              <a:t>‹#›</a:t>
            </a:fld>
            <a:endParaRPr lang="en-US"/>
          </a:p>
        </p:txBody>
      </p:sp>
    </p:spTree>
    <p:extLst>
      <p:ext uri="{BB962C8B-B14F-4D97-AF65-F5344CB8AC3E}">
        <p14:creationId xmlns:p14="http://schemas.microsoft.com/office/powerpoint/2010/main" val="357273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87ECF-50E0-4EAF-B8E9-524052523E95}" type="datetimeFigureOut">
              <a:rPr lang="en-US" smtClean="0"/>
              <a:t>25/12/2014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9971E-C274-4800-887D-9FF343E96BBC}" type="slidenum">
              <a:rPr lang="en-US" smtClean="0"/>
              <a:t>‹#›</a:t>
            </a:fld>
            <a:endParaRPr lang="en-US"/>
          </a:p>
        </p:txBody>
      </p:sp>
    </p:spTree>
    <p:extLst>
      <p:ext uri="{BB962C8B-B14F-4D97-AF65-F5344CB8AC3E}">
        <p14:creationId xmlns:p14="http://schemas.microsoft.com/office/powerpoint/2010/main" val="67499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info@fahr.gov.ae" TargetMode="External"/><Relationship Id="rId7" Type="http://schemas.openxmlformats.org/officeDocument/2006/relationships/image" Target="../media/image15.jpg"/><Relationship Id="rId2" Type="http://schemas.openxmlformats.org/officeDocument/2006/relationships/hyperlink" Target="http://www.fahr.gov.ae/"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hyperlink" Target="http://www.youtube.com/user/FAHR2011" TargetMode="External"/><Relationship Id="rId10" Type="http://schemas.openxmlformats.org/officeDocument/2006/relationships/image" Target="../media/image2.png"/><Relationship Id="rId4" Type="http://schemas.openxmlformats.org/officeDocument/2006/relationships/hyperlink" Target="https://twitter.com/FAHR_UAE"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hyperlink" Target="http://www.fahr.gov.ae/Portal/ar/about-fahr/fahr-achievement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9832" y="2398286"/>
            <a:ext cx="9138594" cy="4102658"/>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grpSp>
        <p:nvGrpSpPr>
          <p:cNvPr id="8" name="Group 7"/>
          <p:cNvGrpSpPr/>
          <p:nvPr/>
        </p:nvGrpSpPr>
        <p:grpSpPr>
          <a:xfrm>
            <a:off x="204951" y="0"/>
            <a:ext cx="8674151" cy="1447800"/>
            <a:chOff x="204951" y="0"/>
            <a:chExt cx="8674151" cy="144780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996" y="0"/>
              <a:ext cx="115824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14325"/>
              <a:ext cx="3545102"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613" r="3551"/>
            <a:stretch/>
          </p:blipFill>
          <p:spPr bwMode="auto">
            <a:xfrm>
              <a:off x="204951" y="460636"/>
              <a:ext cx="3528849" cy="75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3857299" y="314325"/>
              <a:ext cx="0" cy="914400"/>
            </a:xfrm>
            <a:prstGeom prst="line">
              <a:avLst/>
            </a:prstGeom>
            <a:ln>
              <a:solidFill>
                <a:srgbClr val="C2A4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28596" y="295275"/>
              <a:ext cx="0" cy="914400"/>
            </a:xfrm>
            <a:prstGeom prst="line">
              <a:avLst/>
            </a:prstGeom>
            <a:ln>
              <a:solidFill>
                <a:srgbClr val="C2A42C"/>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4351703" y="2807900"/>
            <a:ext cx="1847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endParaRPr lang="en-US" sz="5400" b="1" dirty="0">
              <a:ln w="11430"/>
              <a:solidFill>
                <a:srgbClr val="CC9900"/>
              </a:solidFill>
              <a:effectLst>
                <a:outerShdw blurRad="50800" dist="39000" dir="5460000" algn="tl">
                  <a:srgbClr val="000000">
                    <a:alpha val="38000"/>
                  </a:srgbClr>
                </a:outerShdw>
              </a:effectLst>
              <a:latin typeface="Line Printer" pitchFamily="49" charset="0"/>
              <a:cs typeface="DecoType Naskh Variants" panose="02010400000000000000" pitchFamily="2" charset="-78"/>
            </a:endParaRPr>
          </a:p>
        </p:txBody>
      </p:sp>
      <p:sp>
        <p:nvSpPr>
          <p:cNvPr id="61" name="TextBox 5"/>
          <p:cNvSpPr txBox="1">
            <a:spLocks noChangeArrowheads="1"/>
          </p:cNvSpPr>
          <p:nvPr/>
        </p:nvSpPr>
        <p:spPr bwMode="auto">
          <a:xfrm>
            <a:off x="3384550" y="6500944"/>
            <a:ext cx="2482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en-US" altLang="en-US" sz="1800" dirty="0">
                <a:ln w="18415" cmpd="sng">
                  <a:solidFill>
                    <a:srgbClr val="FFFFFF"/>
                  </a:solidFill>
                  <a:prstDash val="solid"/>
                </a:ln>
                <a:solidFill>
                  <a:srgbClr val="FFFFFF"/>
                </a:solidFill>
                <a:effectLst>
                  <a:glow rad="88900">
                    <a:schemeClr val="bg2">
                      <a:lumMod val="50000"/>
                      <a:alpha val="39000"/>
                    </a:schemeClr>
                  </a:glow>
                  <a:outerShdw blurRad="63500" dir="3600000" algn="tl" rotWithShape="0">
                    <a:schemeClr val="tx1"/>
                  </a:outerShdw>
                </a:effectLst>
                <a:latin typeface="Arial Rounded MT Bold" pitchFamily="34" charset="0"/>
                <a:cs typeface="ae_AlMohanad" pitchFamily="18" charset="-78"/>
              </a:rPr>
              <a:t>www.fahr.gov.ae</a:t>
            </a:r>
          </a:p>
        </p:txBody>
      </p:sp>
      <p:sp>
        <p:nvSpPr>
          <p:cNvPr id="63" name="TextBox 5"/>
          <p:cNvSpPr txBox="1">
            <a:spLocks noChangeArrowheads="1"/>
          </p:cNvSpPr>
          <p:nvPr/>
        </p:nvSpPr>
        <p:spPr bwMode="auto">
          <a:xfrm>
            <a:off x="281151" y="3352800"/>
            <a:ext cx="840564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lnSpc>
                <a:spcPct val="150000"/>
              </a:lnSpc>
              <a:spcBef>
                <a:spcPct val="0"/>
              </a:spcBef>
              <a:buFontTx/>
              <a:buNone/>
            </a:pPr>
            <a:r>
              <a:rPr lang="ar-AE" altLang="en-US" sz="2400" dirty="0" smtClean="0">
                <a:latin typeface="Sakkal Majalla" pitchFamily="2" charset="-78"/>
                <a:cs typeface="Sultan Medium" pitchFamily="2" charset="-78"/>
              </a:rPr>
              <a:t>نقطة </a:t>
            </a:r>
            <a:r>
              <a:rPr lang="ar-AE" altLang="en-US" sz="2400" dirty="0">
                <a:latin typeface="Sakkal Majalla" pitchFamily="2" charset="-78"/>
                <a:cs typeface="Sultan Medium" pitchFamily="2" charset="-78"/>
              </a:rPr>
              <a:t>تحول وبوابة التغيير لمستقبل أفضل للحكومة </a:t>
            </a:r>
            <a:r>
              <a:rPr lang="ar-AE" altLang="en-US" sz="2400" dirty="0" smtClean="0">
                <a:latin typeface="Sakkal Majalla" pitchFamily="2" charset="-78"/>
                <a:cs typeface="Sultan Medium" pitchFamily="2" charset="-78"/>
              </a:rPr>
              <a:t>الاتحادية</a:t>
            </a:r>
            <a:endParaRPr lang="en-US" altLang="en-US" sz="2400" dirty="0">
              <a:latin typeface="Sakkal Majalla" pitchFamily="2" charset="-78"/>
              <a:cs typeface="Sultan Medium" pitchFamily="2" charset="-78"/>
            </a:endParaRPr>
          </a:p>
        </p:txBody>
      </p:sp>
      <p:grpSp>
        <p:nvGrpSpPr>
          <p:cNvPr id="68" name="Group 67"/>
          <p:cNvGrpSpPr/>
          <p:nvPr/>
        </p:nvGrpSpPr>
        <p:grpSpPr>
          <a:xfrm>
            <a:off x="281151" y="1798722"/>
            <a:ext cx="8597951" cy="1249278"/>
            <a:chOff x="1600200" y="1590720"/>
            <a:chExt cx="6324600" cy="1249278"/>
          </a:xfrm>
        </p:grpSpPr>
        <p:sp>
          <p:nvSpPr>
            <p:cNvPr id="62" name="Rectangle 6"/>
            <p:cNvSpPr>
              <a:spLocks noChangeArrowheads="1"/>
            </p:cNvSpPr>
            <p:nvPr/>
          </p:nvSpPr>
          <p:spPr bwMode="auto">
            <a:xfrm>
              <a:off x="1600200" y="1590720"/>
              <a:ext cx="6324600" cy="1249278"/>
            </a:xfrm>
            <a:prstGeom prst="roundRect">
              <a:avLst/>
            </a:prstGeom>
            <a:ln/>
          </p:spPr>
          <p:style>
            <a:lnRef idx="0">
              <a:schemeClr val="accent2"/>
            </a:lnRef>
            <a:fillRef idx="3">
              <a:schemeClr val="accent2"/>
            </a:fillRef>
            <a:effectRef idx="3">
              <a:schemeClr val="accent2"/>
            </a:effectRef>
            <a:fontRef idx="minor">
              <a:schemeClr val="lt1"/>
            </a:fontRef>
          </p:style>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17" name="TextBox 16"/>
            <p:cNvSpPr txBox="1"/>
            <p:nvPr/>
          </p:nvSpPr>
          <p:spPr>
            <a:xfrm>
              <a:off x="1600200" y="1673893"/>
              <a:ext cx="6274638" cy="1077218"/>
            </a:xfrm>
            <a:prstGeom prst="rect">
              <a:avLst/>
            </a:prstGeom>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ar-AE" sz="3200" kern="10" dirty="0">
                  <a:ln w="18415" cmpd="sng">
                    <a:noFill/>
                    <a:prstDash val="solid"/>
                  </a:ln>
                  <a:solidFill>
                    <a:srgbClr val="FFFFFF"/>
                  </a:solidFill>
                  <a:effectLst>
                    <a:outerShdw blurRad="38100" dist="38100" dir="2700000" algn="tl">
                      <a:srgbClr val="000000">
                        <a:alpha val="43137"/>
                      </a:srgbClr>
                    </a:outerShdw>
                  </a:effectLst>
                  <a:cs typeface="PT Bold Heading"/>
                </a:rPr>
                <a:t>استراتيجية الموارد البشرية في الحكومة </a:t>
              </a:r>
              <a:r>
                <a:rPr lang="ar-AE" sz="32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 الاتحادية </a:t>
              </a:r>
            </a:p>
            <a:p>
              <a:pPr algn="ctr"/>
              <a:r>
                <a:rPr lang="ar-AE" sz="32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لعام </a:t>
              </a:r>
              <a:r>
                <a:rPr lang="ar-AE" sz="3200" kern="10" dirty="0">
                  <a:ln w="18415" cmpd="sng">
                    <a:noFill/>
                    <a:prstDash val="solid"/>
                  </a:ln>
                  <a:solidFill>
                    <a:srgbClr val="FFFFFF"/>
                  </a:solidFill>
                  <a:effectLst>
                    <a:outerShdw blurRad="38100" dist="38100" dir="2700000" algn="tl">
                      <a:srgbClr val="000000">
                        <a:alpha val="43137"/>
                      </a:srgbClr>
                    </a:outerShdw>
                  </a:effectLst>
                  <a:cs typeface="PT Bold Heading"/>
                </a:rPr>
                <a:t>2015</a:t>
              </a:r>
            </a:p>
          </p:txBody>
        </p:sp>
      </p:grpSp>
      <p:sp>
        <p:nvSpPr>
          <p:cNvPr id="19" name="TextBox 18"/>
          <p:cNvSpPr txBox="1"/>
          <p:nvPr/>
        </p:nvSpPr>
        <p:spPr>
          <a:xfrm>
            <a:off x="0" y="6553200"/>
            <a:ext cx="9144000" cy="317076"/>
          </a:xfrm>
          <a:prstGeom prst="rect">
            <a:avLst/>
          </a:prstGeom>
          <a:noFill/>
        </p:spPr>
        <p:txBody>
          <a:bodyPr wrap="square" rtlCol="0">
            <a:spAutoFit/>
          </a:bodyPr>
          <a:lstStyle/>
          <a:p>
            <a:pPr algn="ctr" rtl="1"/>
            <a:r>
              <a:rPr lang="ar-AE" sz="1400" dirty="0" smtClean="0">
                <a:solidFill>
                  <a:prstClr val="black"/>
                </a:solidFill>
                <a:latin typeface="ae_AlMohanad" panose="02060603050605020204" pitchFamily="18" charset="-78"/>
                <a:cs typeface="ae_AlMohanad" panose="02060603050605020204" pitchFamily="18" charset="-78"/>
              </a:rPr>
              <a:t>الاصدار الاول	 			            			  	          نوفمبر 2014</a:t>
            </a:r>
            <a:endParaRPr lang="en-US" sz="1400" dirty="0">
              <a:solidFill>
                <a:prstClr val="black"/>
              </a:solidFill>
              <a:latin typeface="ae_AlMohanad" panose="02060603050605020204" pitchFamily="18" charset="-78"/>
              <a:cs typeface="ae_AlMohanad" panose="02060603050605020204" pitchFamily="18" charset="-78"/>
            </a:endParaRPr>
          </a:p>
        </p:txBody>
      </p:sp>
      <p:grpSp>
        <p:nvGrpSpPr>
          <p:cNvPr id="129" name="Group 128"/>
          <p:cNvGrpSpPr/>
          <p:nvPr/>
        </p:nvGrpSpPr>
        <p:grpSpPr>
          <a:xfrm>
            <a:off x="-9832" y="4562564"/>
            <a:ext cx="9153833" cy="1698744"/>
            <a:chOff x="-9832" y="4724400"/>
            <a:chExt cx="9153833" cy="1698744"/>
          </a:xfrm>
        </p:grpSpPr>
        <p:sp>
          <p:nvSpPr>
            <p:cNvPr id="118" name="Rectangle 117"/>
            <p:cNvSpPr/>
            <p:nvPr/>
          </p:nvSpPr>
          <p:spPr>
            <a:xfrm>
              <a:off x="1371600" y="4782923"/>
              <a:ext cx="1600200" cy="5510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6324600" y="5849723"/>
              <a:ext cx="1600200" cy="551077"/>
            </a:xfrm>
            <a:prstGeom prst="rect">
              <a:avLst/>
            </a:prstGeom>
            <a:solidFill>
              <a:srgbClr val="EFB9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5" name="Picture 16"/>
            <p:cNvPicPr>
              <a:picLocks noChangeAspect="1" noChangeArrowheads="1"/>
            </p:cNvPicPr>
            <p:nvPr/>
          </p:nvPicPr>
          <p:blipFill>
            <a:blip r:embed="rId5">
              <a:extLst>
                <a:ext uri="{28A0092B-C50C-407E-A947-70E740481C1C}">
                  <a14:useLocalDpi xmlns:a14="http://schemas.microsoft.com/office/drawing/2010/main" val="0"/>
                </a:ext>
              </a:extLst>
            </a:blip>
            <a:srcRect l="16193" r="28198" b="6943"/>
            <a:stretch>
              <a:fillRect/>
            </a:stretch>
          </p:blipFill>
          <p:spPr bwMode="auto">
            <a:xfrm>
              <a:off x="3373664" y="4777282"/>
              <a:ext cx="2569936" cy="162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p:cNvSpPr/>
            <p:nvPr/>
          </p:nvSpPr>
          <p:spPr>
            <a:xfrm>
              <a:off x="5943600" y="4785360"/>
              <a:ext cx="381000" cy="1600200"/>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pic>
          <p:nvPicPr>
            <p:cNvPr id="81" name="Picture 15"/>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6659" r="23422"/>
            <a:stretch/>
          </p:blipFill>
          <p:spPr bwMode="auto">
            <a:xfrm>
              <a:off x="6324600" y="4768063"/>
              <a:ext cx="1600200" cy="108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7924800" y="4768063"/>
              <a:ext cx="1219200" cy="565937"/>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85" name="Straight Connector 84"/>
            <p:cNvCxnSpPr/>
            <p:nvPr/>
          </p:nvCxnSpPr>
          <p:spPr>
            <a:xfrm flipH="1">
              <a:off x="6324600" y="5849723"/>
              <a:ext cx="1600201"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91" name="Straight Connector 90"/>
            <p:cNvCxnSpPr/>
            <p:nvPr/>
          </p:nvCxnSpPr>
          <p:spPr>
            <a:xfrm flipH="1">
              <a:off x="7924800" y="5334000"/>
              <a:ext cx="1203962"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113" name="Picture 12"/>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5280" y="5376671"/>
              <a:ext cx="1152144"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t="12080" r="16216" b="10480"/>
            <a:stretch>
              <a:fillRect/>
            </a:stretch>
          </p:blipFill>
          <p:spPr bwMode="auto">
            <a:xfrm>
              <a:off x="1371600" y="5268457"/>
              <a:ext cx="1569722" cy="113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Rectangle 114"/>
            <p:cNvSpPr/>
            <p:nvPr/>
          </p:nvSpPr>
          <p:spPr>
            <a:xfrm>
              <a:off x="2969804" y="4773168"/>
              <a:ext cx="381000" cy="1600200"/>
            </a:xfrm>
            <a:prstGeom prst="rect">
              <a:avLst/>
            </a:prstGeom>
            <a:solidFill>
              <a:srgbClr val="CE9A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116" name="Straight Connector 115"/>
            <p:cNvCxnSpPr/>
            <p:nvPr/>
          </p:nvCxnSpPr>
          <p:spPr>
            <a:xfrm>
              <a:off x="1371599" y="5257800"/>
              <a:ext cx="1600201"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120" name="Rectangle 119"/>
            <p:cNvSpPr/>
            <p:nvPr/>
          </p:nvSpPr>
          <p:spPr>
            <a:xfrm>
              <a:off x="0" y="5819623"/>
              <a:ext cx="1356358" cy="565937"/>
            </a:xfrm>
            <a:prstGeom prst="rect">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pic>
          <p:nvPicPr>
            <p:cNvPr id="127"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r="21072" b="21278"/>
            <a:stretch>
              <a:fillRect/>
            </a:stretch>
          </p:blipFill>
          <p:spPr bwMode="auto">
            <a:xfrm>
              <a:off x="0" y="4773168"/>
              <a:ext cx="1356358" cy="103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1" name="Straight Connector 120"/>
            <p:cNvCxnSpPr/>
            <p:nvPr/>
          </p:nvCxnSpPr>
          <p:spPr>
            <a:xfrm>
              <a:off x="0" y="5819623"/>
              <a:ext cx="1371600" cy="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79" name="Straight Connector 78"/>
            <p:cNvCxnSpPr/>
            <p:nvPr/>
          </p:nvCxnSpPr>
          <p:spPr>
            <a:xfrm flipH="1">
              <a:off x="3384549" y="4754880"/>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76" name="Straight Connector 75"/>
            <p:cNvCxnSpPr/>
            <p:nvPr/>
          </p:nvCxnSpPr>
          <p:spPr>
            <a:xfrm flipH="1">
              <a:off x="5943600" y="4763016"/>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84" name="Straight Connector 83"/>
            <p:cNvCxnSpPr/>
            <p:nvPr/>
          </p:nvCxnSpPr>
          <p:spPr>
            <a:xfrm flipH="1">
              <a:off x="6324599" y="4777282"/>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88" name="Straight Connector 87"/>
            <p:cNvCxnSpPr/>
            <p:nvPr/>
          </p:nvCxnSpPr>
          <p:spPr>
            <a:xfrm flipH="1">
              <a:off x="7924801" y="4747776"/>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89" name="Straight Connector 88"/>
            <p:cNvCxnSpPr/>
            <p:nvPr/>
          </p:nvCxnSpPr>
          <p:spPr>
            <a:xfrm flipH="1">
              <a:off x="9144000" y="4747776"/>
              <a:ext cx="1" cy="1675368"/>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17" name="Straight Connector 116"/>
            <p:cNvCxnSpPr/>
            <p:nvPr/>
          </p:nvCxnSpPr>
          <p:spPr>
            <a:xfrm>
              <a:off x="2969803" y="4764024"/>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19" name="Straight Connector 118"/>
            <p:cNvCxnSpPr/>
            <p:nvPr/>
          </p:nvCxnSpPr>
          <p:spPr>
            <a:xfrm flipH="1">
              <a:off x="1371598" y="4763016"/>
              <a:ext cx="1" cy="1637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28" name="Straight Connector 127"/>
            <p:cNvCxnSpPr/>
            <p:nvPr/>
          </p:nvCxnSpPr>
          <p:spPr>
            <a:xfrm flipH="1">
              <a:off x="-9832" y="4724400"/>
              <a:ext cx="1" cy="1675368"/>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0" y="4745736"/>
              <a:ext cx="9144001"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74" name="Straight Connector 73"/>
            <p:cNvCxnSpPr/>
            <p:nvPr/>
          </p:nvCxnSpPr>
          <p:spPr>
            <a:xfrm flipH="1">
              <a:off x="0" y="6400800"/>
              <a:ext cx="9144001"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73488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81000" y="2133600"/>
            <a:ext cx="8382000" cy="1477328"/>
          </a:xfrm>
          <a:prstGeom prst="rect">
            <a:avLst/>
          </a:prstGeom>
        </p:spPr>
        <p:txBody>
          <a:bodyPr wrap="square">
            <a:spAutoFit/>
          </a:bodyPr>
          <a:lstStyle/>
          <a:p>
            <a:pPr algn="just" rtl="1">
              <a:lnSpc>
                <a:spcPct val="150000"/>
              </a:lnSpc>
            </a:pPr>
            <a:r>
              <a:rPr lang="ar-SA" sz="2000" dirty="0" smtClean="0">
                <a:cs typeface="Sultan Medium" pitchFamily="2" charset="-78"/>
              </a:rPr>
              <a:t>تهدف المبادرة</a:t>
            </a:r>
            <a:r>
              <a:rPr lang="ar-AE" sz="2000" dirty="0">
                <a:cs typeface="Sultan Medium" pitchFamily="2" charset="-78"/>
              </a:rPr>
              <a:t> </a:t>
            </a:r>
            <a:r>
              <a:rPr lang="ar-AE" sz="2000" dirty="0" smtClean="0">
                <a:cs typeface="Sultan Medium" pitchFamily="2" charset="-78"/>
              </a:rPr>
              <a:t>إلى </a:t>
            </a:r>
            <a:r>
              <a:rPr lang="ar-SA" sz="2000" dirty="0" smtClean="0">
                <a:cs typeface="Sultan Medium" pitchFamily="2" charset="-78"/>
              </a:rPr>
              <a:t>تقييم وتوصيف كافة الوظائف ضمن الحكومة الاتحادية وفق منهجية تضمن تحقيق العدالة والانسجام بين الوظائف على مستوى الحكومة الاتحادية </a:t>
            </a:r>
          </a:p>
          <a:p>
            <a:pPr algn="just" rtl="1">
              <a:lnSpc>
                <a:spcPct val="150000"/>
              </a:lnSpc>
            </a:pPr>
            <a:endParaRPr lang="en-US" sz="2000" dirty="0">
              <a:cs typeface="Sultan Medium" pitchFamily="2" charset="-78"/>
            </a:endParaRPr>
          </a:p>
        </p:txBody>
      </p:sp>
      <p:sp>
        <p:nvSpPr>
          <p:cNvPr id="39" name="Rectangle 38"/>
          <p:cNvSpPr/>
          <p:nvPr/>
        </p:nvSpPr>
        <p:spPr>
          <a:xfrm>
            <a:off x="1371600" y="1229380"/>
            <a:ext cx="6427038"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6</a:t>
            </a:r>
            <a:r>
              <a:rPr lang="ar-AE" altLang="en-US" sz="2800" dirty="0" smtClean="0">
                <a:solidFill>
                  <a:srgbClr val="C00000"/>
                </a:solidFill>
                <a:latin typeface="Arial" pitchFamily="34" charset="0"/>
                <a:cs typeface="Sultan Medium" pitchFamily="2" charset="-78"/>
              </a:rPr>
              <a:t>- نظام تقييم وتوصيف الوظائف</a:t>
            </a:r>
            <a:endParaRPr lang="en-US" altLang="en-US" sz="2800" dirty="0">
              <a:solidFill>
                <a:srgbClr val="C00000"/>
              </a:solidFill>
              <a:latin typeface="Arial" pitchFamily="34" charset="0"/>
              <a:cs typeface="Sultan Medium" pitchFamily="2" charset="-78"/>
            </a:endParaRPr>
          </a:p>
        </p:txBody>
      </p:sp>
      <p:sp>
        <p:nvSpPr>
          <p:cNvPr id="53"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10</a:t>
            </a:fld>
            <a:endParaRPr lang="en-US" kern="0" dirty="0">
              <a:solidFill>
                <a:srgbClr val="C00000"/>
              </a:solidFill>
              <a:cs typeface="+mj-cs"/>
            </a:endParaRPr>
          </a:p>
        </p:txBody>
      </p:sp>
      <p:grpSp>
        <p:nvGrpSpPr>
          <p:cNvPr id="94" name="Group 93"/>
          <p:cNvGrpSpPr/>
          <p:nvPr/>
        </p:nvGrpSpPr>
        <p:grpSpPr>
          <a:xfrm>
            <a:off x="762000" y="295320"/>
            <a:ext cx="7696200" cy="619080"/>
            <a:chOff x="1600200" y="1590720"/>
            <a:chExt cx="6324600" cy="923880"/>
          </a:xfrm>
        </p:grpSpPr>
        <p:sp>
          <p:nvSpPr>
            <p:cNvPr id="100"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101" name="TextBox 100"/>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102" name="Group 101"/>
          <p:cNvGrpSpPr/>
          <p:nvPr/>
        </p:nvGrpSpPr>
        <p:grpSpPr>
          <a:xfrm>
            <a:off x="5867400" y="3726612"/>
            <a:ext cx="1905000" cy="2311598"/>
            <a:chOff x="6858000" y="3879012"/>
            <a:chExt cx="1560328" cy="2311598"/>
          </a:xfrm>
        </p:grpSpPr>
        <p:sp>
          <p:nvSpPr>
            <p:cNvPr id="103" name="Rectangle 102"/>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104" name="Chord 103"/>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5" name="Pie 104"/>
            <p:cNvSpPr/>
            <p:nvPr/>
          </p:nvSpPr>
          <p:spPr>
            <a:xfrm rot="10800000">
              <a:off x="7898219" y="3936802"/>
              <a:ext cx="462319" cy="462319"/>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6" name="Rectangle 105"/>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8" name="Rectangle 107"/>
          <p:cNvSpPr/>
          <p:nvPr/>
        </p:nvSpPr>
        <p:spPr>
          <a:xfrm>
            <a:off x="5959973" y="3784402"/>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وضع </a:t>
            </a:r>
            <a:r>
              <a:rPr lang="ar-AE" sz="1400" dirty="0" smtClean="0">
                <a:latin typeface="Sakkal Majalla" panose="02000000000000000000" pitchFamily="2" charset="-78"/>
                <a:cs typeface="Sultan Medium" pitchFamily="2" charset="-78"/>
              </a:rPr>
              <a:t>التصور</a:t>
            </a:r>
            <a:endParaRPr lang="ar-AE" sz="1400" dirty="0">
              <a:latin typeface="Sakkal Majalla" panose="02000000000000000000" pitchFamily="2" charset="-78"/>
              <a:cs typeface="Sultan Medium" pitchFamily="2" charset="-78"/>
            </a:endParaRPr>
          </a:p>
        </p:txBody>
      </p:sp>
      <p:sp>
        <p:nvSpPr>
          <p:cNvPr id="109" name="Rectangle 108"/>
          <p:cNvSpPr/>
          <p:nvPr/>
        </p:nvSpPr>
        <p:spPr>
          <a:xfrm>
            <a:off x="3750174" y="3784402"/>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النظام</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تدريب الجهات الاتحادية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 اللجنة الاتحادية لتقييم الوظائف</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اعتماد </a:t>
            </a:r>
            <a:r>
              <a:rPr lang="ar-AE" sz="1400" dirty="0">
                <a:latin typeface="Sakkal Majalla" panose="02000000000000000000" pitchFamily="2" charset="-78"/>
                <a:cs typeface="Sultan Medium" pitchFamily="2" charset="-78"/>
              </a:rPr>
              <a:t>الاوصاف لوظائف </a:t>
            </a:r>
            <a:r>
              <a:rPr lang="ar-AE" sz="1400" dirty="0" smtClean="0">
                <a:latin typeface="Sakkal Majalla" panose="02000000000000000000" pitchFamily="2" charset="-78"/>
                <a:cs typeface="Sultan Medium" pitchFamily="2" charset="-78"/>
              </a:rPr>
              <a:t>الخدمات المساندة</a:t>
            </a:r>
            <a:endParaRPr lang="ar-AE" sz="1400" dirty="0">
              <a:latin typeface="Sakkal Majalla" panose="02000000000000000000" pitchFamily="2" charset="-78"/>
              <a:cs typeface="Sultan Medium" pitchFamily="2" charset="-78"/>
            </a:endParaRPr>
          </a:p>
        </p:txBody>
      </p:sp>
      <p:grpSp>
        <p:nvGrpSpPr>
          <p:cNvPr id="110" name="Group 109"/>
          <p:cNvGrpSpPr/>
          <p:nvPr/>
        </p:nvGrpSpPr>
        <p:grpSpPr>
          <a:xfrm>
            <a:off x="3657601" y="3726612"/>
            <a:ext cx="1904999" cy="2311598"/>
            <a:chOff x="4611872" y="3879012"/>
            <a:chExt cx="1560327" cy="2311598"/>
          </a:xfrm>
        </p:grpSpPr>
        <p:sp>
          <p:nvSpPr>
            <p:cNvPr id="111" name="Rectangle 110"/>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12" name="Rectangle 111"/>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3" name="Rectangle 112"/>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4" name="Group 113"/>
            <p:cNvGrpSpPr/>
            <p:nvPr/>
          </p:nvGrpSpPr>
          <p:grpSpPr>
            <a:xfrm>
              <a:off x="5582411" y="3879012"/>
              <a:ext cx="577899" cy="577899"/>
              <a:chOff x="6593598" y="152401"/>
              <a:chExt cx="577899" cy="577899"/>
            </a:xfrm>
          </p:grpSpPr>
          <p:sp>
            <p:nvSpPr>
              <p:cNvPr id="115" name="Chord 114"/>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6" name="Pie 115"/>
              <p:cNvSpPr/>
              <p:nvPr/>
            </p:nvSpPr>
            <p:spPr>
              <a:xfrm rot="10800000">
                <a:off x="6651388" y="210191"/>
                <a:ext cx="462319" cy="462319"/>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17" name="Group 116"/>
          <p:cNvGrpSpPr/>
          <p:nvPr/>
        </p:nvGrpSpPr>
        <p:grpSpPr>
          <a:xfrm>
            <a:off x="1447800" y="3719424"/>
            <a:ext cx="1905000" cy="2311598"/>
            <a:chOff x="6858000" y="3879012"/>
            <a:chExt cx="1560328" cy="2311598"/>
          </a:xfrm>
        </p:grpSpPr>
        <p:sp>
          <p:nvSpPr>
            <p:cNvPr id="118" name="Rectangle 117"/>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19" name="Chord 118"/>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0" name="Pie 119"/>
            <p:cNvSpPr/>
            <p:nvPr/>
          </p:nvSpPr>
          <p:spPr>
            <a:xfrm rot="10800000">
              <a:off x="7898219" y="3936802"/>
              <a:ext cx="462319" cy="462319"/>
            </a:xfrm>
            <a:prstGeom prst="pie">
              <a:avLst>
                <a:gd name="adj1" fmla="val 5400000"/>
                <a:gd name="adj2" fmla="val 16203443"/>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1" name="Rectangle 120"/>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2" name="Rectangle 121"/>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23" name="Rectangle 122"/>
          <p:cNvSpPr/>
          <p:nvPr/>
        </p:nvSpPr>
        <p:spPr>
          <a:xfrm>
            <a:off x="1540373" y="3777214"/>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اعتماد الاوصاف للوظائف </a:t>
            </a:r>
            <a:r>
              <a:rPr lang="ar-AE" sz="1400" dirty="0" smtClean="0">
                <a:latin typeface="Sakkal Majalla" panose="02000000000000000000" pitchFamily="2" charset="-78"/>
                <a:cs typeface="Sultan Medium" pitchFamily="2" charset="-78"/>
              </a:rPr>
              <a:t>الرئيسية والتخصصية</a:t>
            </a:r>
            <a:endParaRPr lang="ar-AE" sz="1400" dirty="0">
              <a:latin typeface="Sakkal Majalla" panose="02000000000000000000" pitchFamily="2" charset="-78"/>
              <a:cs typeface="Sultan Medium" pitchFamily="2" charset="-78"/>
            </a:endParaRPr>
          </a:p>
        </p:txBody>
      </p:sp>
    </p:spTree>
    <p:extLst>
      <p:ext uri="{BB962C8B-B14F-4D97-AF65-F5344CB8AC3E}">
        <p14:creationId xmlns:p14="http://schemas.microsoft.com/office/powerpoint/2010/main" val="39800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up)">
                                      <p:cBhvr>
                                        <p:cTn id="7" dur="1000"/>
                                        <p:tgtEl>
                                          <p:spTgt spid="10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up)">
                                      <p:cBhvr>
                                        <p:cTn id="15" dur="1000"/>
                                        <p:tgtEl>
                                          <p:spTgt spid="11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wipe(up)">
                                      <p:cBhvr>
                                        <p:cTn id="35" dur="1000"/>
                                        <p:tgtEl>
                                          <p:spTgt spid="117"/>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81000" y="2133600"/>
            <a:ext cx="8382000" cy="1477328"/>
          </a:xfrm>
          <a:prstGeom prst="rect">
            <a:avLst/>
          </a:prstGeom>
        </p:spPr>
        <p:txBody>
          <a:bodyPr wrap="square">
            <a:spAutoFit/>
          </a:bodyPr>
          <a:lstStyle/>
          <a:p>
            <a:pPr algn="just" rtl="1">
              <a:lnSpc>
                <a:spcPct val="150000"/>
              </a:lnSpc>
            </a:pPr>
            <a:r>
              <a:rPr lang="ar-SA" sz="2000" dirty="0">
                <a:cs typeface="Sultan Medium" pitchFamily="2" charset="-78"/>
              </a:rPr>
              <a:t> تهدف المبادرة </a:t>
            </a:r>
            <a:r>
              <a:rPr lang="ar-AE" sz="2000" dirty="0">
                <a:cs typeface="Sultan Medium" pitchFamily="2" charset="-78"/>
              </a:rPr>
              <a:t>إلى </a:t>
            </a:r>
            <a:r>
              <a:rPr lang="ar-SA" sz="2000" dirty="0">
                <a:cs typeface="Sultan Medium" pitchFamily="2" charset="-78"/>
              </a:rPr>
              <a:t>تحديد التوقعات المستقبلية من الوظائف والمهارات والكفاءات اللازمة مما يحسن عملية الاستقطاب وتطوير المهارات والكفاءات وفق منهج علمي يساعد الجهات الاتحادية على وضع موازنات الوظائف</a:t>
            </a:r>
          </a:p>
        </p:txBody>
      </p:sp>
      <p:sp>
        <p:nvSpPr>
          <p:cNvPr id="39" name="Rectangle 38"/>
          <p:cNvSpPr/>
          <p:nvPr/>
        </p:nvSpPr>
        <p:spPr>
          <a:xfrm>
            <a:off x="762001" y="1229380"/>
            <a:ext cx="7635402" cy="523220"/>
          </a:xfrm>
          <a:prstGeom prst="rect">
            <a:avLst/>
          </a:prstGeom>
        </p:spPr>
        <p:txBody>
          <a:bodyPr wrap="square">
            <a:spAutoFit/>
          </a:bodyPr>
          <a:lstStyle/>
          <a:p>
            <a:pPr algn="ctr" rtl="1">
              <a:spcBef>
                <a:spcPct val="0"/>
              </a:spcBef>
              <a:spcAft>
                <a:spcPts val="600"/>
              </a:spcAft>
            </a:pPr>
            <a:r>
              <a:rPr lang="ar-AE" altLang="en-US" sz="2800" dirty="0">
                <a:solidFill>
                  <a:srgbClr val="C00000"/>
                </a:solidFill>
                <a:latin typeface="Arial" pitchFamily="34" charset="0"/>
              </a:rPr>
              <a:t>7</a:t>
            </a:r>
            <a:r>
              <a:rPr lang="ar-AE" altLang="en-US" sz="2800" dirty="0">
                <a:solidFill>
                  <a:srgbClr val="C00000"/>
                </a:solidFill>
                <a:latin typeface="Arial" pitchFamily="34" charset="0"/>
                <a:cs typeface="Sultan Medium" pitchFamily="2" charset="-78"/>
              </a:rPr>
              <a:t>- النظام الالكتروني للتخطيط الاستراتيجي للقوى العاملة</a:t>
            </a:r>
          </a:p>
        </p:txBody>
      </p:sp>
      <p:sp>
        <p:nvSpPr>
          <p:cNvPr id="53"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11</a:t>
            </a:fld>
            <a:endParaRPr lang="en-US" kern="0" dirty="0">
              <a:solidFill>
                <a:srgbClr val="C00000"/>
              </a:solidFill>
              <a:cs typeface="+mj-cs"/>
            </a:endParaRPr>
          </a:p>
        </p:txBody>
      </p:sp>
      <p:grpSp>
        <p:nvGrpSpPr>
          <p:cNvPr id="94" name="Group 93"/>
          <p:cNvGrpSpPr/>
          <p:nvPr/>
        </p:nvGrpSpPr>
        <p:grpSpPr>
          <a:xfrm>
            <a:off x="762000" y="295320"/>
            <a:ext cx="7696200" cy="619080"/>
            <a:chOff x="1600200" y="1590720"/>
            <a:chExt cx="6324600" cy="923880"/>
          </a:xfrm>
        </p:grpSpPr>
        <p:sp>
          <p:nvSpPr>
            <p:cNvPr id="100"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101" name="TextBox 100"/>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102" name="Group 101"/>
          <p:cNvGrpSpPr/>
          <p:nvPr/>
        </p:nvGrpSpPr>
        <p:grpSpPr>
          <a:xfrm>
            <a:off x="5867400" y="3726612"/>
            <a:ext cx="1905000" cy="2311598"/>
            <a:chOff x="6858000" y="3879012"/>
            <a:chExt cx="1560328" cy="2311598"/>
          </a:xfrm>
        </p:grpSpPr>
        <p:sp>
          <p:nvSpPr>
            <p:cNvPr id="103" name="Rectangle 102"/>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104" name="Chord 103"/>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5" name="Pie 104"/>
            <p:cNvSpPr/>
            <p:nvPr/>
          </p:nvSpPr>
          <p:spPr>
            <a:xfrm rot="10800000">
              <a:off x="7898219" y="3936802"/>
              <a:ext cx="462319" cy="462319"/>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6" name="Rectangle 105"/>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8" name="Rectangle 107"/>
          <p:cNvSpPr/>
          <p:nvPr/>
        </p:nvSpPr>
        <p:spPr>
          <a:xfrm>
            <a:off x="5959973" y="3784402"/>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وضع </a:t>
            </a:r>
            <a:r>
              <a:rPr lang="ar-AE" sz="1400" dirty="0" smtClean="0">
                <a:latin typeface="Sakkal Majalla" panose="02000000000000000000" pitchFamily="2" charset="-78"/>
                <a:cs typeface="Sultan Medium" pitchFamily="2" charset="-78"/>
              </a:rPr>
              <a:t>التصور</a:t>
            </a:r>
            <a:endParaRPr lang="ar-AE" sz="1400" dirty="0">
              <a:latin typeface="Sakkal Majalla" panose="02000000000000000000" pitchFamily="2" charset="-78"/>
              <a:cs typeface="Sultan Medium" pitchFamily="2" charset="-78"/>
            </a:endParaRPr>
          </a:p>
        </p:txBody>
      </p:sp>
      <p:sp>
        <p:nvSpPr>
          <p:cNvPr id="109" name="Rectangle 108"/>
          <p:cNvSpPr/>
          <p:nvPr/>
        </p:nvSpPr>
        <p:spPr>
          <a:xfrm>
            <a:off x="3750174" y="3784402"/>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النظام</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المرحلة التجريبية</a:t>
            </a:r>
            <a:endParaRPr lang="ar-AE" sz="1400" dirty="0">
              <a:latin typeface="Sakkal Majalla" panose="02000000000000000000" pitchFamily="2" charset="-78"/>
              <a:cs typeface="Sultan Medium" pitchFamily="2" charset="-78"/>
            </a:endParaRPr>
          </a:p>
        </p:txBody>
      </p:sp>
      <p:grpSp>
        <p:nvGrpSpPr>
          <p:cNvPr id="110" name="Group 109"/>
          <p:cNvGrpSpPr/>
          <p:nvPr/>
        </p:nvGrpSpPr>
        <p:grpSpPr>
          <a:xfrm>
            <a:off x="3657601" y="3726612"/>
            <a:ext cx="1904999" cy="2311598"/>
            <a:chOff x="4611872" y="3879012"/>
            <a:chExt cx="1560327" cy="2311598"/>
          </a:xfrm>
        </p:grpSpPr>
        <p:sp>
          <p:nvSpPr>
            <p:cNvPr id="111" name="Rectangle 110"/>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12" name="Rectangle 111"/>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3" name="Rectangle 112"/>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4" name="Group 113"/>
            <p:cNvGrpSpPr/>
            <p:nvPr/>
          </p:nvGrpSpPr>
          <p:grpSpPr>
            <a:xfrm>
              <a:off x="5582411" y="3879012"/>
              <a:ext cx="577899" cy="577899"/>
              <a:chOff x="6593598" y="152401"/>
              <a:chExt cx="577899" cy="577899"/>
            </a:xfrm>
          </p:grpSpPr>
          <p:sp>
            <p:nvSpPr>
              <p:cNvPr id="115" name="Chord 114"/>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6" name="Pie 115"/>
              <p:cNvSpPr/>
              <p:nvPr/>
            </p:nvSpPr>
            <p:spPr>
              <a:xfrm rot="10800000">
                <a:off x="6651388" y="210191"/>
                <a:ext cx="462319" cy="462319"/>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17" name="Group 116"/>
          <p:cNvGrpSpPr/>
          <p:nvPr/>
        </p:nvGrpSpPr>
        <p:grpSpPr>
          <a:xfrm>
            <a:off x="1447800" y="3719424"/>
            <a:ext cx="1905000" cy="2311598"/>
            <a:chOff x="6858000" y="3879012"/>
            <a:chExt cx="1560328" cy="2311598"/>
          </a:xfrm>
        </p:grpSpPr>
        <p:sp>
          <p:nvSpPr>
            <p:cNvPr id="118" name="Rectangle 117"/>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19" name="Chord 118"/>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0" name="Pie 119"/>
            <p:cNvSpPr/>
            <p:nvPr/>
          </p:nvSpPr>
          <p:spPr>
            <a:xfrm rot="10800000">
              <a:off x="7898219" y="3936802"/>
              <a:ext cx="462319" cy="462319"/>
            </a:xfrm>
            <a:prstGeom prst="pie">
              <a:avLst>
                <a:gd name="adj1" fmla="val 5400000"/>
                <a:gd name="adj2" fmla="val 16203443"/>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1" name="Rectangle 120"/>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2" name="Rectangle 121"/>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23" name="Rectangle 122"/>
          <p:cNvSpPr/>
          <p:nvPr/>
        </p:nvSpPr>
        <p:spPr>
          <a:xfrm>
            <a:off x="1540373" y="3777214"/>
            <a:ext cx="1234724"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تفعيل النظام</a:t>
            </a:r>
            <a:endParaRPr lang="ar-AE" sz="1400" dirty="0">
              <a:latin typeface="Sakkal Majalla" panose="02000000000000000000" pitchFamily="2" charset="-78"/>
              <a:cs typeface="Sultan Medium" pitchFamily="2" charset="-78"/>
            </a:endParaRPr>
          </a:p>
        </p:txBody>
      </p:sp>
    </p:spTree>
    <p:extLst>
      <p:ext uri="{BB962C8B-B14F-4D97-AF65-F5344CB8AC3E}">
        <p14:creationId xmlns:p14="http://schemas.microsoft.com/office/powerpoint/2010/main" val="77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up)">
                                      <p:cBhvr>
                                        <p:cTn id="7" dur="1000"/>
                                        <p:tgtEl>
                                          <p:spTgt spid="10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up)">
                                      <p:cBhvr>
                                        <p:cTn id="15" dur="1000"/>
                                        <p:tgtEl>
                                          <p:spTgt spid="11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wipe(up)">
                                      <p:cBhvr>
                                        <p:cTn id="27" dur="1000"/>
                                        <p:tgtEl>
                                          <p:spTgt spid="117"/>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04800" y="1923178"/>
            <a:ext cx="8458200" cy="1429622"/>
          </a:xfrm>
          <a:prstGeom prst="rect">
            <a:avLst/>
          </a:prstGeom>
        </p:spPr>
        <p:txBody>
          <a:bodyPr wrap="square">
            <a:spAutoFit/>
          </a:bodyPr>
          <a:lstStyle/>
          <a:p>
            <a:pPr algn="just" rtl="1">
              <a:lnSpc>
                <a:spcPct val="150000"/>
              </a:lnSpc>
            </a:pPr>
            <a:r>
              <a:rPr lang="ar-SA" sz="2000" dirty="0">
                <a:cs typeface="Sultan Medium" pitchFamily="2" charset="-78"/>
              </a:rPr>
              <a:t>تهدف المبادرة الى </a:t>
            </a:r>
            <a:r>
              <a:rPr lang="ar-AE" sz="2000" dirty="0">
                <a:cs typeface="Sultan Medium" pitchFamily="2" charset="-78"/>
              </a:rPr>
              <a:t>تطوير نظام الكتروني موحد ومتكامل لأتمتة وادارة معلومات الموارد البشرية وكافة الاجراءات الخاصة بالموارد البشرية كجزء من برنامج تطوير الموارد البشرية.</a:t>
            </a:r>
            <a:endParaRPr lang="ar-SA" sz="2000" dirty="0">
              <a:cs typeface="Sultan Medium" pitchFamily="2" charset="-78"/>
            </a:endParaRPr>
          </a:p>
          <a:p>
            <a:pPr algn="just" rtl="1">
              <a:lnSpc>
                <a:spcPct val="150000"/>
              </a:lnSpc>
            </a:pPr>
            <a:endParaRPr lang="en-US" sz="2000" dirty="0">
              <a:cs typeface="Sultan Medium" pitchFamily="2" charset="-78"/>
            </a:endParaRPr>
          </a:p>
        </p:txBody>
      </p:sp>
      <p:sp>
        <p:nvSpPr>
          <p:cNvPr id="39" name="Rectangle 38"/>
          <p:cNvSpPr/>
          <p:nvPr/>
        </p:nvSpPr>
        <p:spPr>
          <a:xfrm>
            <a:off x="1345362" y="1229380"/>
            <a:ext cx="6427038" cy="523220"/>
          </a:xfrm>
          <a:prstGeom prst="rect">
            <a:avLst/>
          </a:prstGeom>
        </p:spPr>
        <p:txBody>
          <a:bodyPr wrap="square">
            <a:spAutoFit/>
          </a:bodyPr>
          <a:lstStyle/>
          <a:p>
            <a:pPr algn="ctr" rtl="1">
              <a:spcBef>
                <a:spcPct val="0"/>
              </a:spcBef>
              <a:spcAft>
                <a:spcPts val="600"/>
              </a:spcAft>
            </a:pPr>
            <a:r>
              <a:rPr lang="ar-AE" altLang="en-US" sz="2800" dirty="0">
                <a:solidFill>
                  <a:srgbClr val="C00000"/>
                </a:solidFill>
                <a:latin typeface="Arial" pitchFamily="34" charset="0"/>
              </a:rPr>
              <a:t>8</a:t>
            </a:r>
            <a:r>
              <a:rPr lang="ar-AE" altLang="en-US" sz="2800" dirty="0">
                <a:solidFill>
                  <a:srgbClr val="C00000"/>
                </a:solidFill>
                <a:latin typeface="Arial" pitchFamily="34" charset="0"/>
                <a:cs typeface="Sultan Medium" pitchFamily="2" charset="-78"/>
              </a:rPr>
              <a:t>- نظام ادارة معلومات الموارد البشرية - بياناتي</a:t>
            </a:r>
            <a:endParaRPr lang="en-US" altLang="en-US" sz="2800" dirty="0">
              <a:solidFill>
                <a:srgbClr val="C00000"/>
              </a:solidFill>
              <a:latin typeface="Arial" pitchFamily="34" charset="0"/>
              <a:cs typeface="Sultan Medium" pitchFamily="2" charset="-78"/>
            </a:endParaRPr>
          </a:p>
        </p:txBody>
      </p:sp>
      <p:sp>
        <p:nvSpPr>
          <p:cNvPr id="79"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12</a:t>
            </a:fld>
            <a:endParaRPr lang="en-US" kern="0" dirty="0">
              <a:solidFill>
                <a:srgbClr val="C00000"/>
              </a:solidFill>
              <a:cs typeface="+mj-cs"/>
            </a:endParaRPr>
          </a:p>
        </p:txBody>
      </p:sp>
      <p:grpSp>
        <p:nvGrpSpPr>
          <p:cNvPr id="69" name="Group 68"/>
          <p:cNvGrpSpPr/>
          <p:nvPr/>
        </p:nvGrpSpPr>
        <p:grpSpPr>
          <a:xfrm>
            <a:off x="762000" y="295320"/>
            <a:ext cx="7696200" cy="619080"/>
            <a:chOff x="1600200" y="1590720"/>
            <a:chExt cx="6324600" cy="923880"/>
          </a:xfrm>
        </p:grpSpPr>
        <p:sp>
          <p:nvSpPr>
            <p:cNvPr id="72"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74" name="TextBox 73"/>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77" name="Group 76"/>
          <p:cNvGrpSpPr/>
          <p:nvPr/>
        </p:nvGrpSpPr>
        <p:grpSpPr>
          <a:xfrm>
            <a:off x="7090146" y="3040812"/>
            <a:ext cx="1825254" cy="1801188"/>
            <a:chOff x="6522871" y="3879008"/>
            <a:chExt cx="1895456" cy="2311602"/>
          </a:xfrm>
        </p:grpSpPr>
        <p:sp>
          <p:nvSpPr>
            <p:cNvPr id="78" name="Rectangle 77"/>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2011</a:t>
              </a:r>
              <a:endParaRPr lang="en-US" sz="2400" b="1" kern="1200" dirty="0"/>
            </a:p>
          </p:txBody>
        </p:sp>
        <p:sp>
          <p:nvSpPr>
            <p:cNvPr id="89" name="Chord 88"/>
            <p:cNvSpPr/>
            <p:nvPr/>
          </p:nvSpPr>
          <p:spPr>
            <a:xfrm rot="10800000">
              <a:off x="7840423" y="3879008"/>
              <a:ext cx="577899" cy="822810"/>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0" name="Pie 89"/>
            <p:cNvSpPr/>
            <p:nvPr/>
          </p:nvSpPr>
          <p:spPr>
            <a:xfrm rot="10800000">
              <a:off x="7898218" y="3936792"/>
              <a:ext cx="462319" cy="719226"/>
            </a:xfrm>
            <a:prstGeom prst="pie">
              <a:avLst>
                <a:gd name="adj1" fmla="val 5400000"/>
                <a:gd name="adj2" fmla="val 7560000"/>
              </a:avLst>
            </a:prstGeom>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1" name="Rectangle 90"/>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2" name="Rectangle 91"/>
            <p:cNvSpPr/>
            <p:nvPr/>
          </p:nvSpPr>
          <p:spPr>
            <a:xfrm>
              <a:off x="6522871" y="3879012"/>
              <a:ext cx="1548717"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93" name="Rectangle 92"/>
          <p:cNvSpPr/>
          <p:nvPr/>
        </p:nvSpPr>
        <p:spPr>
          <a:xfrm>
            <a:off x="7251958" y="3124200"/>
            <a:ext cx="1263674" cy="1430807"/>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اجراءات الموارد البشرية </a:t>
            </a:r>
            <a:r>
              <a:rPr lang="ar-AE" sz="1400" dirty="0" smtClean="0">
                <a:latin typeface="Sakkal Majalla" panose="02000000000000000000" pitchFamily="2" charset="-78"/>
                <a:cs typeface="Sultan Medium" pitchFamily="2" charset="-78"/>
              </a:rPr>
              <a:t>للوزارات – </a:t>
            </a:r>
            <a:r>
              <a:rPr lang="en-US" sz="1400" dirty="0" smtClean="0">
                <a:latin typeface="Sakkal Majalla" panose="02000000000000000000" pitchFamily="2" charset="-78"/>
                <a:cs typeface="Sultan Medium" pitchFamily="2" charset="-78"/>
              </a:rPr>
              <a:t>Core HR </a:t>
            </a:r>
            <a:endParaRPr lang="ar-AE" sz="1400" dirty="0">
              <a:latin typeface="Sakkal Majalla" panose="02000000000000000000" pitchFamily="2" charset="-78"/>
              <a:cs typeface="Sultan Medium" pitchFamily="2" charset="-78"/>
            </a:endParaRPr>
          </a:p>
          <a:p>
            <a:pPr marL="17780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اعتماد للموافقات </a:t>
            </a:r>
            <a:r>
              <a:rPr lang="ar-AE" sz="1400" dirty="0" smtClean="0">
                <a:latin typeface="Sakkal Majalla" panose="02000000000000000000" pitchFamily="2" charset="-78"/>
                <a:cs typeface="Sultan Medium" pitchFamily="2" charset="-78"/>
              </a:rPr>
              <a:t>الالكترونية</a:t>
            </a:r>
            <a:endParaRPr lang="ar-AE" sz="1400" dirty="0">
              <a:latin typeface="Sakkal Majalla" panose="02000000000000000000" pitchFamily="2" charset="-78"/>
              <a:cs typeface="Sultan Medium" pitchFamily="2" charset="-78"/>
            </a:endParaRPr>
          </a:p>
        </p:txBody>
      </p:sp>
      <p:sp>
        <p:nvSpPr>
          <p:cNvPr id="94" name="Rectangle 93"/>
          <p:cNvSpPr/>
          <p:nvPr/>
        </p:nvSpPr>
        <p:spPr>
          <a:xfrm>
            <a:off x="5108945" y="3133403"/>
            <a:ext cx="1215655" cy="1743397"/>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الرواتب </a:t>
            </a:r>
            <a:r>
              <a:rPr lang="ar-AE" sz="1400" dirty="0" smtClean="0">
                <a:latin typeface="Sakkal Majalla" panose="02000000000000000000" pitchFamily="2" charset="-78"/>
                <a:cs typeface="Sultan Medium" pitchFamily="2" charset="-78"/>
              </a:rPr>
              <a:t>والأجور البشرية - </a:t>
            </a:r>
            <a:r>
              <a:rPr lang="en-US" sz="1400" dirty="0" smtClean="0">
                <a:latin typeface="Sakkal Majalla" panose="02000000000000000000" pitchFamily="2" charset="-78"/>
                <a:cs typeface="Sultan Medium" pitchFamily="2" charset="-78"/>
              </a:rPr>
              <a:t>Payroll</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التقارير </a:t>
            </a:r>
            <a:r>
              <a:rPr lang="ar-AE" sz="1400" dirty="0" smtClean="0">
                <a:latin typeface="Sakkal Majalla" panose="02000000000000000000" pitchFamily="2" charset="-78"/>
                <a:cs typeface="Sultan Medium" pitchFamily="2" charset="-78"/>
              </a:rPr>
              <a:t>الاحصائية - </a:t>
            </a:r>
            <a:r>
              <a:rPr lang="en-US" sz="1400" dirty="0" smtClean="0">
                <a:latin typeface="Sakkal Majalla" panose="02000000000000000000" pitchFamily="2" charset="-78"/>
                <a:cs typeface="Sultan Medium" pitchFamily="2" charset="-78"/>
              </a:rPr>
              <a:t>Discoverer</a:t>
            </a:r>
            <a:endParaRPr lang="ar-AE" sz="1400" dirty="0">
              <a:latin typeface="Sakkal Majalla" panose="02000000000000000000" pitchFamily="2" charset="-78"/>
              <a:cs typeface="Sultan Medium" pitchFamily="2" charset="-78"/>
            </a:endParaRPr>
          </a:p>
        </p:txBody>
      </p:sp>
      <p:grpSp>
        <p:nvGrpSpPr>
          <p:cNvPr id="95" name="Group 94"/>
          <p:cNvGrpSpPr/>
          <p:nvPr/>
        </p:nvGrpSpPr>
        <p:grpSpPr>
          <a:xfrm>
            <a:off x="4953000" y="3040813"/>
            <a:ext cx="1828800" cy="1801185"/>
            <a:chOff x="4273060" y="3879011"/>
            <a:chExt cx="1899139" cy="2311599"/>
          </a:xfrm>
        </p:grpSpPr>
        <p:sp>
          <p:nvSpPr>
            <p:cNvPr id="96" name="Rectangle 95"/>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2012</a:t>
              </a:r>
              <a:endParaRPr lang="en-US" sz="2400" b="1" kern="1200" dirty="0"/>
            </a:p>
          </p:txBody>
        </p:sp>
        <p:sp>
          <p:nvSpPr>
            <p:cNvPr id="97" name="Rectangle 96"/>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8" name="Rectangle 97"/>
            <p:cNvSpPr/>
            <p:nvPr/>
          </p:nvSpPr>
          <p:spPr>
            <a:xfrm>
              <a:off x="4273060" y="3879012"/>
              <a:ext cx="1552399"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9" name="Group 98"/>
            <p:cNvGrpSpPr/>
            <p:nvPr/>
          </p:nvGrpSpPr>
          <p:grpSpPr>
            <a:xfrm>
              <a:off x="5582407" y="3879011"/>
              <a:ext cx="589791" cy="822809"/>
              <a:chOff x="6593594" y="152400"/>
              <a:chExt cx="589791" cy="822809"/>
            </a:xfrm>
          </p:grpSpPr>
          <p:sp>
            <p:nvSpPr>
              <p:cNvPr id="100" name="Chord 99"/>
              <p:cNvSpPr/>
              <p:nvPr/>
            </p:nvSpPr>
            <p:spPr>
              <a:xfrm rot="10800000">
                <a:off x="6593594" y="152400"/>
                <a:ext cx="589791" cy="82280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1" name="Pie 100"/>
              <p:cNvSpPr/>
              <p:nvPr/>
            </p:nvSpPr>
            <p:spPr>
              <a:xfrm rot="10800000">
                <a:off x="6651387" y="210189"/>
                <a:ext cx="462319" cy="658248"/>
              </a:xfrm>
              <a:prstGeom prst="pie">
                <a:avLst>
                  <a:gd name="adj1" fmla="val 5400000"/>
                  <a:gd name="adj2" fmla="val 9720000"/>
                </a:avLst>
              </a:prstGeom>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02" name="Group 101"/>
          <p:cNvGrpSpPr/>
          <p:nvPr/>
        </p:nvGrpSpPr>
        <p:grpSpPr>
          <a:xfrm>
            <a:off x="2743201" y="3048001"/>
            <a:ext cx="1853806" cy="1801185"/>
            <a:chOff x="6493221" y="3879011"/>
            <a:chExt cx="1925106" cy="2311599"/>
          </a:xfrm>
        </p:grpSpPr>
        <p:sp>
          <p:nvSpPr>
            <p:cNvPr id="103" name="Rectangle 102"/>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104" name="Chord 103"/>
            <p:cNvSpPr/>
            <p:nvPr/>
          </p:nvSpPr>
          <p:spPr>
            <a:xfrm rot="10800000">
              <a:off x="7840427" y="3879011"/>
              <a:ext cx="577899" cy="767784"/>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5" name="Pie 104"/>
            <p:cNvSpPr/>
            <p:nvPr/>
          </p:nvSpPr>
          <p:spPr>
            <a:xfrm rot="10800000">
              <a:off x="7898218" y="3936800"/>
              <a:ext cx="462319" cy="614225"/>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6" name="Rectangle 105"/>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6493221" y="3879012"/>
              <a:ext cx="1578367"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8" name="Rectangle 107"/>
          <p:cNvSpPr/>
          <p:nvPr/>
        </p:nvSpPr>
        <p:spPr>
          <a:xfrm>
            <a:off x="2784582" y="3133405"/>
            <a:ext cx="1406419" cy="1743395"/>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الخدمة </a:t>
            </a:r>
            <a:r>
              <a:rPr lang="ar-AE" sz="1400" dirty="0" smtClean="0">
                <a:latin typeface="Sakkal Majalla" panose="02000000000000000000" pitchFamily="2" charset="-78"/>
                <a:cs typeface="Sultan Medium" pitchFamily="2" charset="-78"/>
              </a:rPr>
              <a:t>الذاتية  -  </a:t>
            </a:r>
            <a:r>
              <a:rPr lang="en-US" sz="1400" dirty="0" smtClean="0">
                <a:latin typeface="Sakkal Majalla" panose="02000000000000000000" pitchFamily="2" charset="-78"/>
                <a:cs typeface="Sultan Medium" pitchFamily="2" charset="-78"/>
              </a:rPr>
              <a:t>Self services</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النشرات الاحصائية </a:t>
            </a:r>
            <a:r>
              <a:rPr lang="ar-AE" sz="1400" dirty="0" smtClean="0">
                <a:latin typeface="Sakkal Majalla" panose="02000000000000000000" pitchFamily="2" charset="-78"/>
                <a:cs typeface="Sultan Medium" pitchFamily="2" charset="-78"/>
              </a:rPr>
              <a:t>الدورية</a:t>
            </a:r>
            <a:endParaRPr lang="ar-AE" sz="1400" dirty="0">
              <a:latin typeface="Sakkal Majalla" panose="02000000000000000000" pitchFamily="2" charset="-78"/>
              <a:cs typeface="Sultan Medium" pitchFamily="2" charset="-78"/>
            </a:endParaRPr>
          </a:p>
        </p:txBody>
      </p:sp>
      <p:sp>
        <p:nvSpPr>
          <p:cNvPr id="109" name="Rectangle 108"/>
          <p:cNvSpPr/>
          <p:nvPr/>
        </p:nvSpPr>
        <p:spPr>
          <a:xfrm>
            <a:off x="5716772" y="5105400"/>
            <a:ext cx="2798860" cy="1403787"/>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ادارة الاداء </a:t>
            </a:r>
            <a:r>
              <a:rPr lang="ar-AE" sz="1400" dirty="0" smtClean="0">
                <a:latin typeface="Sakkal Majalla" panose="02000000000000000000" pitchFamily="2" charset="-78"/>
                <a:cs typeface="Sultan Medium" pitchFamily="2" charset="-78"/>
              </a:rPr>
              <a:t>الوظيفي - </a:t>
            </a:r>
            <a:r>
              <a:rPr lang="en-US" sz="1400" dirty="0" smtClean="0">
                <a:latin typeface="Sakkal Majalla" panose="02000000000000000000" pitchFamily="2" charset="-78"/>
                <a:cs typeface="Sultan Medium" pitchFamily="2" charset="-78"/>
              </a:rPr>
              <a:t>EPMS</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التدريب </a:t>
            </a:r>
            <a:r>
              <a:rPr lang="ar-AE" sz="1400" dirty="0" smtClean="0">
                <a:latin typeface="Sakkal Majalla" panose="02000000000000000000" pitchFamily="2" charset="-78"/>
                <a:cs typeface="Sultan Medium" pitchFamily="2" charset="-78"/>
              </a:rPr>
              <a:t>والتطوير - </a:t>
            </a:r>
            <a:r>
              <a:rPr lang="en-US" sz="1400" dirty="0" smtClean="0">
                <a:latin typeface="Sakkal Majalla" panose="02000000000000000000" pitchFamily="2" charset="-78"/>
                <a:cs typeface="Sultan Medium" pitchFamily="2" charset="-78"/>
              </a:rPr>
              <a:t>OLM</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a:t>
            </a:r>
            <a:r>
              <a:rPr lang="ar-AE" sz="1400" dirty="0" smtClean="0">
                <a:latin typeface="Sakkal Majalla" panose="02000000000000000000" pitchFamily="2" charset="-78"/>
                <a:cs typeface="Sultan Medium" pitchFamily="2" charset="-78"/>
              </a:rPr>
              <a:t>مكتب خدمة  الدعم – </a:t>
            </a:r>
            <a:r>
              <a:rPr lang="en-US" sz="1400" dirty="0" smtClean="0">
                <a:latin typeface="Sakkal Majalla" panose="02000000000000000000" pitchFamily="2" charset="-78"/>
                <a:cs typeface="Sultan Medium" pitchFamily="2" charset="-78"/>
              </a:rPr>
              <a:t>BMC Remedy</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خدمة </a:t>
            </a:r>
            <a:r>
              <a:rPr lang="ar-AE" sz="1400" dirty="0" smtClean="0">
                <a:latin typeface="Sakkal Majalla" panose="02000000000000000000" pitchFamily="2" charset="-78"/>
                <a:cs typeface="Sultan Medium" pitchFamily="2" charset="-78"/>
              </a:rPr>
              <a:t>المتعاملين -  </a:t>
            </a:r>
            <a:r>
              <a:rPr lang="en-US" sz="1400" dirty="0" smtClean="0">
                <a:latin typeface="Sakkal Majalla" panose="02000000000000000000" pitchFamily="2" charset="-78"/>
                <a:cs typeface="Sultan Medium" pitchFamily="2" charset="-78"/>
              </a:rPr>
              <a:t>Service desk</a:t>
            </a:r>
            <a:endParaRPr lang="ar-AE" sz="1400" dirty="0">
              <a:latin typeface="Sakkal Majalla" panose="02000000000000000000" pitchFamily="2" charset="-78"/>
              <a:cs typeface="Sultan Medium" pitchFamily="2" charset="-78"/>
            </a:endParaRPr>
          </a:p>
        </p:txBody>
      </p:sp>
      <p:grpSp>
        <p:nvGrpSpPr>
          <p:cNvPr id="110" name="Group 109"/>
          <p:cNvGrpSpPr/>
          <p:nvPr/>
        </p:nvGrpSpPr>
        <p:grpSpPr>
          <a:xfrm>
            <a:off x="304800" y="5002130"/>
            <a:ext cx="8646928" cy="1663325"/>
            <a:chOff x="-2807304" y="3879009"/>
            <a:chExt cx="8979503" cy="2311601"/>
          </a:xfrm>
        </p:grpSpPr>
        <p:sp>
          <p:nvSpPr>
            <p:cNvPr id="111" name="Rectangle 110"/>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12" name="Rectangle 111"/>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3" name="Rectangle 112"/>
            <p:cNvSpPr/>
            <p:nvPr/>
          </p:nvSpPr>
          <p:spPr>
            <a:xfrm>
              <a:off x="-2807304" y="3879012"/>
              <a:ext cx="8632763"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4" name="Group 113"/>
            <p:cNvGrpSpPr/>
            <p:nvPr/>
          </p:nvGrpSpPr>
          <p:grpSpPr>
            <a:xfrm>
              <a:off x="5582408" y="3879009"/>
              <a:ext cx="577899" cy="755867"/>
              <a:chOff x="6593595" y="152398"/>
              <a:chExt cx="577899" cy="755867"/>
            </a:xfrm>
          </p:grpSpPr>
          <p:sp>
            <p:nvSpPr>
              <p:cNvPr id="115" name="Chord 114"/>
              <p:cNvSpPr/>
              <p:nvPr/>
            </p:nvSpPr>
            <p:spPr>
              <a:xfrm rot="10800000">
                <a:off x="6593595" y="152398"/>
                <a:ext cx="577899" cy="755867"/>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6" name="Pie 115"/>
              <p:cNvSpPr/>
              <p:nvPr/>
            </p:nvSpPr>
            <p:spPr>
              <a:xfrm rot="10800000">
                <a:off x="6651386" y="210190"/>
                <a:ext cx="462319" cy="604692"/>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sp>
        <p:nvSpPr>
          <p:cNvPr id="123" name="Rectangle 122"/>
          <p:cNvSpPr/>
          <p:nvPr/>
        </p:nvSpPr>
        <p:spPr>
          <a:xfrm>
            <a:off x="304802" y="3105792"/>
            <a:ext cx="1765281" cy="1678413"/>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التوظيف </a:t>
            </a:r>
            <a:r>
              <a:rPr lang="ar-AE" sz="1400" dirty="0" smtClean="0">
                <a:latin typeface="Sakkal Majalla" panose="02000000000000000000" pitchFamily="2" charset="-78"/>
                <a:cs typeface="Sultan Medium" pitchFamily="2" charset="-78"/>
              </a:rPr>
              <a:t>الإلكتروني - </a:t>
            </a:r>
            <a:r>
              <a:rPr lang="en-US" sz="1400" dirty="0" err="1" smtClean="0">
                <a:latin typeface="Sakkal Majalla" panose="02000000000000000000" pitchFamily="2" charset="-78"/>
                <a:cs typeface="Sultan Medium" pitchFamily="2" charset="-78"/>
              </a:rPr>
              <a:t>iRecruitment</a:t>
            </a:r>
            <a:endParaRPr lang="en-US" sz="1400" dirty="0" smtClean="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الحضور </a:t>
            </a:r>
            <a:r>
              <a:rPr lang="ar-AE" sz="1400" dirty="0" smtClean="0">
                <a:latin typeface="Sakkal Majalla" panose="02000000000000000000" pitchFamily="2" charset="-78"/>
                <a:cs typeface="Sultan Medium" pitchFamily="2" charset="-78"/>
              </a:rPr>
              <a:t>والانصراف</a:t>
            </a:r>
            <a:endParaRPr lang="en-US" sz="1400" dirty="0" smtClean="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en-US" sz="1400" dirty="0">
                <a:latin typeface="Sakkal Majalla" panose="02000000000000000000" pitchFamily="2" charset="-78"/>
                <a:cs typeface="Sultan Medium" pitchFamily="2" charset="-78"/>
              </a:rPr>
              <a:t>Multiple business </a:t>
            </a:r>
            <a:r>
              <a:rPr lang="en-US" sz="1400" dirty="0" smtClean="0">
                <a:latin typeface="Sakkal Majalla" panose="02000000000000000000" pitchFamily="2" charset="-78"/>
                <a:cs typeface="Sultan Medium" pitchFamily="2" charset="-78"/>
              </a:rPr>
              <a:t>groups</a:t>
            </a:r>
          </a:p>
          <a:p>
            <a:pPr marL="177800" lvl="0" indent="-177800" algn="r" defTabSz="622300" rtl="1">
              <a:lnSpc>
                <a:spcPct val="90000"/>
              </a:lnSpc>
              <a:spcBef>
                <a:spcPct val="0"/>
              </a:spcBef>
              <a:spcAft>
                <a:spcPts val="1200"/>
              </a:spcAft>
              <a:buFont typeface="Arial" panose="020B0604020202020204" pitchFamily="34" charset="0"/>
              <a:buChar char="•"/>
            </a:pPr>
            <a:r>
              <a:rPr lang="en-US" sz="1400" dirty="0">
                <a:latin typeface="Sakkal Majalla" panose="02000000000000000000" pitchFamily="2" charset="-78"/>
                <a:cs typeface="Sultan Medium" pitchFamily="2" charset="-78"/>
              </a:rPr>
              <a:t>ESP BUS</a:t>
            </a:r>
          </a:p>
          <a:p>
            <a:pPr marL="177800" lvl="0" indent="-177800" algn="r" defTabSz="622300" rtl="1">
              <a:lnSpc>
                <a:spcPct val="90000"/>
              </a:lnSpc>
              <a:spcBef>
                <a:spcPct val="0"/>
              </a:spcBef>
              <a:spcAft>
                <a:spcPts val="1200"/>
              </a:spcAft>
              <a:buFont typeface="Arial" panose="020B0604020202020204" pitchFamily="34" charset="0"/>
              <a:buChar char="•"/>
            </a:pPr>
            <a:endParaRPr lang="en-US"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endParaRPr lang="ar-AE" sz="1400" dirty="0">
              <a:latin typeface="Sakkal Majalla" panose="02000000000000000000" pitchFamily="2" charset="-78"/>
              <a:cs typeface="Sultan Medium" pitchFamily="2" charset="-78"/>
            </a:endParaRPr>
          </a:p>
        </p:txBody>
      </p:sp>
      <p:sp>
        <p:nvSpPr>
          <p:cNvPr id="45" name="Rectangle 44"/>
          <p:cNvSpPr/>
          <p:nvPr/>
        </p:nvSpPr>
        <p:spPr>
          <a:xfrm>
            <a:off x="2848578" y="5105400"/>
            <a:ext cx="2637822" cy="1617843"/>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النظام </a:t>
            </a:r>
            <a:r>
              <a:rPr lang="ar-AE" sz="1400" dirty="0">
                <a:latin typeface="Sakkal Majalla" panose="02000000000000000000" pitchFamily="2" charset="-78"/>
                <a:cs typeface="Sultan Medium" pitchFamily="2" charset="-78"/>
              </a:rPr>
              <a:t>الذكي لقياس وادارة </a:t>
            </a:r>
            <a:r>
              <a:rPr lang="ar-AE" sz="1400" dirty="0" smtClean="0">
                <a:latin typeface="Sakkal Majalla" panose="02000000000000000000" pitchFamily="2" charset="-78"/>
                <a:cs typeface="Sultan Medium" pitchFamily="2" charset="-78"/>
              </a:rPr>
              <a:t>البيانات</a:t>
            </a:r>
            <a:r>
              <a:rPr lang="ar-AE" sz="1400" dirty="0">
                <a:latin typeface="Sakkal Majalla" panose="02000000000000000000" pitchFamily="2" charset="-78"/>
                <a:cs typeface="Sultan Medium" pitchFamily="2" charset="-78"/>
              </a:rPr>
              <a:t> </a:t>
            </a:r>
            <a:r>
              <a:rPr lang="ar-AE" sz="1400" dirty="0" smtClean="0">
                <a:latin typeface="Sakkal Majalla" panose="02000000000000000000" pitchFamily="2" charset="-78"/>
                <a:cs typeface="Sultan Medium" pitchFamily="2" charset="-78"/>
              </a:rPr>
              <a:t>- </a:t>
            </a:r>
            <a:r>
              <a:rPr lang="en-US" sz="1400" dirty="0" smtClean="0">
                <a:latin typeface="Sakkal Majalla" panose="02000000000000000000" pitchFamily="2" charset="-78"/>
                <a:cs typeface="Sultan Medium" pitchFamily="2" charset="-78"/>
              </a:rPr>
              <a:t>BI</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التطبيقات الذكية – </a:t>
            </a:r>
            <a:r>
              <a:rPr lang="en-US" sz="1400" dirty="0" smtClean="0">
                <a:latin typeface="Sakkal Majalla" panose="02000000000000000000" pitchFamily="2" charset="-78"/>
                <a:cs typeface="Sultan Medium" pitchFamily="2" charset="-78"/>
              </a:rPr>
              <a:t>Smart application</a:t>
            </a:r>
            <a:endParaRPr lang="ar-AE" sz="1400" dirty="0" smtClean="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اعتماد </a:t>
            </a:r>
            <a:r>
              <a:rPr lang="ar-AE" sz="1400" dirty="0" smtClean="0">
                <a:latin typeface="Sakkal Majalla" panose="02000000000000000000" pitchFamily="2" charset="-78"/>
                <a:cs typeface="Sultan Medium" pitchFamily="2" charset="-78"/>
              </a:rPr>
              <a:t>للموافقات  </a:t>
            </a:r>
            <a:r>
              <a:rPr lang="ar-AE" sz="1400" dirty="0">
                <a:latin typeface="Sakkal Majalla" panose="02000000000000000000" pitchFamily="2" charset="-78"/>
                <a:cs typeface="Sultan Medium" pitchFamily="2" charset="-78"/>
              </a:rPr>
              <a:t>الالكترونية للهيئات </a:t>
            </a:r>
            <a:r>
              <a:rPr lang="ar-AE" sz="1400" dirty="0" smtClean="0">
                <a:latin typeface="Sakkal Majalla" panose="02000000000000000000" pitchFamily="2" charset="-78"/>
                <a:cs typeface="Sultan Medium" pitchFamily="2" charset="-78"/>
              </a:rPr>
              <a:t>المستقلة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الربط الالكتروني مع الهيئات </a:t>
            </a:r>
            <a:r>
              <a:rPr lang="ar-AE" sz="1400" dirty="0" smtClean="0">
                <a:latin typeface="Sakkal Majalla" panose="02000000000000000000" pitchFamily="2" charset="-78"/>
                <a:cs typeface="Sultan Medium" pitchFamily="2" charset="-78"/>
              </a:rPr>
              <a:t>المستقلة</a:t>
            </a:r>
            <a:endParaRPr lang="ar-AE" sz="1400" dirty="0">
              <a:latin typeface="Sakkal Majalla" panose="02000000000000000000" pitchFamily="2" charset="-78"/>
              <a:cs typeface="Sultan Medium" pitchFamily="2" charset="-78"/>
            </a:endParaRPr>
          </a:p>
        </p:txBody>
      </p:sp>
      <p:grpSp>
        <p:nvGrpSpPr>
          <p:cNvPr id="46" name="Group 45"/>
          <p:cNvGrpSpPr/>
          <p:nvPr/>
        </p:nvGrpSpPr>
        <p:grpSpPr>
          <a:xfrm>
            <a:off x="304802" y="3048000"/>
            <a:ext cx="2099179" cy="1801185"/>
            <a:chOff x="6238411" y="3879011"/>
            <a:chExt cx="2179916" cy="2311599"/>
          </a:xfrm>
        </p:grpSpPr>
        <p:sp>
          <p:nvSpPr>
            <p:cNvPr id="47" name="Rectangle 46"/>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48" name="Chord 47"/>
            <p:cNvSpPr/>
            <p:nvPr/>
          </p:nvSpPr>
          <p:spPr>
            <a:xfrm rot="10800000">
              <a:off x="7840427" y="3879011"/>
              <a:ext cx="577899" cy="767784"/>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9" name="Pie 48"/>
            <p:cNvSpPr/>
            <p:nvPr/>
          </p:nvSpPr>
          <p:spPr>
            <a:xfrm rot="10800000">
              <a:off x="7898218" y="3936800"/>
              <a:ext cx="462319" cy="614225"/>
            </a:xfrm>
            <a:prstGeom prst="pie">
              <a:avLst>
                <a:gd name="adj1" fmla="val 5400000"/>
                <a:gd name="adj2" fmla="val 16213222"/>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0" name="Rectangle 49"/>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a:off x="6238411" y="3879012"/>
              <a:ext cx="1833176"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52" name="Rectangle 51"/>
          <p:cNvSpPr/>
          <p:nvPr/>
        </p:nvSpPr>
        <p:spPr>
          <a:xfrm>
            <a:off x="304801" y="5105400"/>
            <a:ext cx="2209800" cy="1617843"/>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اجراءات الموارد </a:t>
            </a:r>
            <a:r>
              <a:rPr lang="ar-AE" sz="1400" dirty="0" smtClean="0">
                <a:latin typeface="Sakkal Majalla" panose="02000000000000000000" pitchFamily="2" charset="-78"/>
                <a:cs typeface="Sultan Medium" pitchFamily="2" charset="-78"/>
              </a:rPr>
              <a:t>البشرية </a:t>
            </a:r>
            <a:r>
              <a:rPr lang="ar-AE" sz="1400" dirty="0">
                <a:latin typeface="Sakkal Majalla" panose="02000000000000000000" pitchFamily="2" charset="-78"/>
                <a:cs typeface="Sultan Medium" pitchFamily="2" charset="-78"/>
              </a:rPr>
              <a:t>للهيئات المستقلة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الهياكل التنظيمية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أتمتة </a:t>
            </a:r>
            <a:r>
              <a:rPr lang="ar-AE" sz="1400" dirty="0" smtClean="0">
                <a:latin typeface="Sakkal Majalla" panose="02000000000000000000" pitchFamily="2" charset="-78"/>
                <a:cs typeface="Sultan Medium" pitchFamily="2" charset="-78"/>
              </a:rPr>
              <a:t>السياسات – </a:t>
            </a:r>
            <a:r>
              <a:rPr lang="en-US" sz="1400" dirty="0" smtClean="0">
                <a:latin typeface="Sakkal Majalla" panose="02000000000000000000" pitchFamily="2" charset="-78"/>
                <a:cs typeface="Sultan Medium" pitchFamily="2" charset="-78"/>
              </a:rPr>
              <a:t>OPA</a:t>
            </a:r>
            <a:endParaRPr lang="ar-AE" sz="1400" dirty="0" smtClean="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سياسة </a:t>
            </a:r>
            <a:r>
              <a:rPr lang="ar-AE" sz="1400" dirty="0">
                <a:latin typeface="Sakkal Majalla" panose="02000000000000000000" pitchFamily="2" charset="-78"/>
                <a:cs typeface="Sultan Medium" pitchFamily="2" charset="-78"/>
              </a:rPr>
              <a:t>حماية أمن المعلومات</a:t>
            </a:r>
          </a:p>
        </p:txBody>
      </p:sp>
    </p:spTree>
    <p:extLst>
      <p:ext uri="{BB962C8B-B14F-4D97-AF65-F5344CB8AC3E}">
        <p14:creationId xmlns:p14="http://schemas.microsoft.com/office/powerpoint/2010/main" val="16120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1000"/>
                                        <p:tgtEl>
                                          <p:spTgt spid="7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up)">
                                      <p:cBhvr>
                                        <p:cTn id="19" dur="1000"/>
                                        <p:tgtEl>
                                          <p:spTgt spid="95"/>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up)">
                                      <p:cBhvr>
                                        <p:cTn id="31" dur="1000"/>
                                        <p:tgtEl>
                                          <p:spTgt spid="102"/>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up)">
                                      <p:cBhvr>
                                        <p:cTn id="43" dur="1000"/>
                                        <p:tgtEl>
                                          <p:spTgt spid="110"/>
                                        </p:tgtEl>
                                      </p:cBhvr>
                                    </p:animEffec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up)">
                                      <p:cBhvr>
                                        <p:cTn id="95" dur="1000"/>
                                        <p:tgtEl>
                                          <p:spTgt spid="46"/>
                                        </p:tgtEl>
                                      </p:cBhvr>
                                    </p:animEffect>
                                  </p:childTnLst>
                                </p:cTn>
                              </p:par>
                            </p:childTnLst>
                          </p:cTn>
                        </p:par>
                        <p:par>
                          <p:cTn id="96" fill="hold">
                            <p:stCondLst>
                              <p:cond delay="1000"/>
                            </p:stCondLst>
                            <p:childTnLst>
                              <p:par>
                                <p:cTn id="97" presetID="1" presetClass="entr" presetSubtype="0" fill="hold" nodeType="afterEffect">
                                  <p:stCondLst>
                                    <p:cond delay="0"/>
                                  </p:stCondLst>
                                  <p:childTnLst>
                                    <p:set>
                                      <p:cBhvr>
                                        <p:cTn id="98"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86000" y="2480608"/>
            <a:ext cx="6477000" cy="1938992"/>
          </a:xfrm>
          <a:prstGeom prst="rect">
            <a:avLst/>
          </a:prstGeom>
        </p:spPr>
        <p:txBody>
          <a:bodyPr wrap="square">
            <a:spAutoFit/>
          </a:bodyPr>
          <a:lstStyle/>
          <a:p>
            <a:pPr algn="just" rtl="1">
              <a:lnSpc>
                <a:spcPct val="150000"/>
              </a:lnSpc>
            </a:pPr>
            <a:r>
              <a:rPr lang="ar-SA" sz="2000" dirty="0" smtClean="0">
                <a:cs typeface="Sultan Medium" pitchFamily="2" charset="-78"/>
              </a:rPr>
              <a:t>تهدف المبادرة</a:t>
            </a:r>
            <a:r>
              <a:rPr lang="ar-AE" sz="2000" dirty="0">
                <a:cs typeface="Sultan Medium" pitchFamily="2" charset="-78"/>
              </a:rPr>
              <a:t> </a:t>
            </a:r>
            <a:r>
              <a:rPr lang="ar-AE" sz="2000" dirty="0" smtClean="0">
                <a:cs typeface="Sultan Medium" pitchFamily="2" charset="-78"/>
              </a:rPr>
              <a:t>إلى تطوير أنظمة وأدلة </a:t>
            </a:r>
            <a:r>
              <a:rPr lang="ar-AE" sz="2000" dirty="0" err="1" smtClean="0">
                <a:cs typeface="Sultan Medium" pitchFamily="2" charset="-78"/>
              </a:rPr>
              <a:t>استرشادية</a:t>
            </a:r>
            <a:r>
              <a:rPr lang="ar-AE" sz="2000" dirty="0" smtClean="0">
                <a:cs typeface="Sultan Medium" pitchFamily="2" charset="-78"/>
              </a:rPr>
              <a:t> تساهم في التخطيط السليم لإدارات الموارد البشرية وتعزيز بيئة العمل المحفزة والتي بدورها تساهم في نشر مبادئ الثقافة المؤسسية ورفع الانتاجية .</a:t>
            </a:r>
            <a:endParaRPr lang="ar-SA" sz="2000" dirty="0" smtClean="0">
              <a:cs typeface="Sultan Medium" pitchFamily="2" charset="-78"/>
            </a:endParaRPr>
          </a:p>
          <a:p>
            <a:pPr algn="just" rtl="1">
              <a:lnSpc>
                <a:spcPct val="150000"/>
              </a:lnSpc>
            </a:pPr>
            <a:endParaRPr lang="en-US" sz="2000" dirty="0">
              <a:cs typeface="Sultan Medium" pitchFamily="2" charset="-78"/>
            </a:endParaRPr>
          </a:p>
        </p:txBody>
      </p:sp>
      <p:sp>
        <p:nvSpPr>
          <p:cNvPr id="39" name="Rectangle 38"/>
          <p:cNvSpPr/>
          <p:nvPr/>
        </p:nvSpPr>
        <p:spPr>
          <a:xfrm>
            <a:off x="2057400" y="1871008"/>
            <a:ext cx="7010400"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9</a:t>
            </a:r>
            <a:r>
              <a:rPr lang="ar-AE" altLang="en-US" sz="2800" dirty="0" smtClean="0">
                <a:solidFill>
                  <a:srgbClr val="C00000"/>
                </a:solidFill>
                <a:latin typeface="Arial" pitchFamily="34" charset="0"/>
                <a:cs typeface="Sultan Medium" pitchFamily="2" charset="-78"/>
              </a:rPr>
              <a:t>- الأنظمة والأدلة </a:t>
            </a:r>
            <a:r>
              <a:rPr lang="ar-AE" altLang="en-US" sz="2800" dirty="0" err="1" smtClean="0">
                <a:solidFill>
                  <a:srgbClr val="C00000"/>
                </a:solidFill>
                <a:latin typeface="Arial" pitchFamily="34" charset="0"/>
                <a:cs typeface="Sultan Medium" pitchFamily="2" charset="-78"/>
              </a:rPr>
              <a:t>الاسترشادية</a:t>
            </a:r>
            <a:r>
              <a:rPr lang="ar-AE" altLang="en-US" sz="2800" dirty="0" smtClean="0">
                <a:solidFill>
                  <a:srgbClr val="C00000"/>
                </a:solidFill>
                <a:latin typeface="Arial" pitchFamily="34" charset="0"/>
                <a:cs typeface="Sultan Medium" pitchFamily="2" charset="-78"/>
              </a:rPr>
              <a:t> الأخرى</a:t>
            </a:r>
            <a:endParaRPr lang="en-US" altLang="en-US" sz="2800" dirty="0">
              <a:solidFill>
                <a:srgbClr val="C00000"/>
              </a:solidFill>
              <a:latin typeface="Arial" pitchFamily="34" charset="0"/>
              <a:cs typeface="Sultan Medium" pitchFamily="2" charset="-78"/>
            </a:endParaRPr>
          </a:p>
        </p:txBody>
      </p:sp>
      <p:grpSp>
        <p:nvGrpSpPr>
          <p:cNvPr id="56" name="Group 55"/>
          <p:cNvGrpSpPr/>
          <p:nvPr/>
        </p:nvGrpSpPr>
        <p:grpSpPr>
          <a:xfrm>
            <a:off x="2514600" y="447720"/>
            <a:ext cx="6096000" cy="923880"/>
            <a:chOff x="1600200" y="1590720"/>
            <a:chExt cx="6324600" cy="923880"/>
          </a:xfrm>
        </p:grpSpPr>
        <p:sp>
          <p:nvSpPr>
            <p:cNvPr id="57"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58" name="TextBox 57"/>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79" name="Slide Number Placeholder 3"/>
          <p:cNvSpPr>
            <a:spLocks noGrp="1"/>
          </p:cNvSpPr>
          <p:nvPr>
            <p:ph type="sldNum" sz="quarter" idx="12"/>
          </p:nvPr>
        </p:nvSpPr>
        <p:spPr>
          <a:xfrm>
            <a:off x="1848465"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13</a:t>
            </a:fld>
            <a:endParaRPr lang="en-US" kern="0" dirty="0">
              <a:solidFill>
                <a:srgbClr val="C00000"/>
              </a:solidFill>
              <a:cs typeface="+mj-cs"/>
            </a:endParaRPr>
          </a:p>
        </p:txBody>
      </p:sp>
      <p:graphicFrame>
        <p:nvGraphicFramePr>
          <p:cNvPr id="54" name="Table 53"/>
          <p:cNvGraphicFramePr>
            <a:graphicFrameLocks noGrp="1"/>
          </p:cNvGraphicFramePr>
          <p:nvPr>
            <p:extLst>
              <p:ext uri="{D42A27DB-BD31-4B8C-83A1-F6EECF244321}">
                <p14:modId xmlns:p14="http://schemas.microsoft.com/office/powerpoint/2010/main" val="1422301886"/>
              </p:ext>
            </p:extLst>
          </p:nvPr>
        </p:nvGraphicFramePr>
        <p:xfrm>
          <a:off x="2514600" y="4312797"/>
          <a:ext cx="5880519" cy="2024720"/>
        </p:xfrm>
        <a:graphic>
          <a:graphicData uri="http://schemas.openxmlformats.org/drawingml/2006/table">
            <a:tbl>
              <a:tblPr firstRow="1" firstCol="1" bandRow="1"/>
              <a:tblGrid>
                <a:gridCol w="5880519"/>
              </a:tblGrid>
              <a:tr h="506180">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AE" sz="1600" dirty="0" smtClean="0">
                          <a:effectLst/>
                          <a:latin typeface="+mn-lt"/>
                          <a:ea typeface="Times New Roman"/>
                          <a:cs typeface="Sultan Medium" pitchFamily="2" charset="-78"/>
                        </a:rPr>
                        <a:t>نظام الصحة والسلامة</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r>
              <a:tr h="506180">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AE" sz="1600" kern="1200" dirty="0" smtClean="0">
                          <a:solidFill>
                            <a:schemeClr val="tx1"/>
                          </a:solidFill>
                          <a:effectLst/>
                          <a:latin typeface="+mn-lt"/>
                          <a:ea typeface="Times New Roman"/>
                          <a:cs typeface="Sultan Medium" pitchFamily="2" charset="-78"/>
                        </a:rPr>
                        <a:t>آلية منح المكافآت التشجيعية و الحوافز لموظفي الحكومة الاتحادية</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r>
              <a:tr h="506180">
                <a:tc>
                  <a:txBody>
                    <a:bodyPr/>
                    <a:lstStyle/>
                    <a:p>
                      <a:pPr marL="285750" marR="0" indent="-285750" algn="r" rtl="1">
                        <a:spcBef>
                          <a:spcPts val="0"/>
                        </a:spcBef>
                        <a:spcAft>
                          <a:spcPts val="0"/>
                        </a:spcAft>
                        <a:buFont typeface="Arial" panose="020B0604020202020204" pitchFamily="34" charset="0"/>
                        <a:buChar char="•"/>
                      </a:pPr>
                      <a:r>
                        <a:rPr lang="ar-AE" sz="1600" dirty="0" smtClean="0">
                          <a:effectLst/>
                          <a:latin typeface="+mn-lt"/>
                          <a:ea typeface="Times New Roman"/>
                          <a:cs typeface="Sultan Medium" pitchFamily="2" charset="-78"/>
                        </a:rPr>
                        <a:t>دليل الرفاه الوظيفي وبيئة العمل الايجابية للموظفين</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r>
              <a:tr h="506180">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AE" sz="1600" dirty="0" smtClean="0">
                          <a:effectLst/>
                          <a:latin typeface="+mn-lt"/>
                          <a:ea typeface="Times New Roman"/>
                          <a:cs typeface="Sultan Medium" pitchFamily="2" charset="-78"/>
                        </a:rPr>
                        <a:t>دليل الجذب والاستقطاب والحفاظ على الموظفين</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6" name="Group 35"/>
          <p:cNvGrpSpPr/>
          <p:nvPr/>
        </p:nvGrpSpPr>
        <p:grpSpPr>
          <a:xfrm>
            <a:off x="-9832" y="1"/>
            <a:ext cx="1838632" cy="6857999"/>
            <a:chOff x="-9832" y="1"/>
            <a:chExt cx="1838632" cy="6857999"/>
          </a:xfrm>
        </p:grpSpPr>
        <p:sp>
          <p:nvSpPr>
            <p:cNvPr id="38" name="Rectangle 37"/>
            <p:cNvSpPr/>
            <p:nvPr/>
          </p:nvSpPr>
          <p:spPr>
            <a:xfrm>
              <a:off x="-9832" y="9833"/>
              <a:ext cx="1838632" cy="6848167"/>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40" name="Rectangle 39"/>
            <p:cNvSpPr/>
            <p:nvPr/>
          </p:nvSpPr>
          <p:spPr>
            <a:xfrm rot="5400000">
              <a:off x="913096" y="1372370"/>
              <a:ext cx="1194163" cy="5112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rot="5400000">
              <a:off x="-211349" y="4962528"/>
              <a:ext cx="1064074" cy="593267"/>
            </a:xfrm>
            <a:prstGeom prst="rect">
              <a:avLst/>
            </a:prstGeom>
            <a:solidFill>
              <a:srgbClr val="EFB9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rot="5400000">
              <a:off x="759654" y="3723607"/>
              <a:ext cx="284324" cy="1722711"/>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sp>
          <p:nvSpPr>
            <p:cNvPr id="43" name="Rectangle 42"/>
            <p:cNvSpPr/>
            <p:nvPr/>
          </p:nvSpPr>
          <p:spPr>
            <a:xfrm rot="5400000">
              <a:off x="1044989" y="6094321"/>
              <a:ext cx="987216" cy="486394"/>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44" name="Straight Connector 43"/>
            <p:cNvCxnSpPr/>
            <p:nvPr/>
          </p:nvCxnSpPr>
          <p:spPr>
            <a:xfrm rot="5400000" flipH="1">
              <a:off x="-45720" y="5275765"/>
              <a:ext cx="1097280"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V="1">
              <a:off x="1295398" y="5843908"/>
              <a:ext cx="2" cy="975846"/>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46" name="Rectangle 45"/>
            <p:cNvSpPr/>
            <p:nvPr/>
          </p:nvSpPr>
          <p:spPr>
            <a:xfrm rot="5400000">
              <a:off x="772780" y="1504386"/>
              <a:ext cx="284324" cy="1722711"/>
            </a:xfrm>
            <a:prstGeom prst="rect">
              <a:avLst/>
            </a:prstGeom>
            <a:solidFill>
              <a:srgbClr val="CE9A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47" name="Straight Connector 46"/>
            <p:cNvCxnSpPr/>
            <p:nvPr/>
          </p:nvCxnSpPr>
          <p:spPr>
            <a:xfrm rot="5400000">
              <a:off x="657480" y="1627987"/>
              <a:ext cx="119416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48" name="Rectangle 47"/>
            <p:cNvSpPr/>
            <p:nvPr/>
          </p:nvSpPr>
          <p:spPr>
            <a:xfrm rot="5400000">
              <a:off x="-274621" y="347472"/>
              <a:ext cx="1012194" cy="382028"/>
            </a:xfrm>
            <a:prstGeom prst="rect">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49" name="Straight Connector 48"/>
            <p:cNvCxnSpPr/>
            <p:nvPr/>
          </p:nvCxnSpPr>
          <p:spPr>
            <a:xfrm rot="5400000">
              <a:off x="-130783" y="519121"/>
              <a:ext cx="1023568" cy="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rot="5400000" flipH="1">
              <a:off x="914399" y="1651501"/>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rot="5400000" flipH="1">
              <a:off x="905640" y="3561214"/>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rot="5400000" flipH="1">
              <a:off x="890282" y="3845538"/>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rot="5400000" flipH="1">
              <a:off x="922047" y="490961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5" name="Straight Connector 54"/>
            <p:cNvCxnSpPr/>
            <p:nvPr/>
          </p:nvCxnSpPr>
          <p:spPr>
            <a:xfrm rot="5400000" flipH="1">
              <a:off x="901816" y="5929309"/>
              <a:ext cx="1" cy="1803633"/>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59" name="Straight Connector 58"/>
            <p:cNvCxnSpPr/>
            <p:nvPr/>
          </p:nvCxnSpPr>
          <p:spPr>
            <a:xfrm rot="5400000">
              <a:off x="904555" y="134199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rot="5400000" flipH="1">
              <a:off x="905640" y="18521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1" name="Straight Connector 60"/>
            <p:cNvCxnSpPr/>
            <p:nvPr/>
          </p:nvCxnSpPr>
          <p:spPr>
            <a:xfrm rot="5400000" flipH="1">
              <a:off x="926982" y="-901815"/>
              <a:ext cx="1" cy="1803633"/>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2" name="Straight Connector 61"/>
            <p:cNvCxnSpPr/>
            <p:nvPr/>
          </p:nvCxnSpPr>
          <p:spPr>
            <a:xfrm rot="5400000" flipH="1">
              <a:off x="-1606064" y="3419232"/>
              <a:ext cx="682378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3" name="Straight Connector 62"/>
            <p:cNvCxnSpPr/>
            <p:nvPr/>
          </p:nvCxnSpPr>
          <p:spPr>
            <a:xfrm rot="5400000" flipH="1">
              <a:off x="-3387839" y="3419232"/>
              <a:ext cx="682378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64" name="Picture 14"/>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10807" r="19756"/>
            <a:stretch/>
          </p:blipFill>
          <p:spPr bwMode="auto">
            <a:xfrm>
              <a:off x="55216" y="2569464"/>
              <a:ext cx="1719072" cy="185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36" y="27432"/>
              <a:ext cx="1363651" cy="102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r="15192" b="2973"/>
            <a:stretch/>
          </p:blipFill>
          <p:spPr bwMode="auto">
            <a:xfrm>
              <a:off x="54864" y="1088136"/>
              <a:ext cx="1181407" cy="112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9883" t="5035" b="60194"/>
            <a:stretch/>
          </p:blipFill>
          <p:spPr bwMode="auto">
            <a:xfrm>
              <a:off x="40461" y="5833872"/>
              <a:ext cx="1254937" cy="97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5"/>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6659" r="23853"/>
            <a:stretch/>
          </p:blipFill>
          <p:spPr bwMode="auto">
            <a:xfrm>
              <a:off x="521208" y="4754879"/>
              <a:ext cx="1252741" cy="102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2555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9832" y="914400"/>
            <a:ext cx="9138594" cy="6019800"/>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grpSp>
        <p:nvGrpSpPr>
          <p:cNvPr id="37" name="Group 36"/>
          <p:cNvGrpSpPr/>
          <p:nvPr/>
        </p:nvGrpSpPr>
        <p:grpSpPr>
          <a:xfrm>
            <a:off x="304800" y="228600"/>
            <a:ext cx="8610600" cy="923880"/>
            <a:chOff x="1426128" y="1590720"/>
            <a:chExt cx="6672743" cy="923880"/>
          </a:xfrm>
        </p:grpSpPr>
        <p:sp>
          <p:nvSpPr>
            <p:cNvPr id="3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636693"/>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ورشة </a:t>
              </a:r>
              <a:r>
                <a:rPr lang="ar-AE" sz="2800" kern="10" dirty="0">
                  <a:ln w="18415" cmpd="sng">
                    <a:noFill/>
                    <a:prstDash val="solid"/>
                  </a:ln>
                  <a:solidFill>
                    <a:srgbClr val="FFFFFF"/>
                  </a:solidFill>
                  <a:effectLst>
                    <a:outerShdw blurRad="38100" dist="38100" dir="2700000" algn="tl">
                      <a:srgbClr val="000000">
                        <a:alpha val="43137"/>
                      </a:srgbClr>
                    </a:outerShdw>
                  </a:effectLst>
                  <a:cs typeface="PT Bold Heading"/>
                </a:rPr>
                <a:t>العصف الذهني للموارد البشرية </a:t>
              </a:r>
              <a:r>
                <a:rPr lang="ar-AE" sz="2800" kern="1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PT Bold Heading"/>
                </a:rPr>
                <a:t>2014</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14</a:t>
            </a:fld>
            <a:endParaRPr lang="en-US" kern="0" dirty="0">
              <a:solidFill>
                <a:srgbClr val="C00000"/>
              </a:solidFill>
              <a:cs typeface="+mj-cs"/>
            </a:endParaRPr>
          </a:p>
        </p:txBody>
      </p:sp>
      <p:graphicFrame>
        <p:nvGraphicFramePr>
          <p:cNvPr id="2" name="Diagram 1"/>
          <p:cNvGraphicFramePr/>
          <p:nvPr>
            <p:extLst>
              <p:ext uri="{D42A27DB-BD31-4B8C-83A1-F6EECF244321}">
                <p14:modId xmlns:p14="http://schemas.microsoft.com/office/powerpoint/2010/main" val="2869713577"/>
              </p:ext>
            </p:extLst>
          </p:nvPr>
        </p:nvGraphicFramePr>
        <p:xfrm>
          <a:off x="549090" y="1524000"/>
          <a:ext cx="778810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748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910185"/>
            <a:ext cx="9138594" cy="6019800"/>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grpSp>
        <p:nvGrpSpPr>
          <p:cNvPr id="37" name="Group 36"/>
          <p:cNvGrpSpPr/>
          <p:nvPr/>
        </p:nvGrpSpPr>
        <p:grpSpPr>
          <a:xfrm>
            <a:off x="304800" y="228600"/>
            <a:ext cx="8610600" cy="923880"/>
            <a:chOff x="1426128" y="1590720"/>
            <a:chExt cx="6672743" cy="923880"/>
          </a:xfrm>
        </p:grpSpPr>
        <p:sp>
          <p:nvSpPr>
            <p:cNvPr id="3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مخرجات ورشة </a:t>
              </a:r>
              <a:r>
                <a:rPr lang="ar-AE" sz="2800" kern="10" dirty="0">
                  <a:ln w="18415" cmpd="sng">
                    <a:noFill/>
                    <a:prstDash val="solid"/>
                  </a:ln>
                  <a:solidFill>
                    <a:srgbClr val="FFFFFF"/>
                  </a:solidFill>
                  <a:effectLst>
                    <a:outerShdw blurRad="38100" dist="38100" dir="2700000" algn="tl">
                      <a:srgbClr val="000000">
                        <a:alpha val="43137"/>
                      </a:srgbClr>
                    </a:outerShdw>
                  </a:effectLst>
                  <a:cs typeface="PT Bold Heading"/>
                </a:rPr>
                <a:t>العصف الذهني للموارد البشرية </a:t>
              </a:r>
              <a:r>
                <a:rPr lang="ar-AE" sz="2800" kern="1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PT Bold Heading"/>
                </a:rPr>
                <a:t>2014</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15</a:t>
            </a:fld>
            <a:endParaRPr lang="en-US" kern="0" dirty="0">
              <a:solidFill>
                <a:srgbClr val="C00000"/>
              </a:solidFill>
              <a:cs typeface="+mj-cs"/>
            </a:endParaRPr>
          </a:p>
        </p:txBody>
      </p:sp>
      <p:sp>
        <p:nvSpPr>
          <p:cNvPr id="48" name="Rounded Rectangle 47"/>
          <p:cNvSpPr/>
          <p:nvPr/>
        </p:nvSpPr>
        <p:spPr>
          <a:xfrm rot="5400000">
            <a:off x="3965641" y="-1988416"/>
            <a:ext cx="1513542"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35" name="Oval 34"/>
          <p:cNvSpPr/>
          <p:nvPr/>
        </p:nvSpPr>
        <p:spPr>
          <a:xfrm rot="5400000">
            <a:off x="7543874" y="1574218"/>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ounded Rectangle 45"/>
          <p:cNvSpPr/>
          <p:nvPr/>
        </p:nvSpPr>
        <p:spPr>
          <a:xfrm rot="5400000">
            <a:off x="3965641" y="-272497"/>
            <a:ext cx="1513542"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38" name="Oval 37"/>
          <p:cNvSpPr/>
          <p:nvPr/>
        </p:nvSpPr>
        <p:spPr>
          <a:xfrm rot="5400000">
            <a:off x="7543874" y="3290137"/>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ounded Rectangle 43"/>
          <p:cNvSpPr/>
          <p:nvPr/>
        </p:nvSpPr>
        <p:spPr>
          <a:xfrm rot="5400000">
            <a:off x="3815890" y="1593173"/>
            <a:ext cx="1813044"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42" name="Oval 41"/>
          <p:cNvSpPr/>
          <p:nvPr/>
        </p:nvSpPr>
        <p:spPr>
          <a:xfrm rot="5400000">
            <a:off x="7543874" y="5006055"/>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0" name="Group 49"/>
          <p:cNvGrpSpPr/>
          <p:nvPr/>
        </p:nvGrpSpPr>
        <p:grpSpPr>
          <a:xfrm>
            <a:off x="7490588" y="1530086"/>
            <a:ext cx="1272412" cy="1272412"/>
            <a:chOff x="3257846" y="1880"/>
            <a:chExt cx="1272412" cy="1272412"/>
          </a:xfrm>
          <a:scene3d>
            <a:camera prst="orthographicFront"/>
            <a:lightRig rig="threePt" dir="t">
              <a:rot lat="0" lon="0" rev="7500000"/>
            </a:lightRig>
          </a:scene3d>
        </p:grpSpPr>
        <p:sp>
          <p:nvSpPr>
            <p:cNvPr id="51" name="Oval 50"/>
            <p:cNvSpPr/>
            <p:nvPr/>
          </p:nvSpPr>
          <p:spPr>
            <a:xfrm>
              <a:off x="3257846" y="1880"/>
              <a:ext cx="1272412" cy="127241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2" name="Oval 4"/>
            <p:cNvSpPr/>
            <p:nvPr/>
          </p:nvSpPr>
          <p:spPr>
            <a:xfrm>
              <a:off x="3444186" y="188220"/>
              <a:ext cx="899732" cy="899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الانتاجية</a:t>
              </a:r>
              <a:endParaRPr lang="en-US" sz="1600" b="0" kern="1200" dirty="0">
                <a:solidFill>
                  <a:schemeClr val="bg1"/>
                </a:solidFill>
                <a:effectLst/>
                <a:cs typeface="Sultan Medium" pitchFamily="2" charset="-78"/>
              </a:endParaRPr>
            </a:p>
          </p:txBody>
        </p:sp>
      </p:grpSp>
      <p:grpSp>
        <p:nvGrpSpPr>
          <p:cNvPr id="53" name="Group 52"/>
          <p:cNvGrpSpPr/>
          <p:nvPr/>
        </p:nvGrpSpPr>
        <p:grpSpPr>
          <a:xfrm>
            <a:off x="7490588" y="3284284"/>
            <a:ext cx="1272412" cy="1272412"/>
            <a:chOff x="5093126" y="1335289"/>
            <a:chExt cx="1272412" cy="1272412"/>
          </a:xfrm>
          <a:scene3d>
            <a:camera prst="orthographicFront"/>
            <a:lightRig rig="threePt" dir="t">
              <a:rot lat="0" lon="0" rev="7500000"/>
            </a:lightRig>
          </a:scene3d>
        </p:grpSpPr>
        <p:sp>
          <p:nvSpPr>
            <p:cNvPr id="54" name="Oval 53"/>
            <p:cNvSpPr/>
            <p:nvPr/>
          </p:nvSpPr>
          <p:spPr>
            <a:xfrm>
              <a:off x="5093126" y="1335289"/>
              <a:ext cx="1272412" cy="127241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5" name="Oval 4"/>
            <p:cNvSpPr/>
            <p:nvPr/>
          </p:nvSpPr>
          <p:spPr>
            <a:xfrm>
              <a:off x="5279466" y="1521629"/>
              <a:ext cx="899732" cy="899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smtClean="0">
                  <a:solidFill>
                    <a:schemeClr val="bg1"/>
                  </a:solidFill>
                  <a:effectLst/>
                  <a:latin typeface="Calibri"/>
                  <a:ea typeface="Times New Roman"/>
                  <a:cs typeface="Sultan Medium" pitchFamily="2" charset="-78"/>
                </a:rPr>
                <a:t>تخطيط الموارد البشرية</a:t>
              </a:r>
              <a:endParaRPr lang="en-US" sz="1600" b="0" kern="1200" dirty="0">
                <a:solidFill>
                  <a:schemeClr val="bg1"/>
                </a:solidFill>
                <a:effectLst/>
                <a:latin typeface="Calibri"/>
                <a:ea typeface="Times New Roman"/>
                <a:cs typeface="Sultan Medium" pitchFamily="2" charset="-78"/>
              </a:endParaRPr>
            </a:p>
          </p:txBody>
        </p:sp>
      </p:grpSp>
      <p:grpSp>
        <p:nvGrpSpPr>
          <p:cNvPr id="56" name="Group 55"/>
          <p:cNvGrpSpPr/>
          <p:nvPr/>
        </p:nvGrpSpPr>
        <p:grpSpPr>
          <a:xfrm>
            <a:off x="7490588" y="5128389"/>
            <a:ext cx="1272412" cy="1272412"/>
            <a:chOff x="4392111" y="3492790"/>
            <a:chExt cx="1272412" cy="1272412"/>
          </a:xfrm>
          <a:scene3d>
            <a:camera prst="orthographicFront"/>
            <a:lightRig rig="threePt" dir="t">
              <a:rot lat="0" lon="0" rev="7500000"/>
            </a:lightRig>
          </a:scene3d>
        </p:grpSpPr>
        <p:sp>
          <p:nvSpPr>
            <p:cNvPr id="57" name="Oval 56"/>
            <p:cNvSpPr/>
            <p:nvPr/>
          </p:nvSpPr>
          <p:spPr>
            <a:xfrm>
              <a:off x="4392111" y="3492790"/>
              <a:ext cx="1272412" cy="1272412"/>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8" name="Oval 4"/>
            <p:cNvSpPr/>
            <p:nvPr/>
          </p:nvSpPr>
          <p:spPr>
            <a:xfrm>
              <a:off x="4578451" y="3679130"/>
              <a:ext cx="899732" cy="899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20320" rIns="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تشريعات وسياسات الموارد البشرية</a:t>
              </a:r>
              <a:endParaRPr lang="en-US" sz="1600" b="0" kern="1200" dirty="0">
                <a:solidFill>
                  <a:schemeClr val="bg1"/>
                </a:solidFill>
                <a:effectLst/>
                <a:latin typeface="Calibri"/>
                <a:ea typeface="Times New Roman"/>
                <a:cs typeface="Sultan Medium" pitchFamily="2" charset="-78"/>
              </a:endParaRPr>
            </a:p>
          </p:txBody>
        </p:sp>
      </p:grpSp>
      <p:sp>
        <p:nvSpPr>
          <p:cNvPr id="32" name="Rectangle 31"/>
          <p:cNvSpPr/>
          <p:nvPr/>
        </p:nvSpPr>
        <p:spPr>
          <a:xfrm>
            <a:off x="685800" y="1541384"/>
            <a:ext cx="6553200" cy="1354217"/>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قياس </a:t>
            </a:r>
            <a:r>
              <a:rPr lang="ar-AE" sz="1600" dirty="0">
                <a:cs typeface="Sultan Medium" pitchFamily="2" charset="-78"/>
              </a:rPr>
              <a:t>معدل توزيع العمل </a:t>
            </a:r>
            <a:endParaRPr lang="ar-AE" sz="1600" dirty="0" smtClean="0">
              <a:cs typeface="Sultan Medium" pitchFamily="2" charset="-78"/>
            </a:endParaRPr>
          </a:p>
          <a:p>
            <a:pPr marL="285750" lvl="0" indent="-285750" algn="r" rtl="1">
              <a:buFont typeface="Arial" panose="020B0604020202020204" pitchFamily="34" charset="0"/>
              <a:buChar char="•"/>
            </a:pPr>
            <a:r>
              <a:rPr lang="ar-AE" sz="1600" dirty="0" smtClean="0">
                <a:cs typeface="Sultan Medium" pitchFamily="2" charset="-78"/>
              </a:rPr>
              <a:t>قياس </a:t>
            </a:r>
            <a:r>
              <a:rPr lang="ar-AE" sz="1600" dirty="0">
                <a:cs typeface="Sultan Medium" pitchFamily="2" charset="-78"/>
              </a:rPr>
              <a:t>حجم </a:t>
            </a:r>
            <a:r>
              <a:rPr lang="ar-AE" sz="1600" dirty="0" smtClean="0">
                <a:cs typeface="Sultan Medium" pitchFamily="2" charset="-78"/>
              </a:rPr>
              <a:t>العمل</a:t>
            </a:r>
          </a:p>
          <a:p>
            <a:pPr marL="285750" lvl="0" indent="-285750" algn="r" rtl="1">
              <a:buFont typeface="Arial" panose="020B0604020202020204" pitchFamily="34" charset="0"/>
              <a:buChar char="•"/>
            </a:pPr>
            <a:r>
              <a:rPr lang="ar-AE" sz="1600" dirty="0" smtClean="0">
                <a:cs typeface="Sultan Medium" pitchFamily="2" charset="-78"/>
              </a:rPr>
              <a:t> </a:t>
            </a:r>
            <a:r>
              <a:rPr lang="ar-AE" sz="1600" dirty="0">
                <a:cs typeface="Sultan Medium" pitchFamily="2" charset="-78"/>
              </a:rPr>
              <a:t>الاستثمار في التكنولوجيا </a:t>
            </a:r>
            <a:endParaRPr lang="ar-AE" sz="1600" dirty="0" smtClean="0">
              <a:cs typeface="Sultan Medium" pitchFamily="2" charset="-78"/>
            </a:endParaRPr>
          </a:p>
          <a:p>
            <a:pPr marL="285750" lvl="0" indent="-285750" algn="r" rtl="1">
              <a:buFont typeface="Arial" panose="020B0604020202020204" pitchFamily="34" charset="0"/>
              <a:buChar char="•"/>
            </a:pPr>
            <a:r>
              <a:rPr lang="ar-AE" sz="1600" dirty="0" smtClean="0">
                <a:cs typeface="Sultan Medium" pitchFamily="2" charset="-78"/>
              </a:rPr>
              <a:t>التدريب والتطوير</a:t>
            </a:r>
          </a:p>
          <a:p>
            <a:pPr marL="285750" lvl="0" indent="-285750" algn="r" rtl="1">
              <a:buFont typeface="Arial" panose="020B0604020202020204" pitchFamily="34" charset="0"/>
              <a:buChar char="•"/>
            </a:pPr>
            <a:r>
              <a:rPr lang="ar-AE" sz="1600" dirty="0" smtClean="0">
                <a:cs typeface="Sultan Medium" pitchFamily="2" charset="-78"/>
              </a:rPr>
              <a:t>نظام المكافآت </a:t>
            </a:r>
            <a:r>
              <a:rPr lang="ar-AE" sz="1600" dirty="0">
                <a:cs typeface="Sultan Medium" pitchFamily="2" charset="-78"/>
              </a:rPr>
              <a:t>والتحفيز</a:t>
            </a:r>
            <a:endParaRPr lang="en-US" sz="1600" dirty="0">
              <a:cs typeface="Sultan Medium" pitchFamily="2" charset="-78"/>
            </a:endParaRPr>
          </a:p>
        </p:txBody>
      </p:sp>
      <p:sp>
        <p:nvSpPr>
          <p:cNvPr id="59" name="Rectangle 58"/>
          <p:cNvSpPr/>
          <p:nvPr/>
        </p:nvSpPr>
        <p:spPr>
          <a:xfrm>
            <a:off x="685800" y="3418583"/>
            <a:ext cx="6553200" cy="1077218"/>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بنك </a:t>
            </a:r>
            <a:r>
              <a:rPr lang="ar-AE" sz="1600" dirty="0">
                <a:cs typeface="Sultan Medium" pitchFamily="2" charset="-78"/>
              </a:rPr>
              <a:t>المهارات: </a:t>
            </a:r>
            <a:r>
              <a:rPr lang="ar-AE" sz="1600" dirty="0" smtClean="0">
                <a:cs typeface="Sultan Medium" pitchFamily="2" charset="-78"/>
              </a:rPr>
              <a:t>بنك </a:t>
            </a:r>
            <a:r>
              <a:rPr lang="ar-AE" sz="1600" dirty="0">
                <a:cs typeface="Sultan Medium" pitchFamily="2" charset="-78"/>
              </a:rPr>
              <a:t>معلوماتي متكامل يحصر ويصنف مهارات موظفي الحكومة </a:t>
            </a:r>
            <a:r>
              <a:rPr lang="ar-AE" sz="1600" dirty="0" smtClean="0">
                <a:cs typeface="Sultan Medium" pitchFamily="2" charset="-78"/>
              </a:rPr>
              <a:t>الاتحادية</a:t>
            </a:r>
          </a:p>
          <a:p>
            <a:pPr marL="285750" lvl="0" indent="-285750" algn="r" rtl="1">
              <a:buFont typeface="Arial" panose="020B0604020202020204" pitchFamily="34" charset="0"/>
              <a:buChar char="•"/>
            </a:pPr>
            <a:r>
              <a:rPr lang="ar-AE" sz="1600" dirty="0" smtClean="0">
                <a:cs typeface="Sultan Medium" pitchFamily="2" charset="-78"/>
              </a:rPr>
              <a:t>مختبر </a:t>
            </a:r>
            <a:r>
              <a:rPr lang="ar-AE" sz="1600" dirty="0">
                <a:cs typeface="Sultan Medium" pitchFamily="2" charset="-78"/>
              </a:rPr>
              <a:t>قياس الكفاءات يدعم الجهات</a:t>
            </a:r>
          </a:p>
          <a:p>
            <a:pPr marL="285750" lvl="0" indent="-285750" algn="r" rtl="1">
              <a:buFont typeface="Arial" panose="020B0604020202020204" pitchFamily="34" charset="0"/>
              <a:buChar char="•"/>
            </a:pPr>
            <a:r>
              <a:rPr lang="ar-AE" sz="1600" dirty="0" smtClean="0">
                <a:cs typeface="Sultan Medium" pitchFamily="2" charset="-78"/>
              </a:rPr>
              <a:t>تجارب </a:t>
            </a:r>
            <a:r>
              <a:rPr lang="ar-AE" sz="1600" dirty="0">
                <a:cs typeface="Sultan Medium" pitchFamily="2" charset="-78"/>
              </a:rPr>
              <a:t>ناجحة في إدارة المعرفة </a:t>
            </a:r>
          </a:p>
        </p:txBody>
      </p:sp>
      <p:sp>
        <p:nvSpPr>
          <p:cNvPr id="60" name="Rectangle 59"/>
          <p:cNvSpPr/>
          <p:nvPr/>
        </p:nvSpPr>
        <p:spPr>
          <a:xfrm>
            <a:off x="685800" y="4876801"/>
            <a:ext cx="6553200" cy="1815882"/>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بحث </a:t>
            </a:r>
            <a:r>
              <a:rPr lang="ar-AE" sz="1600" dirty="0">
                <a:cs typeface="Sultan Medium" pitchFamily="2" charset="-78"/>
              </a:rPr>
              <a:t>خيارات العمل المرنة لبعض الوظائف مثل العمل من المنزل</a:t>
            </a:r>
          </a:p>
          <a:p>
            <a:pPr marL="285750" lvl="0" indent="-285750" algn="r" rtl="1">
              <a:buFont typeface="Arial" panose="020B0604020202020204" pitchFamily="34" charset="0"/>
              <a:buChar char="•"/>
            </a:pPr>
            <a:r>
              <a:rPr lang="ar-AE" sz="1600" dirty="0" smtClean="0">
                <a:cs typeface="Sultan Medium" pitchFamily="2" charset="-78"/>
              </a:rPr>
              <a:t>أكاديمية </a:t>
            </a:r>
            <a:r>
              <a:rPr lang="ar-AE" sz="1600" dirty="0">
                <a:cs typeface="Sultan Medium" pitchFamily="2" charset="-78"/>
              </a:rPr>
              <a:t>لتأهيل القيادات / خبراء / الموارد البشرية</a:t>
            </a:r>
          </a:p>
          <a:p>
            <a:pPr marL="285750" lvl="0" indent="-285750" algn="r" rtl="1">
              <a:buFont typeface="Arial" panose="020B0604020202020204" pitchFamily="34" charset="0"/>
              <a:buChar char="•"/>
            </a:pPr>
            <a:r>
              <a:rPr lang="ar-AE" sz="1600" dirty="0">
                <a:cs typeface="Sultan Medium" pitchFamily="2" charset="-78"/>
              </a:rPr>
              <a:t>( التعليم الافتراضي ) نظام التدريب الذاتي المهني في الموارد البشرية</a:t>
            </a:r>
          </a:p>
          <a:p>
            <a:pPr marL="285750" lvl="0" indent="-285750" algn="r" rtl="1">
              <a:buFont typeface="Arial" panose="020B0604020202020204" pitchFamily="34" charset="0"/>
              <a:buChar char="•"/>
            </a:pPr>
            <a:r>
              <a:rPr lang="ar-AE" sz="1600" dirty="0">
                <a:cs typeface="Sultan Medium" pitchFamily="2" charset="-78"/>
              </a:rPr>
              <a:t>نظام خاص للإبداع والابتكار في الحكومة</a:t>
            </a:r>
          </a:p>
          <a:p>
            <a:pPr marL="285750" lvl="0" indent="-285750" algn="r" rtl="1">
              <a:buFont typeface="Arial" panose="020B0604020202020204" pitchFamily="34" charset="0"/>
              <a:buChar char="•"/>
            </a:pPr>
            <a:r>
              <a:rPr lang="ar-AE" sz="1600" dirty="0">
                <a:cs typeface="Sultan Medium" pitchFamily="2" charset="-78"/>
              </a:rPr>
              <a:t>نظام الاعلان عن الوظائف الداخلية بكل جهة </a:t>
            </a:r>
          </a:p>
          <a:p>
            <a:pPr marL="285750" lvl="0" indent="-285750" algn="r" rtl="1">
              <a:buFont typeface="Arial" panose="020B0604020202020204" pitchFamily="34" charset="0"/>
              <a:buChar char="•"/>
            </a:pPr>
            <a:r>
              <a:rPr lang="ar-AE" sz="1600" dirty="0">
                <a:cs typeface="Sultan Medium" pitchFamily="2" charset="-78"/>
              </a:rPr>
              <a:t>تدوير القيادات العليا</a:t>
            </a:r>
          </a:p>
          <a:p>
            <a:pPr marL="285750" lvl="0" indent="-285750" algn="r" rtl="1">
              <a:buFont typeface="Arial" panose="020B0604020202020204" pitchFamily="34" charset="0"/>
              <a:buChar char="•"/>
            </a:pPr>
            <a:r>
              <a:rPr lang="ar-AE" sz="1600" dirty="0">
                <a:cs typeface="Sultan Medium" pitchFamily="2" charset="-78"/>
              </a:rPr>
              <a:t>برنامج المتقاعدين من ذوي الخبرات في التخصصات </a:t>
            </a:r>
            <a:r>
              <a:rPr lang="ar-AE" sz="1600" dirty="0" smtClean="0">
                <a:cs typeface="Sultan Medium" pitchFamily="2" charset="-78"/>
              </a:rPr>
              <a:t>المعينة</a:t>
            </a:r>
            <a:endParaRPr lang="ar-AE" sz="1600" dirty="0">
              <a:cs typeface="Sultan Medium" pitchFamily="2" charset="-78"/>
            </a:endParaRPr>
          </a:p>
        </p:txBody>
      </p:sp>
    </p:spTree>
    <p:extLst>
      <p:ext uri="{BB962C8B-B14F-4D97-AF65-F5344CB8AC3E}">
        <p14:creationId xmlns:p14="http://schemas.microsoft.com/office/powerpoint/2010/main" val="3144755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910185"/>
            <a:ext cx="9138594" cy="6019800"/>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grpSp>
        <p:nvGrpSpPr>
          <p:cNvPr id="37" name="Group 36"/>
          <p:cNvGrpSpPr/>
          <p:nvPr/>
        </p:nvGrpSpPr>
        <p:grpSpPr>
          <a:xfrm>
            <a:off x="304800" y="228600"/>
            <a:ext cx="8610600" cy="923880"/>
            <a:chOff x="1426128" y="1590720"/>
            <a:chExt cx="6672743" cy="923880"/>
          </a:xfrm>
        </p:grpSpPr>
        <p:sp>
          <p:nvSpPr>
            <p:cNvPr id="3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مخرجات ورشة </a:t>
              </a:r>
              <a:r>
                <a:rPr lang="ar-AE" sz="2800" kern="10" dirty="0">
                  <a:ln w="18415" cmpd="sng">
                    <a:noFill/>
                    <a:prstDash val="solid"/>
                  </a:ln>
                  <a:solidFill>
                    <a:srgbClr val="FFFFFF"/>
                  </a:solidFill>
                  <a:effectLst>
                    <a:outerShdw blurRad="38100" dist="38100" dir="2700000" algn="tl">
                      <a:srgbClr val="000000">
                        <a:alpha val="43137"/>
                      </a:srgbClr>
                    </a:outerShdw>
                  </a:effectLst>
                  <a:cs typeface="PT Bold Heading"/>
                </a:rPr>
                <a:t>العصف الذهني للموارد البشرية </a:t>
              </a:r>
              <a:r>
                <a:rPr lang="ar-AE" sz="2800" kern="1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PT Bold Heading"/>
                </a:rPr>
                <a:t>2014</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16</a:t>
            </a:fld>
            <a:endParaRPr lang="en-US" kern="0" dirty="0">
              <a:solidFill>
                <a:srgbClr val="C00000"/>
              </a:solidFill>
              <a:cs typeface="+mj-cs"/>
            </a:endParaRPr>
          </a:p>
        </p:txBody>
      </p:sp>
      <p:sp>
        <p:nvSpPr>
          <p:cNvPr id="48" name="Rounded Rectangle 47"/>
          <p:cNvSpPr/>
          <p:nvPr/>
        </p:nvSpPr>
        <p:spPr>
          <a:xfrm rot="5400000">
            <a:off x="3965641" y="-1988416"/>
            <a:ext cx="1513542"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35" name="Oval 34"/>
          <p:cNvSpPr/>
          <p:nvPr/>
        </p:nvSpPr>
        <p:spPr>
          <a:xfrm rot="5400000">
            <a:off x="7543874" y="1574218"/>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ounded Rectangle 45"/>
          <p:cNvSpPr/>
          <p:nvPr/>
        </p:nvSpPr>
        <p:spPr>
          <a:xfrm rot="5400000">
            <a:off x="3965641" y="-272497"/>
            <a:ext cx="1513542"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38" name="Oval 37"/>
          <p:cNvSpPr/>
          <p:nvPr/>
        </p:nvSpPr>
        <p:spPr>
          <a:xfrm rot="5400000">
            <a:off x="7543874" y="3290137"/>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ounded Rectangle 43"/>
          <p:cNvSpPr/>
          <p:nvPr/>
        </p:nvSpPr>
        <p:spPr>
          <a:xfrm rot="5400000">
            <a:off x="3815890" y="1593173"/>
            <a:ext cx="1813044" cy="8385975"/>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42" name="Oval 41"/>
          <p:cNvSpPr/>
          <p:nvPr/>
        </p:nvSpPr>
        <p:spPr>
          <a:xfrm rot="5400000">
            <a:off x="7543874" y="5006055"/>
            <a:ext cx="1132182" cy="11841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angle 31"/>
          <p:cNvSpPr/>
          <p:nvPr/>
        </p:nvSpPr>
        <p:spPr>
          <a:xfrm>
            <a:off x="685800" y="1447800"/>
            <a:ext cx="6553200" cy="1569660"/>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الحوافز </a:t>
            </a:r>
            <a:r>
              <a:rPr lang="ar-AE" sz="1600" dirty="0">
                <a:cs typeface="Sultan Medium" pitchFamily="2" charset="-78"/>
              </a:rPr>
              <a:t>المادية	</a:t>
            </a:r>
          </a:p>
          <a:p>
            <a:pPr marL="285750" lvl="0" indent="-285750" algn="r" rtl="1">
              <a:buFont typeface="Arial" panose="020B0604020202020204" pitchFamily="34" charset="0"/>
              <a:buChar char="•"/>
            </a:pPr>
            <a:r>
              <a:rPr lang="ar-AE" sz="1600" dirty="0" smtClean="0">
                <a:cs typeface="Sultan Medium" pitchFamily="2" charset="-78"/>
              </a:rPr>
              <a:t>التدوير </a:t>
            </a:r>
            <a:r>
              <a:rPr lang="ar-AE" sz="1600" dirty="0">
                <a:cs typeface="Sultan Medium" pitchFamily="2" charset="-78"/>
              </a:rPr>
              <a:t>الوظيفي</a:t>
            </a:r>
          </a:p>
          <a:p>
            <a:pPr marL="285750" lvl="0" indent="-285750" algn="r" rtl="1">
              <a:buFont typeface="Arial" panose="020B0604020202020204" pitchFamily="34" charset="0"/>
              <a:buChar char="•"/>
            </a:pPr>
            <a:r>
              <a:rPr lang="ar-AE" sz="1600" dirty="0" smtClean="0">
                <a:cs typeface="Sultan Medium" pitchFamily="2" charset="-78"/>
              </a:rPr>
              <a:t>موجه </a:t>
            </a:r>
            <a:r>
              <a:rPr lang="ar-AE" sz="1600" dirty="0">
                <a:cs typeface="Sultan Medium" pitchFamily="2" charset="-78"/>
              </a:rPr>
              <a:t>مهني / مرشد وظيفي</a:t>
            </a:r>
          </a:p>
          <a:p>
            <a:pPr marL="285750" lvl="0" indent="-285750" algn="r" rtl="1">
              <a:buFont typeface="Arial" panose="020B0604020202020204" pitchFamily="34" charset="0"/>
              <a:buChar char="•"/>
            </a:pPr>
            <a:r>
              <a:rPr lang="ar-AE" sz="1600" dirty="0">
                <a:cs typeface="Sultan Medium" pitchFamily="2" charset="-78"/>
              </a:rPr>
              <a:t>التدريب التخصصي </a:t>
            </a:r>
          </a:p>
          <a:p>
            <a:pPr marL="285750" lvl="0" indent="-285750" algn="r" rtl="1">
              <a:buFont typeface="Arial" panose="020B0604020202020204" pitchFamily="34" charset="0"/>
              <a:buChar char="•"/>
            </a:pPr>
            <a:r>
              <a:rPr lang="ar-AE" sz="1600" dirty="0">
                <a:cs typeface="Sultan Medium" pitchFamily="2" charset="-78"/>
              </a:rPr>
              <a:t>تغيير الثقافة الخدمية لدور ادارات الموارد البشرية: حوافز طويلة المدى ، الرفاه الوظيفي ، برامج منافسات داخلية</a:t>
            </a:r>
          </a:p>
        </p:txBody>
      </p:sp>
      <p:sp>
        <p:nvSpPr>
          <p:cNvPr id="59" name="Rectangle 58"/>
          <p:cNvSpPr/>
          <p:nvPr/>
        </p:nvSpPr>
        <p:spPr>
          <a:xfrm>
            <a:off x="685800" y="3276600"/>
            <a:ext cx="6553200" cy="1323439"/>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محفظة </a:t>
            </a:r>
            <a:r>
              <a:rPr lang="ar-AE" sz="1600" dirty="0">
                <a:cs typeface="Sultan Medium" pitchFamily="2" charset="-78"/>
              </a:rPr>
              <a:t>الامتيازات الذكية للموظفين </a:t>
            </a:r>
            <a:r>
              <a:rPr lang="ar-AE" sz="1600" dirty="0" smtClean="0">
                <a:cs typeface="Sultan Medium" pitchFamily="2" charset="-78"/>
              </a:rPr>
              <a:t>وعائلاتهم  </a:t>
            </a:r>
            <a:r>
              <a:rPr lang="en-US" sz="1600" dirty="0" smtClean="0">
                <a:cs typeface="Sultan Medium" pitchFamily="2" charset="-78"/>
              </a:rPr>
              <a:t>SMART Reward –</a:t>
            </a:r>
            <a:endParaRPr lang="ar-AE" sz="1600" dirty="0" smtClean="0">
              <a:cs typeface="Sultan Medium" pitchFamily="2" charset="-78"/>
            </a:endParaRPr>
          </a:p>
          <a:p>
            <a:pPr marL="285750" lvl="0" indent="-285750" algn="r" rtl="1">
              <a:buFont typeface="Arial" panose="020B0604020202020204" pitchFamily="34" charset="0"/>
              <a:buChar char="•"/>
            </a:pPr>
            <a:r>
              <a:rPr lang="ar-AE" sz="1600" dirty="0" smtClean="0">
                <a:cs typeface="Sultan Medium" pitchFamily="2" charset="-78"/>
              </a:rPr>
              <a:t>التواصل الاجتماعي الذكي للموظفين وعائلاتهم - </a:t>
            </a:r>
            <a:r>
              <a:rPr lang="en-US" sz="1600" dirty="0">
                <a:cs typeface="Sultan Medium" pitchFamily="2" charset="-78"/>
              </a:rPr>
              <a:t>Social Network </a:t>
            </a:r>
            <a:endParaRPr lang="ar-AE" sz="1600" dirty="0" smtClean="0">
              <a:cs typeface="Sultan Medium" pitchFamily="2" charset="-78"/>
            </a:endParaRPr>
          </a:p>
          <a:p>
            <a:pPr marL="285750" indent="-285750" algn="r" rtl="1">
              <a:buFont typeface="Arial" panose="020B0604020202020204" pitchFamily="34" charset="0"/>
              <a:buChar char="•"/>
            </a:pPr>
            <a:r>
              <a:rPr lang="en-US" sz="1600" dirty="0">
                <a:cs typeface="Sultan Medium" pitchFamily="2" charset="-78"/>
              </a:rPr>
              <a:t> </a:t>
            </a:r>
            <a:r>
              <a:rPr lang="ar-AE" sz="1600" dirty="0" smtClean="0">
                <a:cs typeface="Sultan Medium" pitchFamily="2" charset="-78"/>
              </a:rPr>
              <a:t>لتدريب </a:t>
            </a:r>
            <a:r>
              <a:rPr lang="ar-AE" sz="1600" dirty="0">
                <a:cs typeface="Sultan Medium" pitchFamily="2" charset="-78"/>
              </a:rPr>
              <a:t>والتطوير الذكي </a:t>
            </a:r>
            <a:r>
              <a:rPr lang="ar-AE" sz="1600" dirty="0" smtClean="0"/>
              <a:t>- </a:t>
            </a:r>
            <a:r>
              <a:rPr lang="en-US" sz="1600" dirty="0"/>
              <a:t>SMART </a:t>
            </a:r>
            <a:r>
              <a:rPr lang="en-US" sz="1600" dirty="0" smtClean="0"/>
              <a:t>Training </a:t>
            </a:r>
            <a:endParaRPr lang="ar-AE" sz="1600" dirty="0" smtClean="0"/>
          </a:p>
          <a:p>
            <a:pPr marL="285750" indent="-285750" algn="r" rtl="1">
              <a:buFont typeface="Arial" panose="020B0604020202020204" pitchFamily="34" charset="0"/>
              <a:buChar char="•"/>
            </a:pPr>
            <a:r>
              <a:rPr lang="ar-AE" sz="1600" dirty="0">
                <a:cs typeface="Sultan Medium" pitchFamily="2" charset="-78"/>
              </a:rPr>
              <a:t>ادارة ذكية للمواهب والخبرات </a:t>
            </a:r>
            <a:r>
              <a:rPr lang="ar-AE" sz="1600" dirty="0" smtClean="0"/>
              <a:t>- </a:t>
            </a:r>
            <a:r>
              <a:rPr lang="en-US" sz="1600" dirty="0"/>
              <a:t>SMART Talent Management </a:t>
            </a:r>
            <a:endParaRPr lang="ar-AE" sz="1600" dirty="0" smtClean="0"/>
          </a:p>
          <a:p>
            <a:pPr marL="285750" indent="-285750" algn="r" rtl="1">
              <a:buFont typeface="Arial" panose="020B0604020202020204" pitchFamily="34" charset="0"/>
              <a:buChar char="•"/>
            </a:pPr>
            <a:r>
              <a:rPr lang="ar-AE" sz="1600" dirty="0">
                <a:cs typeface="Sultan Medium" pitchFamily="2" charset="-78"/>
              </a:rPr>
              <a:t>المدقق الالكتروني للموارد البشرية </a:t>
            </a:r>
          </a:p>
        </p:txBody>
      </p:sp>
      <p:sp>
        <p:nvSpPr>
          <p:cNvPr id="60" name="Rectangle 59"/>
          <p:cNvSpPr/>
          <p:nvPr/>
        </p:nvSpPr>
        <p:spPr>
          <a:xfrm>
            <a:off x="685800" y="5142297"/>
            <a:ext cx="6553200" cy="2172903"/>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مؤشر السعادة</a:t>
            </a:r>
          </a:p>
          <a:p>
            <a:pPr marL="285750" lvl="0" indent="-285750" algn="r" rtl="1">
              <a:buFont typeface="Arial" panose="020B0604020202020204" pitchFamily="34" charset="0"/>
              <a:buChar char="•"/>
            </a:pPr>
            <a:r>
              <a:rPr lang="ar-AE" sz="1600" dirty="0" smtClean="0">
                <a:cs typeface="Sultan Medium" pitchFamily="2" charset="-78"/>
              </a:rPr>
              <a:t>مؤشر الصحة النفسية </a:t>
            </a:r>
          </a:p>
          <a:p>
            <a:pPr marL="285750" lvl="0" indent="-285750" algn="r" rtl="1">
              <a:buFont typeface="Arial" panose="020B0604020202020204" pitchFamily="34" charset="0"/>
              <a:buChar char="•"/>
            </a:pPr>
            <a:r>
              <a:rPr lang="ar-AE" sz="1600" dirty="0" smtClean="0">
                <a:cs typeface="Sultan Medium" pitchFamily="2" charset="-78"/>
              </a:rPr>
              <a:t>مؤشر الابداع والابتكار</a:t>
            </a:r>
          </a:p>
          <a:p>
            <a:pPr marL="285750" lvl="0" indent="-285750" algn="r" rtl="1">
              <a:buFont typeface="Arial" panose="020B0604020202020204" pitchFamily="34" charset="0"/>
              <a:buChar char="•"/>
            </a:pPr>
            <a:r>
              <a:rPr lang="ar-AE" sz="1600" dirty="0" smtClean="0">
                <a:cs typeface="Sultan Medium" pitchFamily="2" charset="-78"/>
              </a:rPr>
              <a:t>مؤشر الاستثمار في التدريب</a:t>
            </a:r>
          </a:p>
          <a:p>
            <a:pPr marL="285750" lvl="0" indent="-285750" algn="r" rtl="1">
              <a:buFont typeface="Arial" panose="020B0604020202020204" pitchFamily="34" charset="0"/>
              <a:buChar char="•"/>
            </a:pPr>
            <a:r>
              <a:rPr lang="ar-AE" sz="1600" dirty="0" smtClean="0">
                <a:cs typeface="Sultan Medium" pitchFamily="2" charset="-78"/>
              </a:rPr>
              <a:t>مؤشر التواصل الفعال</a:t>
            </a: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p:txBody>
      </p:sp>
      <p:grpSp>
        <p:nvGrpSpPr>
          <p:cNvPr id="25" name="Group 24"/>
          <p:cNvGrpSpPr/>
          <p:nvPr/>
        </p:nvGrpSpPr>
        <p:grpSpPr>
          <a:xfrm>
            <a:off x="7497356" y="1541384"/>
            <a:ext cx="1272412" cy="1272412"/>
            <a:chOff x="2123581" y="3492790"/>
            <a:chExt cx="1272412" cy="1272412"/>
          </a:xfrm>
          <a:scene3d>
            <a:camera prst="orthographicFront"/>
            <a:lightRig rig="threePt" dir="t">
              <a:rot lat="0" lon="0" rev="7500000"/>
            </a:lightRig>
          </a:scene3d>
        </p:grpSpPr>
        <p:sp>
          <p:nvSpPr>
            <p:cNvPr id="26" name="Oval 25"/>
            <p:cNvSpPr/>
            <p:nvPr/>
          </p:nvSpPr>
          <p:spPr>
            <a:xfrm>
              <a:off x="2123581" y="3492790"/>
              <a:ext cx="1272412" cy="1272412"/>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7" name="Oval 4"/>
            <p:cNvSpPr/>
            <p:nvPr/>
          </p:nvSpPr>
          <p:spPr>
            <a:xfrm>
              <a:off x="2309921" y="3679130"/>
              <a:ext cx="899732" cy="899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التمكين والتحفيز وبيئة العمل</a:t>
              </a:r>
              <a:endParaRPr lang="en-US" sz="1600" b="0" kern="1200" dirty="0">
                <a:solidFill>
                  <a:schemeClr val="bg1"/>
                </a:solidFill>
                <a:effectLst/>
                <a:latin typeface="Calibri"/>
                <a:ea typeface="Times New Roman"/>
                <a:cs typeface="Sultan Medium" pitchFamily="2" charset="-78"/>
              </a:endParaRPr>
            </a:p>
          </p:txBody>
        </p:sp>
      </p:grpSp>
      <p:grpSp>
        <p:nvGrpSpPr>
          <p:cNvPr id="28" name="Group 27"/>
          <p:cNvGrpSpPr/>
          <p:nvPr/>
        </p:nvGrpSpPr>
        <p:grpSpPr>
          <a:xfrm>
            <a:off x="7473759" y="3242660"/>
            <a:ext cx="1272412" cy="1272412"/>
            <a:chOff x="1422566" y="1335289"/>
            <a:chExt cx="1272412" cy="1272412"/>
          </a:xfrm>
          <a:scene3d>
            <a:camera prst="orthographicFront"/>
            <a:lightRig rig="threePt" dir="t">
              <a:rot lat="0" lon="0" rev="7500000"/>
            </a:lightRig>
          </a:scene3d>
        </p:grpSpPr>
        <p:sp>
          <p:nvSpPr>
            <p:cNvPr id="29" name="Oval 28"/>
            <p:cNvSpPr/>
            <p:nvPr/>
          </p:nvSpPr>
          <p:spPr>
            <a:xfrm>
              <a:off x="1422566" y="1335289"/>
              <a:ext cx="1272412" cy="1272412"/>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0" name="Oval 4"/>
            <p:cNvSpPr/>
            <p:nvPr/>
          </p:nvSpPr>
          <p:spPr>
            <a:xfrm>
              <a:off x="1608906" y="1521629"/>
              <a:ext cx="899732" cy="899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9050" rIns="0" bIns="19050" numCol="1" spcCol="1270" anchor="ctr" anchorCtr="0">
              <a:noAutofit/>
            </a:bodyPr>
            <a:lstStyle/>
            <a:p>
              <a:pPr lvl="0" algn="ctr" defTabSz="666750" rtl="1">
                <a:lnSpc>
                  <a:spcPct val="90000"/>
                </a:lnSpc>
                <a:spcBef>
                  <a:spcPct val="0"/>
                </a:spcBef>
                <a:spcAft>
                  <a:spcPct val="35000"/>
                </a:spcAft>
              </a:pPr>
              <a:r>
                <a:rPr lang="ar-AE" sz="1500" b="0" kern="1200" dirty="0" smtClean="0">
                  <a:solidFill>
                    <a:schemeClr val="bg1"/>
                  </a:solidFill>
                  <a:effectLst/>
                  <a:latin typeface="Calibri"/>
                  <a:ea typeface="Times New Roman"/>
                  <a:cs typeface="Sultan Medium" pitchFamily="2" charset="-78"/>
                </a:rPr>
                <a:t>أتمتة اجراءات الموارد البشرية والتطبيقات الذكية</a:t>
              </a:r>
              <a:endParaRPr lang="en-US" sz="1500" b="0" kern="1200" dirty="0">
                <a:solidFill>
                  <a:schemeClr val="bg1"/>
                </a:solidFill>
                <a:effectLst/>
                <a:latin typeface="Calibri"/>
                <a:ea typeface="Times New Roman"/>
                <a:cs typeface="Sultan Medium" pitchFamily="2" charset="-78"/>
              </a:endParaRPr>
            </a:p>
          </p:txBody>
        </p:sp>
      </p:grpSp>
      <p:grpSp>
        <p:nvGrpSpPr>
          <p:cNvPr id="31" name="Group 30"/>
          <p:cNvGrpSpPr/>
          <p:nvPr/>
        </p:nvGrpSpPr>
        <p:grpSpPr>
          <a:xfrm>
            <a:off x="7473759" y="5052188"/>
            <a:ext cx="1296009" cy="1272412"/>
            <a:chOff x="2985186" y="1658948"/>
            <a:chExt cx="1817731" cy="1817731"/>
          </a:xfrm>
          <a:scene3d>
            <a:camera prst="orthographicFront"/>
            <a:lightRig rig="threePt" dir="t">
              <a:rot lat="0" lon="0" rev="7500000"/>
            </a:lightRig>
          </a:scene3d>
        </p:grpSpPr>
        <p:sp>
          <p:nvSpPr>
            <p:cNvPr id="33" name="Oval 32"/>
            <p:cNvSpPr/>
            <p:nvPr/>
          </p:nvSpPr>
          <p:spPr>
            <a:xfrm>
              <a:off x="2985186" y="1658948"/>
              <a:ext cx="1817731" cy="1817731"/>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Oval 4"/>
            <p:cNvSpPr/>
            <p:nvPr/>
          </p:nvSpPr>
          <p:spPr>
            <a:xfrm>
              <a:off x="3251387" y="1925149"/>
              <a:ext cx="1285329" cy="1285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b="0" kern="1200" dirty="0" smtClean="0">
                  <a:solidFill>
                    <a:schemeClr val="bg1"/>
                  </a:solidFill>
                  <a:effectLst/>
                  <a:latin typeface="Calibri"/>
                  <a:ea typeface="Times New Roman"/>
                  <a:cs typeface="Sultan Medium" pitchFamily="2" charset="-78"/>
                </a:rPr>
                <a:t>مؤشرات ممكنات الموارد البشرية</a:t>
              </a:r>
              <a:endParaRPr lang="en-US" sz="1600" b="0" kern="1200" dirty="0">
                <a:solidFill>
                  <a:schemeClr val="bg1"/>
                </a:solidFill>
                <a:effectLst/>
                <a:cs typeface="Sultan Medium" pitchFamily="2" charset="-78"/>
              </a:endParaRPr>
            </a:p>
          </p:txBody>
        </p:sp>
      </p:grpSp>
      <p:sp>
        <p:nvSpPr>
          <p:cNvPr id="36" name="Rectangle 35"/>
          <p:cNvSpPr/>
          <p:nvPr/>
        </p:nvSpPr>
        <p:spPr>
          <a:xfrm>
            <a:off x="685800" y="5142296"/>
            <a:ext cx="3733800" cy="1680460"/>
          </a:xfrm>
          <a:prstGeom prst="rect">
            <a:avLst/>
          </a:prstGeom>
        </p:spPr>
        <p:txBody>
          <a:bodyPr wrap="square">
            <a:spAutoFit/>
          </a:bodyPr>
          <a:lstStyle/>
          <a:p>
            <a:pPr marL="285750" lvl="0" indent="-285750" algn="r" rtl="1">
              <a:buFont typeface="Arial" panose="020B0604020202020204" pitchFamily="34" charset="0"/>
              <a:buChar char="•"/>
            </a:pPr>
            <a:r>
              <a:rPr lang="ar-AE" sz="1600" dirty="0" smtClean="0">
                <a:cs typeface="Sultan Medium" pitchFamily="2" charset="-78"/>
              </a:rPr>
              <a:t>مؤشر </a:t>
            </a:r>
            <a:r>
              <a:rPr lang="ar-AE" sz="1600" dirty="0">
                <a:cs typeface="Sultan Medium" pitchFamily="2" charset="-78"/>
              </a:rPr>
              <a:t>انتاجية </a:t>
            </a:r>
            <a:r>
              <a:rPr lang="ar-AE" sz="1600" dirty="0" smtClean="0">
                <a:cs typeface="Sultan Medium" pitchFamily="2" charset="-78"/>
              </a:rPr>
              <a:t>الموظفين</a:t>
            </a:r>
            <a:endParaRPr lang="ar-AE" sz="1600" dirty="0">
              <a:cs typeface="Sultan Medium" pitchFamily="2" charset="-78"/>
            </a:endParaRPr>
          </a:p>
          <a:p>
            <a:pPr marL="285750" lvl="0" indent="-285750" algn="r" rtl="1">
              <a:buFont typeface="Arial" panose="020B0604020202020204" pitchFamily="34" charset="0"/>
              <a:buChar char="•"/>
            </a:pPr>
            <a:r>
              <a:rPr lang="ar-AE" sz="1600" dirty="0" smtClean="0">
                <a:cs typeface="Sultan Medium" pitchFamily="2" charset="-78"/>
              </a:rPr>
              <a:t>مؤشر </a:t>
            </a:r>
            <a:r>
              <a:rPr lang="ar-AE" sz="1600" dirty="0">
                <a:cs typeface="Sultan Medium" pitchFamily="2" charset="-78"/>
              </a:rPr>
              <a:t>المساندة </a:t>
            </a:r>
            <a:r>
              <a:rPr lang="ar-AE" sz="1600" dirty="0" smtClean="0">
                <a:cs typeface="Sultan Medium" pitchFamily="2" charset="-78"/>
              </a:rPr>
              <a:t>المجتمعية</a:t>
            </a:r>
          </a:p>
          <a:p>
            <a:pPr marL="285750" lvl="0" indent="-285750" algn="r" rtl="1">
              <a:buFont typeface="Arial" panose="020B0604020202020204" pitchFamily="34" charset="0"/>
              <a:buChar char="•"/>
            </a:pPr>
            <a:r>
              <a:rPr lang="ar-AE" sz="1600" dirty="0" smtClean="0">
                <a:cs typeface="Sultan Medium" pitchFamily="2" charset="-78"/>
              </a:rPr>
              <a:t>جوائز الموارد البشرية العالمية</a:t>
            </a:r>
            <a:endParaRPr lang="ar-AE" sz="1600" dirty="0">
              <a:cs typeface="Sultan Medium" pitchFamily="2" charset="-78"/>
            </a:endParaRP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a:p>
            <a:pPr marL="285750" lvl="0" indent="-285750" algn="r" rtl="1">
              <a:lnSpc>
                <a:spcPct val="115000"/>
              </a:lnSpc>
              <a:buSzPts val="1000"/>
              <a:buFont typeface="Arial" panose="020B0604020202020204" pitchFamily="34" charset="0"/>
              <a:buChar char="•"/>
            </a:pPr>
            <a:endParaRPr lang="ar-AE" sz="1600" dirty="0">
              <a:cs typeface="Sultan Medium" pitchFamily="2" charset="-78"/>
            </a:endParaRPr>
          </a:p>
        </p:txBody>
      </p:sp>
    </p:spTree>
    <p:extLst>
      <p:ext uri="{BB962C8B-B14F-4D97-AF65-F5344CB8AC3E}">
        <p14:creationId xmlns:p14="http://schemas.microsoft.com/office/powerpoint/2010/main" val="1312304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228600"/>
            <a:ext cx="9138594" cy="7158585"/>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17</a:t>
            </a:fld>
            <a:endParaRPr lang="en-US" kern="0" dirty="0">
              <a:solidFill>
                <a:srgbClr val="C00000"/>
              </a:solidFill>
              <a:cs typeface="+mj-cs"/>
            </a:endParaRPr>
          </a:p>
        </p:txBody>
      </p:sp>
      <p:grpSp>
        <p:nvGrpSpPr>
          <p:cNvPr id="41" name="Group 40"/>
          <p:cNvGrpSpPr/>
          <p:nvPr/>
        </p:nvGrpSpPr>
        <p:grpSpPr>
          <a:xfrm>
            <a:off x="5638800" y="3163667"/>
            <a:ext cx="3276600" cy="3276602"/>
            <a:chOff x="1828800" y="2246203"/>
            <a:chExt cx="5334000" cy="2451338"/>
          </a:xfrm>
        </p:grpSpPr>
        <p:sp>
          <p:nvSpPr>
            <p:cNvPr id="43" name="Rectangle 42"/>
            <p:cNvSpPr/>
            <p:nvPr/>
          </p:nvSpPr>
          <p:spPr>
            <a:xfrm>
              <a:off x="1828800" y="2246203"/>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المبادرات</a:t>
              </a:r>
              <a:endParaRPr lang="en-US" sz="1600" b="1" dirty="0">
                <a:solidFill>
                  <a:srgbClr val="000000"/>
                </a:solidFill>
                <a:latin typeface="Arial" charset="0"/>
              </a:endParaRPr>
            </a:p>
          </p:txBody>
        </p:sp>
        <p:sp>
          <p:nvSpPr>
            <p:cNvPr id="45" name="Rectangle 44"/>
            <p:cNvSpPr/>
            <p:nvPr/>
          </p:nvSpPr>
          <p:spPr>
            <a:xfrm>
              <a:off x="1828800" y="2591591"/>
              <a:ext cx="5334000" cy="2105950"/>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200" dirty="0" smtClean="0"/>
                <a:t>إنشاء </a:t>
              </a:r>
              <a:r>
                <a:rPr lang="ar-AE" sz="1200" dirty="0"/>
                <a:t>مركز </a:t>
              </a:r>
              <a:r>
                <a:rPr lang="ar-AE" sz="1200" dirty="0" smtClean="0"/>
                <a:t>الابداع والابتكار للموارد البشرية في الحكومة الاتحادية</a:t>
              </a:r>
            </a:p>
            <a:p>
              <a:pPr marL="285750" indent="-285750" algn="justLow" rtl="1" fontAlgn="base">
                <a:spcAft>
                  <a:spcPts val="600"/>
                </a:spcAft>
                <a:buClr>
                  <a:srgbClr val="FF0000"/>
                </a:buClr>
                <a:buSzPct val="80000"/>
                <a:buFont typeface="Arial" pitchFamily="34" charset="0"/>
                <a:buChar char="◄"/>
              </a:pPr>
              <a:r>
                <a:rPr lang="ar-AE" sz="1200" dirty="0" smtClean="0"/>
                <a:t>تحديث </a:t>
              </a:r>
              <a:r>
                <a:rPr lang="ar-AE" sz="1200" dirty="0"/>
                <a:t>نظام إدارة معلومات الموارد البشرية (بياناتي)</a:t>
              </a:r>
            </a:p>
            <a:p>
              <a:pPr marL="285750" indent="-285750" algn="justLow" rtl="1" fontAlgn="base">
                <a:spcAft>
                  <a:spcPts val="600"/>
                </a:spcAft>
                <a:buClr>
                  <a:srgbClr val="FF0000"/>
                </a:buClr>
                <a:buSzPct val="80000"/>
                <a:buFont typeface="Arial" pitchFamily="34" charset="0"/>
                <a:buChar char="◄"/>
              </a:pPr>
              <a:r>
                <a:rPr lang="ar-AE" sz="1200" dirty="0"/>
                <a:t>إصدار دليل إجراءات الموارد البشرية </a:t>
              </a:r>
              <a:endParaRPr lang="ar-AE" sz="1200" dirty="0" smtClean="0"/>
            </a:p>
            <a:p>
              <a:pPr marL="285750" indent="-285750" algn="justLow" rtl="1" fontAlgn="base">
                <a:spcAft>
                  <a:spcPts val="600"/>
                </a:spcAft>
                <a:buClr>
                  <a:srgbClr val="FF0000"/>
                </a:buClr>
                <a:buSzPct val="80000"/>
                <a:buFont typeface="Arial" pitchFamily="34" charset="0"/>
                <a:buChar char="◄"/>
              </a:pPr>
              <a:r>
                <a:rPr lang="ar-AE" sz="1200" dirty="0" smtClean="0"/>
                <a:t>تنفيذ ومتابعة نظام </a:t>
              </a:r>
              <a:r>
                <a:rPr lang="ar-AE" sz="1200" dirty="0"/>
                <a:t>إدارة أداء الموظفين</a:t>
              </a:r>
            </a:p>
            <a:p>
              <a:pPr marL="285750" indent="-285750" algn="justLow" rtl="1" fontAlgn="base">
                <a:spcAft>
                  <a:spcPts val="600"/>
                </a:spcAft>
                <a:buClr>
                  <a:srgbClr val="FF0000"/>
                </a:buClr>
                <a:buSzPct val="80000"/>
                <a:buFont typeface="Arial" pitchFamily="34" charset="0"/>
                <a:buChar char="◄"/>
              </a:pPr>
              <a:r>
                <a:rPr lang="ar-AE" sz="1200" dirty="0" smtClean="0"/>
                <a:t>تطبيق </a:t>
              </a:r>
              <a:r>
                <a:rPr lang="ar-AE" sz="1200" dirty="0"/>
                <a:t>نظام تقييم وتوصيف الوظائف</a:t>
              </a:r>
            </a:p>
            <a:p>
              <a:pPr marL="285750" indent="-285750" algn="justLow" rtl="1" fontAlgn="base">
                <a:spcAft>
                  <a:spcPts val="600"/>
                </a:spcAft>
                <a:buClr>
                  <a:srgbClr val="FF0000"/>
                </a:buClr>
                <a:buSzPct val="80000"/>
                <a:buFont typeface="Arial" pitchFamily="34" charset="0"/>
                <a:buChar char="◄"/>
              </a:pPr>
              <a:r>
                <a:rPr lang="ar-AE" sz="1200" dirty="0"/>
                <a:t>متابعة التزام الجهات الاتحادية بقانون الموارد البشرية ولوائحه</a:t>
              </a:r>
            </a:p>
            <a:p>
              <a:pPr marL="285750" indent="-285750" algn="justLow" rtl="1" fontAlgn="base">
                <a:spcAft>
                  <a:spcPts val="600"/>
                </a:spcAft>
                <a:buClr>
                  <a:srgbClr val="FF0000"/>
                </a:buClr>
                <a:buSzPct val="80000"/>
                <a:buFont typeface="Arial" pitchFamily="34" charset="0"/>
                <a:buChar char="◄"/>
              </a:pPr>
              <a:r>
                <a:rPr lang="ar-AE" sz="1200" dirty="0"/>
                <a:t>اعداد و اصدار الدراسات والبحوث في مجال الموارد </a:t>
              </a:r>
              <a:r>
                <a:rPr lang="ar-AE" sz="1200" dirty="0" smtClean="0"/>
                <a:t>البشرية</a:t>
              </a:r>
              <a:endParaRPr lang="ar-AE" sz="1200" dirty="0"/>
            </a:p>
            <a:p>
              <a:pPr marL="285750" indent="-285750" algn="justLow" rtl="1" fontAlgn="base">
                <a:spcAft>
                  <a:spcPts val="600"/>
                </a:spcAft>
                <a:buClr>
                  <a:srgbClr val="FF0000"/>
                </a:buClr>
                <a:buSzPct val="80000"/>
                <a:buFont typeface="Arial" pitchFamily="34" charset="0"/>
                <a:buChar char="◄"/>
              </a:pPr>
              <a:r>
                <a:rPr lang="ar-AE" sz="1200" dirty="0"/>
                <a:t>تنفيذ ومتابعة تطبيق دليل الصحة والسلامة في الحكومة الاتحادية</a:t>
              </a:r>
            </a:p>
          </p:txBody>
        </p:sp>
      </p:grpSp>
      <p:sp>
        <p:nvSpPr>
          <p:cNvPr id="47" name="Rectangle 5"/>
          <p:cNvSpPr>
            <a:spLocks noChangeArrowheads="1"/>
          </p:cNvSpPr>
          <p:nvPr>
            <p:custDataLst>
              <p:tags r:id="rId1"/>
            </p:custDataLst>
          </p:nvPr>
        </p:nvSpPr>
        <p:spPr bwMode="auto">
          <a:xfrm flipH="1">
            <a:off x="257172" y="1600201"/>
            <a:ext cx="7820028" cy="877668"/>
          </a:xfrm>
          <a:prstGeom prst="rect">
            <a:avLst/>
          </a:prstGeom>
          <a:solidFill>
            <a:schemeClr val="accent2">
              <a:lumMod val="60000"/>
              <a:lumOff val="40000"/>
              <a:alpha val="59999"/>
            </a:schemeClr>
          </a:solidFill>
          <a:ln>
            <a:noFill/>
          </a:ln>
          <a:extLst/>
        </p:spPr>
        <p:txBody>
          <a:bodyPr wrap="square" lIns="182880" tIns="91440" bIns="91440" anchor="ctr"/>
          <a:lstStyle/>
          <a:p>
            <a:pPr marL="177800" algn="justLow" rtl="1"/>
            <a:r>
              <a:rPr lang="ar-SA" sz="2000" b="1" dirty="0">
                <a:latin typeface="Arial" pitchFamily="34" charset="0"/>
                <a:cs typeface="Arial" pitchFamily="34" charset="0"/>
              </a:rPr>
              <a:t>ترسيخ منظومة تشريعية حديثة ومتكاملة لإدارة الموارد البشرية في الحكومة الاتحادية وفق أفضل الممارسات العالمية</a:t>
            </a:r>
          </a:p>
        </p:txBody>
      </p:sp>
      <p:sp>
        <p:nvSpPr>
          <p:cNvPr id="49" name="Rectangle 6"/>
          <p:cNvSpPr>
            <a:spLocks noChangeArrowheads="1"/>
          </p:cNvSpPr>
          <p:nvPr>
            <p:custDataLst>
              <p:tags r:id="rId2"/>
            </p:custDataLst>
          </p:nvPr>
        </p:nvSpPr>
        <p:spPr bwMode="auto">
          <a:xfrm flipH="1">
            <a:off x="8083768" y="1600200"/>
            <a:ext cx="831631" cy="877669"/>
          </a:xfrm>
          <a:prstGeom prst="rect">
            <a:avLst/>
          </a:prstGeom>
          <a:solidFill>
            <a:srgbClr val="A50021"/>
          </a:solidFill>
          <a:ln>
            <a:noFill/>
          </a:ln>
          <a:extLst/>
        </p:spPr>
        <p:txBody>
          <a:bodyPr wrap="square" tIns="91440" bIns="91440" anchor="ctr"/>
          <a:lstStyle/>
          <a:p>
            <a:pPr algn="ctr" rtl="1"/>
            <a:r>
              <a:rPr lang="ar-AE" sz="2000" b="1" dirty="0" smtClean="0">
                <a:solidFill>
                  <a:schemeClr val="bg1"/>
                </a:solidFill>
                <a:latin typeface="Arial" pitchFamily="34" charset="0"/>
                <a:cs typeface="Arial" pitchFamily="34" charset="0"/>
              </a:rPr>
              <a:t>الهدف الأول</a:t>
            </a:r>
            <a:endParaRPr lang="en-US" sz="2000" b="1" dirty="0">
              <a:solidFill>
                <a:schemeClr val="bg1"/>
              </a:solidFill>
              <a:latin typeface="Arial" pitchFamily="34" charset="0"/>
              <a:cs typeface="Arial" pitchFamily="34" charset="0"/>
            </a:endParaRPr>
          </a:p>
        </p:txBody>
      </p:sp>
      <p:grpSp>
        <p:nvGrpSpPr>
          <p:cNvPr id="50" name="Group 49"/>
          <p:cNvGrpSpPr/>
          <p:nvPr/>
        </p:nvGrpSpPr>
        <p:grpSpPr>
          <a:xfrm>
            <a:off x="381001" y="3163670"/>
            <a:ext cx="2362200" cy="3276599"/>
            <a:chOff x="1828800" y="2246204"/>
            <a:chExt cx="5334000" cy="2451335"/>
          </a:xfrm>
        </p:grpSpPr>
        <p:sp>
          <p:nvSpPr>
            <p:cNvPr id="51" name="Rectangle 50"/>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المؤشرات</a:t>
              </a:r>
              <a:endParaRPr lang="en-US" sz="1600" b="1" dirty="0">
                <a:solidFill>
                  <a:srgbClr val="000000"/>
                </a:solidFill>
                <a:latin typeface="Arial" charset="0"/>
              </a:endParaRPr>
            </a:p>
          </p:txBody>
        </p:sp>
        <p:sp>
          <p:nvSpPr>
            <p:cNvPr id="52" name="Rectangle 51"/>
            <p:cNvSpPr/>
            <p:nvPr/>
          </p:nvSpPr>
          <p:spPr>
            <a:xfrm>
              <a:off x="1828800" y="2591591"/>
              <a:ext cx="5334000" cy="2105948"/>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تغطية أنظمة الموارد البشرية لمتطلبات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تطبيق أنظمة الموارد البشرية في الجهات الاتحادية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تظلمات الموارد البشرية التي تمت معالجتها ضمن الوقت </a:t>
              </a:r>
              <a:r>
                <a:rPr lang="ar-AE" sz="1300" dirty="0" smtClean="0"/>
                <a:t>المحدد</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توافق قرارات لجنة الاعتراضات مع قرارات لجان التظلمات في الجهات الاتحادية</a:t>
              </a:r>
            </a:p>
          </p:txBody>
        </p:sp>
      </p:grpSp>
      <p:grpSp>
        <p:nvGrpSpPr>
          <p:cNvPr id="53" name="Group 52"/>
          <p:cNvGrpSpPr/>
          <p:nvPr/>
        </p:nvGrpSpPr>
        <p:grpSpPr>
          <a:xfrm>
            <a:off x="2895601" y="3163667"/>
            <a:ext cx="2590799" cy="3276602"/>
            <a:chOff x="1828800" y="2265192"/>
            <a:chExt cx="5334000" cy="2451337"/>
          </a:xfrm>
        </p:grpSpPr>
        <p:sp>
          <p:nvSpPr>
            <p:cNvPr id="54" name="Rectangle 53"/>
            <p:cNvSpPr/>
            <p:nvPr/>
          </p:nvSpPr>
          <p:spPr>
            <a:xfrm>
              <a:off x="1828800" y="2265192"/>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الخدمات</a:t>
              </a:r>
              <a:endParaRPr lang="en-US" sz="1600" b="1" dirty="0">
                <a:solidFill>
                  <a:srgbClr val="000000"/>
                </a:solidFill>
                <a:latin typeface="Arial" charset="0"/>
              </a:endParaRPr>
            </a:p>
          </p:txBody>
        </p:sp>
        <p:sp>
          <p:nvSpPr>
            <p:cNvPr id="55" name="Rectangle 54"/>
            <p:cNvSpPr/>
            <p:nvPr/>
          </p:nvSpPr>
          <p:spPr>
            <a:xfrm>
              <a:off x="1828800" y="2607240"/>
              <a:ext cx="5334000" cy="2109289"/>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1200"/>
                </a:spcAft>
                <a:buClr>
                  <a:srgbClr val="FF0000"/>
                </a:buClr>
                <a:buSzPct val="80000"/>
                <a:buFont typeface="Arial" pitchFamily="34" charset="0"/>
                <a:buChar char="◄"/>
              </a:pPr>
              <a:r>
                <a:rPr lang="ar-AE" sz="1300" dirty="0"/>
                <a:t>التوعية والتدريب ذات العلاقة بالموارد </a:t>
              </a:r>
              <a:r>
                <a:rPr lang="ar-AE" sz="1300" dirty="0" smtClean="0"/>
                <a:t>البشرية</a:t>
              </a:r>
            </a:p>
            <a:p>
              <a:pPr marL="285750" indent="-285750" algn="justLow" rtl="1" fontAlgn="base">
                <a:spcAft>
                  <a:spcPts val="1200"/>
                </a:spcAft>
                <a:buClr>
                  <a:srgbClr val="FF0000"/>
                </a:buClr>
                <a:buSzPct val="80000"/>
                <a:buFont typeface="Arial" pitchFamily="34" charset="0"/>
                <a:buChar char="◄"/>
              </a:pPr>
              <a:r>
                <a:rPr lang="ar-AE" sz="1300" dirty="0" smtClean="0"/>
                <a:t>تقديم </a:t>
              </a:r>
              <a:r>
                <a:rPr lang="ar-AE" sz="1300" dirty="0"/>
                <a:t>المشورة القانونية الخاصة بالموارد </a:t>
              </a:r>
              <a:r>
                <a:rPr lang="ar-AE" sz="1300" dirty="0" smtClean="0"/>
                <a:t>البشرية</a:t>
              </a:r>
            </a:p>
            <a:p>
              <a:pPr marL="285750" indent="-285750" algn="justLow" rtl="1" fontAlgn="base">
                <a:spcAft>
                  <a:spcPts val="1200"/>
                </a:spcAft>
                <a:buClr>
                  <a:srgbClr val="FF0000"/>
                </a:buClr>
                <a:buSzPct val="80000"/>
                <a:buFont typeface="Arial" pitchFamily="34" charset="0"/>
                <a:buChar char="◄"/>
              </a:pPr>
              <a:r>
                <a:rPr lang="ar-AE" sz="1300" dirty="0" smtClean="0"/>
                <a:t>إصدار </a:t>
              </a:r>
              <a:r>
                <a:rPr lang="ar-AE" sz="1300" dirty="0"/>
                <a:t>التقارير الدورية الخاصة بالموارد البشرية</a:t>
              </a:r>
            </a:p>
            <a:p>
              <a:pPr marL="285750" indent="-285750" algn="justLow" rtl="1" fontAlgn="base">
                <a:spcAft>
                  <a:spcPts val="1200"/>
                </a:spcAft>
                <a:buClr>
                  <a:srgbClr val="FF0000"/>
                </a:buClr>
                <a:buSzPct val="80000"/>
                <a:buFont typeface="Arial" pitchFamily="34" charset="0"/>
                <a:buChar char="◄"/>
              </a:pPr>
              <a:r>
                <a:rPr lang="ar-AE" sz="1300" dirty="0" smtClean="0"/>
                <a:t>بياناتي </a:t>
              </a:r>
              <a:r>
                <a:rPr lang="ar-AE" sz="1300" dirty="0"/>
                <a:t>(إدارة نظام معلومات وبيانات موظفي الحكومة الاتحادية</a:t>
              </a:r>
              <a:r>
                <a:rPr lang="ar-AE" sz="1300" dirty="0" smtClean="0"/>
                <a:t>)</a:t>
              </a:r>
              <a:endParaRPr lang="ar-AE" sz="1300" dirty="0"/>
            </a:p>
          </p:txBody>
        </p:sp>
      </p:grpSp>
      <p:grpSp>
        <p:nvGrpSpPr>
          <p:cNvPr id="56" name="Group 55"/>
          <p:cNvGrpSpPr/>
          <p:nvPr/>
        </p:nvGrpSpPr>
        <p:grpSpPr>
          <a:xfrm>
            <a:off x="1219200" y="2441138"/>
            <a:ext cx="6446520" cy="722551"/>
            <a:chOff x="4191001" y="2825320"/>
            <a:chExt cx="6446520" cy="575142"/>
          </a:xfrm>
        </p:grpSpPr>
        <p:cxnSp>
          <p:nvCxnSpPr>
            <p:cNvPr id="57" name="Elbow Connector 4"/>
            <p:cNvCxnSpPr>
              <a:stCxn id="47" idx="2"/>
              <a:endCxn id="54" idx="0"/>
            </p:cNvCxnSpPr>
            <p:nvPr/>
          </p:nvCxnSpPr>
          <p:spPr>
            <a:xfrm>
              <a:off x="7138987" y="2825319"/>
              <a:ext cx="23815" cy="54588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4"/>
            <p:cNvCxnSpPr>
              <a:endCxn id="54" idx="0"/>
            </p:cNvCxnSpPr>
            <p:nvPr/>
          </p:nvCxnSpPr>
          <p:spPr>
            <a:xfrm rot="10800000" flipV="1">
              <a:off x="4191001" y="3043640"/>
              <a:ext cx="2971800" cy="327583"/>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4"/>
            <p:cNvCxnSpPr/>
            <p:nvPr/>
          </p:nvCxnSpPr>
          <p:spPr>
            <a:xfrm>
              <a:off x="7162801" y="3072874"/>
              <a:ext cx="3474720" cy="327588"/>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04800" y="228600"/>
            <a:ext cx="8610600" cy="923880"/>
            <a:chOff x="1426128" y="1590720"/>
            <a:chExt cx="6672743" cy="923880"/>
          </a:xfrm>
        </p:grpSpPr>
        <p:sp>
          <p:nvSpPr>
            <p:cNvPr id="63"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65" name="TextBox 64"/>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الخطة التشغيلية لعام 2015</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Tree>
    <p:extLst>
      <p:ext uri="{BB962C8B-B14F-4D97-AF65-F5344CB8AC3E}">
        <p14:creationId xmlns:p14="http://schemas.microsoft.com/office/powerpoint/2010/main" val="1997634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228600"/>
            <a:ext cx="9138594" cy="7158585"/>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18</a:t>
            </a:fld>
            <a:endParaRPr lang="en-US" kern="0" dirty="0">
              <a:solidFill>
                <a:srgbClr val="C00000"/>
              </a:solidFill>
              <a:cs typeface="+mj-cs"/>
            </a:endParaRPr>
          </a:p>
        </p:txBody>
      </p:sp>
      <p:grpSp>
        <p:nvGrpSpPr>
          <p:cNvPr id="19" name="Group 18"/>
          <p:cNvGrpSpPr/>
          <p:nvPr/>
        </p:nvGrpSpPr>
        <p:grpSpPr>
          <a:xfrm>
            <a:off x="6248399" y="3200400"/>
            <a:ext cx="2664000" cy="3276602"/>
            <a:chOff x="1828800" y="2246203"/>
            <a:chExt cx="5334000" cy="2451338"/>
          </a:xfrm>
        </p:grpSpPr>
        <p:sp>
          <p:nvSpPr>
            <p:cNvPr id="20" name="Rectangle 19"/>
            <p:cNvSpPr/>
            <p:nvPr/>
          </p:nvSpPr>
          <p:spPr>
            <a:xfrm>
              <a:off x="1828800" y="2246203"/>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المبادرات</a:t>
              </a:r>
              <a:endParaRPr lang="en-US" sz="1600" b="1" dirty="0">
                <a:solidFill>
                  <a:srgbClr val="000000"/>
                </a:solidFill>
                <a:latin typeface="Arial" charset="0"/>
              </a:endParaRPr>
            </a:p>
          </p:txBody>
        </p:sp>
        <p:sp>
          <p:nvSpPr>
            <p:cNvPr id="21" name="Rectangle 20"/>
            <p:cNvSpPr/>
            <p:nvPr/>
          </p:nvSpPr>
          <p:spPr>
            <a:xfrm>
              <a:off x="1828800" y="2591591"/>
              <a:ext cx="5334000" cy="2105950"/>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a:t>تطوير وتطبيق برنامج التوطين في الحكومة الاتحادية </a:t>
              </a:r>
              <a:endParaRPr lang="ar-AE" sz="1300" dirty="0" smtClean="0"/>
            </a:p>
            <a:p>
              <a:pPr marL="285750" indent="-285750" algn="justLow" rtl="1" fontAlgn="base">
                <a:spcAft>
                  <a:spcPts val="600"/>
                </a:spcAft>
                <a:buClr>
                  <a:srgbClr val="FF0000"/>
                </a:buClr>
                <a:buSzPct val="80000"/>
                <a:buFont typeface="Arial" pitchFamily="34" charset="0"/>
                <a:buChar char="◄"/>
              </a:pPr>
              <a:r>
                <a:rPr lang="ar-AE" sz="1300" dirty="0"/>
                <a:t>تنفيذ مشروع شركاء قياس قدرات الموظفين في الحكومة الاتحادية ( قدرات)</a:t>
              </a:r>
            </a:p>
            <a:p>
              <a:pPr marL="285750" indent="-285750" algn="justLow" rtl="1" fontAlgn="base">
                <a:spcAft>
                  <a:spcPts val="600"/>
                </a:spcAft>
                <a:buClr>
                  <a:srgbClr val="FF0000"/>
                </a:buClr>
                <a:buSzPct val="80000"/>
                <a:buFont typeface="Arial" pitchFamily="34" charset="0"/>
                <a:buChar char="◄"/>
              </a:pPr>
              <a:r>
                <a:rPr lang="ar-AE" sz="1300" dirty="0" smtClean="0"/>
                <a:t>متابعة </a:t>
              </a:r>
              <a:r>
                <a:rPr lang="ar-AE" sz="1300" dirty="0"/>
                <a:t>نظام التدريب والتطوير في الجهات الحكومية الاتحادية</a:t>
              </a:r>
            </a:p>
            <a:p>
              <a:pPr marL="285750" indent="-285750" algn="justLow" rtl="1" fontAlgn="base">
                <a:spcAft>
                  <a:spcPts val="600"/>
                </a:spcAft>
                <a:buClr>
                  <a:srgbClr val="FF0000"/>
                </a:buClr>
                <a:buSzPct val="80000"/>
                <a:buFont typeface="Arial" pitchFamily="34" charset="0"/>
                <a:buChar char="◄"/>
              </a:pPr>
              <a:r>
                <a:rPr lang="ar-AE" sz="1300" dirty="0"/>
                <a:t>تنفيذ بطاقة الاداء المتوازن لإدارات الموارد البشرية في الحكومة الاتحادية </a:t>
              </a:r>
            </a:p>
            <a:p>
              <a:pPr marL="285750" indent="-285750" algn="justLow" rtl="1" fontAlgn="base">
                <a:spcAft>
                  <a:spcPts val="600"/>
                </a:spcAft>
                <a:buClr>
                  <a:srgbClr val="FF0000"/>
                </a:buClr>
                <a:buSzPct val="80000"/>
                <a:buFont typeface="Arial" pitchFamily="34" charset="0"/>
                <a:buChar char="◄"/>
              </a:pPr>
              <a:r>
                <a:rPr lang="ar-AE" sz="1300" dirty="0"/>
                <a:t> تنفيذ مشروع شركاء المعرفة المفضلون في الحكومة الاتحادية ( معارف)</a:t>
              </a:r>
            </a:p>
            <a:p>
              <a:pPr marL="285750" indent="-285750" algn="justLow" rtl="1" fontAlgn="base">
                <a:spcAft>
                  <a:spcPts val="600"/>
                </a:spcAft>
                <a:buClr>
                  <a:srgbClr val="FF0000"/>
                </a:buClr>
                <a:buSzPct val="80000"/>
                <a:buFont typeface="Arial" pitchFamily="34" charset="0"/>
                <a:buChar char="◄"/>
              </a:pPr>
              <a:endParaRPr lang="ar-AE" sz="1300" dirty="0"/>
            </a:p>
          </p:txBody>
        </p:sp>
      </p:grpSp>
      <p:grpSp>
        <p:nvGrpSpPr>
          <p:cNvPr id="22" name="Group 21"/>
          <p:cNvGrpSpPr/>
          <p:nvPr/>
        </p:nvGrpSpPr>
        <p:grpSpPr>
          <a:xfrm>
            <a:off x="3886200" y="3200400"/>
            <a:ext cx="2209799" cy="3276602"/>
            <a:chOff x="1828800" y="2265192"/>
            <a:chExt cx="5334000" cy="2451337"/>
          </a:xfrm>
        </p:grpSpPr>
        <p:sp>
          <p:nvSpPr>
            <p:cNvPr id="23" name="Rectangle 22"/>
            <p:cNvSpPr/>
            <p:nvPr/>
          </p:nvSpPr>
          <p:spPr>
            <a:xfrm>
              <a:off x="1828800" y="2265192"/>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الخدمات</a:t>
              </a:r>
              <a:endParaRPr lang="en-US" sz="1600" b="1" dirty="0">
                <a:solidFill>
                  <a:srgbClr val="000000"/>
                </a:solidFill>
                <a:latin typeface="Arial" charset="0"/>
              </a:endParaRPr>
            </a:p>
          </p:txBody>
        </p:sp>
        <p:sp>
          <p:nvSpPr>
            <p:cNvPr id="24" name="Rectangle 23"/>
            <p:cNvSpPr/>
            <p:nvPr/>
          </p:nvSpPr>
          <p:spPr>
            <a:xfrm>
              <a:off x="1828800" y="2607240"/>
              <a:ext cx="5334000" cy="2109289"/>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1200"/>
                </a:spcAft>
                <a:buClr>
                  <a:srgbClr val="FF0000"/>
                </a:buClr>
                <a:buSzPct val="80000"/>
                <a:buFont typeface="Arial" pitchFamily="34" charset="0"/>
                <a:buChar char="◄"/>
              </a:pPr>
              <a:r>
                <a:rPr lang="ar-AE" sz="1300" dirty="0"/>
                <a:t>معارف (شركاء التدريب المفضلين)</a:t>
              </a:r>
            </a:p>
          </p:txBody>
        </p:sp>
      </p:grpSp>
      <p:grpSp>
        <p:nvGrpSpPr>
          <p:cNvPr id="25" name="Group 24"/>
          <p:cNvGrpSpPr/>
          <p:nvPr/>
        </p:nvGrpSpPr>
        <p:grpSpPr>
          <a:xfrm>
            <a:off x="228600" y="3200401"/>
            <a:ext cx="3502201" cy="3276599"/>
            <a:chOff x="1828800" y="2246204"/>
            <a:chExt cx="5334000" cy="2451335"/>
          </a:xfrm>
        </p:grpSpPr>
        <p:sp>
          <p:nvSpPr>
            <p:cNvPr id="26" name="Rectangle 25"/>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المؤشرات</a:t>
              </a:r>
              <a:endParaRPr lang="en-US" sz="1600" b="1" dirty="0">
                <a:solidFill>
                  <a:srgbClr val="000000"/>
                </a:solidFill>
                <a:latin typeface="Arial" charset="0"/>
              </a:endParaRPr>
            </a:p>
          </p:txBody>
        </p:sp>
        <p:sp>
          <p:nvSpPr>
            <p:cNvPr id="27" name="Rectangle 26"/>
            <p:cNvSpPr/>
            <p:nvPr/>
          </p:nvSpPr>
          <p:spPr>
            <a:xfrm>
              <a:off x="1828800" y="2591591"/>
              <a:ext cx="5334000" cy="2105948"/>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التوطين في القطاع </a:t>
              </a:r>
              <a:r>
                <a:rPr lang="ar-AE" sz="1300" dirty="0" smtClean="0"/>
                <a:t>الاتحادي </a:t>
              </a:r>
              <a:r>
                <a:rPr lang="ar-AE" sz="1300" dirty="0"/>
                <a:t>حسب الفئات المعتمدة في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الموظفين الحاصلين على الشهادات المهنية والتخصصية من إجمالي الموظفين في فئة الوظائف التخصصية (مواطن، غير </a:t>
              </a:r>
              <a:r>
                <a:rPr lang="ar-AE" sz="1300" dirty="0" smtClean="0"/>
                <a:t>مواطن)</a:t>
              </a:r>
            </a:p>
            <a:p>
              <a:pPr marL="285750" indent="-285750" algn="justLow" rtl="1" fontAlgn="base">
                <a:spcAft>
                  <a:spcPts val="600"/>
                </a:spcAft>
                <a:buClr>
                  <a:srgbClr val="FF0000"/>
                </a:buClr>
                <a:buSzPct val="80000"/>
                <a:buFont typeface="Arial" pitchFamily="34" charset="0"/>
                <a:buChar char="◄"/>
              </a:pPr>
              <a:r>
                <a:rPr lang="ar-AE" sz="1300" dirty="0" smtClean="0"/>
                <a:t>معدل </a:t>
              </a:r>
              <a:r>
                <a:rPr lang="ar-AE" sz="1300" dirty="0"/>
                <a:t>ساعات التدريب لكل موظف حسب الفئات المعتمدة في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المتدربين حسب الفئات المعتمدة في الحكومة </a:t>
              </a:r>
              <a:r>
                <a:rPr lang="ar-AE" sz="1300" dirty="0" smtClean="0"/>
                <a:t>الاتحادية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مطابقة كفاءات/قدرات الموظفين لمتطلبات الوصف الوظيفي في الحكومة الاتحادية</a:t>
              </a:r>
            </a:p>
          </p:txBody>
        </p:sp>
      </p:grpSp>
      <p:sp>
        <p:nvSpPr>
          <p:cNvPr id="28" name="Rectangle 5"/>
          <p:cNvSpPr>
            <a:spLocks noChangeArrowheads="1"/>
          </p:cNvSpPr>
          <p:nvPr>
            <p:custDataLst>
              <p:tags r:id="rId1"/>
            </p:custDataLst>
          </p:nvPr>
        </p:nvSpPr>
        <p:spPr bwMode="auto">
          <a:xfrm flipH="1">
            <a:off x="257172" y="1636932"/>
            <a:ext cx="7820028" cy="877668"/>
          </a:xfrm>
          <a:prstGeom prst="rect">
            <a:avLst/>
          </a:prstGeom>
          <a:solidFill>
            <a:schemeClr val="accent3">
              <a:alpha val="59999"/>
            </a:schemeClr>
          </a:solidFill>
          <a:ln>
            <a:noFill/>
          </a:ln>
          <a:extLst/>
        </p:spPr>
        <p:txBody>
          <a:bodyPr wrap="none" tIns="91440" bIns="91440" anchor="ctr"/>
          <a:lstStyle/>
          <a:p>
            <a:pPr marL="109538" algn="justLow" rtl="1"/>
            <a:r>
              <a:rPr lang="ar-SA" sz="2000" b="1" dirty="0">
                <a:latin typeface="Arial" pitchFamily="34" charset="0"/>
                <a:cs typeface="Arial" pitchFamily="34" charset="0"/>
              </a:rPr>
              <a:t>تمكين الكفاءات الوطنية وتطوير رأس المال البشري الاتحادي</a:t>
            </a:r>
          </a:p>
        </p:txBody>
      </p:sp>
      <p:sp>
        <p:nvSpPr>
          <p:cNvPr id="29" name="Rectangle 6"/>
          <p:cNvSpPr>
            <a:spLocks noChangeArrowheads="1"/>
          </p:cNvSpPr>
          <p:nvPr>
            <p:custDataLst>
              <p:tags r:id="rId2"/>
            </p:custDataLst>
          </p:nvPr>
        </p:nvSpPr>
        <p:spPr bwMode="auto">
          <a:xfrm flipH="1">
            <a:off x="8083768" y="1636931"/>
            <a:ext cx="831631" cy="877669"/>
          </a:xfrm>
          <a:prstGeom prst="rect">
            <a:avLst/>
          </a:prstGeom>
          <a:solidFill>
            <a:srgbClr val="A50021"/>
          </a:solidFill>
          <a:ln>
            <a:noFill/>
          </a:ln>
          <a:extLst/>
        </p:spPr>
        <p:txBody>
          <a:bodyPr wrap="square" tIns="91440" bIns="91440" anchor="ctr"/>
          <a:lstStyle/>
          <a:p>
            <a:pPr algn="ctr" rtl="1"/>
            <a:r>
              <a:rPr lang="ar-AE" sz="2000" b="1" dirty="0" smtClean="0">
                <a:solidFill>
                  <a:schemeClr val="bg1"/>
                </a:solidFill>
                <a:latin typeface="Arial" pitchFamily="34" charset="0"/>
                <a:cs typeface="Arial" pitchFamily="34" charset="0"/>
              </a:rPr>
              <a:t>الهدف الثاني</a:t>
            </a:r>
            <a:endParaRPr lang="en-US" sz="2000" b="1" dirty="0">
              <a:solidFill>
                <a:schemeClr val="bg1"/>
              </a:solidFill>
              <a:latin typeface="Arial" pitchFamily="34" charset="0"/>
              <a:cs typeface="Arial" pitchFamily="34" charset="0"/>
            </a:endParaRPr>
          </a:p>
        </p:txBody>
      </p:sp>
      <p:grpSp>
        <p:nvGrpSpPr>
          <p:cNvPr id="30" name="Group 29"/>
          <p:cNvGrpSpPr/>
          <p:nvPr/>
        </p:nvGrpSpPr>
        <p:grpSpPr>
          <a:xfrm>
            <a:off x="1447800" y="2514602"/>
            <a:ext cx="6000751" cy="685803"/>
            <a:chOff x="4419601" y="2854568"/>
            <a:chExt cx="6000751" cy="545895"/>
          </a:xfrm>
        </p:grpSpPr>
        <p:cxnSp>
          <p:nvCxnSpPr>
            <p:cNvPr id="31" name="Elbow Connector 4"/>
            <p:cNvCxnSpPr/>
            <p:nvPr/>
          </p:nvCxnSpPr>
          <p:spPr>
            <a:xfrm>
              <a:off x="7410450" y="2854568"/>
              <a:ext cx="0" cy="54589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4"/>
            <p:cNvCxnSpPr/>
            <p:nvPr/>
          </p:nvCxnSpPr>
          <p:spPr>
            <a:xfrm rot="10800000" flipV="1">
              <a:off x="4419601" y="3072876"/>
              <a:ext cx="2971800" cy="327584"/>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4"/>
            <p:cNvCxnSpPr/>
            <p:nvPr/>
          </p:nvCxnSpPr>
          <p:spPr>
            <a:xfrm>
              <a:off x="7391401" y="3072875"/>
              <a:ext cx="3028951" cy="327588"/>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04800" y="228600"/>
            <a:ext cx="8610600" cy="923880"/>
            <a:chOff x="1426128" y="1590720"/>
            <a:chExt cx="6672743" cy="923880"/>
          </a:xfrm>
        </p:grpSpPr>
        <p:sp>
          <p:nvSpPr>
            <p:cNvPr id="35"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36" name="TextBox 35"/>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الخطة التشغيلية لعام 2015</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Tree>
    <p:extLst>
      <p:ext uri="{BB962C8B-B14F-4D97-AF65-F5344CB8AC3E}">
        <p14:creationId xmlns:p14="http://schemas.microsoft.com/office/powerpoint/2010/main" val="1197993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228600"/>
            <a:ext cx="9138594" cy="7158585"/>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19</a:t>
            </a:fld>
            <a:endParaRPr lang="en-US" kern="0" dirty="0">
              <a:solidFill>
                <a:srgbClr val="C00000"/>
              </a:solidFill>
              <a:cs typeface="+mj-cs"/>
            </a:endParaRPr>
          </a:p>
        </p:txBody>
      </p:sp>
      <p:grpSp>
        <p:nvGrpSpPr>
          <p:cNvPr id="4" name="Group 3"/>
          <p:cNvGrpSpPr/>
          <p:nvPr/>
        </p:nvGrpSpPr>
        <p:grpSpPr>
          <a:xfrm>
            <a:off x="4724400" y="3200398"/>
            <a:ext cx="3886200" cy="3276602"/>
            <a:chOff x="1828800" y="2246203"/>
            <a:chExt cx="5334000" cy="2451338"/>
          </a:xfrm>
        </p:grpSpPr>
        <p:sp>
          <p:nvSpPr>
            <p:cNvPr id="5" name="Rectangle 4"/>
            <p:cNvSpPr/>
            <p:nvPr/>
          </p:nvSpPr>
          <p:spPr>
            <a:xfrm>
              <a:off x="1828800" y="2246203"/>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المبادرات</a:t>
              </a:r>
              <a:endParaRPr lang="en-US" sz="1600" b="1" dirty="0">
                <a:solidFill>
                  <a:srgbClr val="000000"/>
                </a:solidFill>
                <a:latin typeface="Arial" charset="0"/>
              </a:endParaRPr>
            </a:p>
          </p:txBody>
        </p:sp>
        <p:sp>
          <p:nvSpPr>
            <p:cNvPr id="6" name="Rectangle 5"/>
            <p:cNvSpPr/>
            <p:nvPr/>
          </p:nvSpPr>
          <p:spPr>
            <a:xfrm>
              <a:off x="1828800" y="2591591"/>
              <a:ext cx="5334000" cy="2105950"/>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a:t>دراسة اعادة هندسة عمليات الموارد البشرية في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a:t>تنفيذ نظام التخطيط الاستراتيجي للقوى العاملة في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a:t>تطوير دليل الجذب والاستقطاب والحفاظ على الموظفين</a:t>
              </a:r>
            </a:p>
            <a:p>
              <a:pPr marL="285750" indent="-285750" algn="justLow" rtl="1" fontAlgn="base">
                <a:spcAft>
                  <a:spcPts val="600"/>
                </a:spcAft>
                <a:buClr>
                  <a:srgbClr val="FF0000"/>
                </a:buClr>
                <a:buSzPct val="80000"/>
                <a:buFont typeface="Arial" pitchFamily="34" charset="0"/>
                <a:buChar char="◄"/>
              </a:pPr>
              <a:endParaRPr lang="ar-AE" sz="1300" dirty="0"/>
            </a:p>
            <a:p>
              <a:pPr marL="285750" indent="-285750" algn="justLow" rtl="1" fontAlgn="base">
                <a:spcAft>
                  <a:spcPts val="600"/>
                </a:spcAft>
                <a:buClr>
                  <a:srgbClr val="FF0000"/>
                </a:buClr>
                <a:buSzPct val="80000"/>
                <a:buFont typeface="Arial" pitchFamily="34" charset="0"/>
                <a:buChar char="◄"/>
              </a:pPr>
              <a:endParaRPr lang="ar-AE" sz="1300" dirty="0"/>
            </a:p>
          </p:txBody>
        </p:sp>
      </p:grpSp>
      <p:grpSp>
        <p:nvGrpSpPr>
          <p:cNvPr id="7" name="Group 6"/>
          <p:cNvGrpSpPr/>
          <p:nvPr/>
        </p:nvGrpSpPr>
        <p:grpSpPr>
          <a:xfrm>
            <a:off x="685800" y="3200401"/>
            <a:ext cx="3505200" cy="3276599"/>
            <a:chOff x="1828800" y="2246204"/>
            <a:chExt cx="5334000" cy="2451335"/>
          </a:xfrm>
        </p:grpSpPr>
        <p:sp>
          <p:nvSpPr>
            <p:cNvPr id="8" name="Rectangle 7"/>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المؤشرات</a:t>
              </a:r>
              <a:endParaRPr lang="en-US" sz="1600" b="1" dirty="0">
                <a:solidFill>
                  <a:srgbClr val="000000"/>
                </a:solidFill>
                <a:latin typeface="Arial" charset="0"/>
              </a:endParaRPr>
            </a:p>
          </p:txBody>
        </p:sp>
        <p:sp>
          <p:nvSpPr>
            <p:cNvPr id="9" name="Rectangle 8"/>
            <p:cNvSpPr/>
            <p:nvPr/>
          </p:nvSpPr>
          <p:spPr>
            <a:xfrm>
              <a:off x="1828800" y="2591591"/>
              <a:ext cx="5334000" cy="2105948"/>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التزام الجهات الحكومية بخطة القوى العاملة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الوظائف التي تم توصيفها في الجهات الحكومية</a:t>
              </a:r>
            </a:p>
            <a:p>
              <a:pPr marL="285750" indent="-285750" algn="justLow" rtl="1" fontAlgn="base">
                <a:spcAft>
                  <a:spcPts val="600"/>
                </a:spcAft>
                <a:buClr>
                  <a:srgbClr val="FF0000"/>
                </a:buClr>
                <a:buSzPct val="80000"/>
                <a:buFont typeface="Arial" pitchFamily="34" charset="0"/>
                <a:buChar char="◄"/>
              </a:pPr>
              <a:r>
                <a:rPr lang="ar-AE" sz="1300" dirty="0" smtClean="0"/>
                <a:t>إنتاجية </a:t>
              </a:r>
              <a:r>
                <a:rPr lang="ar-AE" sz="1300" dirty="0"/>
                <a:t>موظفي الحكومة الاتحادية (أثر الاجازات المرضية في الحكومة </a:t>
              </a:r>
              <a:r>
                <a:rPr lang="ar-AE" sz="1300" dirty="0" smtClean="0"/>
                <a:t>الاتحادية)</a:t>
              </a:r>
            </a:p>
            <a:p>
              <a:pPr marL="285750" indent="-285750" algn="justLow" rtl="1" fontAlgn="base">
                <a:spcAft>
                  <a:spcPts val="600"/>
                </a:spcAft>
                <a:buClr>
                  <a:srgbClr val="FF0000"/>
                </a:buClr>
                <a:buSzPct val="80000"/>
                <a:buFont typeface="Arial" pitchFamily="34" charset="0"/>
                <a:buChar char="◄"/>
              </a:pPr>
              <a:r>
                <a:rPr lang="ar-AE" sz="1300" dirty="0" smtClean="0"/>
                <a:t>عدد </a:t>
              </a:r>
              <a:r>
                <a:rPr lang="ar-AE" sz="1300" dirty="0"/>
                <a:t>موظفي المهام الداعمة لكل موظف من موظفي المهام الأساسية في الجهات الاتحادية </a:t>
              </a:r>
            </a:p>
          </p:txBody>
        </p:sp>
      </p:grpSp>
      <p:sp>
        <p:nvSpPr>
          <p:cNvPr id="10" name="Rectangle 5"/>
          <p:cNvSpPr>
            <a:spLocks noChangeArrowheads="1"/>
          </p:cNvSpPr>
          <p:nvPr>
            <p:custDataLst>
              <p:tags r:id="rId1"/>
            </p:custDataLst>
          </p:nvPr>
        </p:nvSpPr>
        <p:spPr bwMode="auto">
          <a:xfrm flipH="1">
            <a:off x="257172" y="1636932"/>
            <a:ext cx="7820028" cy="877668"/>
          </a:xfrm>
          <a:prstGeom prst="rect">
            <a:avLst/>
          </a:prstGeom>
          <a:solidFill>
            <a:schemeClr val="accent1">
              <a:lumMod val="40000"/>
              <a:lumOff val="60000"/>
              <a:alpha val="59999"/>
            </a:schemeClr>
          </a:solidFill>
          <a:ln>
            <a:noFill/>
          </a:ln>
          <a:extLst/>
        </p:spPr>
        <p:txBody>
          <a:bodyPr wrap="square" tIns="91440" bIns="91440" anchor="ctr"/>
          <a:lstStyle/>
          <a:p>
            <a:pPr marL="109538" algn="justLow" rtl="1"/>
            <a:r>
              <a:rPr lang="ar-SA" sz="2000" b="1" dirty="0">
                <a:latin typeface="Arial" pitchFamily="34" charset="0"/>
                <a:cs typeface="Arial" pitchFamily="34" charset="0"/>
              </a:rPr>
              <a:t>التخطيط الفاعل لرأس المال البشري لرفع مستوى </a:t>
            </a:r>
            <a:r>
              <a:rPr lang="ar-SA" sz="2000" b="1" dirty="0" smtClean="0">
                <a:latin typeface="Arial" pitchFamily="34" charset="0"/>
                <a:cs typeface="Arial" pitchFamily="34" charset="0"/>
              </a:rPr>
              <a:t>الإنتاجية </a:t>
            </a:r>
            <a:r>
              <a:rPr lang="ar-SA" sz="2000" b="1" dirty="0">
                <a:latin typeface="Arial" pitchFamily="34" charset="0"/>
                <a:cs typeface="Arial" pitchFamily="34" charset="0"/>
              </a:rPr>
              <a:t>في الجهات </a:t>
            </a:r>
            <a:r>
              <a:rPr lang="ar-SA" sz="2000" b="1" dirty="0" smtClean="0">
                <a:latin typeface="Arial" pitchFamily="34" charset="0"/>
                <a:cs typeface="Arial" pitchFamily="34" charset="0"/>
              </a:rPr>
              <a:t>الاتحادية</a:t>
            </a:r>
            <a:endParaRPr lang="ar-SA" sz="2000" b="1" dirty="0">
              <a:latin typeface="Arial" pitchFamily="34" charset="0"/>
              <a:cs typeface="Arial" pitchFamily="34" charset="0"/>
            </a:endParaRPr>
          </a:p>
        </p:txBody>
      </p:sp>
      <p:sp>
        <p:nvSpPr>
          <p:cNvPr id="11" name="Rectangle 6"/>
          <p:cNvSpPr>
            <a:spLocks noChangeArrowheads="1"/>
          </p:cNvSpPr>
          <p:nvPr>
            <p:custDataLst>
              <p:tags r:id="rId2"/>
            </p:custDataLst>
          </p:nvPr>
        </p:nvSpPr>
        <p:spPr bwMode="auto">
          <a:xfrm flipH="1">
            <a:off x="8083768" y="1636931"/>
            <a:ext cx="831631" cy="877669"/>
          </a:xfrm>
          <a:prstGeom prst="rect">
            <a:avLst/>
          </a:prstGeom>
          <a:solidFill>
            <a:srgbClr val="A50021"/>
          </a:solidFill>
          <a:ln>
            <a:noFill/>
          </a:ln>
          <a:extLst/>
        </p:spPr>
        <p:txBody>
          <a:bodyPr wrap="square" tIns="91440" bIns="91440" anchor="ctr"/>
          <a:lstStyle/>
          <a:p>
            <a:pPr algn="ctr" rtl="1"/>
            <a:r>
              <a:rPr lang="ar-AE" sz="2000" b="1" dirty="0" smtClean="0">
                <a:solidFill>
                  <a:schemeClr val="bg1"/>
                </a:solidFill>
                <a:latin typeface="Arial" pitchFamily="34" charset="0"/>
                <a:cs typeface="Arial" pitchFamily="34" charset="0"/>
              </a:rPr>
              <a:t>الهدف الثالث</a:t>
            </a:r>
            <a:endParaRPr lang="en-US" sz="2000" b="1" dirty="0">
              <a:solidFill>
                <a:schemeClr val="bg1"/>
              </a:solidFill>
              <a:latin typeface="Arial" pitchFamily="34" charset="0"/>
              <a:cs typeface="Arial" pitchFamily="34" charset="0"/>
            </a:endParaRPr>
          </a:p>
        </p:txBody>
      </p:sp>
      <p:cxnSp>
        <p:nvCxnSpPr>
          <p:cNvPr id="12" name="Elbow Connector 4"/>
          <p:cNvCxnSpPr/>
          <p:nvPr/>
        </p:nvCxnSpPr>
        <p:spPr>
          <a:xfrm rot="10800000" flipV="1">
            <a:off x="2324100" y="2788861"/>
            <a:ext cx="2095500" cy="411539"/>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4"/>
          <p:cNvCxnSpPr/>
          <p:nvPr/>
        </p:nvCxnSpPr>
        <p:spPr>
          <a:xfrm>
            <a:off x="4411354" y="2782203"/>
            <a:ext cx="2303771" cy="418195"/>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4"/>
          <p:cNvCxnSpPr/>
          <p:nvPr/>
        </p:nvCxnSpPr>
        <p:spPr>
          <a:xfrm>
            <a:off x="4438649" y="2514602"/>
            <a:ext cx="0" cy="288000"/>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04800" y="228600"/>
            <a:ext cx="8610600" cy="923880"/>
            <a:chOff x="1426128" y="1590720"/>
            <a:chExt cx="6672743" cy="923880"/>
          </a:xfrm>
        </p:grpSpPr>
        <p:sp>
          <p:nvSpPr>
            <p:cNvPr id="16"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17" name="TextBox 16"/>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الخطة التشغيلية لعام 2015</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Tree>
    <p:extLst>
      <p:ext uri="{BB962C8B-B14F-4D97-AF65-F5344CB8AC3E}">
        <p14:creationId xmlns:p14="http://schemas.microsoft.com/office/powerpoint/2010/main" val="99323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832" y="1"/>
            <a:ext cx="1838632" cy="6857999"/>
            <a:chOff x="-9832" y="1"/>
            <a:chExt cx="1838632" cy="6857999"/>
          </a:xfrm>
        </p:grpSpPr>
        <p:sp>
          <p:nvSpPr>
            <p:cNvPr id="30" name="Rectangle 29"/>
            <p:cNvSpPr/>
            <p:nvPr/>
          </p:nvSpPr>
          <p:spPr>
            <a:xfrm>
              <a:off x="-9832" y="9833"/>
              <a:ext cx="1838632" cy="6848167"/>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5" name="Rectangle 4"/>
            <p:cNvSpPr/>
            <p:nvPr/>
          </p:nvSpPr>
          <p:spPr>
            <a:xfrm rot="5400000">
              <a:off x="913096" y="1372370"/>
              <a:ext cx="1194163" cy="5112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5400000">
              <a:off x="-211349" y="4962528"/>
              <a:ext cx="1064074" cy="593267"/>
            </a:xfrm>
            <a:prstGeom prst="rect">
              <a:avLst/>
            </a:prstGeom>
            <a:solidFill>
              <a:srgbClr val="EFB9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rot="5400000">
              <a:off x="759654" y="3723607"/>
              <a:ext cx="284324" cy="1722711"/>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sp>
          <p:nvSpPr>
            <p:cNvPr id="10" name="Rectangle 9"/>
            <p:cNvSpPr/>
            <p:nvPr/>
          </p:nvSpPr>
          <p:spPr>
            <a:xfrm rot="5400000">
              <a:off x="1044989" y="6094321"/>
              <a:ext cx="987216" cy="486394"/>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11" name="Straight Connector 10"/>
            <p:cNvCxnSpPr/>
            <p:nvPr/>
          </p:nvCxnSpPr>
          <p:spPr>
            <a:xfrm rot="5400000" flipH="1">
              <a:off x="-45720" y="5275765"/>
              <a:ext cx="1097280"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flipV="1">
              <a:off x="1295398" y="5843908"/>
              <a:ext cx="2" cy="975846"/>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15" name="Rectangle 14"/>
            <p:cNvSpPr/>
            <p:nvPr/>
          </p:nvSpPr>
          <p:spPr>
            <a:xfrm rot="5400000">
              <a:off x="772780" y="1504386"/>
              <a:ext cx="284324" cy="1722711"/>
            </a:xfrm>
            <a:prstGeom prst="rect">
              <a:avLst/>
            </a:prstGeom>
            <a:solidFill>
              <a:srgbClr val="CE9A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16" name="Straight Connector 15"/>
            <p:cNvCxnSpPr/>
            <p:nvPr/>
          </p:nvCxnSpPr>
          <p:spPr>
            <a:xfrm rot="5400000">
              <a:off x="657480" y="1627987"/>
              <a:ext cx="119416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17" name="Rectangle 16"/>
            <p:cNvSpPr/>
            <p:nvPr/>
          </p:nvSpPr>
          <p:spPr>
            <a:xfrm rot="5400000">
              <a:off x="-274621" y="347472"/>
              <a:ext cx="1012194" cy="382028"/>
            </a:xfrm>
            <a:prstGeom prst="rect">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chemeClr val="bg1"/>
                  </a:solidFill>
                </a:ln>
              </a:endParaRPr>
            </a:p>
          </p:txBody>
        </p:sp>
        <p:cxnSp>
          <p:nvCxnSpPr>
            <p:cNvPr id="19" name="Straight Connector 18"/>
            <p:cNvCxnSpPr/>
            <p:nvPr/>
          </p:nvCxnSpPr>
          <p:spPr>
            <a:xfrm rot="5400000">
              <a:off x="-130783" y="519121"/>
              <a:ext cx="1023568" cy="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rot="5400000" flipH="1">
              <a:off x="914399" y="1651501"/>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5400000" flipH="1">
              <a:off x="905640" y="3561214"/>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rot="5400000" flipH="1">
              <a:off x="890282" y="3845538"/>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rot="5400000" flipH="1">
              <a:off x="922047" y="490961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rot="5400000" flipH="1">
              <a:off x="901816" y="5929309"/>
              <a:ext cx="1" cy="1803633"/>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rot="5400000">
              <a:off x="904555" y="134199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rot="5400000" flipH="1">
              <a:off x="905640" y="185213"/>
              <a:ext cx="1" cy="1763172"/>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p:nvPr/>
          </p:nvCxnSpPr>
          <p:spPr>
            <a:xfrm rot="5400000" flipH="1">
              <a:off x="926982" y="-901815"/>
              <a:ext cx="1" cy="1803633"/>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rot="5400000" flipH="1">
              <a:off x="-1606064" y="3419232"/>
              <a:ext cx="682378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9" name="Straight Connector 28"/>
            <p:cNvCxnSpPr/>
            <p:nvPr/>
          </p:nvCxnSpPr>
          <p:spPr>
            <a:xfrm rot="5400000" flipH="1">
              <a:off x="-3387839" y="3419232"/>
              <a:ext cx="682378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31" name="Picture 14"/>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0807" r="19756"/>
            <a:stretch/>
          </p:blipFill>
          <p:spPr bwMode="auto">
            <a:xfrm>
              <a:off x="55216" y="2569464"/>
              <a:ext cx="1719072" cy="185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36" y="27432"/>
              <a:ext cx="1363651" cy="102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15192" b="2973"/>
            <a:stretch/>
          </p:blipFill>
          <p:spPr bwMode="auto">
            <a:xfrm>
              <a:off x="54864" y="1088136"/>
              <a:ext cx="1181407" cy="112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9883" t="5035" b="60194"/>
            <a:stretch/>
          </p:blipFill>
          <p:spPr bwMode="auto">
            <a:xfrm>
              <a:off x="40461" y="5833872"/>
              <a:ext cx="1254937" cy="97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5"/>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6659" r="23853"/>
            <a:stretch/>
          </p:blipFill>
          <p:spPr bwMode="auto">
            <a:xfrm>
              <a:off x="521208" y="4754879"/>
              <a:ext cx="1252741" cy="102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2438400" y="371520"/>
            <a:ext cx="6324600" cy="923880"/>
            <a:chOff x="1600200" y="1590720"/>
            <a:chExt cx="6324600" cy="923880"/>
          </a:xfrm>
        </p:grpSpPr>
        <p:sp>
          <p:nvSpPr>
            <p:cNvPr id="40"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1" name="TextBox 40"/>
            <p:cNvSpPr txBox="1"/>
            <p:nvPr/>
          </p:nvSpPr>
          <p:spPr>
            <a:xfrm>
              <a:off x="1600200" y="1762780"/>
              <a:ext cx="6274638" cy="584775"/>
            </a:xfrm>
            <a:prstGeom prst="rect">
              <a:avLst/>
            </a:prstGeom>
            <a:noFill/>
            <a:ln>
              <a:noFill/>
            </a:ln>
          </p:spPr>
          <p:txBody>
            <a:bodyPr wrap="square" rtlCol="0">
              <a:spAutoFit/>
            </a:bodyPr>
            <a:lstStyle/>
            <a:p>
              <a:pPr algn="ctr"/>
              <a:r>
                <a:rPr lang="ar-AE" sz="32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الأجنــــدة</a:t>
              </a:r>
              <a:endParaRPr lang="en-US" sz="11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95941090"/>
              </p:ext>
            </p:extLst>
          </p:nvPr>
        </p:nvGraphicFramePr>
        <p:xfrm>
          <a:off x="2438400" y="1981200"/>
          <a:ext cx="6274638" cy="1447800"/>
        </p:xfrm>
        <a:graphic>
          <a:graphicData uri="http://schemas.openxmlformats.org/drawingml/2006/table">
            <a:tbl>
              <a:tblPr firstRow="1" firstCol="1" bandRow="1"/>
              <a:tblGrid>
                <a:gridCol w="533400"/>
                <a:gridCol w="228600"/>
                <a:gridCol w="533400"/>
                <a:gridCol w="4979238"/>
              </a:tblGrid>
              <a:tr h="723900">
                <a:tc>
                  <a:txBody>
                    <a:bodyPr/>
                    <a:lstStyle/>
                    <a:p>
                      <a:pPr marL="0" marR="0" algn="ctr" rtl="1">
                        <a:lnSpc>
                          <a:spcPct val="115000"/>
                        </a:lnSpc>
                        <a:spcBef>
                          <a:spcPts val="0"/>
                        </a:spcBef>
                        <a:spcAft>
                          <a:spcPts val="0"/>
                        </a:spcAft>
                      </a:pPr>
                      <a:r>
                        <a:rPr lang="ar-AE" sz="1800" b="1" dirty="0" smtClean="0">
                          <a:effectLst/>
                          <a:latin typeface="Calibri"/>
                          <a:ea typeface="Calibri"/>
                          <a:cs typeface="Sakkal Majalla"/>
                        </a:rPr>
                        <a:t>12:30</a:t>
                      </a:r>
                      <a:endParaRPr lang="en-US" sz="1600" dirty="0">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solidFill>
                            <a:schemeClr val="accent3">
                              <a:lumMod val="60000"/>
                              <a:lumOff val="40000"/>
                            </a:schemeClr>
                          </a:solidFill>
                          <a:effectLst/>
                          <a:latin typeface="Calibri"/>
                          <a:ea typeface="Calibri"/>
                          <a:cs typeface="Arial"/>
                          <a:sym typeface="Wingdings"/>
                        </a:rPr>
                        <a:t></a:t>
                      </a:r>
                      <a:endParaRPr lang="en-US" sz="1800" dirty="0">
                        <a:solidFill>
                          <a:schemeClr val="accent3">
                            <a:lumMod val="60000"/>
                            <a:lumOff val="40000"/>
                          </a:schemeClr>
                        </a:solidFill>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ar-AE" sz="1800" b="1" dirty="0" smtClean="0">
                          <a:effectLst/>
                          <a:latin typeface="Calibri"/>
                          <a:ea typeface="Calibri"/>
                          <a:cs typeface="Sakkal Majalla"/>
                        </a:rPr>
                        <a:t>12:00</a:t>
                      </a:r>
                      <a:endParaRPr lang="en-US" sz="1600" dirty="0">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rtl="1">
                        <a:spcBef>
                          <a:spcPts val="0"/>
                        </a:spcBef>
                        <a:spcAft>
                          <a:spcPts val="0"/>
                        </a:spcAft>
                      </a:pPr>
                      <a:r>
                        <a:rPr lang="ar-AE" sz="1800" b="1" kern="1200" dirty="0" smtClean="0">
                          <a:solidFill>
                            <a:srgbClr val="000000"/>
                          </a:solidFill>
                          <a:effectLst/>
                          <a:latin typeface="Calibri"/>
                          <a:ea typeface="Times New Roman"/>
                          <a:cs typeface="Sakkal Majalla"/>
                        </a:rPr>
                        <a:t>استعراض تقرير الهيئة لعام 2014 والتوجهات الاستراتيجية لعام 2015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r>
              <a:tr h="723900">
                <a:tc>
                  <a:txBody>
                    <a:bodyPr/>
                    <a:lstStyle/>
                    <a:p>
                      <a:pPr marL="0" marR="0" algn="ctr" rtl="1">
                        <a:lnSpc>
                          <a:spcPct val="115000"/>
                        </a:lnSpc>
                        <a:spcBef>
                          <a:spcPts val="0"/>
                        </a:spcBef>
                        <a:spcAft>
                          <a:spcPts val="0"/>
                        </a:spcAft>
                      </a:pPr>
                      <a:r>
                        <a:rPr lang="ar-AE" sz="1800" b="1" dirty="0" smtClean="0">
                          <a:effectLst/>
                          <a:latin typeface="Calibri"/>
                          <a:ea typeface="Calibri"/>
                          <a:cs typeface="Sakkal Majalla"/>
                        </a:rPr>
                        <a:t>01:00</a:t>
                      </a:r>
                      <a:endParaRPr lang="en-US" sz="1600" dirty="0">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solidFill>
                            <a:schemeClr val="accent3">
                              <a:lumMod val="60000"/>
                              <a:lumOff val="40000"/>
                            </a:schemeClr>
                          </a:solidFill>
                          <a:effectLst/>
                          <a:latin typeface="Calibri"/>
                          <a:ea typeface="Calibri"/>
                          <a:cs typeface="Arial"/>
                          <a:sym typeface="Wingdings"/>
                        </a:rPr>
                        <a:t></a:t>
                      </a:r>
                      <a:endParaRPr lang="en-US" sz="1800" dirty="0">
                        <a:solidFill>
                          <a:schemeClr val="accent3">
                            <a:lumMod val="60000"/>
                            <a:lumOff val="40000"/>
                          </a:schemeClr>
                        </a:solidFill>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AE" sz="1800" b="1" dirty="0" smtClean="0">
                          <a:effectLst/>
                          <a:latin typeface="Calibri"/>
                          <a:ea typeface="Calibri"/>
                          <a:cs typeface="Sakkal Majalla"/>
                        </a:rPr>
                        <a:t>12:30</a:t>
                      </a:r>
                      <a:endParaRPr lang="en-US" sz="1600" dirty="0">
                        <a:effectLst/>
                        <a:latin typeface="Calibri"/>
                        <a:ea typeface="Calibri"/>
                        <a:cs typeface="Arial"/>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rtl="1">
                        <a:spcBef>
                          <a:spcPts val="0"/>
                        </a:spcBef>
                        <a:spcAft>
                          <a:spcPts val="0"/>
                        </a:spcAft>
                      </a:pPr>
                      <a:r>
                        <a:rPr lang="ar-AE" sz="1800" b="1" kern="1200" dirty="0" smtClean="0">
                          <a:solidFill>
                            <a:srgbClr val="000000"/>
                          </a:solidFill>
                          <a:effectLst/>
                          <a:latin typeface="Calibri"/>
                          <a:ea typeface="Times New Roman"/>
                          <a:cs typeface="Sakkal Majalla"/>
                        </a:rPr>
                        <a:t>تكريم الشركاء الاستراتيجيين </a:t>
                      </a:r>
                      <a:endParaRPr lang="ar-AE" sz="1800" b="1" kern="1200" dirty="0">
                        <a:solidFill>
                          <a:srgbClr val="000000"/>
                        </a:solidFill>
                        <a:effectLst/>
                        <a:latin typeface="Calibri"/>
                        <a:ea typeface="Times New Roman"/>
                        <a:cs typeface="Sakkal Majalla"/>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44" name="Slide Number Placeholder 3"/>
          <p:cNvSpPr>
            <a:spLocks noGrp="1"/>
          </p:cNvSpPr>
          <p:nvPr>
            <p:ph type="sldNum" sz="quarter" idx="12"/>
          </p:nvPr>
        </p:nvSpPr>
        <p:spPr>
          <a:xfrm>
            <a:off x="1848465"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2</a:t>
            </a:fld>
            <a:endParaRPr lang="en-US" kern="0" dirty="0">
              <a:solidFill>
                <a:srgbClr val="C00000"/>
              </a:solidFill>
              <a:cs typeface="+mj-cs"/>
            </a:endParaRPr>
          </a:p>
        </p:txBody>
      </p:sp>
    </p:spTree>
    <p:extLst>
      <p:ext uri="{BB962C8B-B14F-4D97-AF65-F5344CB8AC3E}">
        <p14:creationId xmlns:p14="http://schemas.microsoft.com/office/powerpoint/2010/main" val="235861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228600"/>
            <a:ext cx="9138594" cy="7158585"/>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20</a:t>
            </a:fld>
            <a:endParaRPr lang="en-US" kern="0" dirty="0">
              <a:solidFill>
                <a:srgbClr val="C00000"/>
              </a:solidFill>
              <a:cs typeface="+mj-cs"/>
            </a:endParaRPr>
          </a:p>
        </p:txBody>
      </p:sp>
      <p:grpSp>
        <p:nvGrpSpPr>
          <p:cNvPr id="34" name="Group 33"/>
          <p:cNvGrpSpPr/>
          <p:nvPr/>
        </p:nvGrpSpPr>
        <p:grpSpPr>
          <a:xfrm>
            <a:off x="4800600" y="3200398"/>
            <a:ext cx="3810000" cy="3276602"/>
            <a:chOff x="1828800" y="2246203"/>
            <a:chExt cx="5334000" cy="2451338"/>
          </a:xfrm>
        </p:grpSpPr>
        <p:sp>
          <p:nvSpPr>
            <p:cNvPr id="35" name="Rectangle 34"/>
            <p:cNvSpPr/>
            <p:nvPr/>
          </p:nvSpPr>
          <p:spPr>
            <a:xfrm>
              <a:off x="1828800" y="2246203"/>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المبادرات</a:t>
              </a:r>
              <a:endParaRPr lang="en-US" sz="1600" b="1" dirty="0">
                <a:solidFill>
                  <a:srgbClr val="000000"/>
                </a:solidFill>
                <a:latin typeface="Arial" charset="0"/>
              </a:endParaRPr>
            </a:p>
          </p:txBody>
        </p:sp>
        <p:sp>
          <p:nvSpPr>
            <p:cNvPr id="36" name="Rectangle 35"/>
            <p:cNvSpPr/>
            <p:nvPr/>
          </p:nvSpPr>
          <p:spPr>
            <a:xfrm>
              <a:off x="1828800" y="2591591"/>
              <a:ext cx="5334000" cy="2105950"/>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400"/>
                </a:spcAft>
                <a:buClr>
                  <a:srgbClr val="FF0000"/>
                </a:buClr>
                <a:buSzPct val="80000"/>
                <a:buFont typeface="Arial" pitchFamily="34" charset="0"/>
                <a:buChar char="◄"/>
              </a:pPr>
              <a:r>
                <a:rPr lang="ar-AE" sz="1300" dirty="0"/>
                <a:t>تنظيم ملتقيات نادي الموارد البشرية</a:t>
              </a:r>
            </a:p>
            <a:p>
              <a:pPr marL="285750" indent="-285750" algn="justLow" rtl="1" fontAlgn="base">
                <a:spcAft>
                  <a:spcPts val="400"/>
                </a:spcAft>
                <a:buClr>
                  <a:srgbClr val="FF0000"/>
                </a:buClr>
                <a:buSzPct val="80000"/>
                <a:buFont typeface="Arial" pitchFamily="34" charset="0"/>
                <a:buChar char="◄"/>
              </a:pPr>
              <a:r>
                <a:rPr lang="ar-AE" sz="1300" dirty="0"/>
                <a:t>تنظيم جائزة </a:t>
              </a:r>
              <a:r>
                <a:rPr lang="ar-AE" sz="1300" dirty="0" smtClean="0"/>
                <a:t>الامارات للموارد </a:t>
              </a:r>
              <a:r>
                <a:rPr lang="ar-AE" sz="1300" dirty="0"/>
                <a:t>البشرية </a:t>
              </a:r>
              <a:r>
                <a:rPr lang="ar-AE" sz="1300" dirty="0" smtClean="0"/>
                <a:t>في الحكومة الاتحادية</a:t>
              </a:r>
              <a:endParaRPr lang="ar-AE" sz="1300" dirty="0"/>
            </a:p>
            <a:p>
              <a:pPr marL="285750" indent="-285750" algn="justLow" rtl="1" fontAlgn="base">
                <a:spcAft>
                  <a:spcPts val="400"/>
                </a:spcAft>
                <a:buClr>
                  <a:srgbClr val="FF0000"/>
                </a:buClr>
                <a:buSzPct val="80000"/>
                <a:buFont typeface="Arial" pitchFamily="34" charset="0"/>
                <a:buChar char="◄"/>
              </a:pPr>
              <a:r>
                <a:rPr lang="ar-AE" sz="1300" dirty="0"/>
                <a:t>تنظيم المؤتمرات والمعارض الدولية للموارد البشرية</a:t>
              </a:r>
            </a:p>
            <a:p>
              <a:pPr marL="285750" indent="-285750" algn="justLow" rtl="1" fontAlgn="base">
                <a:spcAft>
                  <a:spcPts val="400"/>
                </a:spcAft>
                <a:buClr>
                  <a:srgbClr val="FF0000"/>
                </a:buClr>
                <a:buSzPct val="80000"/>
                <a:buFont typeface="Arial" pitchFamily="34" charset="0"/>
                <a:buChar char="◄"/>
              </a:pPr>
              <a:r>
                <a:rPr lang="ar-AE" sz="1300" dirty="0"/>
                <a:t>إعداد نظام المكافآت التشجيعية والمزايا الوظيفية </a:t>
              </a:r>
              <a:endParaRPr lang="ar-AE" sz="1300" dirty="0" smtClean="0"/>
            </a:p>
            <a:p>
              <a:pPr marL="285750" indent="-285750" algn="justLow" rtl="1" fontAlgn="base">
                <a:spcAft>
                  <a:spcPts val="400"/>
                </a:spcAft>
                <a:buClr>
                  <a:srgbClr val="FF0000"/>
                </a:buClr>
                <a:buSzPct val="80000"/>
                <a:buFont typeface="Arial" pitchFamily="34" charset="0"/>
                <a:buChar char="◄"/>
              </a:pPr>
              <a:r>
                <a:rPr lang="ar-AE" sz="1300" dirty="0"/>
                <a:t>إطلاق المنتدى الالكتروني لخبراء ومختصي الموارد </a:t>
              </a:r>
              <a:r>
                <a:rPr lang="ar-AE" sz="1300" dirty="0" smtClean="0"/>
                <a:t>البشرية</a:t>
              </a:r>
            </a:p>
            <a:p>
              <a:pPr marL="285750" indent="-285750" algn="justLow" rtl="1" fontAlgn="base">
                <a:spcAft>
                  <a:spcPts val="400"/>
                </a:spcAft>
                <a:buClr>
                  <a:srgbClr val="FF0000"/>
                </a:buClr>
                <a:buSzPct val="80000"/>
                <a:buFont typeface="Arial" pitchFamily="34" charset="0"/>
                <a:buChar char="◄"/>
              </a:pPr>
              <a:r>
                <a:rPr lang="ar-AE" sz="1300" dirty="0" smtClean="0"/>
                <a:t>إطلاق دليل الرفاه الوظيفي وبيئة العمل الإيجابية للموظفين </a:t>
              </a:r>
            </a:p>
            <a:p>
              <a:pPr marL="285750" indent="-285750" algn="justLow" rtl="1" fontAlgn="base">
                <a:spcAft>
                  <a:spcPts val="400"/>
                </a:spcAft>
                <a:buClr>
                  <a:srgbClr val="FF0000"/>
                </a:buClr>
                <a:buSzPct val="80000"/>
                <a:buFont typeface="Arial" pitchFamily="34" charset="0"/>
                <a:buChar char="◄"/>
              </a:pPr>
              <a:r>
                <a:rPr lang="ar-AE" sz="1300" dirty="0"/>
                <a:t>تنفيذ برنامج تكريم موظفين الحكومة الاتحادية (تستاهل) </a:t>
              </a:r>
              <a:endParaRPr lang="ar-AE" sz="1300" dirty="0" smtClean="0"/>
            </a:p>
            <a:p>
              <a:pPr marL="285750" indent="-285750" algn="justLow" rtl="1" fontAlgn="base">
                <a:spcAft>
                  <a:spcPts val="400"/>
                </a:spcAft>
                <a:buClr>
                  <a:srgbClr val="FF0000"/>
                </a:buClr>
                <a:buSzPct val="80000"/>
                <a:buFont typeface="Arial" pitchFamily="34" charset="0"/>
                <a:buChar char="◄"/>
              </a:pPr>
              <a:r>
                <a:rPr lang="ar-AE" sz="1300" dirty="0"/>
                <a:t>اصدار مجلة الموارد البشرية العلمية</a:t>
              </a:r>
              <a:endParaRPr lang="ar-AE" sz="1300" dirty="0" smtClean="0"/>
            </a:p>
            <a:p>
              <a:pPr marL="285750" indent="-285750" algn="justLow" rtl="1" fontAlgn="base">
                <a:spcAft>
                  <a:spcPts val="400"/>
                </a:spcAft>
                <a:buClr>
                  <a:srgbClr val="FF0000"/>
                </a:buClr>
                <a:buSzPct val="80000"/>
                <a:buFont typeface="Arial" pitchFamily="34" charset="0"/>
                <a:buChar char="◄"/>
              </a:pPr>
              <a:r>
                <a:rPr lang="ar-AE" sz="1300" dirty="0" smtClean="0"/>
                <a:t>تطبيق </a:t>
              </a:r>
              <a:r>
                <a:rPr lang="ar-AE" sz="1300" dirty="0"/>
                <a:t>برنامج الامتيازات لموظفي الحكومة </a:t>
              </a:r>
              <a:r>
                <a:rPr lang="ar-AE" sz="1300" dirty="0" smtClean="0"/>
                <a:t>الاتحادية</a:t>
              </a:r>
              <a:endParaRPr lang="ar-AE" sz="1300" dirty="0"/>
            </a:p>
          </p:txBody>
        </p:sp>
      </p:grpSp>
      <p:grpSp>
        <p:nvGrpSpPr>
          <p:cNvPr id="37" name="Group 36"/>
          <p:cNvGrpSpPr/>
          <p:nvPr/>
        </p:nvGrpSpPr>
        <p:grpSpPr>
          <a:xfrm>
            <a:off x="533400" y="3200401"/>
            <a:ext cx="3733800" cy="3276599"/>
            <a:chOff x="1828800" y="2246204"/>
            <a:chExt cx="5334000" cy="2451335"/>
          </a:xfrm>
        </p:grpSpPr>
        <p:sp>
          <p:nvSpPr>
            <p:cNvPr id="38" name="Rectangle 37"/>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المؤشرات</a:t>
              </a:r>
              <a:endParaRPr lang="en-US" sz="1600" b="1" dirty="0">
                <a:solidFill>
                  <a:srgbClr val="000000"/>
                </a:solidFill>
                <a:latin typeface="Arial" charset="0"/>
              </a:endParaRPr>
            </a:p>
          </p:txBody>
        </p:sp>
        <p:sp>
          <p:nvSpPr>
            <p:cNvPr id="39" name="Rectangle 38"/>
            <p:cNvSpPr/>
            <p:nvPr/>
          </p:nvSpPr>
          <p:spPr>
            <a:xfrm>
              <a:off x="1828800" y="2591591"/>
              <a:ext cx="5334000" cy="2105948"/>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رضا الموظفين في الحكومة الاتحادية</a:t>
              </a:r>
            </a:p>
            <a:p>
              <a:pPr marL="285750" indent="-285750" algn="justLow" rtl="1" fontAlgn="base">
                <a:spcAft>
                  <a:spcPts val="600"/>
                </a:spcAft>
                <a:buClr>
                  <a:srgbClr val="FF0000"/>
                </a:buClr>
                <a:buSzPct val="80000"/>
                <a:buFont typeface="Arial" pitchFamily="34" charset="0"/>
                <a:buChar char="◄"/>
              </a:pPr>
              <a:r>
                <a:rPr lang="ar-AE" sz="1300" dirty="0" smtClean="0"/>
                <a:t>معدل </a:t>
              </a:r>
              <a:r>
                <a:rPr lang="ar-AE" sz="1300" dirty="0"/>
                <a:t>الدوران الوظيفي في الحكومة </a:t>
              </a:r>
              <a:r>
                <a:rPr lang="ar-AE" sz="1300" dirty="0" smtClean="0"/>
                <a:t>الاتحادية (ما </a:t>
              </a:r>
              <a:r>
                <a:rPr lang="ar-AE" sz="1300" dirty="0"/>
                <a:t>دون </a:t>
              </a:r>
              <a:r>
                <a:rPr lang="ar-AE" sz="1300" dirty="0" smtClean="0"/>
                <a:t>سنتين، ما </a:t>
              </a:r>
              <a:r>
                <a:rPr lang="ar-AE" sz="1300" dirty="0"/>
                <a:t>بين سنتين و5 </a:t>
              </a:r>
              <a:r>
                <a:rPr lang="ar-AE" sz="1300" dirty="0" smtClean="0"/>
                <a:t>سنوات، ما </a:t>
              </a:r>
              <a:r>
                <a:rPr lang="ar-AE" sz="1300" dirty="0"/>
                <a:t>بين 5 و10 </a:t>
              </a:r>
              <a:r>
                <a:rPr lang="ar-AE" sz="1300" dirty="0" smtClean="0"/>
                <a:t>سنوات، </a:t>
              </a:r>
              <a:r>
                <a:rPr lang="ar-AE" sz="1300" dirty="0"/>
                <a:t>ما فوق 10 </a:t>
              </a:r>
              <a:r>
                <a:rPr lang="ar-AE" sz="1300" dirty="0" smtClean="0"/>
                <a:t>سنوات)</a:t>
              </a:r>
              <a:endParaRPr lang="ar-AE" sz="1300" dirty="0"/>
            </a:p>
            <a:p>
              <a:pPr marL="285750" indent="-285750" algn="justLow" rtl="1" fontAlgn="base">
                <a:spcAft>
                  <a:spcPts val="600"/>
                </a:spcAft>
                <a:buClr>
                  <a:srgbClr val="FF0000"/>
                </a:buClr>
                <a:buSzPct val="80000"/>
                <a:buFont typeface="Arial" pitchFamily="34" charset="0"/>
                <a:buChar char="◄"/>
              </a:pPr>
              <a:r>
                <a:rPr lang="ar-AE" sz="1300" dirty="0" smtClean="0"/>
                <a:t>المعدل </a:t>
              </a:r>
              <a:r>
                <a:rPr lang="ar-AE" sz="1300" dirty="0"/>
                <a:t>العام لنتائج الجهات الاتحادية في جائزة الموارد </a:t>
              </a:r>
              <a:r>
                <a:rPr lang="ar-AE" sz="1300" dirty="0" smtClean="0"/>
                <a:t>البشرية</a:t>
              </a:r>
            </a:p>
            <a:p>
              <a:pPr marL="285750" indent="-285750" algn="justLow" rtl="1" fontAlgn="base">
                <a:spcAft>
                  <a:spcPts val="600"/>
                </a:spcAft>
                <a:buClr>
                  <a:srgbClr val="FF0000"/>
                </a:buClr>
                <a:buSzPct val="80000"/>
                <a:buFont typeface="Arial" pitchFamily="34" charset="0"/>
                <a:buChar char="◄"/>
              </a:pPr>
              <a:r>
                <a:rPr lang="ar-AE" sz="1300" dirty="0" smtClean="0"/>
                <a:t>نسبة </a:t>
              </a:r>
              <a:r>
                <a:rPr lang="ar-AE" sz="1300" dirty="0"/>
                <a:t>التزام الجهات الاتحادية بمنح الترقيات وفق نظام إدارة أداء </a:t>
              </a:r>
              <a:r>
                <a:rPr lang="ar-AE" sz="1300" dirty="0" smtClean="0"/>
                <a:t>الموظفين</a:t>
              </a:r>
              <a:endParaRPr lang="ar-AE" sz="1300" dirty="0"/>
            </a:p>
          </p:txBody>
        </p:sp>
      </p:grpSp>
      <p:sp>
        <p:nvSpPr>
          <p:cNvPr id="40" name="Rectangle 5"/>
          <p:cNvSpPr>
            <a:spLocks noChangeArrowheads="1"/>
          </p:cNvSpPr>
          <p:nvPr>
            <p:custDataLst>
              <p:tags r:id="rId1"/>
            </p:custDataLst>
          </p:nvPr>
        </p:nvSpPr>
        <p:spPr bwMode="auto">
          <a:xfrm flipH="1">
            <a:off x="257172" y="1636932"/>
            <a:ext cx="7820028" cy="877668"/>
          </a:xfrm>
          <a:prstGeom prst="rect">
            <a:avLst/>
          </a:prstGeom>
          <a:solidFill>
            <a:schemeClr val="accent6">
              <a:lumMod val="60000"/>
              <a:lumOff val="40000"/>
              <a:alpha val="59999"/>
            </a:schemeClr>
          </a:solidFill>
          <a:ln>
            <a:noFill/>
          </a:ln>
          <a:extLst/>
        </p:spPr>
        <p:txBody>
          <a:bodyPr wrap="none" tIns="91440" bIns="91440" anchor="ctr"/>
          <a:lstStyle/>
          <a:p>
            <a:pPr marL="109538" algn="justLow" rtl="1"/>
            <a:r>
              <a:rPr lang="ar-SA" sz="2000" b="1" dirty="0">
                <a:latin typeface="Arial" pitchFamily="34" charset="0"/>
                <a:cs typeface="Arial" pitchFamily="34" charset="0"/>
              </a:rPr>
              <a:t>نشر مبادئ الثقافة المؤسسية وخلق بيئة عمل محفزة</a:t>
            </a:r>
          </a:p>
        </p:txBody>
      </p:sp>
      <p:sp>
        <p:nvSpPr>
          <p:cNvPr id="41" name="Rectangle 6"/>
          <p:cNvSpPr>
            <a:spLocks noChangeArrowheads="1"/>
          </p:cNvSpPr>
          <p:nvPr>
            <p:custDataLst>
              <p:tags r:id="rId2"/>
            </p:custDataLst>
          </p:nvPr>
        </p:nvSpPr>
        <p:spPr bwMode="auto">
          <a:xfrm flipH="1">
            <a:off x="8083768" y="1636931"/>
            <a:ext cx="831631" cy="877669"/>
          </a:xfrm>
          <a:prstGeom prst="rect">
            <a:avLst/>
          </a:prstGeom>
          <a:solidFill>
            <a:srgbClr val="A50021"/>
          </a:solidFill>
          <a:ln>
            <a:noFill/>
          </a:ln>
          <a:extLst/>
        </p:spPr>
        <p:txBody>
          <a:bodyPr wrap="square" tIns="91440" bIns="91440" anchor="ctr"/>
          <a:lstStyle/>
          <a:p>
            <a:pPr algn="ctr" rtl="1"/>
            <a:r>
              <a:rPr lang="ar-AE" sz="2000" b="1" dirty="0" smtClean="0">
                <a:solidFill>
                  <a:schemeClr val="bg1"/>
                </a:solidFill>
                <a:latin typeface="Arial" pitchFamily="34" charset="0"/>
                <a:cs typeface="Arial" pitchFamily="34" charset="0"/>
              </a:rPr>
              <a:t>الهدف الرابع</a:t>
            </a:r>
            <a:endParaRPr lang="en-US" sz="2000" b="1" dirty="0">
              <a:solidFill>
                <a:schemeClr val="bg1"/>
              </a:solidFill>
              <a:latin typeface="Arial" pitchFamily="34" charset="0"/>
              <a:cs typeface="Arial" pitchFamily="34" charset="0"/>
            </a:endParaRPr>
          </a:p>
        </p:txBody>
      </p:sp>
      <p:cxnSp>
        <p:nvCxnSpPr>
          <p:cNvPr id="42" name="Elbow Connector 4"/>
          <p:cNvCxnSpPr/>
          <p:nvPr/>
        </p:nvCxnSpPr>
        <p:spPr>
          <a:xfrm rot="10800000" flipV="1">
            <a:off x="2324100" y="2788861"/>
            <a:ext cx="2095500" cy="411539"/>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
          <p:cNvCxnSpPr/>
          <p:nvPr/>
        </p:nvCxnSpPr>
        <p:spPr>
          <a:xfrm>
            <a:off x="4411354" y="2782203"/>
            <a:ext cx="2303771" cy="418195"/>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
          <p:cNvCxnSpPr/>
          <p:nvPr/>
        </p:nvCxnSpPr>
        <p:spPr>
          <a:xfrm>
            <a:off x="4438649" y="2514602"/>
            <a:ext cx="0" cy="288000"/>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04800" y="228600"/>
            <a:ext cx="8610600" cy="923880"/>
            <a:chOff x="1426128" y="1590720"/>
            <a:chExt cx="6672743" cy="923880"/>
          </a:xfrm>
        </p:grpSpPr>
        <p:sp>
          <p:nvSpPr>
            <p:cNvPr id="46"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7" name="TextBox 46"/>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الخطة التشغيلية لعام 2015</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Tree>
    <p:extLst>
      <p:ext uri="{BB962C8B-B14F-4D97-AF65-F5344CB8AC3E}">
        <p14:creationId xmlns:p14="http://schemas.microsoft.com/office/powerpoint/2010/main" val="4226963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0803" y="-228600"/>
            <a:ext cx="9138594" cy="7158585"/>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21</a:t>
            </a:fld>
            <a:endParaRPr lang="en-US" kern="0" dirty="0">
              <a:solidFill>
                <a:srgbClr val="C00000"/>
              </a:solidFill>
              <a:cs typeface="+mj-cs"/>
            </a:endParaRPr>
          </a:p>
        </p:txBody>
      </p:sp>
      <p:grpSp>
        <p:nvGrpSpPr>
          <p:cNvPr id="4" name="Group 3"/>
          <p:cNvGrpSpPr/>
          <p:nvPr/>
        </p:nvGrpSpPr>
        <p:grpSpPr>
          <a:xfrm>
            <a:off x="5562600" y="3200398"/>
            <a:ext cx="3200399" cy="3429000"/>
            <a:chOff x="1828800" y="2246203"/>
            <a:chExt cx="5334000" cy="2565352"/>
          </a:xfrm>
        </p:grpSpPr>
        <p:sp>
          <p:nvSpPr>
            <p:cNvPr id="5" name="Rectangle 4"/>
            <p:cNvSpPr/>
            <p:nvPr/>
          </p:nvSpPr>
          <p:spPr>
            <a:xfrm>
              <a:off x="1828800" y="2246203"/>
              <a:ext cx="5334000" cy="35012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المبادرات</a:t>
              </a:r>
              <a:endParaRPr lang="en-US" sz="1600" b="1" dirty="0">
                <a:solidFill>
                  <a:srgbClr val="000000"/>
                </a:solidFill>
                <a:latin typeface="Arial" charset="0"/>
              </a:endParaRPr>
            </a:p>
          </p:txBody>
        </p:sp>
        <p:sp>
          <p:nvSpPr>
            <p:cNvPr id="6" name="Rectangle 5"/>
            <p:cNvSpPr/>
            <p:nvPr/>
          </p:nvSpPr>
          <p:spPr>
            <a:xfrm>
              <a:off x="1828800" y="2591590"/>
              <a:ext cx="5334000" cy="2219965"/>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600"/>
                </a:spcAft>
                <a:buClr>
                  <a:srgbClr val="FF0000"/>
                </a:buClr>
                <a:buSzPct val="80000"/>
                <a:buFont typeface="Arial" pitchFamily="34" charset="0"/>
                <a:buChar char="◄"/>
              </a:pPr>
              <a:r>
                <a:rPr lang="ar-AE" sz="1300" dirty="0"/>
                <a:t>إدارة الموارد المالية بكفاءة وفعالية</a:t>
              </a:r>
            </a:p>
            <a:p>
              <a:pPr marL="285750" indent="-285750" algn="justLow" rtl="1" fontAlgn="base">
                <a:spcAft>
                  <a:spcPts val="600"/>
                </a:spcAft>
                <a:buClr>
                  <a:srgbClr val="FF0000"/>
                </a:buClr>
                <a:buSzPct val="80000"/>
                <a:buFont typeface="Arial" pitchFamily="34" charset="0"/>
                <a:buChar char="◄"/>
              </a:pPr>
              <a:r>
                <a:rPr lang="ar-AE" sz="1300" dirty="0"/>
                <a:t>إدارة المشتريات وفق افضل الممارسات العالمية</a:t>
              </a:r>
            </a:p>
            <a:p>
              <a:pPr marL="285750" indent="-285750" algn="justLow" rtl="1" fontAlgn="base">
                <a:spcAft>
                  <a:spcPts val="600"/>
                </a:spcAft>
                <a:buClr>
                  <a:srgbClr val="FF0000"/>
                </a:buClr>
                <a:buSzPct val="80000"/>
                <a:buFont typeface="Arial" pitchFamily="34" charset="0"/>
                <a:buChar char="◄"/>
              </a:pPr>
              <a:r>
                <a:rPr lang="ar-AE" sz="1300" dirty="0"/>
                <a:t>تطبيق أفضل ممارسات الموارد البشرية</a:t>
              </a:r>
            </a:p>
            <a:p>
              <a:pPr marL="285750" indent="-285750" algn="justLow" rtl="1" fontAlgn="base">
                <a:spcAft>
                  <a:spcPts val="600"/>
                </a:spcAft>
                <a:buClr>
                  <a:srgbClr val="FF0000"/>
                </a:buClr>
                <a:buSzPct val="80000"/>
                <a:buFont typeface="Arial" pitchFamily="34" charset="0"/>
                <a:buChar char="◄"/>
              </a:pPr>
              <a:r>
                <a:rPr lang="ar-AE" sz="1300" dirty="0"/>
                <a:t>ضمان تطبيق معايير الجودة والتميز المؤسسي</a:t>
              </a:r>
            </a:p>
            <a:p>
              <a:pPr marL="285750" indent="-285750" algn="justLow" rtl="1" fontAlgn="base">
                <a:spcAft>
                  <a:spcPts val="600"/>
                </a:spcAft>
                <a:buClr>
                  <a:srgbClr val="FF0000"/>
                </a:buClr>
                <a:buSzPct val="80000"/>
                <a:buFont typeface="Arial" pitchFamily="34" charset="0"/>
                <a:buChar char="◄"/>
              </a:pPr>
              <a:r>
                <a:rPr lang="ar-AE" sz="1300" dirty="0"/>
                <a:t>ضمان تحقيق الاتصال الداخلي والخارجي</a:t>
              </a:r>
            </a:p>
            <a:p>
              <a:pPr marL="285750" indent="-285750" algn="justLow" rtl="1" fontAlgn="base">
                <a:spcAft>
                  <a:spcPts val="600"/>
                </a:spcAft>
                <a:buClr>
                  <a:srgbClr val="FF0000"/>
                </a:buClr>
                <a:buSzPct val="80000"/>
                <a:buFont typeface="Arial" pitchFamily="34" charset="0"/>
                <a:buChar char="◄"/>
              </a:pPr>
              <a:r>
                <a:rPr lang="ar-AE" sz="1300" dirty="0"/>
                <a:t>تطبيق افضل الممارسات العالمية في القيادة</a:t>
              </a:r>
            </a:p>
            <a:p>
              <a:pPr marL="285750" indent="-285750" algn="justLow" rtl="1" fontAlgn="base">
                <a:spcAft>
                  <a:spcPts val="600"/>
                </a:spcAft>
                <a:buClr>
                  <a:srgbClr val="FF0000"/>
                </a:buClr>
                <a:buSzPct val="80000"/>
                <a:buFont typeface="Arial" pitchFamily="34" charset="0"/>
                <a:buChar char="◄"/>
              </a:pPr>
              <a:r>
                <a:rPr lang="ar-AE" sz="1300" dirty="0"/>
                <a:t>وضع وتطوير الخطة الاستراتيجية وقياس الأداء</a:t>
              </a:r>
            </a:p>
            <a:p>
              <a:pPr marL="285750" indent="-285750" algn="justLow" rtl="1" fontAlgn="base">
                <a:spcAft>
                  <a:spcPts val="600"/>
                </a:spcAft>
                <a:buClr>
                  <a:srgbClr val="FF0000"/>
                </a:buClr>
                <a:buSzPct val="80000"/>
                <a:buFont typeface="Arial" pitchFamily="34" charset="0"/>
                <a:buChar char="◄"/>
              </a:pPr>
              <a:r>
                <a:rPr lang="ar-AE" sz="1300" dirty="0"/>
                <a:t>توفير أفضل الخدمات القانونية </a:t>
              </a:r>
            </a:p>
            <a:p>
              <a:pPr marL="285750" indent="-285750" algn="justLow" rtl="1" fontAlgn="base">
                <a:spcAft>
                  <a:spcPts val="600"/>
                </a:spcAft>
                <a:buClr>
                  <a:srgbClr val="FF0000"/>
                </a:buClr>
                <a:buSzPct val="80000"/>
                <a:buFont typeface="Arial" pitchFamily="34" charset="0"/>
                <a:buChar char="◄"/>
              </a:pPr>
              <a:r>
                <a:rPr lang="ar-AE" sz="1300" dirty="0"/>
                <a:t>توفير أحدث خدمات تقنية المعلومات</a:t>
              </a:r>
            </a:p>
            <a:p>
              <a:pPr marL="285750" indent="-285750" algn="justLow" rtl="1" fontAlgn="base">
                <a:spcAft>
                  <a:spcPts val="600"/>
                </a:spcAft>
                <a:buClr>
                  <a:srgbClr val="FF0000"/>
                </a:buClr>
                <a:buSzPct val="80000"/>
                <a:buFont typeface="Arial" pitchFamily="34" charset="0"/>
                <a:buChar char="◄"/>
              </a:pPr>
              <a:r>
                <a:rPr lang="ar-AE" sz="1300" dirty="0"/>
                <a:t>توفير خدمات مشتركه لكافه الوحدات التنظيمية بكفاءة عالية</a:t>
              </a:r>
            </a:p>
          </p:txBody>
        </p:sp>
      </p:grpSp>
      <p:grpSp>
        <p:nvGrpSpPr>
          <p:cNvPr id="7" name="Group 6"/>
          <p:cNvGrpSpPr/>
          <p:nvPr/>
        </p:nvGrpSpPr>
        <p:grpSpPr>
          <a:xfrm>
            <a:off x="381001" y="3200401"/>
            <a:ext cx="2438399" cy="3428998"/>
            <a:chOff x="1828800" y="2246204"/>
            <a:chExt cx="5334000" cy="2565350"/>
          </a:xfrm>
        </p:grpSpPr>
        <p:sp>
          <p:nvSpPr>
            <p:cNvPr id="8" name="Rectangle 7"/>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المؤشرات</a:t>
              </a:r>
              <a:endParaRPr lang="en-US" sz="1600" b="1" dirty="0">
                <a:solidFill>
                  <a:srgbClr val="000000"/>
                </a:solidFill>
                <a:latin typeface="Arial" charset="0"/>
              </a:endParaRPr>
            </a:p>
          </p:txBody>
        </p:sp>
        <p:sp>
          <p:nvSpPr>
            <p:cNvPr id="9" name="Rectangle 8"/>
            <p:cNvSpPr/>
            <p:nvPr/>
          </p:nvSpPr>
          <p:spPr>
            <a:xfrm>
              <a:off x="1828800" y="2591591"/>
              <a:ext cx="5334000" cy="2219963"/>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300"/>
                </a:spcAft>
                <a:buClr>
                  <a:srgbClr val="FF0000"/>
                </a:buClr>
                <a:buSzPct val="80000"/>
                <a:buFont typeface="Arial" pitchFamily="34" charset="0"/>
                <a:buChar char="◄"/>
              </a:pPr>
              <a:r>
                <a:rPr lang="ar-AE" sz="1300" dirty="0" smtClean="0"/>
                <a:t>مؤشرات ممكن الموارد البشرية</a:t>
              </a:r>
            </a:p>
            <a:p>
              <a:pPr marL="285750" indent="-285750" algn="justLow" rtl="1" fontAlgn="base">
                <a:spcAft>
                  <a:spcPts val="300"/>
                </a:spcAft>
                <a:buClr>
                  <a:srgbClr val="FF0000"/>
                </a:buClr>
                <a:buSzPct val="80000"/>
                <a:buFont typeface="Arial" pitchFamily="34" charset="0"/>
                <a:buChar char="◄"/>
              </a:pPr>
              <a:r>
                <a:rPr lang="ar-AE" sz="1300" dirty="0" smtClean="0"/>
                <a:t>مؤشرات ممكن الموارد المالية</a:t>
              </a:r>
            </a:p>
            <a:p>
              <a:pPr marL="285750" indent="-285750" algn="justLow" rtl="1" fontAlgn="base">
                <a:spcAft>
                  <a:spcPts val="300"/>
                </a:spcAft>
                <a:buClr>
                  <a:srgbClr val="FF0000"/>
                </a:buClr>
                <a:buSzPct val="80000"/>
                <a:buFont typeface="Arial" pitchFamily="34" charset="0"/>
                <a:buChar char="◄"/>
              </a:pPr>
              <a:r>
                <a:rPr lang="ar-AE" sz="1300" dirty="0" smtClean="0"/>
                <a:t>مؤشرات ممكن تقنية المعلومات</a:t>
              </a:r>
              <a:endParaRPr lang="ar-AE" sz="1300" dirty="0"/>
            </a:p>
            <a:p>
              <a:pPr marL="285750" indent="-285750" algn="justLow" rtl="1" fontAlgn="base">
                <a:spcAft>
                  <a:spcPts val="300"/>
                </a:spcAft>
                <a:buClr>
                  <a:srgbClr val="FF0000"/>
                </a:buClr>
                <a:buSzPct val="80000"/>
                <a:buFont typeface="Arial" pitchFamily="34" charset="0"/>
                <a:buChar char="◄"/>
              </a:pPr>
              <a:r>
                <a:rPr lang="ar-AE" sz="1300" dirty="0"/>
                <a:t>نسبة رضا شركاء الهيئة</a:t>
              </a:r>
            </a:p>
            <a:p>
              <a:pPr marL="285750" indent="-285750" algn="justLow" rtl="1" fontAlgn="base">
                <a:spcAft>
                  <a:spcPts val="300"/>
                </a:spcAft>
                <a:buClr>
                  <a:srgbClr val="FF0000"/>
                </a:buClr>
                <a:buSzPct val="80000"/>
                <a:buFont typeface="Arial" pitchFamily="34" charset="0"/>
                <a:buChar char="◄"/>
              </a:pPr>
              <a:r>
                <a:rPr lang="ar-AE" sz="1300" dirty="0"/>
                <a:t>نسبة رضا موردي الهيئة</a:t>
              </a:r>
            </a:p>
            <a:p>
              <a:pPr marL="285750" indent="-285750" algn="justLow" rtl="1" fontAlgn="base">
                <a:spcAft>
                  <a:spcPts val="300"/>
                </a:spcAft>
                <a:buClr>
                  <a:srgbClr val="FF0000"/>
                </a:buClr>
                <a:buSzPct val="80000"/>
                <a:buFont typeface="Arial" pitchFamily="34" charset="0"/>
                <a:buChar char="◄"/>
              </a:pPr>
              <a:r>
                <a:rPr lang="ar-AE" sz="1300" dirty="0" smtClean="0"/>
                <a:t>نتائج </a:t>
              </a:r>
              <a:r>
                <a:rPr lang="ar-AE" sz="1300" dirty="0"/>
                <a:t>الهيئة في جائزة الشيخ خليفة للأداء الحكومي المتميز</a:t>
              </a:r>
            </a:p>
            <a:p>
              <a:pPr marL="285750" indent="-285750" algn="justLow" rtl="1" fontAlgn="base">
                <a:spcAft>
                  <a:spcPts val="300"/>
                </a:spcAft>
                <a:buClr>
                  <a:srgbClr val="FF0000"/>
                </a:buClr>
                <a:buSzPct val="80000"/>
                <a:buFont typeface="Arial" pitchFamily="34" charset="0"/>
                <a:buChar char="◄"/>
              </a:pPr>
              <a:r>
                <a:rPr lang="ar-AE" sz="1300" dirty="0"/>
                <a:t>نسبة الاقتراحات المطبقة من المجدية في الهيئة</a:t>
              </a:r>
            </a:p>
            <a:p>
              <a:pPr algn="justLow" rtl="1" fontAlgn="base">
                <a:spcAft>
                  <a:spcPts val="300"/>
                </a:spcAft>
                <a:buClr>
                  <a:srgbClr val="FF0000"/>
                </a:buClr>
                <a:buSzPct val="80000"/>
              </a:pPr>
              <a:endParaRPr lang="ar-AE" sz="1300" dirty="0"/>
            </a:p>
          </p:txBody>
        </p:sp>
      </p:grpSp>
      <p:cxnSp>
        <p:nvCxnSpPr>
          <p:cNvPr id="10" name="Elbow Connector 4"/>
          <p:cNvCxnSpPr>
            <a:endCxn id="8" idx="0"/>
          </p:cNvCxnSpPr>
          <p:nvPr/>
        </p:nvCxnSpPr>
        <p:spPr>
          <a:xfrm rot="10800000" flipV="1">
            <a:off x="1600202" y="2788861"/>
            <a:ext cx="2819407" cy="411540"/>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p:custDataLst>
              <p:tags r:id="rId1"/>
            </p:custDataLst>
          </p:nvPr>
        </p:nvSpPr>
        <p:spPr bwMode="auto">
          <a:xfrm flipH="1">
            <a:off x="257172" y="1636932"/>
            <a:ext cx="7820028" cy="877668"/>
          </a:xfrm>
          <a:prstGeom prst="rect">
            <a:avLst/>
          </a:prstGeom>
          <a:solidFill>
            <a:schemeClr val="accent4">
              <a:lumMod val="60000"/>
              <a:lumOff val="40000"/>
              <a:alpha val="59999"/>
            </a:schemeClr>
          </a:solidFill>
          <a:ln>
            <a:noFill/>
          </a:ln>
          <a:extLst/>
        </p:spPr>
        <p:txBody>
          <a:bodyPr wrap="none" tIns="91440" bIns="91440" anchor="ctr"/>
          <a:lstStyle/>
          <a:p>
            <a:pPr marL="109538" algn="justLow" rtl="1"/>
            <a:r>
              <a:rPr lang="ar-SA" sz="2000" b="1" dirty="0">
                <a:latin typeface="Arial" pitchFamily="34" charset="0"/>
                <a:cs typeface="Arial" pitchFamily="34" charset="0"/>
              </a:rPr>
              <a:t>ضمان تقديم كافة الخدمات الإدارية وفق معايير الجودة والكفاءة والشفافية </a:t>
            </a:r>
          </a:p>
        </p:txBody>
      </p:sp>
      <p:sp>
        <p:nvSpPr>
          <p:cNvPr id="12" name="Rectangle 6"/>
          <p:cNvSpPr>
            <a:spLocks noChangeArrowheads="1"/>
          </p:cNvSpPr>
          <p:nvPr>
            <p:custDataLst>
              <p:tags r:id="rId2"/>
            </p:custDataLst>
          </p:nvPr>
        </p:nvSpPr>
        <p:spPr bwMode="auto">
          <a:xfrm flipH="1">
            <a:off x="8083768" y="1636931"/>
            <a:ext cx="831631" cy="877669"/>
          </a:xfrm>
          <a:prstGeom prst="rect">
            <a:avLst/>
          </a:prstGeom>
          <a:solidFill>
            <a:srgbClr val="A50021"/>
          </a:solidFill>
          <a:ln>
            <a:noFill/>
          </a:ln>
          <a:extLst/>
        </p:spPr>
        <p:txBody>
          <a:bodyPr wrap="square" tIns="91440" bIns="91440" anchor="ctr"/>
          <a:lstStyle/>
          <a:p>
            <a:pPr algn="ctr" rtl="1"/>
            <a:r>
              <a:rPr lang="ar-AE" sz="2000" b="1" dirty="0" smtClean="0">
                <a:solidFill>
                  <a:schemeClr val="bg1"/>
                </a:solidFill>
                <a:latin typeface="Arial" pitchFamily="34" charset="0"/>
                <a:cs typeface="Arial" pitchFamily="34" charset="0"/>
              </a:rPr>
              <a:t>الهدف الخامس</a:t>
            </a:r>
            <a:endParaRPr lang="en-US" sz="2000" b="1" dirty="0">
              <a:solidFill>
                <a:schemeClr val="bg1"/>
              </a:solidFill>
              <a:latin typeface="Arial" pitchFamily="34" charset="0"/>
              <a:cs typeface="Arial" pitchFamily="34" charset="0"/>
            </a:endParaRPr>
          </a:p>
        </p:txBody>
      </p:sp>
      <p:cxnSp>
        <p:nvCxnSpPr>
          <p:cNvPr id="13" name="Elbow Connector 4"/>
          <p:cNvCxnSpPr>
            <a:endCxn id="5" idx="0"/>
          </p:cNvCxnSpPr>
          <p:nvPr/>
        </p:nvCxnSpPr>
        <p:spPr>
          <a:xfrm>
            <a:off x="4411354" y="2782203"/>
            <a:ext cx="2751446" cy="418195"/>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4"/>
          <p:cNvCxnSpPr/>
          <p:nvPr/>
        </p:nvCxnSpPr>
        <p:spPr>
          <a:xfrm>
            <a:off x="4438649" y="2514602"/>
            <a:ext cx="0" cy="288000"/>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124201" y="3200400"/>
            <a:ext cx="2209799" cy="3428998"/>
            <a:chOff x="1828800" y="2246204"/>
            <a:chExt cx="5334000" cy="2565350"/>
          </a:xfrm>
        </p:grpSpPr>
        <p:sp>
          <p:nvSpPr>
            <p:cNvPr id="16" name="Rectangle 15"/>
            <p:cNvSpPr/>
            <p:nvPr/>
          </p:nvSpPr>
          <p:spPr>
            <a:xfrm>
              <a:off x="1828800" y="2246204"/>
              <a:ext cx="5334000" cy="345387"/>
            </a:xfrm>
            <a:prstGeom prst="rect">
              <a:avLst/>
            </a:prstGeom>
            <a:solidFill>
              <a:srgbClr val="E0CC99"/>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rtl="1" fontAlgn="base">
                <a:lnSpc>
                  <a:spcPct val="150000"/>
                </a:lnSpc>
                <a:spcBef>
                  <a:spcPts val="2400"/>
                </a:spcBef>
                <a:spcAft>
                  <a:spcPct val="0"/>
                </a:spcAft>
                <a:buClr>
                  <a:srgbClr val="FF0000"/>
                </a:buClr>
                <a:buSzPct val="80000"/>
              </a:pPr>
              <a:r>
                <a:rPr lang="ar-AE" sz="1600" b="1" dirty="0" smtClean="0">
                  <a:solidFill>
                    <a:srgbClr val="000000"/>
                  </a:solidFill>
                  <a:latin typeface="Arial" charset="0"/>
                </a:rPr>
                <a:t>الخدمات</a:t>
              </a:r>
              <a:endParaRPr lang="en-US" sz="1600" b="1" dirty="0">
                <a:solidFill>
                  <a:srgbClr val="000000"/>
                </a:solidFill>
                <a:latin typeface="Arial" charset="0"/>
              </a:endParaRPr>
            </a:p>
          </p:txBody>
        </p:sp>
        <p:sp>
          <p:nvSpPr>
            <p:cNvPr id="17" name="Rectangle 16"/>
            <p:cNvSpPr/>
            <p:nvPr/>
          </p:nvSpPr>
          <p:spPr>
            <a:xfrm>
              <a:off x="1828800" y="2591591"/>
              <a:ext cx="5334000" cy="2219963"/>
            </a:xfrm>
            <a:prstGeom prst="rect">
              <a:avLst/>
            </a:prstGeom>
            <a:solidFill>
              <a:schemeClr val="bg1"/>
            </a:solidFill>
            <a:ln w="9525">
              <a:solidFill>
                <a:srgbClr val="CCB576"/>
              </a:solidFill>
              <a:miter lim="800000"/>
              <a:headEnd/>
              <a:tailEnd/>
            </a:ln>
          </p:spPr>
          <p:txBody>
            <a:bodyPr vert="horz" wrap="square" lIns="91440" tIns="45720" rIns="91440" bIns="45720" numCol="1" anchor="t" anchorCtr="0" compatLnSpc="1">
              <a:prstTxWarp prst="textNoShape">
                <a:avLst/>
              </a:prstTxWarp>
              <a:noAutofit/>
            </a:bodyPr>
            <a:lstStyle/>
            <a:p>
              <a:pPr marL="285750" indent="-285750" algn="justLow" rtl="1" fontAlgn="base">
                <a:spcAft>
                  <a:spcPts val="300"/>
                </a:spcAft>
                <a:buClr>
                  <a:srgbClr val="FF0000"/>
                </a:buClr>
                <a:buSzPct val="80000"/>
                <a:buFont typeface="Arial" pitchFamily="34" charset="0"/>
                <a:buChar char="◄"/>
              </a:pPr>
              <a:r>
                <a:rPr lang="ar-AE" sz="1300" dirty="0"/>
                <a:t>علاقات المتعاملين</a:t>
              </a:r>
            </a:p>
          </p:txBody>
        </p:sp>
      </p:grpSp>
      <p:grpSp>
        <p:nvGrpSpPr>
          <p:cNvPr id="18" name="Group 17"/>
          <p:cNvGrpSpPr/>
          <p:nvPr/>
        </p:nvGrpSpPr>
        <p:grpSpPr>
          <a:xfrm>
            <a:off x="304800" y="228600"/>
            <a:ext cx="8610600" cy="923880"/>
            <a:chOff x="1426128" y="1590720"/>
            <a:chExt cx="6672743" cy="923880"/>
          </a:xfrm>
        </p:grpSpPr>
        <p:sp>
          <p:nvSpPr>
            <p:cNvPr id="1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20" name="TextBox 19"/>
            <p:cNvSpPr txBox="1"/>
            <p:nvPr/>
          </p:nvSpPr>
          <p:spPr>
            <a:xfrm>
              <a:off x="1600200" y="1753300"/>
              <a:ext cx="6274638" cy="523220"/>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الخطة التشغيلية لعام 2015</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Tree>
    <p:extLst>
      <p:ext uri="{BB962C8B-B14F-4D97-AF65-F5344CB8AC3E}">
        <p14:creationId xmlns:p14="http://schemas.microsoft.com/office/powerpoint/2010/main" val="210837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2"/>
          </p:nvPr>
        </p:nvSpPr>
        <p:spPr>
          <a:xfrm>
            <a:off x="-2458"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22</a:t>
            </a:fld>
            <a:endParaRPr lang="en-US" kern="0" dirty="0">
              <a:solidFill>
                <a:srgbClr val="C00000"/>
              </a:solidFill>
              <a:cs typeface="+mj-cs"/>
            </a:endParaRPr>
          </a:p>
        </p:txBody>
      </p:sp>
      <p:sp>
        <p:nvSpPr>
          <p:cNvPr id="44" name="Rectangle 43"/>
          <p:cNvSpPr/>
          <p:nvPr/>
        </p:nvSpPr>
        <p:spPr>
          <a:xfrm>
            <a:off x="228600" y="6504801"/>
            <a:ext cx="8305800" cy="276999"/>
          </a:xfrm>
          <a:prstGeom prst="rect">
            <a:avLst/>
          </a:prstGeom>
        </p:spPr>
        <p:txBody>
          <a:bodyPr wrap="square">
            <a:spAutoFit/>
          </a:bodyPr>
          <a:lstStyle/>
          <a:p>
            <a:pPr algn="ctr" rtl="1"/>
            <a:r>
              <a:rPr lang="ar-AE" sz="1200" b="1" dirty="0" smtClean="0"/>
              <a:t>الموقع الإلكتروني:  </a:t>
            </a:r>
            <a:r>
              <a:rPr lang="en-US" sz="1200" dirty="0" smtClean="0">
                <a:hlinkClick r:id="rId2"/>
              </a:rPr>
              <a:t>www.fahr.gov.ae</a:t>
            </a:r>
            <a:r>
              <a:rPr lang="ar-AE" sz="1200" b="1" dirty="0" smtClean="0"/>
              <a:t> 	</a:t>
            </a:r>
            <a:r>
              <a:rPr lang="ar-SA" sz="1200" b="1" dirty="0" smtClean="0"/>
              <a:t>البريد </a:t>
            </a:r>
            <a:r>
              <a:rPr lang="ar-SA" sz="1200" b="1" dirty="0"/>
              <a:t>الالكتروني للهيئة</a:t>
            </a:r>
            <a:r>
              <a:rPr lang="ar-SA" sz="1200" b="1" dirty="0" smtClean="0"/>
              <a:t>:</a:t>
            </a:r>
            <a:r>
              <a:rPr lang="ar-AE" sz="1200" b="1" dirty="0" smtClean="0"/>
              <a:t>  </a:t>
            </a:r>
            <a:r>
              <a:rPr lang="en-US" sz="1200" dirty="0" smtClean="0"/>
              <a:t> </a:t>
            </a:r>
            <a:r>
              <a:rPr lang="en-US" sz="1200" dirty="0" smtClean="0">
                <a:hlinkClick r:id="rId3"/>
              </a:rPr>
              <a:t>info@fahr.gov.ae</a:t>
            </a:r>
            <a:r>
              <a:rPr lang="ar-AE" sz="1200" dirty="0" smtClean="0"/>
              <a:t> </a:t>
            </a:r>
            <a:r>
              <a:rPr lang="en-US" sz="1200" dirty="0" smtClean="0"/>
              <a:t>    </a:t>
            </a:r>
            <a:endParaRPr lang="en-US" sz="1200" dirty="0"/>
          </a:p>
        </p:txBody>
      </p:sp>
      <p:sp>
        <p:nvSpPr>
          <p:cNvPr id="45" name="Rectangle 44"/>
          <p:cNvSpPr/>
          <p:nvPr/>
        </p:nvSpPr>
        <p:spPr>
          <a:xfrm>
            <a:off x="533400" y="3810000"/>
            <a:ext cx="5791200" cy="1754326"/>
          </a:xfrm>
          <a:prstGeom prst="rect">
            <a:avLst/>
          </a:prstGeom>
        </p:spPr>
        <p:txBody>
          <a:bodyPr wrap="square">
            <a:spAutoFit/>
          </a:bodyPr>
          <a:lstStyle/>
          <a:p>
            <a:pPr algn="r" rtl="1">
              <a:lnSpc>
                <a:spcPct val="200000"/>
              </a:lnSpc>
            </a:pPr>
            <a:r>
              <a:rPr lang="ar-SA" dirty="0" smtClean="0"/>
              <a:t>تويتر:</a:t>
            </a:r>
            <a:r>
              <a:rPr lang="en-US" u="sng" dirty="0">
                <a:hlinkClick r:id="rId4"/>
              </a:rPr>
              <a:t>https://twitter.com/FAHR_UAE</a:t>
            </a:r>
            <a:r>
              <a:rPr lang="en-US" dirty="0"/>
              <a:t> </a:t>
            </a:r>
          </a:p>
          <a:p>
            <a:pPr algn="r" rtl="1">
              <a:lnSpc>
                <a:spcPct val="200000"/>
              </a:lnSpc>
            </a:pPr>
            <a:r>
              <a:rPr lang="ar-SA" dirty="0"/>
              <a:t>يوتيوب: </a:t>
            </a:r>
            <a:r>
              <a:rPr lang="en-US" u="sng" dirty="0">
                <a:hlinkClick r:id="rId5"/>
              </a:rPr>
              <a:t>http://www.youtube.com/user/FAHR2011</a:t>
            </a:r>
            <a:endParaRPr lang="en-US" dirty="0"/>
          </a:p>
          <a:p>
            <a:pPr algn="r" rtl="1">
              <a:lnSpc>
                <a:spcPct val="200000"/>
              </a:lnSpc>
            </a:pPr>
            <a:r>
              <a:rPr lang="ar-SA" dirty="0"/>
              <a:t>انستجرام:</a:t>
            </a:r>
            <a:r>
              <a:rPr lang="ar-SA" u="sng" dirty="0"/>
              <a:t> </a:t>
            </a:r>
            <a:r>
              <a:rPr lang="en-GB" u="sng" dirty="0"/>
              <a:t>FAHR_UAE</a:t>
            </a:r>
            <a:endParaRPr lang="en-US" dirty="0"/>
          </a:p>
        </p:txBody>
      </p:sp>
      <p:pic>
        <p:nvPicPr>
          <p:cNvPr id="4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58100" y="3906976"/>
            <a:ext cx="514200" cy="51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77000" y="5087926"/>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29375" y="4497526"/>
            <a:ext cx="646048" cy="45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228600" y="5786735"/>
            <a:ext cx="8070850" cy="461665"/>
          </a:xfrm>
          <a:prstGeom prst="rect">
            <a:avLst/>
          </a:prstGeom>
        </p:spPr>
        <p:txBody>
          <a:bodyPr wrap="square">
            <a:spAutoFit/>
          </a:bodyPr>
          <a:lstStyle/>
          <a:p>
            <a:pPr algn="just" rtl="1"/>
            <a:r>
              <a:rPr lang="ar-AE" sz="1200" b="1" dirty="0" smtClean="0"/>
              <a:t>أبوظبي: 	</a:t>
            </a:r>
            <a:r>
              <a:rPr lang="ar-SA" sz="1200" dirty="0" smtClean="0"/>
              <a:t>صندوق </a:t>
            </a:r>
            <a:r>
              <a:rPr lang="ar-SA" sz="1200" dirty="0"/>
              <a:t>البريد: </a:t>
            </a:r>
            <a:r>
              <a:rPr lang="ar-AE" sz="1200" dirty="0" smtClean="0"/>
              <a:t>2350	</a:t>
            </a:r>
            <a:r>
              <a:rPr lang="ar-SA" sz="1200" dirty="0" smtClean="0"/>
              <a:t>رقم </a:t>
            </a:r>
            <a:r>
              <a:rPr lang="ar-SA" sz="1200" dirty="0"/>
              <a:t>الهاتف: </a:t>
            </a:r>
            <a:r>
              <a:rPr lang="en-US" sz="1200" dirty="0"/>
              <a:t>+971 2 - 4036000 </a:t>
            </a:r>
            <a:r>
              <a:rPr lang="en-GB" sz="1200" dirty="0" smtClean="0"/>
              <a:t> </a:t>
            </a:r>
            <a:r>
              <a:rPr lang="ar-AE" sz="1200" dirty="0" smtClean="0"/>
              <a:t>		</a:t>
            </a:r>
            <a:r>
              <a:rPr lang="ar-SA" sz="1200" dirty="0" smtClean="0"/>
              <a:t>رقم </a:t>
            </a:r>
            <a:r>
              <a:rPr lang="ar-SA" sz="1200" dirty="0"/>
              <a:t>الفاكس: </a:t>
            </a:r>
            <a:r>
              <a:rPr lang="en-US" sz="1200" dirty="0"/>
              <a:t>+971 2 - 6266767 </a:t>
            </a:r>
            <a:r>
              <a:rPr lang="ar-SA" sz="1200" dirty="0" smtClean="0"/>
              <a:t> </a:t>
            </a:r>
            <a:r>
              <a:rPr lang="en-US" sz="1200" dirty="0" smtClean="0"/>
              <a:t>   </a:t>
            </a:r>
            <a:endParaRPr lang="en-US" sz="1200" dirty="0"/>
          </a:p>
          <a:p>
            <a:pPr algn="just" rtl="1"/>
            <a:r>
              <a:rPr lang="ar-AE" sz="1200" b="1" dirty="0" smtClean="0"/>
              <a:t>دبي: 	</a:t>
            </a:r>
            <a:r>
              <a:rPr lang="ar-SA" sz="1200" dirty="0" smtClean="0"/>
              <a:t>صندوق </a:t>
            </a:r>
            <a:r>
              <a:rPr lang="ar-SA" sz="1200" dirty="0"/>
              <a:t>البريد: </a:t>
            </a:r>
            <a:r>
              <a:rPr lang="ar-SA" sz="1200" dirty="0" smtClean="0"/>
              <a:t>5002</a:t>
            </a:r>
            <a:r>
              <a:rPr lang="ar-AE" sz="1200" dirty="0" smtClean="0"/>
              <a:t>	</a:t>
            </a:r>
            <a:r>
              <a:rPr lang="ar-SA" sz="1200" dirty="0" smtClean="0"/>
              <a:t>رقم </a:t>
            </a:r>
            <a:r>
              <a:rPr lang="ar-SA" sz="1200" dirty="0"/>
              <a:t>الهاتف: </a:t>
            </a:r>
            <a:r>
              <a:rPr lang="en-US" sz="1200" dirty="0"/>
              <a:t>+971 4 - 2319000 </a:t>
            </a:r>
            <a:r>
              <a:rPr lang="en-GB" sz="1200" dirty="0" smtClean="0"/>
              <a:t> </a:t>
            </a:r>
            <a:r>
              <a:rPr lang="ar-AE" sz="1200" dirty="0" smtClean="0"/>
              <a:t>		</a:t>
            </a:r>
            <a:r>
              <a:rPr lang="ar-SA" sz="1200" dirty="0" smtClean="0"/>
              <a:t>رقم </a:t>
            </a:r>
            <a:r>
              <a:rPr lang="ar-SA" sz="1200" dirty="0"/>
              <a:t>الفاكس: </a:t>
            </a:r>
            <a:r>
              <a:rPr lang="en-US" sz="1200" dirty="0"/>
              <a:t>+971 4 - 2941216 </a:t>
            </a:r>
            <a:r>
              <a:rPr lang="en-US" sz="1200" dirty="0" smtClean="0"/>
              <a:t> </a:t>
            </a:r>
            <a:endParaRPr lang="en-US" sz="1200" dirty="0"/>
          </a:p>
        </p:txBody>
      </p:sp>
      <p:sp>
        <p:nvSpPr>
          <p:cNvPr id="50" name="Title 1"/>
          <p:cNvSpPr txBox="1">
            <a:spLocks/>
          </p:cNvSpPr>
          <p:nvPr/>
        </p:nvSpPr>
        <p:spPr>
          <a:xfrm>
            <a:off x="1" y="2286000"/>
            <a:ext cx="9144000" cy="1261884"/>
          </a:xfrm>
          <a:prstGeom prst="rect">
            <a:avLst/>
          </a:prstGeom>
          <a:effec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spcAft>
                <a:spcPts val="600"/>
              </a:spcAft>
            </a:pPr>
            <a:r>
              <a:rPr lang="ar-AE" sz="7600" b="1" dirty="0" smtClean="0">
                <a:ln>
                  <a:solidFill>
                    <a:schemeClr val="bg2">
                      <a:lumMod val="50000"/>
                      <a:alpha val="42000"/>
                    </a:schemeClr>
                  </a:solidFill>
                </a:ln>
                <a:gradFill flip="none" rotWithShape="1">
                  <a:gsLst>
                    <a:gs pos="12000">
                      <a:schemeClr val="accent2">
                        <a:lumMod val="50000"/>
                      </a:schemeClr>
                    </a:gs>
                    <a:gs pos="72083">
                      <a:srgbClr val="C00000"/>
                    </a:gs>
                    <a:gs pos="55000">
                      <a:srgbClr val="C00000"/>
                    </a:gs>
                  </a:gsLst>
                  <a:lin ang="2700000" scaled="1"/>
                  <a:tileRect/>
                </a:gradFill>
                <a:effectLst>
                  <a:outerShdw blurRad="50800" dist="38100" dir="2700000" algn="tl" rotWithShape="0">
                    <a:prstClr val="black">
                      <a:alpha val="34000"/>
                    </a:prstClr>
                  </a:outerShdw>
                </a:effectLst>
                <a:latin typeface="Sakkal Majalla" pitchFamily="2" charset="-78"/>
                <a:ea typeface="+mn-ea"/>
                <a:cs typeface="Sakkal Majalla" panose="02000000000000000000" pitchFamily="2" charset="-78"/>
              </a:rPr>
              <a:t>شاكرين لكم مشاركتكم</a:t>
            </a:r>
            <a:endParaRPr lang="en-US" sz="7600" b="1" dirty="0">
              <a:ln>
                <a:solidFill>
                  <a:schemeClr val="bg2">
                    <a:lumMod val="50000"/>
                    <a:alpha val="42000"/>
                  </a:schemeClr>
                </a:solidFill>
              </a:ln>
              <a:gradFill flip="none" rotWithShape="1">
                <a:gsLst>
                  <a:gs pos="12000">
                    <a:schemeClr val="accent2">
                      <a:lumMod val="50000"/>
                    </a:schemeClr>
                  </a:gs>
                  <a:gs pos="72083">
                    <a:srgbClr val="C00000"/>
                  </a:gs>
                  <a:gs pos="55000">
                    <a:srgbClr val="C00000"/>
                  </a:gs>
                </a:gsLst>
                <a:lin ang="2700000" scaled="1"/>
                <a:tileRect/>
              </a:gradFill>
              <a:effectLst>
                <a:outerShdw blurRad="50800" dist="38100" dir="2700000" algn="tl" rotWithShape="0">
                  <a:prstClr val="black">
                    <a:alpha val="34000"/>
                  </a:prstClr>
                </a:outerShdw>
              </a:effectLst>
              <a:latin typeface="Sakkal Majalla" pitchFamily="2" charset="-78"/>
              <a:ea typeface="+mn-ea"/>
              <a:cs typeface="Sakkal Majalla" panose="02000000000000000000" pitchFamily="2" charset="-78"/>
            </a:endParaRPr>
          </a:p>
        </p:txBody>
      </p:sp>
      <p:grpSp>
        <p:nvGrpSpPr>
          <p:cNvPr id="51" name="Group 50"/>
          <p:cNvGrpSpPr/>
          <p:nvPr/>
        </p:nvGrpSpPr>
        <p:grpSpPr>
          <a:xfrm>
            <a:off x="241249" y="0"/>
            <a:ext cx="8674151" cy="1447800"/>
            <a:chOff x="204951" y="0"/>
            <a:chExt cx="8674151" cy="1447800"/>
          </a:xfrm>
        </p:grpSpPr>
        <p:pic>
          <p:nvPicPr>
            <p:cNvPr id="5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6996" y="0"/>
              <a:ext cx="115824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14325"/>
              <a:ext cx="3545102"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4613" r="3551"/>
            <a:stretch/>
          </p:blipFill>
          <p:spPr bwMode="auto">
            <a:xfrm>
              <a:off x="204951" y="460636"/>
              <a:ext cx="3528849" cy="75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Connector 57"/>
            <p:cNvCxnSpPr/>
            <p:nvPr/>
          </p:nvCxnSpPr>
          <p:spPr>
            <a:xfrm>
              <a:off x="3857299" y="314325"/>
              <a:ext cx="0" cy="914400"/>
            </a:xfrm>
            <a:prstGeom prst="line">
              <a:avLst/>
            </a:prstGeom>
            <a:ln>
              <a:solidFill>
                <a:srgbClr val="C2A42C"/>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28596" y="295275"/>
              <a:ext cx="0" cy="914400"/>
            </a:xfrm>
            <a:prstGeom prst="line">
              <a:avLst/>
            </a:prstGeom>
            <a:ln>
              <a:solidFill>
                <a:srgbClr val="C2A42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98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04800" y="228600"/>
            <a:ext cx="8610600" cy="1000080"/>
            <a:chOff x="1426128" y="1590720"/>
            <a:chExt cx="6672743" cy="1000080"/>
          </a:xfrm>
        </p:grpSpPr>
        <p:sp>
          <p:nvSpPr>
            <p:cNvPr id="3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636693"/>
              <a:ext cx="6274638" cy="954107"/>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أبرز إنجازات الهيئة الاتحادية للموارد البشرية الحكومية</a:t>
              </a:r>
            </a:p>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2010-2014</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63" name="Rectangle 1"/>
          <p:cNvSpPr>
            <a:spLocks noChangeArrowheads="1"/>
          </p:cNvSpPr>
          <p:nvPr/>
        </p:nvSpPr>
        <p:spPr bwMode="auto">
          <a:xfrm>
            <a:off x="948616" y="6505575"/>
            <a:ext cx="8195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ar-AE" altLang="en-US" sz="1200" i="1" dirty="0">
                <a:solidFill>
                  <a:srgbClr val="FF0000"/>
                </a:solidFill>
                <a:latin typeface="Arial" pitchFamily="34" charset="0"/>
              </a:rPr>
              <a:t>* </a:t>
            </a:r>
            <a:r>
              <a:rPr lang="ar-AE" altLang="en-US" sz="1200" i="1" dirty="0" smtClean="0">
                <a:solidFill>
                  <a:srgbClr val="C00000"/>
                </a:solidFill>
                <a:latin typeface="Arial" pitchFamily="34" charset="0"/>
              </a:rPr>
              <a:t>للاطلاع </a:t>
            </a:r>
            <a:r>
              <a:rPr lang="ar-AE" altLang="en-US" sz="1200" i="1" dirty="0">
                <a:solidFill>
                  <a:srgbClr val="C00000"/>
                </a:solidFill>
                <a:latin typeface="Arial" pitchFamily="34" charset="0"/>
              </a:rPr>
              <a:t>على المزيد من إنجازات الهيئة، يرجى زيارة الوصلة التالية</a:t>
            </a:r>
            <a:r>
              <a:rPr lang="ar-AE" altLang="en-US" sz="1200" i="1" dirty="0">
                <a:solidFill>
                  <a:srgbClr val="FF0000"/>
                </a:solidFill>
                <a:latin typeface="Arial" pitchFamily="34" charset="0"/>
              </a:rPr>
              <a:t>: </a:t>
            </a:r>
            <a:r>
              <a:rPr lang="en-US" altLang="en-US" sz="1200" i="1" dirty="0" smtClean="0">
                <a:solidFill>
                  <a:srgbClr val="FF0000"/>
                </a:solidFill>
                <a:latin typeface="Arial" pitchFamily="34" charset="0"/>
                <a:hlinkClick r:id="rId2"/>
              </a:rPr>
              <a:t>http://www.fahr.gov.ae/Portal/ar/about-fahr/fahr-achievements.aspx</a:t>
            </a:r>
            <a:r>
              <a:rPr lang="ar-AE" altLang="en-US" sz="1200" i="1" dirty="0" smtClean="0">
                <a:solidFill>
                  <a:srgbClr val="FF0000"/>
                </a:solidFill>
                <a:latin typeface="Arial" pitchFamily="34" charset="0"/>
              </a:rPr>
              <a:t> </a:t>
            </a:r>
            <a:endParaRPr lang="en-US" altLang="en-US" sz="1200" i="1" dirty="0">
              <a:solidFill>
                <a:srgbClr val="FF0000"/>
              </a:solidFill>
              <a:latin typeface="Arial" pitchFamily="34" charset="0"/>
            </a:endParaRPr>
          </a:p>
        </p:txBody>
      </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3</a:t>
            </a:fld>
            <a:endParaRPr lang="en-US" kern="0" dirty="0">
              <a:solidFill>
                <a:srgbClr val="C00000"/>
              </a:solidFill>
              <a:cs typeface="+mj-cs"/>
            </a:endParaRPr>
          </a:p>
        </p:txBody>
      </p:sp>
      <p:grpSp>
        <p:nvGrpSpPr>
          <p:cNvPr id="36" name="Group 35"/>
          <p:cNvGrpSpPr/>
          <p:nvPr/>
        </p:nvGrpSpPr>
        <p:grpSpPr>
          <a:xfrm>
            <a:off x="0" y="1600200"/>
            <a:ext cx="9140460" cy="4876800"/>
            <a:chOff x="0" y="1524000"/>
            <a:chExt cx="9140460" cy="4876800"/>
          </a:xfrm>
        </p:grpSpPr>
        <p:sp>
          <p:nvSpPr>
            <p:cNvPr id="38" name="Rectangle 37"/>
            <p:cNvSpPr/>
            <p:nvPr/>
          </p:nvSpPr>
          <p:spPr>
            <a:xfrm rot="19915334">
              <a:off x="7927766" y="3675000"/>
              <a:ext cx="797089" cy="1703365"/>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نادي الموارد البشرية</a:t>
              </a:r>
              <a:endParaRPr lang="en-US" b="1" dirty="0">
                <a:solidFill>
                  <a:schemeClr val="tx1"/>
                </a:solidFill>
                <a:latin typeface="Arial" pitchFamily="34" charset="0"/>
                <a:cs typeface="Arial" pitchFamily="34" charset="0"/>
              </a:endParaRPr>
            </a:p>
          </p:txBody>
        </p:sp>
        <p:sp>
          <p:nvSpPr>
            <p:cNvPr id="65" name="Rectangle 64"/>
            <p:cNvSpPr/>
            <p:nvPr/>
          </p:nvSpPr>
          <p:spPr>
            <a:xfrm>
              <a:off x="129048" y="1524000"/>
              <a:ext cx="1714500" cy="762000"/>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قانون الموارد البشرية ولوائحه</a:t>
              </a:r>
              <a:endParaRPr lang="en-US" b="1" dirty="0">
                <a:solidFill>
                  <a:schemeClr val="tx1"/>
                </a:solidFill>
                <a:latin typeface="Arial" pitchFamily="34" charset="0"/>
                <a:cs typeface="Arial" pitchFamily="34" charset="0"/>
              </a:endParaRPr>
            </a:p>
          </p:txBody>
        </p:sp>
        <p:sp>
          <p:nvSpPr>
            <p:cNvPr id="66" name="Rectangle 65"/>
            <p:cNvSpPr/>
            <p:nvPr/>
          </p:nvSpPr>
          <p:spPr>
            <a:xfrm>
              <a:off x="131506" y="2285999"/>
              <a:ext cx="857250" cy="1143001"/>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اللائحة الموحدة للجهات المستقلة</a:t>
              </a:r>
              <a:endParaRPr lang="en-US" b="1" dirty="0">
                <a:solidFill>
                  <a:schemeClr val="tx1"/>
                </a:solidFill>
                <a:latin typeface="Arial" pitchFamily="34" charset="0"/>
                <a:cs typeface="Arial" pitchFamily="34" charset="0"/>
              </a:endParaRPr>
            </a:p>
          </p:txBody>
        </p:sp>
        <p:sp>
          <p:nvSpPr>
            <p:cNvPr id="67" name="Rectangle 66"/>
            <p:cNvSpPr/>
            <p:nvPr/>
          </p:nvSpPr>
          <p:spPr>
            <a:xfrm>
              <a:off x="129048" y="4062571"/>
              <a:ext cx="857250" cy="1276345"/>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نظام إدارة أداء</a:t>
              </a:r>
              <a:endParaRPr lang="en-US" b="1" dirty="0">
                <a:solidFill>
                  <a:schemeClr val="tx1"/>
                </a:solidFill>
                <a:latin typeface="Arial" pitchFamily="34" charset="0"/>
                <a:cs typeface="Arial" pitchFamily="34" charset="0"/>
              </a:endParaRPr>
            </a:p>
          </p:txBody>
        </p:sp>
        <p:sp>
          <p:nvSpPr>
            <p:cNvPr id="68" name="Rectangle 67"/>
            <p:cNvSpPr/>
            <p:nvPr/>
          </p:nvSpPr>
          <p:spPr>
            <a:xfrm>
              <a:off x="2034048" y="4062571"/>
              <a:ext cx="800100" cy="1345171"/>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التخطيط </a:t>
              </a:r>
              <a:r>
                <a:rPr lang="ar-AE" sz="1600" b="1" dirty="0">
                  <a:solidFill>
                    <a:schemeClr val="tx1"/>
                  </a:solidFill>
                  <a:latin typeface="Arial" pitchFamily="34" charset="0"/>
                </a:rPr>
                <a:t>الاستراتيجي</a:t>
              </a:r>
              <a:r>
                <a:rPr lang="ar-AE" b="1" dirty="0">
                  <a:solidFill>
                    <a:schemeClr val="tx1"/>
                  </a:solidFill>
                  <a:latin typeface="Arial" pitchFamily="34" charset="0"/>
                </a:rPr>
                <a:t> للقوى العاملة</a:t>
              </a:r>
            </a:p>
          </p:txBody>
        </p:sp>
        <p:sp>
          <p:nvSpPr>
            <p:cNvPr id="69" name="Rectangle 68"/>
            <p:cNvSpPr/>
            <p:nvPr/>
          </p:nvSpPr>
          <p:spPr>
            <a:xfrm>
              <a:off x="2034048" y="2214718"/>
              <a:ext cx="800100" cy="1138082"/>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نظام التدريب والتطوير</a:t>
              </a:r>
            </a:p>
          </p:txBody>
        </p:sp>
        <p:sp>
          <p:nvSpPr>
            <p:cNvPr id="70" name="Rectangle 69"/>
            <p:cNvSpPr/>
            <p:nvPr/>
          </p:nvSpPr>
          <p:spPr>
            <a:xfrm>
              <a:off x="3367548" y="2209800"/>
              <a:ext cx="800100" cy="1138828"/>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smtClean="0">
                  <a:solidFill>
                    <a:schemeClr val="tx1"/>
                  </a:solidFill>
                  <a:latin typeface="Arial" pitchFamily="34" charset="0"/>
                </a:rPr>
                <a:t>التوطين</a:t>
              </a:r>
              <a:endParaRPr lang="en-US" b="1" dirty="0">
                <a:solidFill>
                  <a:schemeClr val="tx1"/>
                </a:solidFill>
                <a:latin typeface="Arial" pitchFamily="34" charset="0"/>
                <a:cs typeface="Arial" pitchFamily="34" charset="0"/>
              </a:endParaRPr>
            </a:p>
          </p:txBody>
        </p:sp>
        <p:sp>
          <p:nvSpPr>
            <p:cNvPr id="71" name="Rectangle 70"/>
            <p:cNvSpPr/>
            <p:nvPr/>
          </p:nvSpPr>
          <p:spPr>
            <a:xfrm>
              <a:off x="2362200" y="1524000"/>
              <a:ext cx="1524000" cy="690718"/>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بياناتي</a:t>
              </a:r>
              <a:endParaRPr lang="en-US" b="1" dirty="0">
                <a:solidFill>
                  <a:schemeClr val="tx1"/>
                </a:solidFill>
                <a:latin typeface="Arial" pitchFamily="34" charset="0"/>
                <a:cs typeface="Arial" pitchFamily="34" charset="0"/>
              </a:endParaRPr>
            </a:p>
          </p:txBody>
        </p:sp>
        <p:sp>
          <p:nvSpPr>
            <p:cNvPr id="72" name="Rectangle 71"/>
            <p:cNvSpPr/>
            <p:nvPr/>
          </p:nvSpPr>
          <p:spPr>
            <a:xfrm>
              <a:off x="3367548" y="4065639"/>
              <a:ext cx="800100" cy="1327355"/>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تقييم وتوصيف </a:t>
              </a:r>
              <a:r>
                <a:rPr lang="ar-AE" b="1" dirty="0" smtClean="0">
                  <a:solidFill>
                    <a:schemeClr val="tx1"/>
                  </a:solidFill>
                  <a:latin typeface="Arial" pitchFamily="34" charset="0"/>
                </a:rPr>
                <a:t>الوظائف</a:t>
              </a:r>
              <a:endParaRPr lang="en-US" b="1" dirty="0">
                <a:solidFill>
                  <a:schemeClr val="tx1"/>
                </a:solidFill>
                <a:latin typeface="Arial" pitchFamily="34" charset="0"/>
                <a:cs typeface="Arial" pitchFamily="34" charset="0"/>
              </a:endParaRPr>
            </a:p>
          </p:txBody>
        </p:sp>
        <p:sp>
          <p:nvSpPr>
            <p:cNvPr id="73" name="Rectangle 72"/>
            <p:cNvSpPr/>
            <p:nvPr/>
          </p:nvSpPr>
          <p:spPr>
            <a:xfrm>
              <a:off x="4586748" y="3913239"/>
              <a:ext cx="829597" cy="1472381"/>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sz="1700" b="1" dirty="0">
                  <a:solidFill>
                    <a:schemeClr val="tx1"/>
                  </a:solidFill>
                  <a:latin typeface="Arial" pitchFamily="34" charset="0"/>
                </a:rPr>
                <a:t>مجلة الموارد البشرية العلمية</a:t>
              </a:r>
            </a:p>
          </p:txBody>
        </p:sp>
        <p:sp>
          <p:nvSpPr>
            <p:cNvPr id="74" name="Rectangle 73"/>
            <p:cNvSpPr/>
            <p:nvPr/>
          </p:nvSpPr>
          <p:spPr>
            <a:xfrm>
              <a:off x="5867400" y="3913239"/>
              <a:ext cx="852948" cy="1472381"/>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التطبيق الذكي للهيئة</a:t>
              </a:r>
              <a:endParaRPr lang="en-US" b="1" dirty="0">
                <a:solidFill>
                  <a:schemeClr val="tx1"/>
                </a:solidFill>
                <a:latin typeface="Arial" pitchFamily="34" charset="0"/>
                <a:cs typeface="Arial" pitchFamily="34" charset="0"/>
              </a:endParaRPr>
            </a:p>
          </p:txBody>
        </p:sp>
        <p:sp>
          <p:nvSpPr>
            <p:cNvPr id="75" name="Rectangle 74"/>
            <p:cNvSpPr/>
            <p:nvPr/>
          </p:nvSpPr>
          <p:spPr>
            <a:xfrm>
              <a:off x="4586748" y="3200398"/>
              <a:ext cx="2133600" cy="712841"/>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تستاهل</a:t>
              </a:r>
              <a:endParaRPr lang="en-US" b="1" dirty="0">
                <a:solidFill>
                  <a:schemeClr val="tx1"/>
                </a:solidFill>
                <a:latin typeface="Arial" pitchFamily="34" charset="0"/>
                <a:cs typeface="Arial" pitchFamily="34" charset="0"/>
              </a:endParaRPr>
            </a:p>
          </p:txBody>
        </p:sp>
        <p:sp>
          <p:nvSpPr>
            <p:cNvPr id="76" name="Rectangle 75"/>
            <p:cNvSpPr/>
            <p:nvPr/>
          </p:nvSpPr>
          <p:spPr>
            <a:xfrm>
              <a:off x="4586748" y="1524000"/>
              <a:ext cx="829597" cy="1676399"/>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بطاقة الاداء المتوازن للموارد البشرية</a:t>
              </a:r>
              <a:endParaRPr lang="en-US" b="1" dirty="0">
                <a:solidFill>
                  <a:schemeClr val="tx1"/>
                </a:solidFill>
                <a:latin typeface="Arial" pitchFamily="34" charset="0"/>
                <a:cs typeface="Arial" pitchFamily="34" charset="0"/>
              </a:endParaRPr>
            </a:p>
          </p:txBody>
        </p:sp>
        <p:sp>
          <p:nvSpPr>
            <p:cNvPr id="77" name="Rectangle 76"/>
            <p:cNvSpPr/>
            <p:nvPr/>
          </p:nvSpPr>
          <p:spPr>
            <a:xfrm>
              <a:off x="5890751" y="1551039"/>
              <a:ext cx="829597" cy="1645666"/>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جائزة الامارات للموارد البشرية</a:t>
              </a:r>
              <a:endParaRPr lang="en-US" b="1" dirty="0">
                <a:solidFill>
                  <a:schemeClr val="tx1"/>
                </a:solidFill>
                <a:latin typeface="Arial" pitchFamily="34" charset="0"/>
                <a:cs typeface="Arial" pitchFamily="34" charset="0"/>
              </a:endParaRPr>
            </a:p>
          </p:txBody>
        </p:sp>
        <p:sp>
          <p:nvSpPr>
            <p:cNvPr id="78" name="Rectangle 77"/>
            <p:cNvSpPr/>
            <p:nvPr/>
          </p:nvSpPr>
          <p:spPr>
            <a:xfrm>
              <a:off x="2034048" y="3352800"/>
              <a:ext cx="2133600" cy="712839"/>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معارف</a:t>
              </a:r>
              <a:endParaRPr lang="en-US" b="1" dirty="0">
                <a:solidFill>
                  <a:schemeClr val="tx1"/>
                </a:solidFill>
                <a:latin typeface="Arial" pitchFamily="34" charset="0"/>
                <a:cs typeface="Arial" pitchFamily="34" charset="0"/>
              </a:endParaRPr>
            </a:p>
          </p:txBody>
        </p:sp>
        <p:sp>
          <p:nvSpPr>
            <p:cNvPr id="79" name="Rectangle 78"/>
            <p:cNvSpPr/>
            <p:nvPr/>
          </p:nvSpPr>
          <p:spPr>
            <a:xfrm>
              <a:off x="7139449" y="3303638"/>
              <a:ext cx="731520" cy="2104103"/>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نظام الصحة </a:t>
              </a:r>
              <a:r>
                <a:rPr lang="ar-AE" sz="1700" b="1" dirty="0">
                  <a:solidFill>
                    <a:schemeClr val="tx1"/>
                  </a:solidFill>
                  <a:latin typeface="Arial" pitchFamily="34" charset="0"/>
                </a:rPr>
                <a:t>والسلامة</a:t>
              </a:r>
              <a:endParaRPr lang="en-US" sz="1700" b="1" dirty="0">
                <a:solidFill>
                  <a:schemeClr val="tx1"/>
                </a:solidFill>
                <a:latin typeface="Arial" pitchFamily="34" charset="0"/>
                <a:cs typeface="Arial" pitchFamily="34" charset="0"/>
              </a:endParaRPr>
            </a:p>
          </p:txBody>
        </p:sp>
        <p:sp>
          <p:nvSpPr>
            <p:cNvPr id="80" name="Rectangle 79"/>
            <p:cNvSpPr/>
            <p:nvPr/>
          </p:nvSpPr>
          <p:spPr>
            <a:xfrm>
              <a:off x="0" y="5849579"/>
              <a:ext cx="1828800" cy="549377"/>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امتيازات</a:t>
              </a:r>
              <a:endParaRPr lang="en-US" b="1" dirty="0">
                <a:solidFill>
                  <a:schemeClr val="tx1"/>
                </a:solidFill>
                <a:latin typeface="Arial" pitchFamily="34" charset="0"/>
                <a:cs typeface="Arial" pitchFamily="34" charset="0"/>
              </a:endParaRPr>
            </a:p>
          </p:txBody>
        </p:sp>
        <p:sp>
          <p:nvSpPr>
            <p:cNvPr id="81" name="Rectangle 80"/>
            <p:cNvSpPr/>
            <p:nvPr/>
          </p:nvSpPr>
          <p:spPr>
            <a:xfrm>
              <a:off x="1828800" y="5849579"/>
              <a:ext cx="1843548" cy="549377"/>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دراسات وبحوث </a:t>
              </a:r>
              <a:endParaRPr lang="en-US" b="1" dirty="0">
                <a:solidFill>
                  <a:schemeClr val="tx1"/>
                </a:solidFill>
                <a:latin typeface="Arial" pitchFamily="34" charset="0"/>
                <a:cs typeface="Arial" pitchFamily="34" charset="0"/>
              </a:endParaRPr>
            </a:p>
          </p:txBody>
        </p:sp>
        <p:sp>
          <p:nvSpPr>
            <p:cNvPr id="82" name="Rectangle 81"/>
            <p:cNvSpPr/>
            <p:nvPr/>
          </p:nvSpPr>
          <p:spPr>
            <a:xfrm>
              <a:off x="3672348" y="5849579"/>
              <a:ext cx="1843548" cy="549377"/>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الاستشارات القانونية</a:t>
              </a:r>
              <a:endParaRPr lang="en-US" b="1" dirty="0">
                <a:solidFill>
                  <a:schemeClr val="tx1"/>
                </a:solidFill>
                <a:latin typeface="Arial" pitchFamily="34" charset="0"/>
                <a:cs typeface="Arial" pitchFamily="34" charset="0"/>
              </a:endParaRPr>
            </a:p>
          </p:txBody>
        </p:sp>
        <p:sp>
          <p:nvSpPr>
            <p:cNvPr id="83" name="Rectangle 82"/>
            <p:cNvSpPr/>
            <p:nvPr/>
          </p:nvSpPr>
          <p:spPr>
            <a:xfrm>
              <a:off x="5522976" y="5851423"/>
              <a:ext cx="1767348" cy="549377"/>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smtClean="0">
                  <a:solidFill>
                    <a:schemeClr val="tx1"/>
                  </a:solidFill>
                  <a:latin typeface="Arial" pitchFamily="34" charset="0"/>
                </a:rPr>
                <a:t>تطوير مسؤولي الموارد البشرية</a:t>
              </a:r>
              <a:endParaRPr lang="en-US" b="1" dirty="0">
                <a:solidFill>
                  <a:schemeClr val="tx1"/>
                </a:solidFill>
                <a:latin typeface="Arial" pitchFamily="34" charset="0"/>
                <a:cs typeface="Arial" pitchFamily="34" charset="0"/>
              </a:endParaRPr>
            </a:p>
          </p:txBody>
        </p:sp>
        <p:grpSp>
          <p:nvGrpSpPr>
            <p:cNvPr id="84" name="Group 83"/>
            <p:cNvGrpSpPr/>
            <p:nvPr/>
          </p:nvGrpSpPr>
          <p:grpSpPr>
            <a:xfrm>
              <a:off x="6629400" y="1570702"/>
              <a:ext cx="2461751" cy="2342538"/>
              <a:chOff x="6629400" y="1551040"/>
              <a:chExt cx="2461751" cy="2362200"/>
            </a:xfrm>
            <a:solidFill>
              <a:srgbClr val="A50021"/>
            </a:solidFill>
          </p:grpSpPr>
          <p:sp>
            <p:nvSpPr>
              <p:cNvPr id="88" name="Block Arc 87"/>
              <p:cNvSpPr/>
              <p:nvPr/>
            </p:nvSpPr>
            <p:spPr>
              <a:xfrm rot="16200000" flipV="1">
                <a:off x="6679176" y="1501264"/>
                <a:ext cx="2362200" cy="2461751"/>
              </a:xfrm>
              <a:prstGeom prst="blockArc">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Down">
                  <a:avLst/>
                </a:prstTxWarp>
              </a:bodyPr>
              <a:lstStyle/>
              <a:p>
                <a:pPr algn="ctr">
                  <a:defRPr/>
                </a:pPr>
                <a:endParaRPr lang="en-US" sz="2000" b="1" dirty="0">
                  <a:solidFill>
                    <a:prstClr val="black"/>
                  </a:solidFill>
                  <a:latin typeface="Arial" pitchFamily="34" charset="0"/>
                  <a:cs typeface="Arial" pitchFamily="34" charset="0"/>
                </a:endParaRPr>
              </a:p>
            </p:txBody>
          </p:sp>
          <p:sp>
            <p:nvSpPr>
              <p:cNvPr id="89" name="Rectangle 88"/>
              <p:cNvSpPr/>
              <p:nvPr/>
            </p:nvSpPr>
            <p:spPr>
              <a:xfrm rot="5400000">
                <a:off x="6869853" y="1764453"/>
                <a:ext cx="1805094" cy="1981200"/>
              </a:xfrm>
              <a:prstGeom prst="rect">
                <a:avLst/>
              </a:prstGeom>
              <a:noFill/>
              <a:scene3d>
                <a:camera prst="orthographicFront"/>
                <a:lightRig rig="threePt" dir="t"/>
              </a:scene3d>
              <a:sp3d>
                <a:bevelT prst="convex"/>
              </a:sp3d>
            </p:spPr>
            <p:txBody>
              <a:bodyPr spcFirstLastPara="1" wrap="none">
                <a:prstTxWarp prst="textArchUp">
                  <a:avLst/>
                </a:prstTxWarp>
                <a:spAutoFit/>
              </a:bodyPr>
              <a:lstStyle/>
              <a:p>
                <a:pPr algn="ctr">
                  <a:defRPr/>
                </a:pPr>
                <a:r>
                  <a:rPr lang="ar-AE" b="1" dirty="0">
                    <a:cs typeface="Arial" charset="0"/>
                  </a:rPr>
                  <a:t>المؤتمر والمعرض الدولي</a:t>
                </a:r>
              </a:p>
            </p:txBody>
          </p:sp>
        </p:grpSp>
        <p:sp>
          <p:nvSpPr>
            <p:cNvPr id="85" name="Rectangle 84"/>
            <p:cNvSpPr/>
            <p:nvPr/>
          </p:nvSpPr>
          <p:spPr>
            <a:xfrm>
              <a:off x="7296912" y="5852160"/>
              <a:ext cx="1843548" cy="548640"/>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البرنامج التعريفي للموظفين الجدد</a:t>
              </a:r>
              <a:endParaRPr lang="en-US" b="1" dirty="0">
                <a:solidFill>
                  <a:schemeClr val="tx1"/>
                </a:solidFill>
                <a:latin typeface="Arial" pitchFamily="34" charset="0"/>
                <a:cs typeface="Arial" pitchFamily="34" charset="0"/>
              </a:endParaRPr>
            </a:p>
          </p:txBody>
        </p:sp>
        <p:sp>
          <p:nvSpPr>
            <p:cNvPr id="86" name="Rectangle 85"/>
            <p:cNvSpPr/>
            <p:nvPr/>
          </p:nvSpPr>
          <p:spPr>
            <a:xfrm>
              <a:off x="129048" y="3429000"/>
              <a:ext cx="1447800" cy="656303"/>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AE" b="1" dirty="0">
                  <a:solidFill>
                    <a:schemeClr val="tx1"/>
                  </a:solidFill>
                  <a:latin typeface="Arial" pitchFamily="34" charset="0"/>
                </a:rPr>
                <a:t>الإطار العام للكفاءات</a:t>
              </a:r>
              <a:endParaRPr lang="en-US" b="1" dirty="0">
                <a:solidFill>
                  <a:schemeClr val="tx1"/>
                </a:solidFill>
                <a:latin typeface="Arial" pitchFamily="34" charset="0"/>
                <a:cs typeface="Arial" pitchFamily="34" charset="0"/>
              </a:endParaRPr>
            </a:p>
          </p:txBody>
        </p:sp>
        <p:sp>
          <p:nvSpPr>
            <p:cNvPr id="87" name="Rectangle 86"/>
            <p:cNvSpPr/>
            <p:nvPr/>
          </p:nvSpPr>
          <p:spPr>
            <a:xfrm>
              <a:off x="7139449" y="1570702"/>
              <a:ext cx="731520" cy="1732936"/>
            </a:xfrm>
            <a:prstGeom prst="rect">
              <a:avLst/>
            </a:prstGeom>
            <a:solidFill>
              <a:schemeClr val="bg2">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ar-AE" b="1" dirty="0">
                  <a:solidFill>
                    <a:schemeClr val="tx1"/>
                  </a:solidFill>
                  <a:latin typeface="Arial" pitchFamily="34" charset="0"/>
                </a:rPr>
                <a:t>دليل إجراءات الموارد البشرية</a:t>
              </a:r>
              <a:endParaRPr lang="en-US" b="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358108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9832" y="914400"/>
            <a:ext cx="9138594" cy="6019800"/>
          </a:xfrm>
          <a:prstGeom prst="rect">
            <a:avLst/>
          </a:prstGeom>
          <a:solidFill>
            <a:schemeClr val="bg2"/>
          </a:solidFill>
          <a:ln>
            <a:noFill/>
          </a:ln>
          <a:effectLst>
            <a:glow rad="342900">
              <a:schemeClr val="bg2">
                <a:alpha val="94000"/>
              </a:schemeClr>
            </a:glow>
          </a:effectLst>
        </p:spPr>
        <p:txBody>
          <a:bodyPr>
            <a:noAutofit/>
          </a:bodyPr>
          <a:lstStyle/>
          <a:p>
            <a:pPr algn="ctr" rtl="1">
              <a:spcBef>
                <a:spcPct val="0"/>
              </a:spcBef>
            </a:pPr>
            <a:endParaRPr lang="en-US" sz="3200">
              <a:solidFill>
                <a:schemeClr val="bg2"/>
              </a:solidFill>
              <a:latin typeface="Albertus Extra Bold" pitchFamily="34" charset="0"/>
              <a:cs typeface="ae_AlMothnna" pitchFamily="34" charset="-78"/>
            </a:endParaRPr>
          </a:p>
        </p:txBody>
      </p:sp>
      <p:grpSp>
        <p:nvGrpSpPr>
          <p:cNvPr id="37" name="Group 36"/>
          <p:cNvGrpSpPr/>
          <p:nvPr/>
        </p:nvGrpSpPr>
        <p:grpSpPr>
          <a:xfrm>
            <a:off x="304800" y="228600"/>
            <a:ext cx="8610600" cy="1000080"/>
            <a:chOff x="1426128" y="1590720"/>
            <a:chExt cx="6672743" cy="1000080"/>
          </a:xfrm>
        </p:grpSpPr>
        <p:sp>
          <p:nvSpPr>
            <p:cNvPr id="39" name="Rectangle 6"/>
            <p:cNvSpPr>
              <a:spLocks noChangeArrowheads="1"/>
            </p:cNvSpPr>
            <p:nvPr/>
          </p:nvSpPr>
          <p:spPr bwMode="auto">
            <a:xfrm>
              <a:off x="1426128" y="1590720"/>
              <a:ext cx="6672743"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636693"/>
              <a:ext cx="6274638" cy="954107"/>
            </a:xfrm>
            <a:prstGeom prst="rect">
              <a:avLst/>
            </a:prstGeom>
            <a:noFill/>
            <a:ln>
              <a:noFill/>
            </a:ln>
          </p:spPr>
          <p:txBody>
            <a:bodyPr wrap="square" rtlCol="0">
              <a:spAutoFit/>
            </a:bodyPr>
            <a:lstStyle/>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استراتيجية الهيئة الاتحادية للموارد البشرية الحكومية</a:t>
              </a:r>
            </a:p>
            <a:p>
              <a:pPr algn="ctr"/>
              <a:r>
                <a:rPr lang="ar-AE" sz="28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2014-2016</a:t>
              </a:r>
              <a:endParaRPr lang="en-US" sz="105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64" name="Slide Number Placeholder 3"/>
          <p:cNvSpPr>
            <a:spLocks noGrp="1"/>
          </p:cNvSpPr>
          <p:nvPr>
            <p:ph type="sldNum" sz="quarter" idx="12"/>
          </p:nvPr>
        </p:nvSpPr>
        <p:spPr>
          <a:xfrm>
            <a:off x="3175" y="6538913"/>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4</a:t>
            </a:fld>
            <a:endParaRPr lang="en-US" kern="0" dirty="0">
              <a:solidFill>
                <a:srgbClr val="C00000"/>
              </a:solidFill>
              <a:cs typeface="+mj-cs"/>
            </a:endParaRPr>
          </a:p>
        </p:txBody>
      </p:sp>
      <p:grpSp>
        <p:nvGrpSpPr>
          <p:cNvPr id="36" name="Group 35"/>
          <p:cNvGrpSpPr/>
          <p:nvPr/>
        </p:nvGrpSpPr>
        <p:grpSpPr>
          <a:xfrm>
            <a:off x="980206" y="1295400"/>
            <a:ext cx="7306056" cy="988593"/>
            <a:chOff x="990599" y="1219200"/>
            <a:chExt cx="7306056" cy="988593"/>
          </a:xfrm>
        </p:grpSpPr>
        <p:sp>
          <p:nvSpPr>
            <p:cNvPr id="38" name="مثلث متساوي الساقين 2"/>
            <p:cNvSpPr/>
            <p:nvPr/>
          </p:nvSpPr>
          <p:spPr>
            <a:xfrm rot="16200000">
              <a:off x="4149330" y="-1939531"/>
              <a:ext cx="988593" cy="7306056"/>
            </a:xfrm>
            <a:prstGeom prst="homePlate">
              <a:avLst>
                <a:gd name="adj" fmla="val 33848"/>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accent2">
                    <a:lumMod val="60000"/>
                    <a:lumOff val="40000"/>
                  </a:schemeClr>
                </a:solidFill>
              </a:endParaRPr>
            </a:p>
          </p:txBody>
        </p:sp>
        <p:pic>
          <p:nvPicPr>
            <p:cNvPr id="65" name="Picture 2" descr="http://intranet/PMO%20Assets/_w/Vision%202021%20Final%20Logo_jpg.jpg"/>
            <p:cNvPicPr>
              <a:picLocks noChangeAspect="1" noChangeArrowheads="1"/>
            </p:cNvPicPr>
            <p:nvPr/>
          </p:nvPicPr>
          <p:blipFill rotWithShape="1">
            <a:blip r:embed="rId2" cstate="print"/>
            <a:srcRect l="14776" t="6294" r="10896" b="18764"/>
            <a:stretch/>
          </p:blipFill>
          <p:spPr bwMode="auto">
            <a:xfrm>
              <a:off x="6338523" y="1494000"/>
              <a:ext cx="1126336" cy="669062"/>
            </a:xfrm>
            <a:prstGeom prst="rect">
              <a:avLst/>
            </a:prstGeom>
            <a:noFill/>
          </p:spPr>
        </p:pic>
        <p:sp>
          <p:nvSpPr>
            <p:cNvPr id="66" name="Rectangle 65"/>
            <p:cNvSpPr/>
            <p:nvPr/>
          </p:nvSpPr>
          <p:spPr>
            <a:xfrm>
              <a:off x="1981200" y="1371600"/>
              <a:ext cx="4572000" cy="830997"/>
            </a:xfrm>
            <a:prstGeom prst="rect">
              <a:avLst/>
            </a:prstGeom>
          </p:spPr>
          <p:txBody>
            <a:bodyPr>
              <a:spAutoFit/>
            </a:bodyPr>
            <a:lstStyle/>
            <a:p>
              <a:pPr marL="342900" indent="-342900" algn="ctr" rtl="1" fontAlgn="base">
                <a:spcAft>
                  <a:spcPct val="0"/>
                </a:spcAft>
                <a:buClr>
                  <a:srgbClr val="FF0000"/>
                </a:buClr>
                <a:buSzPct val="80000"/>
              </a:pPr>
              <a:r>
                <a:rPr lang="en-US" sz="2400" b="1" dirty="0">
                  <a:solidFill>
                    <a:srgbClr val="000000"/>
                  </a:solidFill>
                  <a:latin typeface="Arial" charset="0"/>
                </a:rPr>
                <a:t>نريد أن نكون من أفضل دول العالم </a:t>
              </a:r>
              <a:endParaRPr lang="ar-AE" sz="2400" b="1" dirty="0" smtClean="0">
                <a:solidFill>
                  <a:srgbClr val="000000"/>
                </a:solidFill>
                <a:latin typeface="Arial" charset="0"/>
              </a:endParaRPr>
            </a:p>
            <a:p>
              <a:pPr marL="342900" indent="-342900" algn="ctr" rtl="1" fontAlgn="base">
                <a:spcAft>
                  <a:spcPct val="0"/>
                </a:spcAft>
                <a:buClr>
                  <a:srgbClr val="FF0000"/>
                </a:buClr>
                <a:buSzPct val="80000"/>
              </a:pPr>
              <a:r>
                <a:rPr lang="en-US" sz="2400" b="1" dirty="0" smtClean="0">
                  <a:solidFill>
                    <a:srgbClr val="000000"/>
                  </a:solidFill>
                  <a:latin typeface="Arial" charset="0"/>
                </a:rPr>
                <a:t>بحلول عام 2021</a:t>
              </a:r>
              <a:endParaRPr lang="en-US" sz="2400" b="1" dirty="0">
                <a:solidFill>
                  <a:srgbClr val="000000"/>
                </a:solidFill>
                <a:latin typeface="Arial" charset="0"/>
              </a:endParaRPr>
            </a:p>
          </p:txBody>
        </p:sp>
      </p:grpSp>
      <p:grpSp>
        <p:nvGrpSpPr>
          <p:cNvPr id="67" name="Group 66"/>
          <p:cNvGrpSpPr/>
          <p:nvPr/>
        </p:nvGrpSpPr>
        <p:grpSpPr>
          <a:xfrm>
            <a:off x="6588002" y="4858506"/>
            <a:ext cx="1707405" cy="1481333"/>
            <a:chOff x="6927916" y="4661957"/>
            <a:chExt cx="1377884" cy="1967443"/>
          </a:xfrm>
          <a:solidFill>
            <a:srgbClr val="FFF6E1"/>
          </a:solidFill>
        </p:grpSpPr>
        <p:sp>
          <p:nvSpPr>
            <p:cNvPr id="68" name="مستطيل 13"/>
            <p:cNvSpPr/>
            <p:nvPr/>
          </p:nvSpPr>
          <p:spPr>
            <a:xfrm>
              <a:off x="6927916" y="4661957"/>
              <a:ext cx="1377884" cy="1967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مربع نص 26"/>
            <p:cNvSpPr txBox="1"/>
            <p:nvPr/>
          </p:nvSpPr>
          <p:spPr>
            <a:xfrm>
              <a:off x="6991539" y="4724400"/>
              <a:ext cx="1314261" cy="1813039"/>
            </a:xfrm>
            <a:prstGeom prst="rect">
              <a:avLst/>
            </a:prstGeom>
            <a:grpFill/>
          </p:spPr>
          <p:txBody>
            <a:bodyPr wrap="square" rtlCol="0">
              <a:spAutoFit/>
            </a:bodyPr>
            <a:lstStyle/>
            <a:p>
              <a:pPr algn="ctr" rtl="1">
                <a:spcAft>
                  <a:spcPts val="600"/>
                </a:spcAft>
              </a:pPr>
              <a:r>
                <a:rPr lang="ar-AE" sz="1400" b="1" dirty="0" smtClean="0">
                  <a:solidFill>
                    <a:srgbClr val="000000"/>
                  </a:solidFill>
                  <a:latin typeface="Arial" charset="0"/>
                </a:rPr>
                <a:t>(1)</a:t>
              </a:r>
            </a:p>
            <a:p>
              <a:pPr algn="justLow" rtl="1">
                <a:spcAft>
                  <a:spcPts val="600"/>
                </a:spcAft>
              </a:pPr>
              <a:r>
                <a:rPr lang="ar-AE" sz="1400" b="1" dirty="0">
                  <a:solidFill>
                    <a:srgbClr val="000000"/>
                  </a:solidFill>
                  <a:latin typeface="Arial" charset="0"/>
                </a:rPr>
                <a:t>ترسيخ منظومة تشريعية حديثة </a:t>
              </a:r>
              <a:r>
                <a:rPr lang="ar-AE" sz="1400" b="1" dirty="0" smtClean="0">
                  <a:solidFill>
                    <a:srgbClr val="000000"/>
                  </a:solidFill>
                  <a:latin typeface="Arial" charset="0"/>
                </a:rPr>
                <a:t>ومتكاملة لإدارة الموارد البشرية في الحكومة الاتحادية </a:t>
              </a:r>
              <a:r>
                <a:rPr lang="ar-AE" sz="1400" b="1" dirty="0">
                  <a:solidFill>
                    <a:srgbClr val="000000"/>
                  </a:solidFill>
                  <a:latin typeface="Arial" charset="0"/>
                </a:rPr>
                <a:t>وفق أفضل الممارسات </a:t>
              </a:r>
              <a:r>
                <a:rPr lang="ar-AE" sz="1400" b="1" dirty="0" smtClean="0">
                  <a:solidFill>
                    <a:srgbClr val="000000"/>
                  </a:solidFill>
                  <a:latin typeface="Arial" charset="0"/>
                </a:rPr>
                <a:t>العالمية</a:t>
              </a:r>
              <a:endParaRPr lang="ar-AE" sz="1400" b="1" dirty="0">
                <a:solidFill>
                  <a:srgbClr val="000000"/>
                </a:solidFill>
                <a:latin typeface="Arial" charset="0"/>
              </a:endParaRPr>
            </a:p>
          </p:txBody>
        </p:sp>
      </p:grpSp>
      <p:grpSp>
        <p:nvGrpSpPr>
          <p:cNvPr id="70" name="Group 69"/>
          <p:cNvGrpSpPr/>
          <p:nvPr/>
        </p:nvGrpSpPr>
        <p:grpSpPr>
          <a:xfrm>
            <a:off x="4714007" y="4858506"/>
            <a:ext cx="1707406" cy="1481333"/>
            <a:chOff x="5439382" y="4661957"/>
            <a:chExt cx="1377885" cy="1967443"/>
          </a:xfrm>
          <a:solidFill>
            <a:srgbClr val="FFF6E1"/>
          </a:solidFill>
        </p:grpSpPr>
        <p:sp>
          <p:nvSpPr>
            <p:cNvPr id="71" name="مستطيل 14"/>
            <p:cNvSpPr/>
            <p:nvPr/>
          </p:nvSpPr>
          <p:spPr>
            <a:xfrm>
              <a:off x="5439382" y="4661957"/>
              <a:ext cx="1377885" cy="1967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مربع نص 27"/>
            <p:cNvSpPr txBox="1"/>
            <p:nvPr/>
          </p:nvSpPr>
          <p:spPr>
            <a:xfrm>
              <a:off x="5518724" y="4728250"/>
              <a:ext cx="1219200" cy="1828800"/>
            </a:xfrm>
            <a:prstGeom prst="rect">
              <a:avLst/>
            </a:prstGeom>
            <a:grpFill/>
          </p:spPr>
          <p:txBody>
            <a:bodyPr wrap="square" rtlCol="0">
              <a:spAutoFit/>
            </a:bodyPr>
            <a:lstStyle/>
            <a:p>
              <a:pPr algn="ctr" rtl="1" fontAlgn="base">
                <a:spcAft>
                  <a:spcPts val="600"/>
                </a:spcAft>
                <a:buClr>
                  <a:srgbClr val="FF0000"/>
                </a:buClr>
                <a:buSzPct val="80000"/>
                <a:defRPr/>
              </a:pPr>
              <a:r>
                <a:rPr lang="ar-AE" sz="1400" b="1" dirty="0">
                  <a:solidFill>
                    <a:srgbClr val="000000"/>
                  </a:solidFill>
                  <a:latin typeface="Arial" charset="0"/>
                </a:rPr>
                <a:t>(2)</a:t>
              </a:r>
            </a:p>
            <a:p>
              <a:pPr algn="justLow" rtl="1" fontAlgn="base">
                <a:spcAft>
                  <a:spcPts val="600"/>
                </a:spcAft>
                <a:buClr>
                  <a:srgbClr val="FF0000"/>
                </a:buClr>
                <a:buSzPct val="80000"/>
                <a:defRPr/>
              </a:pPr>
              <a:r>
                <a:rPr lang="ar-AE" sz="1400" b="1" dirty="0">
                  <a:solidFill>
                    <a:srgbClr val="000000"/>
                  </a:solidFill>
                  <a:latin typeface="Arial" charset="0"/>
                </a:rPr>
                <a:t>تمكين الكفاءات الوطنية وتطوير رأس المال البشري الاتحادي</a:t>
              </a:r>
            </a:p>
          </p:txBody>
        </p:sp>
      </p:grpSp>
      <p:grpSp>
        <p:nvGrpSpPr>
          <p:cNvPr id="73" name="Group 72"/>
          <p:cNvGrpSpPr/>
          <p:nvPr/>
        </p:nvGrpSpPr>
        <p:grpSpPr>
          <a:xfrm>
            <a:off x="2854202" y="4858506"/>
            <a:ext cx="1707405" cy="1481333"/>
            <a:chOff x="3954203" y="4661957"/>
            <a:chExt cx="1377884" cy="1967443"/>
          </a:xfrm>
          <a:solidFill>
            <a:srgbClr val="FFF6E1"/>
          </a:solidFill>
        </p:grpSpPr>
        <p:sp>
          <p:nvSpPr>
            <p:cNvPr id="74" name="مستطيل 15"/>
            <p:cNvSpPr/>
            <p:nvPr/>
          </p:nvSpPr>
          <p:spPr>
            <a:xfrm>
              <a:off x="3954203" y="4661957"/>
              <a:ext cx="1377884" cy="1967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مربع نص 28"/>
            <p:cNvSpPr txBox="1"/>
            <p:nvPr/>
          </p:nvSpPr>
          <p:spPr>
            <a:xfrm>
              <a:off x="4044786" y="4724402"/>
              <a:ext cx="1219200" cy="1545854"/>
            </a:xfrm>
            <a:prstGeom prst="rect">
              <a:avLst/>
            </a:prstGeom>
            <a:grpFill/>
          </p:spPr>
          <p:txBody>
            <a:bodyPr wrap="square" rtlCol="0">
              <a:spAutoFit/>
            </a:bodyPr>
            <a:lstStyle/>
            <a:p>
              <a:pPr algn="ctr" rtl="1" fontAlgn="base">
                <a:spcAft>
                  <a:spcPts val="600"/>
                </a:spcAft>
                <a:buClr>
                  <a:srgbClr val="FF0000"/>
                </a:buClr>
                <a:buSzPct val="80000"/>
                <a:defRPr/>
              </a:pPr>
              <a:r>
                <a:rPr lang="ar-AE" sz="1400" b="1" dirty="0" smtClean="0">
                  <a:solidFill>
                    <a:srgbClr val="000000"/>
                  </a:solidFill>
                  <a:latin typeface="Arial" charset="0"/>
                </a:rPr>
                <a:t>(3)</a:t>
              </a:r>
              <a:endParaRPr lang="ar-AE" sz="1400" b="1" dirty="0">
                <a:solidFill>
                  <a:srgbClr val="000000"/>
                </a:solidFill>
                <a:latin typeface="Arial" charset="0"/>
              </a:endParaRPr>
            </a:p>
            <a:p>
              <a:pPr algn="justLow" rtl="1" fontAlgn="base">
                <a:spcAft>
                  <a:spcPts val="600"/>
                </a:spcAft>
                <a:buClr>
                  <a:srgbClr val="FF0000"/>
                </a:buClr>
                <a:buSzPct val="80000"/>
                <a:defRPr/>
              </a:pPr>
              <a:r>
                <a:rPr lang="ar-AE" sz="1400" b="1" dirty="0">
                  <a:solidFill>
                    <a:srgbClr val="000000"/>
                  </a:solidFill>
                  <a:latin typeface="Arial" charset="0"/>
                </a:rPr>
                <a:t>التخطيط الفاعل لرأس المال البشري لرفع مستوى الانتاجية في الجهات </a:t>
              </a:r>
              <a:r>
                <a:rPr lang="ar-AE" sz="1400" b="1" dirty="0" smtClean="0">
                  <a:solidFill>
                    <a:srgbClr val="000000"/>
                  </a:solidFill>
                  <a:latin typeface="Arial" charset="0"/>
                </a:rPr>
                <a:t>الاتحادية</a:t>
              </a:r>
              <a:endParaRPr lang="ar-AE" sz="1400" b="1" dirty="0">
                <a:solidFill>
                  <a:srgbClr val="000000"/>
                </a:solidFill>
                <a:latin typeface="Arial" charset="0"/>
              </a:endParaRPr>
            </a:p>
          </p:txBody>
        </p:sp>
      </p:grpSp>
      <p:grpSp>
        <p:nvGrpSpPr>
          <p:cNvPr id="76" name="Group 75"/>
          <p:cNvGrpSpPr/>
          <p:nvPr/>
        </p:nvGrpSpPr>
        <p:grpSpPr>
          <a:xfrm>
            <a:off x="980207" y="4858506"/>
            <a:ext cx="1707405" cy="1481333"/>
            <a:chOff x="2463121" y="4661957"/>
            <a:chExt cx="1377884" cy="1967443"/>
          </a:xfrm>
          <a:solidFill>
            <a:srgbClr val="FFF6E1"/>
          </a:solidFill>
        </p:grpSpPr>
        <p:sp>
          <p:nvSpPr>
            <p:cNvPr id="77" name="مستطيل 16"/>
            <p:cNvSpPr/>
            <p:nvPr/>
          </p:nvSpPr>
          <p:spPr>
            <a:xfrm>
              <a:off x="2463121" y="4661957"/>
              <a:ext cx="1377884" cy="1967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مربع نص 29"/>
            <p:cNvSpPr txBox="1"/>
            <p:nvPr/>
          </p:nvSpPr>
          <p:spPr>
            <a:xfrm>
              <a:off x="2542463" y="4724399"/>
              <a:ext cx="1219200" cy="1828800"/>
            </a:xfrm>
            <a:prstGeom prst="rect">
              <a:avLst/>
            </a:prstGeom>
            <a:grpFill/>
          </p:spPr>
          <p:txBody>
            <a:bodyPr wrap="square" rtlCol="0">
              <a:spAutoFit/>
            </a:bodyPr>
            <a:lstStyle/>
            <a:p>
              <a:pPr algn="ctr" rtl="1" fontAlgn="base">
                <a:spcAft>
                  <a:spcPts val="600"/>
                </a:spcAft>
                <a:buClr>
                  <a:srgbClr val="FF0000"/>
                </a:buClr>
                <a:buSzPct val="80000"/>
                <a:defRPr/>
              </a:pPr>
              <a:r>
                <a:rPr lang="ar-AE" sz="1400" b="1" dirty="0" smtClean="0">
                  <a:solidFill>
                    <a:srgbClr val="000000"/>
                  </a:solidFill>
                  <a:latin typeface="Arial" charset="0"/>
                </a:rPr>
                <a:t>(</a:t>
              </a:r>
              <a:r>
                <a:rPr lang="ar-AE" sz="1400" b="1" dirty="0">
                  <a:solidFill>
                    <a:srgbClr val="000000"/>
                  </a:solidFill>
                  <a:latin typeface="Arial" charset="0"/>
                </a:rPr>
                <a:t>4)</a:t>
              </a:r>
            </a:p>
            <a:p>
              <a:pPr algn="justLow" rtl="1" fontAlgn="base">
                <a:spcAft>
                  <a:spcPts val="600"/>
                </a:spcAft>
                <a:buClr>
                  <a:srgbClr val="FF0000"/>
                </a:buClr>
                <a:buSzPct val="80000"/>
                <a:defRPr/>
              </a:pPr>
              <a:r>
                <a:rPr lang="ar-AE" sz="1400" b="1" dirty="0">
                  <a:solidFill>
                    <a:srgbClr val="000000"/>
                  </a:solidFill>
                  <a:latin typeface="Arial" charset="0"/>
                </a:rPr>
                <a:t>نشر مبادئ الثقافة المؤسسية وخلق بيئة عمل محفزة</a:t>
              </a:r>
            </a:p>
          </p:txBody>
        </p:sp>
      </p:grpSp>
      <p:grpSp>
        <p:nvGrpSpPr>
          <p:cNvPr id="79" name="Group 78"/>
          <p:cNvGrpSpPr/>
          <p:nvPr/>
        </p:nvGrpSpPr>
        <p:grpSpPr>
          <a:xfrm>
            <a:off x="980207" y="6339840"/>
            <a:ext cx="7315200" cy="365760"/>
            <a:chOff x="1003177" y="4661953"/>
            <a:chExt cx="1377884" cy="1452820"/>
          </a:xfrm>
        </p:grpSpPr>
        <p:sp>
          <p:nvSpPr>
            <p:cNvPr id="80" name="مستطيل 17"/>
            <p:cNvSpPr/>
            <p:nvPr/>
          </p:nvSpPr>
          <p:spPr>
            <a:xfrm>
              <a:off x="1003177" y="4661953"/>
              <a:ext cx="1377884" cy="14528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مربع نص 30"/>
            <p:cNvSpPr txBox="1"/>
            <p:nvPr/>
          </p:nvSpPr>
          <p:spPr>
            <a:xfrm>
              <a:off x="1079377" y="4724398"/>
              <a:ext cx="1219200" cy="1222508"/>
            </a:xfrm>
            <a:prstGeom prst="rect">
              <a:avLst/>
            </a:prstGeom>
            <a:noFill/>
          </p:spPr>
          <p:txBody>
            <a:bodyPr wrap="square" rtlCol="0">
              <a:spAutoFit/>
            </a:bodyPr>
            <a:lstStyle/>
            <a:p>
              <a:pPr algn="ctr" rtl="1" fontAlgn="base">
                <a:buClr>
                  <a:srgbClr val="FF0000"/>
                </a:buClr>
                <a:buSzPct val="80000"/>
                <a:defRPr/>
              </a:pPr>
              <a:r>
                <a:rPr lang="ar-AE" sz="1400" b="1" dirty="0" smtClean="0">
                  <a:solidFill>
                    <a:srgbClr val="000000"/>
                  </a:solidFill>
                  <a:latin typeface="Arial" charset="0"/>
                </a:rPr>
                <a:t>(5) </a:t>
              </a:r>
              <a:r>
                <a:rPr lang="ar-AE" sz="1400" b="1" dirty="0">
                  <a:solidFill>
                    <a:srgbClr val="000000"/>
                  </a:solidFill>
                  <a:latin typeface="Arial" charset="0"/>
                </a:rPr>
                <a:t>ضمان تقديم كافة الخدمات الإدارية وفق معايير الجودة والكفاءة والشفافية </a:t>
              </a:r>
            </a:p>
          </p:txBody>
        </p:sp>
      </p:grpSp>
      <p:sp>
        <p:nvSpPr>
          <p:cNvPr id="82" name="مستطيل 12"/>
          <p:cNvSpPr/>
          <p:nvPr/>
        </p:nvSpPr>
        <p:spPr>
          <a:xfrm>
            <a:off x="992784" y="4648200"/>
            <a:ext cx="7302623" cy="28800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grpSp>
        <p:nvGrpSpPr>
          <p:cNvPr id="83" name="Group 82"/>
          <p:cNvGrpSpPr/>
          <p:nvPr/>
        </p:nvGrpSpPr>
        <p:grpSpPr>
          <a:xfrm>
            <a:off x="980207" y="2236200"/>
            <a:ext cx="7302623" cy="753460"/>
            <a:chOff x="990600" y="2133600"/>
            <a:chExt cx="7302623" cy="753460"/>
          </a:xfrm>
        </p:grpSpPr>
        <p:sp>
          <p:nvSpPr>
            <p:cNvPr id="84" name="مستطيل 6"/>
            <p:cNvSpPr/>
            <p:nvPr/>
          </p:nvSpPr>
          <p:spPr>
            <a:xfrm>
              <a:off x="990600" y="2181394"/>
              <a:ext cx="7302623" cy="28800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85" name="مستطيل 7"/>
            <p:cNvSpPr/>
            <p:nvPr/>
          </p:nvSpPr>
          <p:spPr>
            <a:xfrm>
              <a:off x="990600" y="2455572"/>
              <a:ext cx="7296336" cy="431488"/>
            </a:xfrm>
            <a:prstGeom prst="rect">
              <a:avLst/>
            </a:prstGeom>
            <a:solidFill>
              <a:srgbClr val="FFF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مربع نص 21"/>
            <p:cNvSpPr txBox="1"/>
            <p:nvPr/>
          </p:nvSpPr>
          <p:spPr>
            <a:xfrm>
              <a:off x="4277869" y="2133600"/>
              <a:ext cx="651140" cy="369332"/>
            </a:xfrm>
            <a:prstGeom prst="rect">
              <a:avLst/>
            </a:prstGeom>
            <a:noFill/>
          </p:spPr>
          <p:txBody>
            <a:bodyPr wrap="none" rtlCol="0">
              <a:spAutoFit/>
            </a:bodyPr>
            <a:lstStyle/>
            <a:p>
              <a:r>
                <a:rPr lang="ar-AE" b="1" dirty="0" smtClean="0">
                  <a:solidFill>
                    <a:schemeClr val="bg1"/>
                  </a:solidFill>
                </a:rPr>
                <a:t>الرؤية</a:t>
              </a:r>
              <a:endParaRPr lang="en-US" dirty="0">
                <a:solidFill>
                  <a:schemeClr val="bg1"/>
                </a:solidFill>
              </a:endParaRPr>
            </a:p>
          </p:txBody>
        </p:sp>
        <p:sp>
          <p:nvSpPr>
            <p:cNvPr id="87" name="مربع نص 22"/>
            <p:cNvSpPr txBox="1"/>
            <p:nvPr/>
          </p:nvSpPr>
          <p:spPr>
            <a:xfrm>
              <a:off x="2817571" y="2497516"/>
              <a:ext cx="3627916" cy="307777"/>
            </a:xfrm>
            <a:prstGeom prst="rect">
              <a:avLst/>
            </a:prstGeom>
            <a:noFill/>
          </p:spPr>
          <p:txBody>
            <a:bodyPr wrap="none" rtlCol="0">
              <a:spAutoFit/>
            </a:bodyPr>
            <a:lstStyle/>
            <a:p>
              <a:r>
                <a:rPr lang="ar-AE" sz="1400" b="1" dirty="0">
                  <a:solidFill>
                    <a:srgbClr val="000000"/>
                  </a:solidFill>
                </a:rPr>
                <a:t>رأس مال بشري في الحكومة الاتحادية يحقق الريادة العالمية</a:t>
              </a:r>
            </a:p>
          </p:txBody>
        </p:sp>
      </p:grpSp>
      <p:grpSp>
        <p:nvGrpSpPr>
          <p:cNvPr id="88" name="Group 87"/>
          <p:cNvGrpSpPr/>
          <p:nvPr/>
        </p:nvGrpSpPr>
        <p:grpSpPr>
          <a:xfrm>
            <a:off x="980207" y="2965002"/>
            <a:ext cx="7302623" cy="997398"/>
            <a:chOff x="990600" y="2895600"/>
            <a:chExt cx="7302623" cy="997398"/>
          </a:xfrm>
        </p:grpSpPr>
        <p:sp>
          <p:nvSpPr>
            <p:cNvPr id="89" name="مستطيل 10"/>
            <p:cNvSpPr/>
            <p:nvPr/>
          </p:nvSpPr>
          <p:spPr>
            <a:xfrm>
              <a:off x="990600" y="3207198"/>
              <a:ext cx="7296336" cy="685800"/>
            </a:xfrm>
            <a:prstGeom prst="rect">
              <a:avLst/>
            </a:prstGeom>
            <a:solidFill>
              <a:srgbClr val="FFF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مستطيل 11"/>
            <p:cNvSpPr/>
            <p:nvPr/>
          </p:nvSpPr>
          <p:spPr>
            <a:xfrm>
              <a:off x="990600" y="2937576"/>
              <a:ext cx="7302623" cy="28800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91" name="مربع نص 23"/>
            <p:cNvSpPr txBox="1"/>
            <p:nvPr/>
          </p:nvSpPr>
          <p:spPr>
            <a:xfrm>
              <a:off x="4236191" y="2895600"/>
              <a:ext cx="734496" cy="369332"/>
            </a:xfrm>
            <a:prstGeom prst="rect">
              <a:avLst/>
            </a:prstGeom>
            <a:noFill/>
          </p:spPr>
          <p:txBody>
            <a:bodyPr wrap="none" rtlCol="0">
              <a:spAutoFit/>
            </a:bodyPr>
            <a:lstStyle/>
            <a:p>
              <a:r>
                <a:rPr lang="ar-AE" b="1" dirty="0" smtClean="0">
                  <a:solidFill>
                    <a:schemeClr val="bg1"/>
                  </a:solidFill>
                </a:rPr>
                <a:t>الرسالة</a:t>
              </a:r>
              <a:endParaRPr lang="en-US" dirty="0">
                <a:solidFill>
                  <a:schemeClr val="bg1"/>
                </a:solidFill>
              </a:endParaRPr>
            </a:p>
          </p:txBody>
        </p:sp>
        <p:sp>
          <p:nvSpPr>
            <p:cNvPr id="92" name="مربع نص 24"/>
            <p:cNvSpPr txBox="1"/>
            <p:nvPr/>
          </p:nvSpPr>
          <p:spPr>
            <a:xfrm>
              <a:off x="1060511" y="3272732"/>
              <a:ext cx="7162800" cy="523220"/>
            </a:xfrm>
            <a:prstGeom prst="rect">
              <a:avLst/>
            </a:prstGeom>
            <a:noFill/>
          </p:spPr>
          <p:txBody>
            <a:bodyPr wrap="square" rtlCol="0">
              <a:spAutoFit/>
            </a:bodyPr>
            <a:lstStyle/>
            <a:p>
              <a:pPr algn="ctr"/>
              <a:r>
                <a:rPr lang="ar-AE" sz="1400" b="1" dirty="0">
                  <a:solidFill>
                    <a:srgbClr val="000000"/>
                  </a:solidFill>
                </a:rPr>
                <a:t>تمكين رأس المال البشري في الحكومة الاتحادية لتحقيق الأداء المؤسسي المتميز من خلال التعاون الفعال مع الشركاء لوضع ودعم تطبيق حلول متكاملة للموارد البشرية وفق أفضل الممارسات العالمية</a:t>
              </a:r>
            </a:p>
          </p:txBody>
        </p:sp>
      </p:grpSp>
      <p:sp>
        <p:nvSpPr>
          <p:cNvPr id="93" name="مربع نص 25"/>
          <p:cNvSpPr txBox="1"/>
          <p:nvPr/>
        </p:nvSpPr>
        <p:spPr>
          <a:xfrm>
            <a:off x="3811977" y="4576200"/>
            <a:ext cx="1741181" cy="369332"/>
          </a:xfrm>
          <a:prstGeom prst="rect">
            <a:avLst/>
          </a:prstGeom>
          <a:noFill/>
        </p:spPr>
        <p:txBody>
          <a:bodyPr wrap="none" rtlCol="0">
            <a:spAutoFit/>
          </a:bodyPr>
          <a:lstStyle/>
          <a:p>
            <a:pPr algn="r" rtl="1" fontAlgn="base">
              <a:spcAft>
                <a:spcPct val="0"/>
              </a:spcAft>
              <a:buClr>
                <a:srgbClr val="FF0000"/>
              </a:buClr>
              <a:buSzPct val="80000"/>
              <a:defRPr/>
            </a:pPr>
            <a:r>
              <a:rPr lang="ar-AE" b="1" dirty="0" smtClean="0">
                <a:solidFill>
                  <a:schemeClr val="bg1"/>
                </a:solidFill>
                <a:latin typeface="Arial" charset="0"/>
              </a:rPr>
              <a:t>الأهداف الاستراتيجية</a:t>
            </a:r>
            <a:endParaRPr lang="ar-AE" b="1" dirty="0">
              <a:solidFill>
                <a:schemeClr val="bg1"/>
              </a:solidFill>
              <a:latin typeface="Arial" charset="0"/>
            </a:endParaRPr>
          </a:p>
        </p:txBody>
      </p:sp>
      <p:grpSp>
        <p:nvGrpSpPr>
          <p:cNvPr id="94" name="Group 93"/>
          <p:cNvGrpSpPr/>
          <p:nvPr/>
        </p:nvGrpSpPr>
        <p:grpSpPr>
          <a:xfrm>
            <a:off x="992784" y="3932514"/>
            <a:ext cx="7302623" cy="715686"/>
            <a:chOff x="1003177" y="3886200"/>
            <a:chExt cx="7302623" cy="715686"/>
          </a:xfrm>
        </p:grpSpPr>
        <p:sp>
          <p:nvSpPr>
            <p:cNvPr id="95" name="مستطيل 10"/>
            <p:cNvSpPr/>
            <p:nvPr/>
          </p:nvSpPr>
          <p:spPr>
            <a:xfrm>
              <a:off x="1003177" y="4197798"/>
              <a:ext cx="7296336" cy="404088"/>
            </a:xfrm>
            <a:prstGeom prst="rect">
              <a:avLst/>
            </a:prstGeom>
            <a:solidFill>
              <a:srgbClr val="FFF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مستطيل 11"/>
            <p:cNvSpPr/>
            <p:nvPr/>
          </p:nvSpPr>
          <p:spPr>
            <a:xfrm>
              <a:off x="1003177" y="3928176"/>
              <a:ext cx="7302623" cy="28800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97" name="مربع نص 23"/>
            <p:cNvSpPr txBox="1"/>
            <p:nvPr/>
          </p:nvSpPr>
          <p:spPr>
            <a:xfrm>
              <a:off x="4248768" y="3886200"/>
              <a:ext cx="510076" cy="369332"/>
            </a:xfrm>
            <a:prstGeom prst="rect">
              <a:avLst/>
            </a:prstGeom>
            <a:noFill/>
          </p:spPr>
          <p:txBody>
            <a:bodyPr wrap="none" rtlCol="0">
              <a:spAutoFit/>
            </a:bodyPr>
            <a:lstStyle/>
            <a:p>
              <a:r>
                <a:rPr lang="ar-AE" b="1" dirty="0" smtClean="0">
                  <a:solidFill>
                    <a:schemeClr val="bg1"/>
                  </a:solidFill>
                </a:rPr>
                <a:t>القيم</a:t>
              </a:r>
              <a:endParaRPr lang="en-US" dirty="0">
                <a:solidFill>
                  <a:schemeClr val="bg1"/>
                </a:solidFill>
              </a:endParaRPr>
            </a:p>
          </p:txBody>
        </p:sp>
        <p:sp>
          <p:nvSpPr>
            <p:cNvPr id="98" name="مربع نص 24"/>
            <p:cNvSpPr txBox="1"/>
            <p:nvPr/>
          </p:nvSpPr>
          <p:spPr>
            <a:xfrm>
              <a:off x="1073088" y="4263332"/>
              <a:ext cx="7162800" cy="307777"/>
            </a:xfrm>
            <a:prstGeom prst="rect">
              <a:avLst/>
            </a:prstGeom>
            <a:noFill/>
          </p:spPr>
          <p:txBody>
            <a:bodyPr wrap="square" rtlCol="0">
              <a:spAutoFit/>
            </a:bodyPr>
            <a:lstStyle/>
            <a:p>
              <a:pPr algn="ctr" rtl="1"/>
              <a:r>
                <a:rPr lang="ar-AE" sz="1400" b="1" dirty="0">
                  <a:solidFill>
                    <a:srgbClr val="000000"/>
                  </a:solidFill>
                </a:rPr>
                <a:t>الولاء </a:t>
              </a:r>
              <a:r>
                <a:rPr lang="ar-AE" sz="1400" b="1" dirty="0" smtClean="0">
                  <a:solidFill>
                    <a:srgbClr val="000000"/>
                  </a:solidFill>
                </a:rPr>
                <a:t>والانتماء </a:t>
              </a:r>
              <a:r>
                <a:rPr lang="ar-AE" sz="1400" b="1" dirty="0">
                  <a:solidFill>
                    <a:srgbClr val="000000"/>
                  </a:solidFill>
                </a:rPr>
                <a:t>، المهنية </a:t>
              </a:r>
              <a:r>
                <a:rPr lang="ar-AE" sz="1400" b="1" dirty="0" smtClean="0">
                  <a:solidFill>
                    <a:srgbClr val="000000"/>
                  </a:solidFill>
                </a:rPr>
                <a:t>والنزاهة </a:t>
              </a:r>
              <a:r>
                <a:rPr lang="ar-AE" sz="1400" b="1" dirty="0">
                  <a:solidFill>
                    <a:srgbClr val="000000"/>
                  </a:solidFill>
                </a:rPr>
                <a:t>، الریادة </a:t>
              </a:r>
              <a:r>
                <a:rPr lang="ar-AE" sz="1400" b="1" dirty="0" smtClean="0">
                  <a:solidFill>
                    <a:srgbClr val="000000"/>
                  </a:solidFill>
                </a:rPr>
                <a:t>والتميز </a:t>
              </a:r>
              <a:r>
                <a:rPr lang="ar-AE" sz="1400" b="1" dirty="0">
                  <a:solidFill>
                    <a:srgbClr val="000000"/>
                  </a:solidFill>
                </a:rPr>
                <a:t>في </a:t>
              </a:r>
              <a:r>
                <a:rPr lang="ar-AE" sz="1400" b="1" dirty="0" smtClean="0">
                  <a:solidFill>
                    <a:srgbClr val="000000"/>
                  </a:solidFill>
                </a:rPr>
                <a:t>الأداء </a:t>
              </a:r>
              <a:r>
                <a:rPr lang="ar-AE" sz="1400" b="1" dirty="0">
                  <a:solidFill>
                    <a:srgbClr val="000000"/>
                  </a:solidFill>
                </a:rPr>
                <a:t>، </a:t>
              </a:r>
              <a:r>
                <a:rPr lang="ar-AE" sz="1400" b="1" dirty="0" smtClean="0">
                  <a:solidFill>
                    <a:srgbClr val="000000"/>
                  </a:solidFill>
                </a:rPr>
                <a:t>المسؤولية </a:t>
              </a:r>
              <a:r>
                <a:rPr lang="ar-AE" sz="1400" b="1" dirty="0">
                  <a:solidFill>
                    <a:srgbClr val="000000"/>
                  </a:solidFill>
                </a:rPr>
                <a:t>، التواصل الفعال والشراكة</a:t>
              </a:r>
              <a:endParaRPr lang="en-US" sz="1400" dirty="0"/>
            </a:p>
          </p:txBody>
        </p:sp>
      </p:grpSp>
    </p:spTree>
    <p:extLst>
      <p:ext uri="{BB962C8B-B14F-4D97-AF65-F5344CB8AC3E}">
        <p14:creationId xmlns:p14="http://schemas.microsoft.com/office/powerpoint/2010/main" val="242556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62000" y="295320"/>
            <a:ext cx="7696200" cy="619080"/>
            <a:chOff x="1600200" y="1590720"/>
            <a:chExt cx="6324600" cy="923880"/>
          </a:xfrm>
        </p:grpSpPr>
        <p:sp>
          <p:nvSpPr>
            <p:cNvPr id="39"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0" name="TextBox 39"/>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sp>
        <p:nvSpPr>
          <p:cNvPr id="41" name="Slide Number Placeholder 3"/>
          <p:cNvSpPr>
            <a:spLocks noGrp="1"/>
          </p:cNvSpPr>
          <p:nvPr>
            <p:ph type="sldNum" sz="quarter" idx="12"/>
          </p:nvPr>
        </p:nvSpPr>
        <p:spPr>
          <a:xfrm>
            <a:off x="0" y="6540500"/>
            <a:ext cx="28386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5</a:t>
            </a:fld>
            <a:endParaRPr lang="en-US" kern="0" dirty="0">
              <a:solidFill>
                <a:srgbClr val="C00000"/>
              </a:solidFill>
              <a:cs typeface="+mj-cs"/>
            </a:endParaRPr>
          </a:p>
        </p:txBody>
      </p:sp>
      <p:sp>
        <p:nvSpPr>
          <p:cNvPr id="2" name="Rectangle 1"/>
          <p:cNvSpPr/>
          <p:nvPr/>
        </p:nvSpPr>
        <p:spPr>
          <a:xfrm>
            <a:off x="358521" y="2133600"/>
            <a:ext cx="8458200" cy="1477328"/>
          </a:xfrm>
          <a:prstGeom prst="rect">
            <a:avLst/>
          </a:prstGeom>
        </p:spPr>
        <p:txBody>
          <a:bodyPr wrap="square">
            <a:spAutoFit/>
          </a:bodyPr>
          <a:lstStyle/>
          <a:p>
            <a:pPr algn="just" rtl="1">
              <a:lnSpc>
                <a:spcPct val="150000"/>
              </a:lnSpc>
            </a:pPr>
            <a:r>
              <a:rPr lang="ar-SA" sz="2000" dirty="0" smtClean="0">
                <a:cs typeface="Sultan Medium" pitchFamily="2" charset="-78"/>
              </a:rPr>
              <a:t>تهدف </a:t>
            </a:r>
            <a:r>
              <a:rPr lang="ar-SA" sz="2000" dirty="0">
                <a:cs typeface="Sultan Medium" pitchFamily="2" charset="-78"/>
              </a:rPr>
              <a:t>المبادرة الى انشاء بنك معرفي ورفع مستويات التواصل والحوار المعرفي ضمن مواضيع الموارد البشرية المختلفة على المستوى المحلي والاقليمي وذلك لاكتساب الخبرات المختلفة ونشر الخبرات التي وصلت اليها الجهات الحكومية الاتحادية في الدولة </a:t>
            </a:r>
            <a:endParaRPr lang="en-US" sz="2000" dirty="0">
              <a:cs typeface="Sultan Medium" pitchFamily="2" charset="-78"/>
            </a:endParaRPr>
          </a:p>
        </p:txBody>
      </p:sp>
      <p:sp>
        <p:nvSpPr>
          <p:cNvPr id="3" name="Rectangle 2"/>
          <p:cNvSpPr/>
          <p:nvPr/>
        </p:nvSpPr>
        <p:spPr>
          <a:xfrm>
            <a:off x="1447800" y="1143000"/>
            <a:ext cx="6427038" cy="1031051"/>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1</a:t>
            </a:r>
            <a:r>
              <a:rPr lang="ar-AE" altLang="en-US" sz="2800" dirty="0" smtClean="0">
                <a:solidFill>
                  <a:srgbClr val="C00000"/>
                </a:solidFill>
                <a:latin typeface="Arial" pitchFamily="34" charset="0"/>
                <a:cs typeface="Sultan Medium" pitchFamily="2" charset="-78"/>
              </a:rPr>
              <a:t>- مركز التميز للموارد  البشرية</a:t>
            </a:r>
            <a:endParaRPr lang="en-US" altLang="en-US" sz="2800" dirty="0" smtClean="0">
              <a:solidFill>
                <a:srgbClr val="C00000"/>
              </a:solidFill>
              <a:latin typeface="Arial" pitchFamily="34" charset="0"/>
              <a:cs typeface="Sultan Medium" pitchFamily="2" charset="-78"/>
            </a:endParaRPr>
          </a:p>
          <a:p>
            <a:pPr algn="ctr" rtl="1">
              <a:spcBef>
                <a:spcPct val="0"/>
              </a:spcBef>
              <a:spcAft>
                <a:spcPts val="600"/>
              </a:spcAft>
            </a:pPr>
            <a:r>
              <a:rPr lang="en-US" altLang="en-US" sz="2800" dirty="0">
                <a:solidFill>
                  <a:srgbClr val="C00000"/>
                </a:solidFill>
                <a:latin typeface="Arial" pitchFamily="34" charset="0"/>
                <a:cs typeface="Sultan Medium" pitchFamily="2" charset="-78"/>
              </a:rPr>
              <a:t>Centre</a:t>
            </a:r>
            <a:r>
              <a:rPr lang="ar-AE" altLang="en-US" sz="2800" dirty="0" smtClean="0">
                <a:solidFill>
                  <a:srgbClr val="C00000"/>
                </a:solidFill>
                <a:latin typeface="Arial" pitchFamily="34" charset="0"/>
                <a:cs typeface="Sultan Medium" pitchFamily="2" charset="-78"/>
              </a:rPr>
              <a:t> </a:t>
            </a:r>
            <a:r>
              <a:rPr lang="en-US" altLang="en-US" sz="2800" dirty="0" smtClean="0">
                <a:solidFill>
                  <a:srgbClr val="C00000"/>
                </a:solidFill>
                <a:latin typeface="Arial" pitchFamily="34" charset="0"/>
                <a:cs typeface="Sultan Medium" pitchFamily="2" charset="-78"/>
              </a:rPr>
              <a:t>HR Excellence</a:t>
            </a:r>
            <a:endParaRPr lang="en-US" altLang="en-US" sz="2800" dirty="0">
              <a:solidFill>
                <a:srgbClr val="C00000"/>
              </a:solidFill>
              <a:latin typeface="Arial" pitchFamily="34" charset="0"/>
              <a:cs typeface="Sultan Medium" pitchFamily="2" charset="-78"/>
            </a:endParaRPr>
          </a:p>
        </p:txBody>
      </p:sp>
      <p:grpSp>
        <p:nvGrpSpPr>
          <p:cNvPr id="7" name="Group 6"/>
          <p:cNvGrpSpPr/>
          <p:nvPr/>
        </p:nvGrpSpPr>
        <p:grpSpPr>
          <a:xfrm>
            <a:off x="5221472" y="4107612"/>
            <a:ext cx="1560328" cy="2311598"/>
            <a:chOff x="6858000" y="3879012"/>
            <a:chExt cx="1560328" cy="2311598"/>
          </a:xfrm>
        </p:grpSpPr>
        <p:sp>
          <p:nvSpPr>
            <p:cNvPr id="99" name="Rectangle 98"/>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00" name="Chord 99"/>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1" name="Pie 100"/>
            <p:cNvSpPr/>
            <p:nvPr/>
          </p:nvSpPr>
          <p:spPr>
            <a:xfrm rot="10800000">
              <a:off x="7898219" y="3936802"/>
              <a:ext cx="462319" cy="462319"/>
            </a:xfrm>
            <a:prstGeom prst="pie">
              <a:avLst>
                <a:gd name="adj1" fmla="val 5400000"/>
                <a:gd name="adj2" fmla="val 13805819"/>
              </a:avLst>
            </a:prstGeom>
            <a:solidFill>
              <a:schemeClr val="tx2">
                <a:lumMod val="60000"/>
                <a:lumOff val="40000"/>
              </a:schemeClr>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2" name="Rectangle 101"/>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3" name="Rectangle 102"/>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4" name="Rectangle 103"/>
          <p:cNvSpPr/>
          <p:nvPr/>
        </p:nvSpPr>
        <p:spPr>
          <a:xfrm>
            <a:off x="5314045" y="4165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kern="1200" dirty="0" smtClean="0">
                <a:latin typeface="Sakkal Majalla" panose="02000000000000000000" pitchFamily="2" charset="-78"/>
                <a:cs typeface="Sultan Medium" pitchFamily="2" charset="-78"/>
              </a:rPr>
              <a:t>وضع التصور</a:t>
            </a:r>
            <a:endParaRPr lang="en-US" sz="1400" kern="1200" dirty="0"/>
          </a:p>
          <a:p>
            <a:pPr marL="177800" lvl="0" indent="-177800" algn="r" defTabSz="622300" rtl="1">
              <a:lnSpc>
                <a:spcPct val="90000"/>
              </a:lnSpc>
              <a:spcBef>
                <a:spcPct val="0"/>
              </a:spcBef>
              <a:spcAft>
                <a:spcPts val="1200"/>
              </a:spcAft>
              <a:buFont typeface="Arial" panose="020B0604020202020204" pitchFamily="34" charset="0"/>
              <a:buChar char="•"/>
            </a:pPr>
            <a:r>
              <a:rPr lang="ar-AE" sz="1400" kern="1200" dirty="0" smtClean="0">
                <a:latin typeface="Sakkal Majalla" panose="02000000000000000000" pitchFamily="2" charset="-78"/>
                <a:cs typeface="Sultan Medium" pitchFamily="2" charset="-78"/>
              </a:rPr>
              <a:t>عقد الشراكات</a:t>
            </a:r>
            <a:endParaRPr lang="en-US" sz="1400" kern="1200" dirty="0"/>
          </a:p>
          <a:p>
            <a:pPr marL="177800" lvl="0" indent="-177800" algn="r" defTabSz="622300" rtl="1">
              <a:lnSpc>
                <a:spcPct val="90000"/>
              </a:lnSpc>
              <a:spcBef>
                <a:spcPct val="0"/>
              </a:spcBef>
              <a:spcAft>
                <a:spcPts val="1200"/>
              </a:spcAft>
              <a:buFont typeface="Arial" panose="020B0604020202020204" pitchFamily="34" charset="0"/>
              <a:buChar char="•"/>
            </a:pPr>
            <a:r>
              <a:rPr lang="ar-AE" sz="1400" kern="1200" dirty="0" smtClean="0">
                <a:latin typeface="Sakkal Majalla" panose="02000000000000000000" pitchFamily="2" charset="-78"/>
                <a:cs typeface="Sultan Medium" pitchFamily="2" charset="-78"/>
              </a:rPr>
              <a:t>حصر الجوائز</a:t>
            </a:r>
            <a:endParaRPr lang="en-US" sz="1400" kern="1200" dirty="0"/>
          </a:p>
          <a:p>
            <a:pPr marL="177800" lvl="0" indent="-177800" algn="r" defTabSz="622300" rtl="1">
              <a:lnSpc>
                <a:spcPct val="90000"/>
              </a:lnSpc>
              <a:spcBef>
                <a:spcPct val="0"/>
              </a:spcBef>
              <a:spcAft>
                <a:spcPts val="1200"/>
              </a:spcAft>
              <a:buFont typeface="Arial" panose="020B0604020202020204" pitchFamily="34" charset="0"/>
              <a:buChar char="•"/>
            </a:pPr>
            <a:r>
              <a:rPr lang="ar-AE" sz="1400" kern="1200" dirty="0" smtClean="0">
                <a:latin typeface="Sakkal Majalla" panose="02000000000000000000" pitchFamily="2" charset="-78"/>
                <a:cs typeface="Sultan Medium" pitchFamily="2" charset="-78"/>
              </a:rPr>
              <a:t>المجلة العلمية</a:t>
            </a:r>
            <a:endParaRPr lang="en-US" sz="1400" kern="1200" dirty="0" smtClean="0">
              <a:latin typeface="Sakkal Majalla" panose="02000000000000000000" pitchFamily="2" charset="-78"/>
              <a:cs typeface="Sultan Medium" pitchFamily="2" charset="-78"/>
            </a:endParaRPr>
          </a:p>
        </p:txBody>
      </p:sp>
      <p:sp>
        <p:nvSpPr>
          <p:cNvPr id="116" name="Rectangle 115"/>
          <p:cNvSpPr/>
          <p:nvPr/>
        </p:nvSpPr>
        <p:spPr>
          <a:xfrm>
            <a:off x="3067917" y="4165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المشاركة في القمة الحكومية</a:t>
            </a:r>
            <a:endParaRPr lang="en-US" sz="1400" dirty="0"/>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المشاركة </a:t>
            </a:r>
            <a:r>
              <a:rPr lang="ar-AE" sz="1400" dirty="0">
                <a:latin typeface="Sakkal Majalla" panose="02000000000000000000" pitchFamily="2" charset="-78"/>
                <a:cs typeface="Sultan Medium" pitchFamily="2" charset="-78"/>
              </a:rPr>
              <a:t>في </a:t>
            </a:r>
            <a:r>
              <a:rPr lang="ar-AE" sz="1400" dirty="0" smtClean="0">
                <a:latin typeface="Sakkal Majalla" panose="02000000000000000000" pitchFamily="2" charset="-78"/>
                <a:cs typeface="Sultan Medium" pitchFamily="2" charset="-78"/>
              </a:rPr>
              <a:t>الجوائز العالمية</a:t>
            </a:r>
            <a:endParaRPr lang="ar-AE" sz="1400" dirty="0">
              <a:latin typeface="Sakkal Majalla" panose="02000000000000000000" pitchFamily="2" charset="-78"/>
              <a:cs typeface="Sultan Medium" pitchFamily="2" charset="-78"/>
            </a:endParaRP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تبادل الحوار والمعرفة</a:t>
            </a:r>
          </a:p>
        </p:txBody>
      </p:sp>
      <p:grpSp>
        <p:nvGrpSpPr>
          <p:cNvPr id="9" name="Group 8"/>
          <p:cNvGrpSpPr/>
          <p:nvPr/>
        </p:nvGrpSpPr>
        <p:grpSpPr>
          <a:xfrm>
            <a:off x="2975344" y="4107612"/>
            <a:ext cx="1560327" cy="2311598"/>
            <a:chOff x="4611872" y="3879012"/>
            <a:chExt cx="1560327" cy="2311598"/>
          </a:xfrm>
        </p:grpSpPr>
        <p:sp>
          <p:nvSpPr>
            <p:cNvPr id="113" name="Rectangle 112"/>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14" name="Rectangle 113"/>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5" name="Rectangle 114"/>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7" name="Group 116"/>
            <p:cNvGrpSpPr/>
            <p:nvPr/>
          </p:nvGrpSpPr>
          <p:grpSpPr>
            <a:xfrm>
              <a:off x="5582411" y="3879012"/>
              <a:ext cx="577899" cy="577899"/>
              <a:chOff x="6593598" y="152401"/>
              <a:chExt cx="577899" cy="577899"/>
            </a:xfrm>
          </p:grpSpPr>
          <p:sp>
            <p:nvSpPr>
              <p:cNvPr id="118" name="Chord 117"/>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9" name="Pie 118"/>
              <p:cNvSpPr/>
              <p:nvPr/>
            </p:nvSpPr>
            <p:spPr>
              <a:xfrm rot="10800000">
                <a:off x="6651388" y="210191"/>
                <a:ext cx="462319" cy="462319"/>
              </a:xfrm>
              <a:prstGeom prst="pie">
                <a:avLst>
                  <a:gd name="adj1" fmla="val 5400000"/>
                  <a:gd name="adj2" fmla="val 16285668"/>
                </a:avLst>
              </a:prstGeom>
              <a:solidFill>
                <a:schemeClr val="accent6"/>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spTree>
    <p:extLst>
      <p:ext uri="{BB962C8B-B14F-4D97-AF65-F5344CB8AC3E}">
        <p14:creationId xmlns:p14="http://schemas.microsoft.com/office/powerpoint/2010/main" val="34950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16">
                                            <p:txEl>
                                              <p:pRg st="1" end="1"/>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04800" y="2104072"/>
            <a:ext cx="8458200" cy="1477328"/>
          </a:xfrm>
          <a:prstGeom prst="rect">
            <a:avLst/>
          </a:prstGeom>
        </p:spPr>
        <p:txBody>
          <a:bodyPr wrap="square">
            <a:spAutoFit/>
          </a:bodyPr>
          <a:lstStyle/>
          <a:p>
            <a:pPr algn="just" rtl="1">
              <a:lnSpc>
                <a:spcPct val="150000"/>
              </a:lnSpc>
            </a:pPr>
            <a:r>
              <a:rPr lang="ar-SA" sz="2000" dirty="0" smtClean="0">
                <a:cs typeface="Sultan Medium" pitchFamily="2" charset="-78"/>
              </a:rPr>
              <a:t>تهدف </a:t>
            </a:r>
            <a:r>
              <a:rPr lang="ar-SA" sz="2000" dirty="0">
                <a:cs typeface="Sultan Medium" pitchFamily="2" charset="-78"/>
              </a:rPr>
              <a:t>المبادرة الى </a:t>
            </a:r>
            <a:r>
              <a:rPr lang="ar-SA" sz="2000" dirty="0" smtClean="0">
                <a:cs typeface="Sultan Medium" pitchFamily="2" charset="-78"/>
              </a:rPr>
              <a:t>ترجمة عملية لكافة مراحل التخطيط في الجهة وهو عملية يجري بوساطتها تقييم أداء الموظف بالمقارنة مع الأهداف والمؤشرات الرئيسة للأداء</a:t>
            </a:r>
          </a:p>
          <a:p>
            <a:pPr algn="just" rtl="1">
              <a:lnSpc>
                <a:spcPct val="150000"/>
              </a:lnSpc>
            </a:pPr>
            <a:endParaRPr lang="en-US" sz="2000" dirty="0">
              <a:cs typeface="Sultan Medium" pitchFamily="2" charset="-78"/>
            </a:endParaRPr>
          </a:p>
        </p:txBody>
      </p:sp>
      <p:sp>
        <p:nvSpPr>
          <p:cNvPr id="39" name="Rectangle 38"/>
          <p:cNvSpPr/>
          <p:nvPr/>
        </p:nvSpPr>
        <p:spPr>
          <a:xfrm>
            <a:off x="1344397" y="1219200"/>
            <a:ext cx="6427038"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2</a:t>
            </a:r>
            <a:r>
              <a:rPr lang="ar-AE" altLang="en-US" sz="2800" dirty="0" smtClean="0">
                <a:solidFill>
                  <a:srgbClr val="C00000"/>
                </a:solidFill>
                <a:latin typeface="Arial" pitchFamily="34" charset="0"/>
                <a:cs typeface="Sultan Medium" pitchFamily="2" charset="-78"/>
              </a:rPr>
              <a:t>- نظام إدارة الاداء الوظيفي</a:t>
            </a:r>
            <a:endParaRPr lang="en-US" altLang="en-US" sz="2800" dirty="0">
              <a:solidFill>
                <a:srgbClr val="C00000"/>
              </a:solidFill>
              <a:latin typeface="Arial" pitchFamily="34" charset="0"/>
              <a:cs typeface="Sultan Medium" pitchFamily="2" charset="-78"/>
            </a:endParaRPr>
          </a:p>
        </p:txBody>
      </p:sp>
      <p:sp>
        <p:nvSpPr>
          <p:cNvPr id="79" name="Slide Number Placeholder 3"/>
          <p:cNvSpPr>
            <a:spLocks noGrp="1"/>
          </p:cNvSpPr>
          <p:nvPr>
            <p:ph type="sldNum" sz="quarter" idx="12"/>
          </p:nvPr>
        </p:nvSpPr>
        <p:spPr>
          <a:xfrm>
            <a:off x="36375"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6</a:t>
            </a:fld>
            <a:endParaRPr lang="en-US" kern="0" dirty="0">
              <a:solidFill>
                <a:srgbClr val="C00000"/>
              </a:solidFill>
              <a:cs typeface="+mj-cs"/>
            </a:endParaRPr>
          </a:p>
        </p:txBody>
      </p:sp>
      <p:grpSp>
        <p:nvGrpSpPr>
          <p:cNvPr id="67" name="Group 66"/>
          <p:cNvGrpSpPr/>
          <p:nvPr/>
        </p:nvGrpSpPr>
        <p:grpSpPr>
          <a:xfrm>
            <a:off x="762000" y="295320"/>
            <a:ext cx="7696200" cy="619080"/>
            <a:chOff x="1600200" y="1590720"/>
            <a:chExt cx="6324600" cy="923880"/>
          </a:xfrm>
        </p:grpSpPr>
        <p:sp>
          <p:nvSpPr>
            <p:cNvPr id="69"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80" name="TextBox 79"/>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81" name="Group 80"/>
          <p:cNvGrpSpPr/>
          <p:nvPr/>
        </p:nvGrpSpPr>
        <p:grpSpPr>
          <a:xfrm>
            <a:off x="7431272" y="3719424"/>
            <a:ext cx="1560328" cy="2311598"/>
            <a:chOff x="6858000" y="3879012"/>
            <a:chExt cx="1560328" cy="2311598"/>
          </a:xfrm>
        </p:grpSpPr>
        <p:sp>
          <p:nvSpPr>
            <p:cNvPr id="82" name="Rectangle 81"/>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2011</a:t>
              </a:r>
              <a:endParaRPr lang="en-US" sz="2400" b="1" kern="1200" dirty="0"/>
            </a:p>
          </p:txBody>
        </p:sp>
        <p:sp>
          <p:nvSpPr>
            <p:cNvPr id="83" name="Chord 82"/>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4" name="Pie 83"/>
            <p:cNvSpPr/>
            <p:nvPr/>
          </p:nvSpPr>
          <p:spPr>
            <a:xfrm rot="10800000">
              <a:off x="7898219" y="3936802"/>
              <a:ext cx="462319" cy="462319"/>
            </a:xfrm>
            <a:prstGeom prst="pie">
              <a:avLst>
                <a:gd name="adj1" fmla="val 5400000"/>
                <a:gd name="adj2" fmla="val 7560000"/>
              </a:avLst>
            </a:prstGeom>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5" name="Rectangle 84"/>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6" name="Rectangle 85"/>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87" name="Rectangle 86"/>
          <p:cNvSpPr/>
          <p:nvPr/>
        </p:nvSpPr>
        <p:spPr>
          <a:xfrm>
            <a:off x="7523845"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تطوير النظام ولاطار العام </a:t>
            </a:r>
            <a:r>
              <a:rPr lang="ar-AE" sz="1400" dirty="0" smtClean="0">
                <a:latin typeface="Sakkal Majalla" panose="02000000000000000000" pitchFamily="2" charset="-78"/>
                <a:cs typeface="Sultan Medium" pitchFamily="2" charset="-78"/>
              </a:rPr>
              <a:t>للكفاءات </a:t>
            </a:r>
            <a:r>
              <a:rPr lang="ar-AE" sz="1400" dirty="0">
                <a:latin typeface="Sakkal Majalla" panose="02000000000000000000" pitchFamily="2" charset="-78"/>
                <a:cs typeface="Sultan Medium" pitchFamily="2" charset="-78"/>
              </a:rPr>
              <a:t>السلوكية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المرحلة التجريبية لتطبيق </a:t>
            </a:r>
            <a:r>
              <a:rPr lang="ar-AE" sz="1400" dirty="0" smtClean="0">
                <a:latin typeface="Sakkal Majalla" panose="02000000000000000000" pitchFamily="2" charset="-78"/>
                <a:cs typeface="Sultan Medium" pitchFamily="2" charset="-78"/>
              </a:rPr>
              <a:t>النظام</a:t>
            </a:r>
            <a:endParaRPr lang="ar-AE" sz="1400" dirty="0">
              <a:latin typeface="Sakkal Majalla" panose="02000000000000000000" pitchFamily="2" charset="-78"/>
              <a:cs typeface="Sultan Medium" pitchFamily="2" charset="-78"/>
            </a:endParaRPr>
          </a:p>
        </p:txBody>
      </p:sp>
      <p:sp>
        <p:nvSpPr>
          <p:cNvPr id="88" name="Rectangle 87"/>
          <p:cNvSpPr/>
          <p:nvPr/>
        </p:nvSpPr>
        <p:spPr>
          <a:xfrm>
            <a:off x="5698590"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تفعيل النظام</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لجان الضبط </a:t>
            </a:r>
            <a:r>
              <a:rPr lang="ar-AE" sz="1400" dirty="0" smtClean="0">
                <a:latin typeface="Sakkal Majalla" panose="02000000000000000000" pitchFamily="2" charset="-78"/>
                <a:cs typeface="Sultan Medium" pitchFamily="2" charset="-78"/>
              </a:rPr>
              <a:t>وموازنة النسب</a:t>
            </a:r>
            <a:endParaRPr lang="ar-AE" sz="1400" dirty="0">
              <a:latin typeface="Sakkal Majalla" panose="02000000000000000000" pitchFamily="2" charset="-78"/>
              <a:cs typeface="Sultan Medium" pitchFamily="2" charset="-78"/>
            </a:endParaRPr>
          </a:p>
        </p:txBody>
      </p:sp>
      <p:grpSp>
        <p:nvGrpSpPr>
          <p:cNvPr id="89" name="Group 88"/>
          <p:cNvGrpSpPr/>
          <p:nvPr/>
        </p:nvGrpSpPr>
        <p:grpSpPr>
          <a:xfrm>
            <a:off x="5606017" y="3719424"/>
            <a:ext cx="1560327" cy="2311598"/>
            <a:chOff x="4611872" y="3879012"/>
            <a:chExt cx="1560327" cy="2311598"/>
          </a:xfrm>
        </p:grpSpPr>
        <p:sp>
          <p:nvSpPr>
            <p:cNvPr id="90" name="Rectangle 89"/>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2012</a:t>
              </a:r>
              <a:endParaRPr lang="en-US" sz="2400" b="1" kern="1200" dirty="0"/>
            </a:p>
          </p:txBody>
        </p:sp>
        <p:sp>
          <p:nvSpPr>
            <p:cNvPr id="91" name="Rectangle 90"/>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2" name="Rectangle 91"/>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3" name="Group 92"/>
            <p:cNvGrpSpPr/>
            <p:nvPr/>
          </p:nvGrpSpPr>
          <p:grpSpPr>
            <a:xfrm>
              <a:off x="5582411" y="3879012"/>
              <a:ext cx="577899" cy="577899"/>
              <a:chOff x="6593598" y="152401"/>
              <a:chExt cx="577899" cy="577899"/>
            </a:xfrm>
          </p:grpSpPr>
          <p:sp>
            <p:nvSpPr>
              <p:cNvPr id="94" name="Chord 93"/>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5" name="Pie 94"/>
              <p:cNvSpPr/>
              <p:nvPr/>
            </p:nvSpPr>
            <p:spPr>
              <a:xfrm rot="10800000">
                <a:off x="6651388" y="210191"/>
                <a:ext cx="462319" cy="462319"/>
              </a:xfrm>
              <a:prstGeom prst="pie">
                <a:avLst>
                  <a:gd name="adj1" fmla="val 5400000"/>
                  <a:gd name="adj2" fmla="val 9720000"/>
                </a:avLst>
              </a:prstGeom>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96" name="Group 95"/>
          <p:cNvGrpSpPr/>
          <p:nvPr/>
        </p:nvGrpSpPr>
        <p:grpSpPr>
          <a:xfrm>
            <a:off x="3777216" y="3726612"/>
            <a:ext cx="1560328" cy="2311598"/>
            <a:chOff x="6858000" y="3879012"/>
            <a:chExt cx="1560328" cy="2311598"/>
          </a:xfrm>
        </p:grpSpPr>
        <p:sp>
          <p:nvSpPr>
            <p:cNvPr id="97" name="Rectangle 96"/>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98" name="Chord 97"/>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9" name="Pie 98"/>
            <p:cNvSpPr/>
            <p:nvPr/>
          </p:nvSpPr>
          <p:spPr>
            <a:xfrm rot="10800000">
              <a:off x="7898219" y="3936802"/>
              <a:ext cx="462319" cy="462319"/>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0" name="Rectangle 99"/>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1" name="Rectangle 100"/>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2" name="Rectangle 101"/>
          <p:cNvSpPr/>
          <p:nvPr/>
        </p:nvSpPr>
        <p:spPr>
          <a:xfrm>
            <a:off x="3869789" y="3784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قياس النتائج والتدقيق</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تكريم </a:t>
            </a:r>
            <a:r>
              <a:rPr lang="ar-AE" sz="1400" dirty="0" smtClean="0">
                <a:latin typeface="Sakkal Majalla" panose="02000000000000000000" pitchFamily="2" charset="-78"/>
                <a:cs typeface="Sultan Medium" pitchFamily="2" charset="-78"/>
              </a:rPr>
              <a:t>المتفوقين</a:t>
            </a:r>
            <a:endParaRPr lang="ar-AE" sz="1400" dirty="0">
              <a:latin typeface="Sakkal Majalla" panose="02000000000000000000" pitchFamily="2" charset="-78"/>
              <a:cs typeface="Sultan Medium" pitchFamily="2" charset="-78"/>
            </a:endParaRPr>
          </a:p>
        </p:txBody>
      </p:sp>
      <p:sp>
        <p:nvSpPr>
          <p:cNvPr id="103" name="Rectangle 102"/>
          <p:cNvSpPr/>
          <p:nvPr/>
        </p:nvSpPr>
        <p:spPr>
          <a:xfrm>
            <a:off x="2040990" y="3784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النظام </a:t>
            </a:r>
            <a:r>
              <a:rPr lang="ar-AE" sz="1400" dirty="0" smtClean="0">
                <a:latin typeface="Sakkal Majalla" panose="02000000000000000000" pitchFamily="2" charset="-78"/>
                <a:cs typeface="Sultan Medium" pitchFamily="2" charset="-78"/>
              </a:rPr>
              <a:t>الإلكتروني</a:t>
            </a:r>
            <a:endParaRPr lang="ar-AE" sz="1400" dirty="0">
              <a:latin typeface="Sakkal Majalla" panose="02000000000000000000" pitchFamily="2" charset="-78"/>
              <a:cs typeface="Sultan Medium" pitchFamily="2" charset="-78"/>
            </a:endParaRPr>
          </a:p>
        </p:txBody>
      </p:sp>
      <p:grpSp>
        <p:nvGrpSpPr>
          <p:cNvPr id="104" name="Group 103"/>
          <p:cNvGrpSpPr/>
          <p:nvPr/>
        </p:nvGrpSpPr>
        <p:grpSpPr>
          <a:xfrm>
            <a:off x="1948417" y="3726612"/>
            <a:ext cx="1560327" cy="2311598"/>
            <a:chOff x="4611872" y="3879012"/>
            <a:chExt cx="1560327" cy="2311598"/>
          </a:xfrm>
        </p:grpSpPr>
        <p:sp>
          <p:nvSpPr>
            <p:cNvPr id="105" name="Rectangle 104"/>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06" name="Rectangle 105"/>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08" name="Group 107"/>
            <p:cNvGrpSpPr/>
            <p:nvPr/>
          </p:nvGrpSpPr>
          <p:grpSpPr>
            <a:xfrm>
              <a:off x="5582411" y="3879012"/>
              <a:ext cx="577899" cy="577899"/>
              <a:chOff x="6593598" y="152401"/>
              <a:chExt cx="577899" cy="577899"/>
            </a:xfrm>
          </p:grpSpPr>
          <p:sp>
            <p:nvSpPr>
              <p:cNvPr id="109" name="Chord 108"/>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0" name="Pie 109"/>
              <p:cNvSpPr/>
              <p:nvPr/>
            </p:nvSpPr>
            <p:spPr>
              <a:xfrm rot="10800000">
                <a:off x="6651388" y="210191"/>
                <a:ext cx="462319" cy="462319"/>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11" name="Group 110"/>
          <p:cNvGrpSpPr/>
          <p:nvPr/>
        </p:nvGrpSpPr>
        <p:grpSpPr>
          <a:xfrm>
            <a:off x="119616" y="3719424"/>
            <a:ext cx="1560328" cy="2311598"/>
            <a:chOff x="6858000" y="3879012"/>
            <a:chExt cx="1560328" cy="2311598"/>
          </a:xfrm>
        </p:grpSpPr>
        <p:sp>
          <p:nvSpPr>
            <p:cNvPr id="112" name="Rectangle 111"/>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13" name="Chord 112"/>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4" name="Pie 113"/>
            <p:cNvSpPr/>
            <p:nvPr/>
          </p:nvSpPr>
          <p:spPr>
            <a:xfrm rot="10800000">
              <a:off x="7898219" y="3936802"/>
              <a:ext cx="462319" cy="462319"/>
            </a:xfrm>
            <a:prstGeom prst="pie">
              <a:avLst>
                <a:gd name="adj1" fmla="val 5400000"/>
                <a:gd name="adj2" fmla="val 16203443"/>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5" name="Rectangle 114"/>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6" name="Rectangle 115"/>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17" name="Rectangle 116"/>
          <p:cNvSpPr/>
          <p:nvPr/>
        </p:nvSpPr>
        <p:spPr>
          <a:xfrm>
            <a:off x="212189"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دليل </a:t>
            </a:r>
            <a:r>
              <a:rPr lang="ar-AE" sz="1400" dirty="0" smtClean="0">
                <a:latin typeface="Sakkal Majalla" panose="02000000000000000000" pitchFamily="2" charset="-78"/>
                <a:cs typeface="Sultan Medium" pitchFamily="2" charset="-78"/>
              </a:rPr>
              <a:t>لتطوير </a:t>
            </a:r>
            <a:r>
              <a:rPr lang="ar-AE" sz="1400" dirty="0">
                <a:latin typeface="Sakkal Majalla" panose="02000000000000000000" pitchFamily="2" charset="-78"/>
                <a:cs typeface="Sultan Medium" pitchFamily="2" charset="-78"/>
              </a:rPr>
              <a:t>الكفاءات التخصصية</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بنك الأهداف لوظائف الدعم</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دراسة تقييم </a:t>
            </a:r>
            <a:r>
              <a:rPr lang="ar-AE" sz="1400" dirty="0" smtClean="0">
                <a:latin typeface="Sakkal Majalla" panose="02000000000000000000" pitchFamily="2" charset="-78"/>
                <a:cs typeface="Sultan Medium" pitchFamily="2" charset="-78"/>
              </a:rPr>
              <a:t>الأقران</a:t>
            </a:r>
            <a:r>
              <a:rPr lang="ar-AE" sz="1100" dirty="0" smtClean="0">
                <a:latin typeface="Sakkal Majalla" panose="02000000000000000000" pitchFamily="2" charset="-78"/>
                <a:cs typeface="Sultan Medium" pitchFamily="2" charset="-78"/>
              </a:rPr>
              <a:t> </a:t>
            </a:r>
            <a:r>
              <a:rPr lang="ar-AE" sz="1100" dirty="0" smtClean="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Peer-Review</a:t>
            </a:r>
            <a:r>
              <a:rPr lang="ar-AE" sz="1050" dirty="0" smtClean="0">
                <a:latin typeface="Arial" panose="020B0604020202020204" pitchFamily="34" charset="0"/>
                <a:cs typeface="Arial" panose="020B0604020202020204" pitchFamily="34" charset="0"/>
              </a:rPr>
              <a:t>)</a:t>
            </a:r>
            <a:endParaRPr lang="ar-A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5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1000"/>
                                        <p:tgtEl>
                                          <p:spTgt spid="81"/>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up)">
                                      <p:cBhvr>
                                        <p:cTn id="19" dur="1000"/>
                                        <p:tgtEl>
                                          <p:spTgt spid="89"/>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up)">
                                      <p:cBhvr>
                                        <p:cTn id="31" dur="1000"/>
                                        <p:tgtEl>
                                          <p:spTgt spid="96"/>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up)">
                                      <p:cBhvr>
                                        <p:cTn id="43" dur="1000"/>
                                        <p:tgtEl>
                                          <p:spTgt spid="104"/>
                                        </p:tgtEl>
                                      </p:cBhvr>
                                    </p:animEffec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up)">
                                      <p:cBhvr>
                                        <p:cTn id="51" dur="1000"/>
                                        <p:tgtEl>
                                          <p:spTgt spid="111"/>
                                        </p:tgtEl>
                                      </p:cBhvr>
                                    </p:animEffec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7</a:t>
            </a:fld>
            <a:endParaRPr lang="en-US" kern="0" dirty="0">
              <a:solidFill>
                <a:srgbClr val="C00000"/>
              </a:solidFill>
              <a:cs typeface="+mj-cs"/>
            </a:endParaRPr>
          </a:p>
        </p:txBody>
      </p:sp>
      <p:sp>
        <p:nvSpPr>
          <p:cNvPr id="2" name="Rectangle 1"/>
          <p:cNvSpPr/>
          <p:nvPr/>
        </p:nvSpPr>
        <p:spPr>
          <a:xfrm>
            <a:off x="304800" y="2104072"/>
            <a:ext cx="8458200" cy="1477328"/>
          </a:xfrm>
          <a:prstGeom prst="rect">
            <a:avLst/>
          </a:prstGeom>
        </p:spPr>
        <p:txBody>
          <a:bodyPr wrap="square">
            <a:spAutoFit/>
          </a:bodyPr>
          <a:lstStyle/>
          <a:p>
            <a:pPr algn="just" rtl="1">
              <a:lnSpc>
                <a:spcPct val="150000"/>
              </a:lnSpc>
            </a:pPr>
            <a:r>
              <a:rPr lang="ar-SA" sz="2000" dirty="0" smtClean="0">
                <a:cs typeface="Sultan Medium" pitchFamily="2" charset="-78"/>
              </a:rPr>
              <a:t> تهدف المبادرة </a:t>
            </a:r>
            <a:r>
              <a:rPr lang="ar-AE" sz="2000" dirty="0" smtClean="0">
                <a:cs typeface="Sultan Medium" pitchFamily="2" charset="-78"/>
              </a:rPr>
              <a:t>إلى </a:t>
            </a:r>
            <a:r>
              <a:rPr lang="ar-SA" sz="2000" dirty="0" smtClean="0">
                <a:cs typeface="Sultan Medium" pitchFamily="2" charset="-78"/>
              </a:rPr>
              <a:t>قياس قدرات الموظفين في الحكومة الاتحادية </a:t>
            </a:r>
            <a:r>
              <a:rPr lang="ar-AE" sz="2000" dirty="0" smtClean="0">
                <a:cs typeface="Sultan Medium" pitchFamily="2" charset="-78"/>
              </a:rPr>
              <a:t>من خلال تقييم </a:t>
            </a:r>
            <a:r>
              <a:rPr lang="ar-SA" sz="2000" dirty="0" smtClean="0">
                <a:cs typeface="Sultan Medium" pitchFamily="2" charset="-78"/>
              </a:rPr>
              <a:t>مراكز متخصصة لتنفيذ عمليات قياس قدرات الموظفين</a:t>
            </a:r>
            <a:r>
              <a:rPr lang="ar-AE" sz="2000" dirty="0" smtClean="0">
                <a:cs typeface="Sultan Medium" pitchFamily="2" charset="-78"/>
              </a:rPr>
              <a:t> وفق أفضل المعايير العالمية و</a:t>
            </a:r>
            <a:r>
              <a:rPr lang="ar-SA" sz="2000" dirty="0" smtClean="0">
                <a:cs typeface="Sultan Medium" pitchFamily="2" charset="-78"/>
              </a:rPr>
              <a:t>اطلاق مبادرات مجانية ومبادرات مشتركة </a:t>
            </a:r>
            <a:r>
              <a:rPr lang="ar-AE" sz="2000" dirty="0" smtClean="0">
                <a:cs typeface="Sultan Medium" pitchFamily="2" charset="-78"/>
              </a:rPr>
              <a:t>وذلك لقياس </a:t>
            </a:r>
            <a:r>
              <a:rPr lang="ar-SA" sz="2000" dirty="0" smtClean="0">
                <a:cs typeface="Sultan Medium" pitchFamily="2" charset="-78"/>
              </a:rPr>
              <a:t>اداء الموظفين بهدف التعيين </a:t>
            </a:r>
            <a:r>
              <a:rPr lang="ar-AE" sz="2000" dirty="0" smtClean="0">
                <a:cs typeface="Sultan Medium" pitchFamily="2" charset="-78"/>
              </a:rPr>
              <a:t>أو النقل أو الترقية .... الخ.</a:t>
            </a:r>
            <a:endParaRPr lang="ar-SA" sz="2000" dirty="0" smtClean="0">
              <a:cs typeface="Sultan Medium" pitchFamily="2" charset="-78"/>
            </a:endParaRPr>
          </a:p>
        </p:txBody>
      </p:sp>
      <p:sp>
        <p:nvSpPr>
          <p:cNvPr id="3" name="Rectangle 2"/>
          <p:cNvSpPr/>
          <p:nvPr/>
        </p:nvSpPr>
        <p:spPr>
          <a:xfrm>
            <a:off x="304800" y="1219200"/>
            <a:ext cx="8458200"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3</a:t>
            </a:r>
            <a:r>
              <a:rPr lang="ar-AE" altLang="en-US" sz="2800" dirty="0" smtClean="0">
                <a:solidFill>
                  <a:srgbClr val="C00000"/>
                </a:solidFill>
                <a:latin typeface="Arial" pitchFamily="34" charset="0"/>
                <a:cs typeface="Sultan Medium" pitchFamily="2" charset="-78"/>
              </a:rPr>
              <a:t>- مركز قياس قدرات الموظفين في الحكومة الاتحادية ( قدرات)</a:t>
            </a:r>
          </a:p>
        </p:txBody>
      </p:sp>
      <p:grpSp>
        <p:nvGrpSpPr>
          <p:cNvPr id="45" name="Group 44"/>
          <p:cNvGrpSpPr/>
          <p:nvPr/>
        </p:nvGrpSpPr>
        <p:grpSpPr>
          <a:xfrm>
            <a:off x="762000" y="295320"/>
            <a:ext cx="7696200" cy="619080"/>
            <a:chOff x="1600200" y="1590720"/>
            <a:chExt cx="6324600" cy="923880"/>
          </a:xfrm>
        </p:grpSpPr>
        <p:sp>
          <p:nvSpPr>
            <p:cNvPr id="46"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47" name="TextBox 46"/>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48" name="Group 47"/>
          <p:cNvGrpSpPr/>
          <p:nvPr/>
        </p:nvGrpSpPr>
        <p:grpSpPr>
          <a:xfrm>
            <a:off x="5221472" y="4107612"/>
            <a:ext cx="1560328" cy="2311598"/>
            <a:chOff x="6858000" y="3879012"/>
            <a:chExt cx="1560328" cy="2311598"/>
          </a:xfrm>
        </p:grpSpPr>
        <p:sp>
          <p:nvSpPr>
            <p:cNvPr id="49" name="Rectangle 48"/>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50" name="Chord 49"/>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6" name="Pie 75"/>
            <p:cNvSpPr/>
            <p:nvPr/>
          </p:nvSpPr>
          <p:spPr>
            <a:xfrm rot="10800000">
              <a:off x="7898219" y="3936802"/>
              <a:ext cx="462319" cy="462319"/>
            </a:xfrm>
            <a:prstGeom prst="pie">
              <a:avLst>
                <a:gd name="adj1" fmla="val 5400000"/>
                <a:gd name="adj2" fmla="val 13805819"/>
              </a:avLst>
            </a:prstGeom>
            <a:solidFill>
              <a:schemeClr val="tx2">
                <a:lumMod val="60000"/>
                <a:lumOff val="40000"/>
              </a:schemeClr>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9" name="Rectangle 78"/>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1" name="Rectangle 80"/>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83" name="Rectangle 82"/>
          <p:cNvSpPr/>
          <p:nvPr/>
        </p:nvSpPr>
        <p:spPr>
          <a:xfrm>
            <a:off x="5314045" y="4165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kern="1200" dirty="0" smtClean="0">
                <a:latin typeface="Sakkal Majalla" panose="02000000000000000000" pitchFamily="2" charset="-78"/>
                <a:cs typeface="Sultan Medium" pitchFamily="2" charset="-78"/>
              </a:rPr>
              <a:t>وضع التصور</a:t>
            </a:r>
            <a:endParaRPr lang="en-US" sz="1400" kern="1200" dirty="0"/>
          </a:p>
        </p:txBody>
      </p:sp>
      <p:sp>
        <p:nvSpPr>
          <p:cNvPr id="85" name="Rectangle 84"/>
          <p:cNvSpPr/>
          <p:nvPr/>
        </p:nvSpPr>
        <p:spPr>
          <a:xfrm>
            <a:off x="3067917" y="4165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اطلاق </a:t>
            </a:r>
            <a:r>
              <a:rPr lang="ar-AE" sz="1400" dirty="0">
                <a:latin typeface="Sakkal Majalla" panose="02000000000000000000" pitchFamily="2" charset="-78"/>
                <a:cs typeface="Sultan Medium" pitchFamily="2" charset="-78"/>
              </a:rPr>
              <a:t>المركز</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البرامج </a:t>
            </a:r>
            <a:r>
              <a:rPr lang="ar-AE" sz="1400" dirty="0" smtClean="0">
                <a:latin typeface="Sakkal Majalla" panose="02000000000000000000" pitchFamily="2" charset="-78"/>
                <a:cs typeface="Sultan Medium" pitchFamily="2" charset="-78"/>
              </a:rPr>
              <a:t>المجانية </a:t>
            </a:r>
            <a:r>
              <a:rPr lang="ar-AE" sz="1400" dirty="0">
                <a:latin typeface="Sakkal Majalla" panose="02000000000000000000" pitchFamily="2" charset="-78"/>
                <a:cs typeface="Sultan Medium" pitchFamily="2" charset="-78"/>
              </a:rPr>
              <a:t>والمشتركة</a:t>
            </a:r>
          </a:p>
          <a:p>
            <a:pPr marL="177800" lvl="0" indent="-177800" algn="r" defTabSz="622300" rtl="1">
              <a:lnSpc>
                <a:spcPct val="90000"/>
              </a:lnSpc>
              <a:spcBef>
                <a:spcPct val="0"/>
              </a:spcBef>
              <a:spcAft>
                <a:spcPts val="1200"/>
              </a:spcAft>
              <a:buFont typeface="Arial" panose="020B0604020202020204" pitchFamily="34" charset="0"/>
              <a:buChar char="•"/>
            </a:pPr>
            <a:endParaRPr lang="ar-AE" sz="1400" dirty="0">
              <a:latin typeface="Sakkal Majalla" panose="02000000000000000000" pitchFamily="2" charset="-78"/>
              <a:cs typeface="Sultan Medium" pitchFamily="2" charset="-78"/>
            </a:endParaRPr>
          </a:p>
        </p:txBody>
      </p:sp>
      <p:grpSp>
        <p:nvGrpSpPr>
          <p:cNvPr id="86" name="Group 85"/>
          <p:cNvGrpSpPr/>
          <p:nvPr/>
        </p:nvGrpSpPr>
        <p:grpSpPr>
          <a:xfrm>
            <a:off x="2975344" y="4107612"/>
            <a:ext cx="1560327" cy="2311598"/>
            <a:chOff x="4611872" y="3879012"/>
            <a:chExt cx="1560327" cy="2311598"/>
          </a:xfrm>
        </p:grpSpPr>
        <p:sp>
          <p:nvSpPr>
            <p:cNvPr id="88" name="Rectangle 87"/>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89" name="Rectangle 88"/>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0" name="Rectangle 89"/>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1" name="Group 90"/>
            <p:cNvGrpSpPr/>
            <p:nvPr/>
          </p:nvGrpSpPr>
          <p:grpSpPr>
            <a:xfrm>
              <a:off x="5582411" y="3879012"/>
              <a:ext cx="577899" cy="577899"/>
              <a:chOff x="6593598" y="152401"/>
              <a:chExt cx="577899" cy="577899"/>
            </a:xfrm>
          </p:grpSpPr>
          <p:sp>
            <p:nvSpPr>
              <p:cNvPr id="92" name="Chord 91"/>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3" name="Pie 92"/>
              <p:cNvSpPr/>
              <p:nvPr/>
            </p:nvSpPr>
            <p:spPr>
              <a:xfrm rot="10800000">
                <a:off x="6651388" y="210191"/>
                <a:ext cx="462319" cy="462319"/>
              </a:xfrm>
              <a:prstGeom prst="pie">
                <a:avLst>
                  <a:gd name="adj1" fmla="val 5400000"/>
                  <a:gd name="adj2" fmla="val 16285668"/>
                </a:avLst>
              </a:prstGeom>
              <a:solidFill>
                <a:schemeClr val="accent6"/>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spTree>
    <p:extLst>
      <p:ext uri="{BB962C8B-B14F-4D97-AF65-F5344CB8AC3E}">
        <p14:creationId xmlns:p14="http://schemas.microsoft.com/office/powerpoint/2010/main" val="2752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1000"/>
                                        <p:tgtEl>
                                          <p:spTgt spid="4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1000"/>
                                        <p:tgtEl>
                                          <p:spTgt spid="86"/>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04800" y="2133600"/>
            <a:ext cx="8534400" cy="1477328"/>
          </a:xfrm>
          <a:prstGeom prst="rect">
            <a:avLst/>
          </a:prstGeom>
        </p:spPr>
        <p:txBody>
          <a:bodyPr wrap="square">
            <a:spAutoFit/>
          </a:bodyPr>
          <a:lstStyle/>
          <a:p>
            <a:pPr algn="just" rtl="1">
              <a:lnSpc>
                <a:spcPct val="150000"/>
              </a:lnSpc>
            </a:pPr>
            <a:r>
              <a:rPr lang="ar-SA" sz="2000" dirty="0" smtClean="0">
                <a:cs typeface="Sultan Medium" pitchFamily="2" charset="-78"/>
              </a:rPr>
              <a:t>تهدف </a:t>
            </a:r>
            <a:r>
              <a:rPr lang="ar-SA" sz="2000" dirty="0">
                <a:cs typeface="Sultan Medium" pitchFamily="2" charset="-78"/>
              </a:rPr>
              <a:t>المبادرة </a:t>
            </a:r>
            <a:r>
              <a:rPr lang="ar-AE" sz="2000" dirty="0" smtClean="0">
                <a:cs typeface="Sultan Medium" pitchFamily="2" charset="-78"/>
              </a:rPr>
              <a:t>الى </a:t>
            </a:r>
            <a:r>
              <a:rPr lang="ar-SA" sz="2000" dirty="0" smtClean="0">
                <a:cs typeface="Sultan Medium" pitchFamily="2" charset="-78"/>
              </a:rPr>
              <a:t>منح فرص تطوير شاملة للكوادر البشرية العاملة في الحكومة الاتحادية لغايات تحقيق الأهداف وفق الخطط الاستراتيجية بالفاعلية التي تضمن التصاعد الدائم في الأداء</a:t>
            </a:r>
            <a:r>
              <a:rPr lang="ar-AE" sz="2000" dirty="0" smtClean="0">
                <a:cs typeface="Sultan Medium" pitchFamily="2" charset="-78"/>
              </a:rPr>
              <a:t>.</a:t>
            </a:r>
            <a:endParaRPr lang="ar-SA" sz="2000" dirty="0" smtClean="0">
              <a:cs typeface="Sultan Medium" pitchFamily="2" charset="-78"/>
            </a:endParaRPr>
          </a:p>
          <a:p>
            <a:pPr algn="just" rtl="1">
              <a:lnSpc>
                <a:spcPct val="150000"/>
              </a:lnSpc>
            </a:pPr>
            <a:endParaRPr lang="en-US" sz="2000" dirty="0">
              <a:cs typeface="Sultan Medium" pitchFamily="2" charset="-78"/>
            </a:endParaRPr>
          </a:p>
        </p:txBody>
      </p:sp>
      <p:sp>
        <p:nvSpPr>
          <p:cNvPr id="39" name="Rectangle 38"/>
          <p:cNvSpPr/>
          <p:nvPr/>
        </p:nvSpPr>
        <p:spPr>
          <a:xfrm>
            <a:off x="1295400" y="1229380"/>
            <a:ext cx="6427038"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4</a:t>
            </a:r>
            <a:r>
              <a:rPr lang="ar-AE" altLang="en-US" sz="2800" dirty="0" smtClean="0">
                <a:solidFill>
                  <a:srgbClr val="C00000"/>
                </a:solidFill>
                <a:latin typeface="Arial" pitchFamily="34" charset="0"/>
                <a:cs typeface="Sultan Medium" pitchFamily="2" charset="-78"/>
              </a:rPr>
              <a:t>- نظام التدريب والتطوير </a:t>
            </a:r>
            <a:endParaRPr lang="en-US" altLang="en-US" sz="2800" dirty="0">
              <a:solidFill>
                <a:srgbClr val="C00000"/>
              </a:solidFill>
              <a:latin typeface="Arial" pitchFamily="34" charset="0"/>
              <a:cs typeface="Sultan Medium" pitchFamily="2" charset="-78"/>
            </a:endParaRPr>
          </a:p>
        </p:txBody>
      </p:sp>
      <p:sp>
        <p:nvSpPr>
          <p:cNvPr id="79"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8</a:t>
            </a:fld>
            <a:endParaRPr lang="en-US" kern="0" dirty="0">
              <a:solidFill>
                <a:srgbClr val="C00000"/>
              </a:solidFill>
              <a:cs typeface="+mj-cs"/>
            </a:endParaRPr>
          </a:p>
        </p:txBody>
      </p:sp>
      <p:grpSp>
        <p:nvGrpSpPr>
          <p:cNvPr id="67" name="Group 66"/>
          <p:cNvGrpSpPr/>
          <p:nvPr/>
        </p:nvGrpSpPr>
        <p:grpSpPr>
          <a:xfrm>
            <a:off x="762000" y="295320"/>
            <a:ext cx="7696200" cy="619080"/>
            <a:chOff x="1600200" y="1590720"/>
            <a:chExt cx="6324600" cy="923880"/>
          </a:xfrm>
        </p:grpSpPr>
        <p:sp>
          <p:nvSpPr>
            <p:cNvPr id="69"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72" name="TextBox 71"/>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74" name="Group 73"/>
          <p:cNvGrpSpPr/>
          <p:nvPr/>
        </p:nvGrpSpPr>
        <p:grpSpPr>
          <a:xfrm>
            <a:off x="7431272" y="3719424"/>
            <a:ext cx="1560328" cy="2311598"/>
            <a:chOff x="6858000" y="3879012"/>
            <a:chExt cx="1560328" cy="2311598"/>
          </a:xfrm>
        </p:grpSpPr>
        <p:sp>
          <p:nvSpPr>
            <p:cNvPr id="77" name="Rectangle 76"/>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2011</a:t>
              </a:r>
              <a:endParaRPr lang="en-US" sz="2400" b="1" kern="1200" dirty="0"/>
            </a:p>
          </p:txBody>
        </p:sp>
        <p:sp>
          <p:nvSpPr>
            <p:cNvPr id="78" name="Chord 77"/>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0" name="Pie 79"/>
            <p:cNvSpPr/>
            <p:nvPr/>
          </p:nvSpPr>
          <p:spPr>
            <a:xfrm rot="10800000">
              <a:off x="7898219" y="3936802"/>
              <a:ext cx="462319" cy="462319"/>
            </a:xfrm>
            <a:prstGeom prst="pie">
              <a:avLst>
                <a:gd name="adj1" fmla="val 5400000"/>
                <a:gd name="adj2" fmla="val 7560000"/>
              </a:avLst>
            </a:prstGeom>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4" name="Rectangle 83"/>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2" name="Rectangle 111"/>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13" name="Rectangle 112"/>
          <p:cNvSpPr/>
          <p:nvPr/>
        </p:nvSpPr>
        <p:spPr>
          <a:xfrm>
            <a:off x="7523845"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اطلاق النظام</a:t>
            </a:r>
            <a:endParaRPr lang="ar-AE" sz="1400" dirty="0">
              <a:latin typeface="Sakkal Majalla" panose="02000000000000000000" pitchFamily="2" charset="-78"/>
              <a:cs typeface="Sultan Medium" pitchFamily="2" charset="-78"/>
            </a:endParaRPr>
          </a:p>
        </p:txBody>
      </p:sp>
      <p:sp>
        <p:nvSpPr>
          <p:cNvPr id="116" name="Rectangle 115"/>
          <p:cNvSpPr/>
          <p:nvPr/>
        </p:nvSpPr>
        <p:spPr>
          <a:xfrm>
            <a:off x="5698590"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تفعيل النظام</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تطوير </a:t>
            </a:r>
            <a:r>
              <a:rPr lang="ar-AE" sz="1400" dirty="0" smtClean="0">
                <a:latin typeface="Sakkal Majalla" panose="02000000000000000000" pitchFamily="2" charset="-78"/>
                <a:cs typeface="Sultan Medium" pitchFamily="2" charset="-78"/>
              </a:rPr>
              <a:t>مسؤولي الموارد البشرية</a:t>
            </a:r>
            <a:endParaRPr lang="ar-AE" sz="1400" dirty="0">
              <a:latin typeface="Sakkal Majalla" panose="02000000000000000000" pitchFamily="2" charset="-78"/>
              <a:cs typeface="Sultan Medium" pitchFamily="2" charset="-78"/>
            </a:endParaRPr>
          </a:p>
        </p:txBody>
      </p:sp>
      <p:grpSp>
        <p:nvGrpSpPr>
          <p:cNvPr id="117" name="Group 116"/>
          <p:cNvGrpSpPr/>
          <p:nvPr/>
        </p:nvGrpSpPr>
        <p:grpSpPr>
          <a:xfrm>
            <a:off x="5606017" y="3719424"/>
            <a:ext cx="1560327" cy="2311598"/>
            <a:chOff x="4611872" y="3879012"/>
            <a:chExt cx="1560327" cy="2311598"/>
          </a:xfrm>
        </p:grpSpPr>
        <p:sp>
          <p:nvSpPr>
            <p:cNvPr id="118" name="Rectangle 117"/>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2012</a:t>
              </a:r>
              <a:endParaRPr lang="en-US" sz="2400" b="1" kern="1200" dirty="0"/>
            </a:p>
          </p:txBody>
        </p:sp>
        <p:sp>
          <p:nvSpPr>
            <p:cNvPr id="119" name="Rectangle 118"/>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0" name="Rectangle 119"/>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21" name="Group 120"/>
            <p:cNvGrpSpPr/>
            <p:nvPr/>
          </p:nvGrpSpPr>
          <p:grpSpPr>
            <a:xfrm>
              <a:off x="5582411" y="3879012"/>
              <a:ext cx="577899" cy="577899"/>
              <a:chOff x="6593598" y="152401"/>
              <a:chExt cx="577899" cy="577899"/>
            </a:xfrm>
          </p:grpSpPr>
          <p:sp>
            <p:nvSpPr>
              <p:cNvPr id="122" name="Chord 121"/>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3" name="Pie 122"/>
              <p:cNvSpPr/>
              <p:nvPr/>
            </p:nvSpPr>
            <p:spPr>
              <a:xfrm rot="10800000">
                <a:off x="6651388" y="210191"/>
                <a:ext cx="462319" cy="462319"/>
              </a:xfrm>
              <a:prstGeom prst="pie">
                <a:avLst>
                  <a:gd name="adj1" fmla="val 5400000"/>
                  <a:gd name="adj2" fmla="val 9720000"/>
                </a:avLst>
              </a:prstGeom>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24" name="Group 123"/>
          <p:cNvGrpSpPr/>
          <p:nvPr/>
        </p:nvGrpSpPr>
        <p:grpSpPr>
          <a:xfrm>
            <a:off x="3777216" y="3726612"/>
            <a:ext cx="1560328" cy="2311598"/>
            <a:chOff x="6858000" y="3879012"/>
            <a:chExt cx="1560328" cy="2311598"/>
          </a:xfrm>
        </p:grpSpPr>
        <p:sp>
          <p:nvSpPr>
            <p:cNvPr id="125" name="Rectangle 124"/>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126" name="Chord 125"/>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7" name="Pie 126"/>
            <p:cNvSpPr/>
            <p:nvPr/>
          </p:nvSpPr>
          <p:spPr>
            <a:xfrm rot="10800000">
              <a:off x="7898219" y="3936802"/>
              <a:ext cx="462319" cy="462319"/>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8" name="Rectangle 127"/>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9" name="Rectangle 128"/>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30" name="Rectangle 129"/>
          <p:cNvSpPr/>
          <p:nvPr/>
        </p:nvSpPr>
        <p:spPr>
          <a:xfrm>
            <a:off x="3869789" y="3784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قياس النتائج والتدقيق</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مبادرة معارف</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معرض التدريب</a:t>
            </a:r>
            <a:endParaRPr lang="ar-AE" sz="1400" dirty="0">
              <a:latin typeface="Sakkal Majalla" panose="02000000000000000000" pitchFamily="2" charset="-78"/>
              <a:cs typeface="Sultan Medium" pitchFamily="2" charset="-78"/>
            </a:endParaRPr>
          </a:p>
        </p:txBody>
      </p:sp>
      <p:sp>
        <p:nvSpPr>
          <p:cNvPr id="131" name="Rectangle 130"/>
          <p:cNvSpPr/>
          <p:nvPr/>
        </p:nvSpPr>
        <p:spPr>
          <a:xfrm>
            <a:off x="2040990" y="3784402"/>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تقييم شركاء معارف</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اطلاق النظام </a:t>
            </a:r>
            <a:r>
              <a:rPr lang="ar-AE" sz="1400" dirty="0" smtClean="0">
                <a:latin typeface="Sakkal Majalla" panose="02000000000000000000" pitchFamily="2" charset="-78"/>
                <a:cs typeface="Sultan Medium" pitchFamily="2" charset="-78"/>
              </a:rPr>
              <a:t>الإلكتروني</a:t>
            </a:r>
            <a:endParaRPr lang="ar-AE" sz="1400" dirty="0">
              <a:latin typeface="Sakkal Majalla" panose="02000000000000000000" pitchFamily="2" charset="-78"/>
              <a:cs typeface="Sultan Medium" pitchFamily="2" charset="-78"/>
            </a:endParaRPr>
          </a:p>
        </p:txBody>
      </p:sp>
      <p:grpSp>
        <p:nvGrpSpPr>
          <p:cNvPr id="132" name="Group 131"/>
          <p:cNvGrpSpPr/>
          <p:nvPr/>
        </p:nvGrpSpPr>
        <p:grpSpPr>
          <a:xfrm>
            <a:off x="1948417" y="3726612"/>
            <a:ext cx="1560327" cy="2311598"/>
            <a:chOff x="4611872" y="3879012"/>
            <a:chExt cx="1560327" cy="2311598"/>
          </a:xfrm>
        </p:grpSpPr>
        <p:sp>
          <p:nvSpPr>
            <p:cNvPr id="133" name="Rectangle 132"/>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34" name="Rectangle 133"/>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5" name="Rectangle 134"/>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36" name="Group 135"/>
            <p:cNvGrpSpPr/>
            <p:nvPr/>
          </p:nvGrpSpPr>
          <p:grpSpPr>
            <a:xfrm>
              <a:off x="5582411" y="3879012"/>
              <a:ext cx="577899" cy="577899"/>
              <a:chOff x="6593598" y="152401"/>
              <a:chExt cx="577899" cy="577899"/>
            </a:xfrm>
          </p:grpSpPr>
          <p:sp>
            <p:nvSpPr>
              <p:cNvPr id="137" name="Chord 136"/>
              <p:cNvSpPr/>
              <p:nvPr/>
            </p:nvSpPr>
            <p:spPr>
              <a:xfrm rot="10800000">
                <a:off x="6593598" y="152401"/>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8" name="Pie 137"/>
              <p:cNvSpPr/>
              <p:nvPr/>
            </p:nvSpPr>
            <p:spPr>
              <a:xfrm rot="10800000">
                <a:off x="6651388" y="210191"/>
                <a:ext cx="462319" cy="462319"/>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39" name="Group 138"/>
          <p:cNvGrpSpPr/>
          <p:nvPr/>
        </p:nvGrpSpPr>
        <p:grpSpPr>
          <a:xfrm>
            <a:off x="119616" y="3719424"/>
            <a:ext cx="1560328" cy="2311598"/>
            <a:chOff x="6858000" y="3879012"/>
            <a:chExt cx="1560328" cy="2311598"/>
          </a:xfrm>
        </p:grpSpPr>
        <p:sp>
          <p:nvSpPr>
            <p:cNvPr id="140" name="Rectangle 139"/>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41" name="Chord 140"/>
            <p:cNvSpPr/>
            <p:nvPr/>
          </p:nvSpPr>
          <p:spPr>
            <a:xfrm rot="10800000">
              <a:off x="7840429" y="3879012"/>
              <a:ext cx="577899" cy="577899"/>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42" name="Pie 141"/>
            <p:cNvSpPr/>
            <p:nvPr/>
          </p:nvSpPr>
          <p:spPr>
            <a:xfrm rot="10800000">
              <a:off x="7898219" y="3936802"/>
              <a:ext cx="462319" cy="462319"/>
            </a:xfrm>
            <a:prstGeom prst="pie">
              <a:avLst>
                <a:gd name="adj1" fmla="val 5400000"/>
                <a:gd name="adj2" fmla="val 16203443"/>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43" name="Rectangle 142"/>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Rectangle 143"/>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45" name="Rectangle 144"/>
          <p:cNvSpPr/>
          <p:nvPr/>
        </p:nvSpPr>
        <p:spPr>
          <a:xfrm>
            <a:off x="212189" y="37772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نظام استرشادي لربط  البرامج </a:t>
            </a:r>
            <a:r>
              <a:rPr lang="ar-AE" sz="1400" dirty="0" smtClean="0">
                <a:latin typeface="Sakkal Majalla" panose="02000000000000000000" pitchFamily="2" charset="-78"/>
                <a:cs typeface="Sultan Medium" pitchFamily="2" charset="-78"/>
              </a:rPr>
              <a:t>التدريبية بالكفاءات</a:t>
            </a:r>
            <a:endParaRPr lang="ar-AE" sz="1400" dirty="0">
              <a:latin typeface="Sakkal Majalla" panose="02000000000000000000" pitchFamily="2" charset="-78"/>
              <a:cs typeface="Sultan Medium" pitchFamily="2" charset="-78"/>
            </a:endParaRPr>
          </a:p>
        </p:txBody>
      </p:sp>
    </p:spTree>
    <p:extLst>
      <p:ext uri="{BB962C8B-B14F-4D97-AF65-F5344CB8AC3E}">
        <p14:creationId xmlns:p14="http://schemas.microsoft.com/office/powerpoint/2010/main" val="4644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1000"/>
                                        <p:tgtEl>
                                          <p:spTgt spid="74"/>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up)">
                                      <p:cBhvr>
                                        <p:cTn id="15" dur="1000"/>
                                        <p:tgtEl>
                                          <p:spTgt spid="117"/>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up)">
                                      <p:cBhvr>
                                        <p:cTn id="27" dur="1000"/>
                                        <p:tgtEl>
                                          <p:spTgt spid="124"/>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wipe(up)">
                                      <p:cBhvr>
                                        <p:cTn id="43" dur="1000"/>
                                        <p:tgtEl>
                                          <p:spTgt spid="132"/>
                                        </p:tgtEl>
                                      </p:cBhvr>
                                    </p:animEffec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up)">
                                      <p:cBhvr>
                                        <p:cTn id="55" dur="1000"/>
                                        <p:tgtEl>
                                          <p:spTgt spid="139"/>
                                        </p:tgtEl>
                                      </p:cBhvr>
                                    </p:animEffec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04800" y="1981200"/>
            <a:ext cx="8458200" cy="1938992"/>
          </a:xfrm>
          <a:prstGeom prst="rect">
            <a:avLst/>
          </a:prstGeom>
        </p:spPr>
        <p:txBody>
          <a:bodyPr wrap="square">
            <a:spAutoFit/>
          </a:bodyPr>
          <a:lstStyle/>
          <a:p>
            <a:pPr algn="just" rtl="1">
              <a:lnSpc>
                <a:spcPct val="150000"/>
              </a:lnSpc>
            </a:pPr>
            <a:r>
              <a:rPr lang="ar-SA" sz="2000" dirty="0" smtClean="0">
                <a:cs typeface="Sultan Medium" pitchFamily="2" charset="-78"/>
              </a:rPr>
              <a:t>تهدف </a:t>
            </a:r>
            <a:r>
              <a:rPr lang="ar-SA" sz="2000" dirty="0">
                <a:cs typeface="Sultan Medium" pitchFamily="2" charset="-78"/>
              </a:rPr>
              <a:t>المبادرة الى </a:t>
            </a:r>
            <a:r>
              <a:rPr lang="ar-SA" sz="2000" dirty="0" smtClean="0">
                <a:cs typeface="Sultan Medium" pitchFamily="2" charset="-78"/>
              </a:rPr>
              <a:t>تطوير النظم والسياسات وبيئة العمل بما يسمح بربط التنمية البشرية في الوزارات بالأهداف والمقومات الاستراتيجية كما أنه يفتح الآفاق للجميع من أجل تحسين أداء العاملين ومراقبة مهاراتهم واستثمار طاقاتهم.</a:t>
            </a:r>
          </a:p>
          <a:p>
            <a:pPr algn="just" rtl="1">
              <a:lnSpc>
                <a:spcPct val="150000"/>
              </a:lnSpc>
            </a:pPr>
            <a:endParaRPr lang="en-US" sz="2000" dirty="0">
              <a:cs typeface="Sultan Medium" pitchFamily="2" charset="-78"/>
            </a:endParaRPr>
          </a:p>
        </p:txBody>
      </p:sp>
      <p:sp>
        <p:nvSpPr>
          <p:cNvPr id="39" name="Rectangle 38"/>
          <p:cNvSpPr/>
          <p:nvPr/>
        </p:nvSpPr>
        <p:spPr>
          <a:xfrm>
            <a:off x="1345362" y="1229380"/>
            <a:ext cx="6427038" cy="523220"/>
          </a:xfrm>
          <a:prstGeom prst="rect">
            <a:avLst/>
          </a:prstGeom>
        </p:spPr>
        <p:txBody>
          <a:bodyPr wrap="square">
            <a:spAutoFit/>
          </a:bodyPr>
          <a:lstStyle/>
          <a:p>
            <a:pPr algn="ctr" rtl="1">
              <a:spcBef>
                <a:spcPct val="0"/>
              </a:spcBef>
              <a:spcAft>
                <a:spcPts val="600"/>
              </a:spcAft>
            </a:pPr>
            <a:r>
              <a:rPr lang="ar-AE" altLang="en-US" sz="2800" dirty="0" smtClean="0">
                <a:solidFill>
                  <a:srgbClr val="C00000"/>
                </a:solidFill>
                <a:latin typeface="Arial" pitchFamily="34" charset="0"/>
              </a:rPr>
              <a:t>5</a:t>
            </a:r>
            <a:r>
              <a:rPr lang="ar-AE" altLang="en-US" sz="2800" dirty="0" smtClean="0">
                <a:solidFill>
                  <a:srgbClr val="C00000"/>
                </a:solidFill>
                <a:latin typeface="Arial" pitchFamily="34" charset="0"/>
                <a:cs typeface="Sultan Medium" pitchFamily="2" charset="-78"/>
              </a:rPr>
              <a:t>- تشريعات وأدلة الموارد البشرية المتكاملة</a:t>
            </a:r>
            <a:endParaRPr lang="en-US" altLang="en-US" sz="2800" dirty="0">
              <a:solidFill>
                <a:srgbClr val="C00000"/>
              </a:solidFill>
              <a:latin typeface="Arial" pitchFamily="34" charset="0"/>
              <a:cs typeface="Sultan Medium" pitchFamily="2" charset="-78"/>
            </a:endParaRPr>
          </a:p>
        </p:txBody>
      </p:sp>
      <p:sp>
        <p:nvSpPr>
          <p:cNvPr id="79" name="Slide Number Placeholder 3"/>
          <p:cNvSpPr>
            <a:spLocks noGrp="1"/>
          </p:cNvSpPr>
          <p:nvPr>
            <p:ph type="sldNum" sz="quarter" idx="12"/>
          </p:nvPr>
        </p:nvSpPr>
        <p:spPr>
          <a:xfrm>
            <a:off x="0" y="6540500"/>
            <a:ext cx="377825" cy="317500"/>
          </a:xfrm>
        </p:spPr>
        <p:txBody>
          <a:bodyPr/>
          <a:lstStyle/>
          <a:p>
            <a:pPr algn="ctr" fontAlgn="auto">
              <a:spcBef>
                <a:spcPts val="0"/>
              </a:spcBef>
              <a:spcAft>
                <a:spcPts val="0"/>
              </a:spcAft>
              <a:defRPr/>
            </a:pPr>
            <a:fld id="{A8F7BD07-7E6D-461E-8A1A-DE67A502706E}" type="slidenum">
              <a:rPr lang="en-US" kern="0" smtClean="0">
                <a:solidFill>
                  <a:srgbClr val="C00000"/>
                </a:solidFill>
                <a:cs typeface="+mj-cs"/>
              </a:rPr>
              <a:pPr algn="ctr" fontAlgn="auto">
                <a:spcBef>
                  <a:spcPts val="0"/>
                </a:spcBef>
                <a:spcAft>
                  <a:spcPts val="0"/>
                </a:spcAft>
                <a:defRPr/>
              </a:pPr>
              <a:t>9</a:t>
            </a:fld>
            <a:endParaRPr lang="en-US" kern="0" dirty="0">
              <a:solidFill>
                <a:srgbClr val="C00000"/>
              </a:solidFill>
              <a:cs typeface="+mj-cs"/>
            </a:endParaRPr>
          </a:p>
        </p:txBody>
      </p:sp>
      <p:grpSp>
        <p:nvGrpSpPr>
          <p:cNvPr id="69" name="Group 68"/>
          <p:cNvGrpSpPr/>
          <p:nvPr/>
        </p:nvGrpSpPr>
        <p:grpSpPr>
          <a:xfrm>
            <a:off x="762000" y="295320"/>
            <a:ext cx="7696200" cy="619080"/>
            <a:chOff x="1600200" y="1590720"/>
            <a:chExt cx="6324600" cy="923880"/>
          </a:xfrm>
        </p:grpSpPr>
        <p:sp>
          <p:nvSpPr>
            <p:cNvPr id="72" name="Rectangle 6"/>
            <p:cNvSpPr>
              <a:spLocks noChangeArrowheads="1"/>
            </p:cNvSpPr>
            <p:nvPr/>
          </p:nvSpPr>
          <p:spPr bwMode="auto">
            <a:xfrm>
              <a:off x="1600200" y="1590720"/>
              <a:ext cx="6324600" cy="923880"/>
            </a:xfrm>
            <a:prstGeom prst="roundRect">
              <a:avLst/>
            </a:prstGeom>
            <a:solidFill>
              <a:srgbClr val="B3CC82"/>
            </a:solidFill>
            <a:ln>
              <a:noFill/>
            </a:ln>
            <a:effectLst>
              <a:glow rad="342900">
                <a:schemeClr val="bg2">
                  <a:lumMod val="90000"/>
                  <a:alpha val="94000"/>
                </a:schemeClr>
              </a:glow>
            </a:effectLst>
          </p:spPr>
          <p:txBody>
            <a:bodyPr>
              <a:no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endParaRPr lang="en-US" altLang="en-US" dirty="0">
                <a:solidFill>
                  <a:schemeClr val="bg2"/>
                </a:solidFill>
                <a:latin typeface="Albertus Extra Bold" pitchFamily="34" charset="0"/>
                <a:cs typeface="ae_AlMothnna" pitchFamily="34" charset="-78"/>
              </a:endParaRPr>
            </a:p>
          </p:txBody>
        </p:sp>
        <p:sp>
          <p:nvSpPr>
            <p:cNvPr id="74" name="TextBox 73"/>
            <p:cNvSpPr txBox="1"/>
            <p:nvPr/>
          </p:nvSpPr>
          <p:spPr>
            <a:xfrm>
              <a:off x="1600200" y="1676400"/>
              <a:ext cx="6274638" cy="830997"/>
            </a:xfrm>
            <a:prstGeom prst="rect">
              <a:avLst/>
            </a:prstGeom>
            <a:noFill/>
            <a:ln>
              <a:noFill/>
            </a:ln>
          </p:spPr>
          <p:txBody>
            <a:bodyPr wrap="square" rtlCol="0">
              <a:spAutoFit/>
            </a:bodyPr>
            <a:lstStyle/>
            <a:p>
              <a:pPr algn="ctr"/>
              <a:r>
                <a:rPr lang="ar-AE" sz="2400" kern="10" dirty="0" smtClean="0">
                  <a:ln w="18415" cmpd="sng">
                    <a:noFill/>
                    <a:prstDash val="solid"/>
                  </a:ln>
                  <a:solidFill>
                    <a:srgbClr val="FFFFFF"/>
                  </a:solidFill>
                  <a:effectLst>
                    <a:outerShdw blurRad="38100" dist="38100" dir="2700000" algn="tl">
                      <a:srgbClr val="000000">
                        <a:alpha val="43137"/>
                      </a:srgbClr>
                    </a:outerShdw>
                  </a:effectLst>
                  <a:cs typeface="PT Bold Heading"/>
                </a:rPr>
                <a:t>مبادرات الهيئة الاتحادية للموارد البشرية الحكومية لعام 2015</a:t>
              </a:r>
              <a:endParaRPr lang="en-US" sz="1000" dirty="0">
                <a:ln w="18415" cmpd="sng">
                  <a:noFill/>
                  <a:prstDash val="solid"/>
                </a:ln>
                <a:solidFill>
                  <a:srgbClr val="FFFFFF"/>
                </a:solidFill>
                <a:effectLst>
                  <a:outerShdw blurRad="38100" dist="38100" dir="2700000" algn="tl">
                    <a:srgbClr val="000000">
                      <a:alpha val="43137"/>
                    </a:srgbClr>
                  </a:outerShdw>
                </a:effectLst>
                <a:latin typeface="ae_AlMohanad" panose="02060603050605020204" pitchFamily="18" charset="-78"/>
                <a:cs typeface="ae_AlMohanad" panose="02060603050605020204" pitchFamily="18" charset="-78"/>
              </a:endParaRPr>
            </a:p>
          </p:txBody>
        </p:sp>
      </p:grpSp>
      <p:grpSp>
        <p:nvGrpSpPr>
          <p:cNvPr id="77" name="Group 76"/>
          <p:cNvGrpSpPr/>
          <p:nvPr/>
        </p:nvGrpSpPr>
        <p:grpSpPr>
          <a:xfrm>
            <a:off x="7431272" y="3567022"/>
            <a:ext cx="1560327" cy="2909977"/>
            <a:chOff x="6858000" y="3879011"/>
            <a:chExt cx="1560327" cy="2311599"/>
          </a:xfrm>
        </p:grpSpPr>
        <p:sp>
          <p:nvSpPr>
            <p:cNvPr id="78" name="Rectangle 77"/>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2011</a:t>
              </a:r>
              <a:endParaRPr lang="en-US" sz="2400" b="1" kern="1200" dirty="0"/>
            </a:p>
          </p:txBody>
        </p:sp>
        <p:sp>
          <p:nvSpPr>
            <p:cNvPr id="89" name="Chord 88"/>
            <p:cNvSpPr/>
            <p:nvPr/>
          </p:nvSpPr>
          <p:spPr>
            <a:xfrm rot="10800000">
              <a:off x="7840428" y="3879011"/>
              <a:ext cx="577899" cy="459066"/>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0" name="Pie 89"/>
            <p:cNvSpPr/>
            <p:nvPr/>
          </p:nvSpPr>
          <p:spPr>
            <a:xfrm rot="10800000">
              <a:off x="7898218" y="3936802"/>
              <a:ext cx="462319" cy="401275"/>
            </a:xfrm>
            <a:prstGeom prst="pie">
              <a:avLst>
                <a:gd name="adj1" fmla="val 5400000"/>
                <a:gd name="adj2" fmla="val 7560000"/>
              </a:avLst>
            </a:prstGeom>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1" name="Rectangle 90"/>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2" name="Rectangle 91"/>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93" name="Rectangle 92"/>
          <p:cNvSpPr/>
          <p:nvPr/>
        </p:nvSpPr>
        <p:spPr>
          <a:xfrm>
            <a:off x="7523845" y="3624814"/>
            <a:ext cx="1011325" cy="2311598"/>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600"/>
              </a:spcAft>
              <a:buFont typeface="Arial" panose="020B0604020202020204" pitchFamily="34" charset="0"/>
              <a:buChar char="•"/>
            </a:pPr>
            <a:r>
              <a:rPr lang="ar-AE" sz="1300" dirty="0">
                <a:latin typeface="Sakkal Majalla" panose="02000000000000000000" pitchFamily="2" charset="-78"/>
                <a:cs typeface="Sultan Medium" pitchFamily="2" charset="-78"/>
              </a:rPr>
              <a:t>التعديل بقانون الموارد </a:t>
            </a:r>
            <a:r>
              <a:rPr lang="ar-AE" sz="1300" dirty="0" smtClean="0">
                <a:latin typeface="Sakkal Majalla" panose="02000000000000000000" pitchFamily="2" charset="-78"/>
                <a:cs typeface="Sultan Medium" pitchFamily="2" charset="-78"/>
              </a:rPr>
              <a:t>البشرية</a:t>
            </a:r>
          </a:p>
          <a:p>
            <a:pPr marL="177800" indent="-177800" algn="r" defTabSz="622300" rtl="1">
              <a:lnSpc>
                <a:spcPct val="90000"/>
              </a:lnSpc>
              <a:spcBef>
                <a:spcPct val="0"/>
              </a:spcBef>
              <a:spcAft>
                <a:spcPts val="600"/>
              </a:spcAft>
              <a:buFont typeface="Arial" panose="020B0604020202020204" pitchFamily="34" charset="0"/>
              <a:buChar char="•"/>
            </a:pPr>
            <a:r>
              <a:rPr lang="ar-AE" sz="1300" dirty="0">
                <a:latin typeface="Sakkal Majalla" panose="02000000000000000000" pitchFamily="2" charset="-78"/>
                <a:cs typeface="Sultan Medium" pitchFamily="2" charset="-78"/>
              </a:rPr>
              <a:t>وثيقة مبادئ السلوك المهني وأخلاقيات الوظيفة العامة </a:t>
            </a:r>
            <a:endParaRPr lang="ar-AE" sz="1300" dirty="0" smtClean="0">
              <a:latin typeface="Sakkal Majalla" panose="02000000000000000000" pitchFamily="2" charset="-78"/>
              <a:cs typeface="Sultan Medium" pitchFamily="2" charset="-78"/>
            </a:endParaRPr>
          </a:p>
          <a:p>
            <a:pPr marL="177800" indent="-177800" algn="r" defTabSz="622300" rtl="1">
              <a:lnSpc>
                <a:spcPct val="90000"/>
              </a:lnSpc>
              <a:spcBef>
                <a:spcPct val="0"/>
              </a:spcBef>
              <a:spcAft>
                <a:spcPts val="600"/>
              </a:spcAft>
              <a:buFont typeface="Arial" panose="020B0604020202020204" pitchFamily="34" charset="0"/>
              <a:buChar char="•"/>
            </a:pPr>
            <a:r>
              <a:rPr lang="ar-AE" sz="1300" dirty="0">
                <a:latin typeface="Sakkal Majalla" panose="02000000000000000000" pitchFamily="2" charset="-78"/>
                <a:cs typeface="Sultan Medium" pitchFamily="2" charset="-78"/>
              </a:rPr>
              <a:t>لجان المخالفات والتظلمات والاعتراضات</a:t>
            </a:r>
          </a:p>
          <a:p>
            <a:pPr marL="177800" indent="-177800" algn="r" defTabSz="622300" rtl="1">
              <a:lnSpc>
                <a:spcPct val="90000"/>
              </a:lnSpc>
              <a:spcBef>
                <a:spcPct val="0"/>
              </a:spcBef>
              <a:spcAft>
                <a:spcPts val="600"/>
              </a:spcAft>
              <a:buFont typeface="Arial" panose="020B0604020202020204" pitchFamily="34" charset="0"/>
              <a:buChar char="•"/>
            </a:pPr>
            <a:r>
              <a:rPr lang="ar-AE" sz="1300" dirty="0" smtClean="0">
                <a:latin typeface="Sakkal Majalla" panose="02000000000000000000" pitchFamily="2" charset="-78"/>
                <a:cs typeface="Sultan Medium" pitchFamily="2" charset="-78"/>
              </a:rPr>
              <a:t>نظام </a:t>
            </a:r>
            <a:r>
              <a:rPr lang="ar-AE" sz="1300" dirty="0">
                <a:latin typeface="Sakkal Majalla" panose="02000000000000000000" pitchFamily="2" charset="-78"/>
                <a:cs typeface="Sultan Medium" pitchFamily="2" charset="-78"/>
              </a:rPr>
              <a:t>حوكمة مجالس الادارة </a:t>
            </a:r>
          </a:p>
        </p:txBody>
      </p:sp>
      <p:sp>
        <p:nvSpPr>
          <p:cNvPr id="94" name="Rectangle 93"/>
          <p:cNvSpPr/>
          <p:nvPr/>
        </p:nvSpPr>
        <p:spPr>
          <a:xfrm>
            <a:off x="5698590" y="3624813"/>
            <a:ext cx="1011325" cy="2909975"/>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لائحة الموارد البشرية </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جداول الرواتب في </a:t>
            </a:r>
            <a:r>
              <a:rPr lang="ar-AE" sz="1400" dirty="0" smtClean="0">
                <a:latin typeface="Sakkal Majalla" panose="02000000000000000000" pitchFamily="2" charset="-78"/>
                <a:cs typeface="Sultan Medium" pitchFamily="2" charset="-78"/>
              </a:rPr>
              <a:t>الحكومة </a:t>
            </a:r>
            <a:r>
              <a:rPr lang="ar-AE" sz="1400" dirty="0">
                <a:latin typeface="Sakkal Majalla" panose="02000000000000000000" pitchFamily="2" charset="-78"/>
                <a:cs typeface="Sultan Medium" pitchFamily="2" charset="-78"/>
              </a:rPr>
              <a:t>الاتحادية</a:t>
            </a:r>
          </a:p>
          <a:p>
            <a:pPr marL="177800" lvl="0" indent="-177800" algn="r" defTabSz="622300" rtl="1">
              <a:lnSpc>
                <a:spcPct val="90000"/>
              </a:lnSpc>
              <a:spcBef>
                <a:spcPct val="0"/>
              </a:spcBef>
              <a:spcAft>
                <a:spcPts val="1200"/>
              </a:spcAft>
              <a:buFont typeface="Arial" panose="020B0604020202020204" pitchFamily="34" charset="0"/>
              <a:buChar char="•"/>
            </a:pPr>
            <a:endParaRPr lang="ar-AE" sz="1400" dirty="0">
              <a:latin typeface="Sakkal Majalla" panose="02000000000000000000" pitchFamily="2" charset="-78"/>
              <a:cs typeface="Sultan Medium" pitchFamily="2" charset="-78"/>
            </a:endParaRPr>
          </a:p>
        </p:txBody>
      </p:sp>
      <p:grpSp>
        <p:nvGrpSpPr>
          <p:cNvPr id="95" name="Group 94"/>
          <p:cNvGrpSpPr/>
          <p:nvPr/>
        </p:nvGrpSpPr>
        <p:grpSpPr>
          <a:xfrm>
            <a:off x="5606017" y="3567023"/>
            <a:ext cx="1560327" cy="2909975"/>
            <a:chOff x="4611872" y="3879012"/>
            <a:chExt cx="1560327" cy="2311598"/>
          </a:xfrm>
        </p:grpSpPr>
        <p:sp>
          <p:nvSpPr>
            <p:cNvPr id="96" name="Rectangle 95"/>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2012</a:t>
              </a:r>
              <a:endParaRPr lang="en-US" sz="2400" b="1" kern="1200" dirty="0"/>
            </a:p>
          </p:txBody>
        </p:sp>
        <p:sp>
          <p:nvSpPr>
            <p:cNvPr id="97" name="Rectangle 96"/>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8" name="Rectangle 97"/>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9" name="Group 98"/>
            <p:cNvGrpSpPr/>
            <p:nvPr/>
          </p:nvGrpSpPr>
          <p:grpSpPr>
            <a:xfrm>
              <a:off x="5582408" y="3879012"/>
              <a:ext cx="589791" cy="459065"/>
              <a:chOff x="6593595" y="152401"/>
              <a:chExt cx="589791" cy="459065"/>
            </a:xfrm>
          </p:grpSpPr>
          <p:sp>
            <p:nvSpPr>
              <p:cNvPr id="100" name="Chord 99"/>
              <p:cNvSpPr/>
              <p:nvPr/>
            </p:nvSpPr>
            <p:spPr>
              <a:xfrm rot="10800000">
                <a:off x="6593595" y="152401"/>
                <a:ext cx="589791" cy="459065"/>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1" name="Pie 100"/>
              <p:cNvSpPr/>
              <p:nvPr/>
            </p:nvSpPr>
            <p:spPr>
              <a:xfrm rot="10800000">
                <a:off x="6651387" y="210191"/>
                <a:ext cx="462319" cy="367252"/>
              </a:xfrm>
              <a:prstGeom prst="pie">
                <a:avLst>
                  <a:gd name="adj1" fmla="val 5400000"/>
                  <a:gd name="adj2" fmla="val 9720000"/>
                </a:avLst>
              </a:prstGeom>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02" name="Group 101"/>
          <p:cNvGrpSpPr/>
          <p:nvPr/>
        </p:nvGrpSpPr>
        <p:grpSpPr>
          <a:xfrm>
            <a:off x="3777216" y="3574211"/>
            <a:ext cx="1560327" cy="2909975"/>
            <a:chOff x="6858000" y="3879012"/>
            <a:chExt cx="1560327" cy="2311598"/>
          </a:xfrm>
        </p:grpSpPr>
        <p:sp>
          <p:nvSpPr>
            <p:cNvPr id="103" name="Rectangle 102"/>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2013</a:t>
              </a:r>
              <a:endParaRPr lang="en-US" sz="2400" b="1" kern="1200" dirty="0"/>
            </a:p>
          </p:txBody>
        </p:sp>
        <p:sp>
          <p:nvSpPr>
            <p:cNvPr id="104" name="Chord 103"/>
            <p:cNvSpPr/>
            <p:nvPr/>
          </p:nvSpPr>
          <p:spPr>
            <a:xfrm rot="10800000">
              <a:off x="7840428" y="3879012"/>
              <a:ext cx="577899" cy="453355"/>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5" name="Pie 104"/>
            <p:cNvSpPr/>
            <p:nvPr/>
          </p:nvSpPr>
          <p:spPr>
            <a:xfrm rot="10800000">
              <a:off x="7898218" y="3936802"/>
              <a:ext cx="462319" cy="362684"/>
            </a:xfrm>
            <a:prstGeom prst="pie">
              <a:avLst>
                <a:gd name="adj1" fmla="val 5400000"/>
                <a:gd name="adj2" fmla="val 11587557"/>
              </a:avLst>
            </a:prstGeom>
            <a:solidFill>
              <a:schemeClr val="accent4"/>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6" name="Rectangle 105"/>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08" name="Rectangle 107"/>
          <p:cNvSpPr/>
          <p:nvPr/>
        </p:nvSpPr>
        <p:spPr>
          <a:xfrm>
            <a:off x="3869789" y="3632001"/>
            <a:ext cx="1011325" cy="2909975"/>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الإطار </a:t>
            </a:r>
            <a:r>
              <a:rPr lang="ar-AE" sz="1400" dirty="0">
                <a:latin typeface="Sakkal Majalla" panose="02000000000000000000" pitchFamily="2" charset="-78"/>
                <a:cs typeface="Sultan Medium" pitchFamily="2" charset="-78"/>
              </a:rPr>
              <a:t>التعريفي للموظفين الجدد</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التعليم الإلكتروني القانوني</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smtClean="0">
                <a:latin typeface="Sakkal Majalla" panose="02000000000000000000" pitchFamily="2" charset="-78"/>
                <a:cs typeface="Sultan Medium" pitchFamily="2" charset="-78"/>
              </a:rPr>
              <a:t>لائحة </a:t>
            </a:r>
            <a:r>
              <a:rPr lang="ar-AE" sz="1400" dirty="0">
                <a:latin typeface="Sakkal Majalla" panose="02000000000000000000" pitchFamily="2" charset="-78"/>
                <a:cs typeface="Sultan Medium" pitchFamily="2" charset="-78"/>
              </a:rPr>
              <a:t>الموارد البشرية </a:t>
            </a:r>
            <a:r>
              <a:rPr lang="ar-AE" sz="1400" dirty="0" smtClean="0">
                <a:latin typeface="Sakkal Majalla" panose="02000000000000000000" pitchFamily="2" charset="-78"/>
                <a:cs typeface="Sultan Medium" pitchFamily="2" charset="-78"/>
              </a:rPr>
              <a:t>في </a:t>
            </a:r>
            <a:r>
              <a:rPr lang="ar-AE" sz="1400" dirty="0">
                <a:latin typeface="Sakkal Majalla" panose="02000000000000000000" pitchFamily="2" charset="-78"/>
                <a:cs typeface="Sultan Medium" pitchFamily="2" charset="-78"/>
              </a:rPr>
              <a:t>الجهات </a:t>
            </a:r>
            <a:r>
              <a:rPr lang="ar-AE" sz="1400" dirty="0" smtClean="0">
                <a:latin typeface="Sakkal Majalla" panose="02000000000000000000" pitchFamily="2" charset="-78"/>
                <a:cs typeface="Sultan Medium" pitchFamily="2" charset="-78"/>
              </a:rPr>
              <a:t>المستقلة</a:t>
            </a:r>
            <a:endParaRPr lang="ar-AE" sz="1400" dirty="0">
              <a:latin typeface="Sakkal Majalla" panose="02000000000000000000" pitchFamily="2" charset="-78"/>
              <a:cs typeface="Sultan Medium" pitchFamily="2" charset="-78"/>
            </a:endParaRPr>
          </a:p>
        </p:txBody>
      </p:sp>
      <p:sp>
        <p:nvSpPr>
          <p:cNvPr id="109" name="Rectangle 108"/>
          <p:cNvSpPr/>
          <p:nvPr/>
        </p:nvSpPr>
        <p:spPr>
          <a:xfrm>
            <a:off x="2040990" y="3632001"/>
            <a:ext cx="1011325" cy="2909975"/>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دليل استرشادي تطوير </a:t>
            </a:r>
            <a:r>
              <a:rPr lang="ar-AE" sz="1400" dirty="0" smtClean="0">
                <a:latin typeface="Sakkal Majalla" panose="02000000000000000000" pitchFamily="2" charset="-78"/>
                <a:cs typeface="Sultan Medium" pitchFamily="2" charset="-78"/>
              </a:rPr>
              <a:t> </a:t>
            </a:r>
            <a:r>
              <a:rPr lang="ar-AE" sz="1400" dirty="0">
                <a:latin typeface="Sakkal Majalla" panose="02000000000000000000" pitchFamily="2" charset="-78"/>
                <a:cs typeface="Sultan Medium" pitchFamily="2" charset="-78"/>
              </a:rPr>
              <a:t>أداء إدارات الموارد البشرية (</a:t>
            </a:r>
            <a:r>
              <a:rPr lang="en-US" sz="1400" dirty="0">
                <a:latin typeface="Sakkal Majalla" panose="02000000000000000000" pitchFamily="2" charset="-78"/>
                <a:cs typeface="Sultan Medium" pitchFamily="2" charset="-78"/>
              </a:rPr>
              <a:t>HR BSC)</a:t>
            </a:r>
          </a:p>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دليل استرشادي </a:t>
            </a:r>
            <a:r>
              <a:rPr lang="ar-AE" sz="1400" dirty="0" smtClean="0">
                <a:latin typeface="Sakkal Majalla" panose="02000000000000000000" pitchFamily="2" charset="-78"/>
                <a:cs typeface="Sultan Medium" pitchFamily="2" charset="-78"/>
              </a:rPr>
              <a:t>لإجراءات </a:t>
            </a:r>
            <a:r>
              <a:rPr lang="ar-AE" sz="1400" dirty="0">
                <a:latin typeface="Sakkal Majalla" panose="02000000000000000000" pitchFamily="2" charset="-78"/>
                <a:cs typeface="Sultan Medium" pitchFamily="2" charset="-78"/>
              </a:rPr>
              <a:t>إدارات الموارد </a:t>
            </a:r>
            <a:r>
              <a:rPr lang="ar-AE" sz="1400" dirty="0" smtClean="0">
                <a:latin typeface="Sakkal Majalla" panose="02000000000000000000" pitchFamily="2" charset="-78"/>
                <a:cs typeface="Sultan Medium" pitchFamily="2" charset="-78"/>
              </a:rPr>
              <a:t>البشرية</a:t>
            </a:r>
            <a:endParaRPr lang="ar-AE" sz="1400" dirty="0">
              <a:latin typeface="Sakkal Majalla" panose="02000000000000000000" pitchFamily="2" charset="-78"/>
              <a:cs typeface="Sultan Medium" pitchFamily="2" charset="-78"/>
            </a:endParaRPr>
          </a:p>
        </p:txBody>
      </p:sp>
      <p:grpSp>
        <p:nvGrpSpPr>
          <p:cNvPr id="110" name="Group 109"/>
          <p:cNvGrpSpPr/>
          <p:nvPr/>
        </p:nvGrpSpPr>
        <p:grpSpPr>
          <a:xfrm>
            <a:off x="1948417" y="3574211"/>
            <a:ext cx="1560327" cy="2909975"/>
            <a:chOff x="4611872" y="3879012"/>
            <a:chExt cx="1560327" cy="2311598"/>
          </a:xfrm>
        </p:grpSpPr>
        <p:sp>
          <p:nvSpPr>
            <p:cNvPr id="111" name="Rectangle 110"/>
            <p:cNvSpPr/>
            <p:nvPr/>
          </p:nvSpPr>
          <p:spPr>
            <a:xfrm rot="5400000">
              <a:off x="4987507"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2014</a:t>
              </a:r>
              <a:endParaRPr lang="en-US" sz="2400" b="1" kern="1200" dirty="0"/>
            </a:p>
          </p:txBody>
        </p:sp>
        <p:sp>
          <p:nvSpPr>
            <p:cNvPr id="112" name="Rectangle 111"/>
            <p:cNvSpPr/>
            <p:nvPr/>
          </p:nvSpPr>
          <p:spPr>
            <a:xfrm rot="5400000">
              <a:off x="5131981"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3" name="Rectangle 112"/>
            <p:cNvSpPr/>
            <p:nvPr/>
          </p:nvSpPr>
          <p:spPr>
            <a:xfrm>
              <a:off x="4611872"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4" name="Group 113"/>
            <p:cNvGrpSpPr/>
            <p:nvPr/>
          </p:nvGrpSpPr>
          <p:grpSpPr>
            <a:xfrm>
              <a:off x="5582410" y="3879012"/>
              <a:ext cx="577899" cy="494458"/>
              <a:chOff x="6593597" y="152401"/>
              <a:chExt cx="577899" cy="494458"/>
            </a:xfrm>
          </p:grpSpPr>
          <p:sp>
            <p:nvSpPr>
              <p:cNvPr id="115" name="Chord 114"/>
              <p:cNvSpPr/>
              <p:nvPr/>
            </p:nvSpPr>
            <p:spPr>
              <a:xfrm rot="10800000">
                <a:off x="6593597" y="152401"/>
                <a:ext cx="577899" cy="494458"/>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6" name="Pie 115"/>
              <p:cNvSpPr/>
              <p:nvPr/>
            </p:nvSpPr>
            <p:spPr>
              <a:xfrm rot="10800000">
                <a:off x="6651387" y="210191"/>
                <a:ext cx="462319" cy="395565"/>
              </a:xfrm>
              <a:prstGeom prst="pie">
                <a:avLst>
                  <a:gd name="adj1" fmla="val 5400000"/>
                  <a:gd name="adj2" fmla="val 13457765"/>
                </a:avLst>
              </a:prstGeom>
              <a:solidFill>
                <a:schemeClr val="tx2">
                  <a:lumMod val="60000"/>
                  <a:lumOff val="40000"/>
                </a:schemeClr>
              </a:solidFill>
              <a:ln w="3175">
                <a:solidFill>
                  <a:schemeClr val="bg2">
                    <a:lumMod val="75000"/>
                  </a:schemeClr>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117" name="Group 116"/>
          <p:cNvGrpSpPr/>
          <p:nvPr/>
        </p:nvGrpSpPr>
        <p:grpSpPr>
          <a:xfrm>
            <a:off x="119616" y="3567021"/>
            <a:ext cx="1560327" cy="2909976"/>
            <a:chOff x="6858000" y="3879011"/>
            <a:chExt cx="1560327" cy="2311599"/>
          </a:xfrm>
        </p:grpSpPr>
        <p:sp>
          <p:nvSpPr>
            <p:cNvPr id="118" name="Rectangle 117"/>
            <p:cNvSpPr/>
            <p:nvPr/>
          </p:nvSpPr>
          <p:spPr>
            <a:xfrm rot="5400000">
              <a:off x="7233635" y="5005917"/>
              <a:ext cx="2022646" cy="3467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ctr" defTabSz="622300" rtl="1">
                <a:lnSpc>
                  <a:spcPct val="90000"/>
                </a:lnSpc>
                <a:spcBef>
                  <a:spcPct val="0"/>
                </a:spcBef>
                <a:spcAft>
                  <a:spcPct val="35000"/>
                </a:spcAft>
              </a:pPr>
              <a:r>
                <a:rPr lang="en-US" sz="2400" b="1" kern="1200" dirty="0" smtClean="0"/>
                <a:t>2015</a:t>
              </a:r>
              <a:endParaRPr lang="en-US" sz="2400" b="1" kern="1200" dirty="0"/>
            </a:p>
          </p:txBody>
        </p:sp>
        <p:sp>
          <p:nvSpPr>
            <p:cNvPr id="119" name="Chord 118"/>
            <p:cNvSpPr/>
            <p:nvPr/>
          </p:nvSpPr>
          <p:spPr>
            <a:xfrm rot="10800000">
              <a:off x="7840428" y="3879011"/>
              <a:ext cx="577899" cy="459066"/>
            </a:xfrm>
            <a:prstGeom prst="chord">
              <a:avLst>
                <a:gd name="adj1" fmla="val 4800000"/>
                <a:gd name="adj2" fmla="val 16800000"/>
              </a:avLst>
            </a:prstGeom>
            <a:solidFill>
              <a:srgbClr val="F6E7C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0" name="Pie 119"/>
            <p:cNvSpPr/>
            <p:nvPr/>
          </p:nvSpPr>
          <p:spPr>
            <a:xfrm rot="10800000">
              <a:off x="7898218" y="3936802"/>
              <a:ext cx="462319" cy="367253"/>
            </a:xfrm>
            <a:prstGeom prst="pie">
              <a:avLst>
                <a:gd name="adj1" fmla="val 5400000"/>
                <a:gd name="adj2" fmla="val 16203443"/>
              </a:avLst>
            </a:prstGeom>
            <a:solidFill>
              <a:schemeClr val="accent6"/>
            </a:solidFill>
            <a:ln w="3175">
              <a:solidFill>
                <a:schemeClr val="bg2">
                  <a:lumMod val="75000"/>
                </a:schemeClr>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1" name="Rectangle 120"/>
            <p:cNvSpPr/>
            <p:nvPr/>
          </p:nvSpPr>
          <p:spPr>
            <a:xfrm rot="5400000">
              <a:off x="7378109" y="5150392"/>
              <a:ext cx="1733697" cy="346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2" name="Rectangle 121"/>
            <p:cNvSpPr/>
            <p:nvPr/>
          </p:nvSpPr>
          <p:spPr>
            <a:xfrm>
              <a:off x="6858000" y="3879012"/>
              <a:ext cx="1213588" cy="2311598"/>
            </a:xfrm>
            <a:prstGeom prst="rect">
              <a:avLst/>
            </a:prstGeom>
            <a:ln>
              <a:solidFill>
                <a:schemeClr val="accent2">
                  <a:lumMod val="20000"/>
                  <a:lumOff val="80000"/>
                </a:schemeClr>
              </a:solidFill>
              <a:prstDash val="sysDot"/>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23" name="Rectangle 122"/>
          <p:cNvSpPr/>
          <p:nvPr/>
        </p:nvSpPr>
        <p:spPr>
          <a:xfrm>
            <a:off x="212189" y="3624813"/>
            <a:ext cx="1011325" cy="2909975"/>
          </a:xfrm>
          <a:prstGeom prst="rect">
            <a:avLst/>
          </a:prstGeom>
          <a:ln>
            <a:noFill/>
            <a:prstDash val="sysDot"/>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7800" lvl="0" indent="-177800" algn="r" defTabSz="622300" rtl="1">
              <a:lnSpc>
                <a:spcPct val="90000"/>
              </a:lnSpc>
              <a:spcBef>
                <a:spcPct val="0"/>
              </a:spcBef>
              <a:spcAft>
                <a:spcPts val="1200"/>
              </a:spcAft>
              <a:buFont typeface="Arial" panose="020B0604020202020204" pitchFamily="34" charset="0"/>
              <a:buChar char="•"/>
            </a:pPr>
            <a:r>
              <a:rPr lang="ar-AE" sz="1400" dirty="0">
                <a:latin typeface="Sakkal Majalla" panose="02000000000000000000" pitchFamily="2" charset="-78"/>
                <a:cs typeface="Sultan Medium" pitchFamily="2" charset="-78"/>
              </a:rPr>
              <a:t>إعادة هندسة </a:t>
            </a:r>
            <a:r>
              <a:rPr lang="ar-AE" sz="1400" dirty="0" smtClean="0">
                <a:latin typeface="Sakkal Majalla" panose="02000000000000000000" pitchFamily="2" charset="-78"/>
                <a:cs typeface="Sultan Medium" pitchFamily="2" charset="-78"/>
              </a:rPr>
              <a:t>اجراءات الموارد البشرية</a:t>
            </a:r>
            <a:endParaRPr lang="ar-AE" sz="1400" dirty="0">
              <a:latin typeface="Sakkal Majalla" panose="02000000000000000000" pitchFamily="2" charset="-78"/>
              <a:cs typeface="Sultan Medium" pitchFamily="2" charset="-78"/>
            </a:endParaRPr>
          </a:p>
        </p:txBody>
      </p:sp>
    </p:spTree>
    <p:extLst>
      <p:ext uri="{BB962C8B-B14F-4D97-AF65-F5344CB8AC3E}">
        <p14:creationId xmlns:p14="http://schemas.microsoft.com/office/powerpoint/2010/main" val="162876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1000"/>
                                        <p:tgtEl>
                                          <p:spTgt spid="7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up)">
                                      <p:cBhvr>
                                        <p:cTn id="27" dur="1000"/>
                                        <p:tgtEl>
                                          <p:spTgt spid="95"/>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up)">
                                      <p:cBhvr>
                                        <p:cTn id="39" dur="1000"/>
                                        <p:tgtEl>
                                          <p:spTgt spid="102"/>
                                        </p:tgtEl>
                                      </p:cBhvr>
                                    </p:animEffec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wipe(up)">
                                      <p:cBhvr>
                                        <p:cTn id="55" dur="1000"/>
                                        <p:tgtEl>
                                          <p:spTgt spid="110"/>
                                        </p:tgtEl>
                                      </p:cBhvr>
                                    </p:animEffec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up)">
                                      <p:cBhvr>
                                        <p:cTn id="67" dur="1000"/>
                                        <p:tgtEl>
                                          <p:spTgt spid="117"/>
                                        </p:tgtEl>
                                      </p:cBhvr>
                                    </p:animEffect>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ZZ1lWpObUSaPjVV_eyix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97iFWOtTkOoopvf06r6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97iFWOtTkOoopvf06r6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Z1lWpObUSaPjVV_eyi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97iFWOtTkOoopvf06r6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ZZ1lWpObUSaPjVV_eyi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97iFWOtTkOoopvf06r6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ZZ1lWpObUSaPjVV_eyi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97iFWOtTkOoopvf06r6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ZZ1lWpObUSaPjVV_eyix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5080</TotalTime>
  <Words>1895</Words>
  <Application>Microsoft Office PowerPoint</Application>
  <PresentationFormat>On-screen Show (4:3)</PresentationFormat>
  <Paragraphs>375</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O. Al Suwaidi</dc:creator>
  <cp:lastModifiedBy>Laila O. Al Suwaidi</cp:lastModifiedBy>
  <cp:revision>235</cp:revision>
  <dcterms:created xsi:type="dcterms:W3CDTF">2014-11-24T05:47:33Z</dcterms:created>
  <dcterms:modified xsi:type="dcterms:W3CDTF">2014-12-25T05:40:16Z</dcterms:modified>
</cp:coreProperties>
</file>