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theme/themeOverride3.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4.xml" ContentType="application/vnd.openxmlformats-officedocument.drawingml.chart+xml"/>
  <Override PartName="/ppt/theme/themeOverride4.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5.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7.xml" ContentType="application/vnd.openxmlformats-officedocument.drawingml.chart+xml"/>
  <Override PartName="/ppt/theme/themeOverride7.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6.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8.xml" ContentType="application/vnd.openxmlformats-officedocument.drawingml.chart+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notesMasterIdLst>
    <p:notesMasterId r:id="rId33"/>
  </p:notesMasterIdLst>
  <p:handoutMasterIdLst>
    <p:handoutMasterId r:id="rId34"/>
  </p:handoutMasterIdLst>
  <p:sldIdLst>
    <p:sldId id="285" r:id="rId2"/>
    <p:sldId id="308" r:id="rId3"/>
    <p:sldId id="339" r:id="rId4"/>
    <p:sldId id="317" r:id="rId5"/>
    <p:sldId id="405" r:id="rId6"/>
    <p:sldId id="396" r:id="rId7"/>
    <p:sldId id="397" r:id="rId8"/>
    <p:sldId id="318" r:id="rId9"/>
    <p:sldId id="402" r:id="rId10"/>
    <p:sldId id="423" r:id="rId11"/>
    <p:sldId id="424" r:id="rId12"/>
    <p:sldId id="401" r:id="rId13"/>
    <p:sldId id="403" r:id="rId14"/>
    <p:sldId id="404" r:id="rId15"/>
    <p:sldId id="425" r:id="rId16"/>
    <p:sldId id="400" r:id="rId17"/>
    <p:sldId id="427" r:id="rId18"/>
    <p:sldId id="406" r:id="rId19"/>
    <p:sldId id="408" r:id="rId20"/>
    <p:sldId id="410" r:id="rId21"/>
    <p:sldId id="411" r:id="rId22"/>
    <p:sldId id="413" r:id="rId23"/>
    <p:sldId id="422" r:id="rId24"/>
    <p:sldId id="429" r:id="rId25"/>
    <p:sldId id="417" r:id="rId26"/>
    <p:sldId id="418" r:id="rId27"/>
    <p:sldId id="426" r:id="rId28"/>
    <p:sldId id="419" r:id="rId29"/>
    <p:sldId id="420" r:id="rId30"/>
    <p:sldId id="421" r:id="rId31"/>
    <p:sldId id="430" r:id="rId3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0C3C9781-EB4F-4D9A-8A16-DC753C48DDD2}">
          <p14:sldIdLst>
            <p14:sldId id="285"/>
          </p14:sldIdLst>
        </p14:section>
        <p14:section name="Untitled Section" id="{7B2BE838-3CDF-43B7-BE3B-D9DC545E92EB}">
          <p14:sldIdLst>
            <p14:sldId id="308"/>
            <p14:sldId id="339"/>
            <p14:sldId id="317"/>
            <p14:sldId id="405"/>
            <p14:sldId id="396"/>
            <p14:sldId id="397"/>
            <p14:sldId id="318"/>
            <p14:sldId id="402"/>
            <p14:sldId id="423"/>
            <p14:sldId id="424"/>
            <p14:sldId id="401"/>
            <p14:sldId id="403"/>
            <p14:sldId id="404"/>
            <p14:sldId id="425"/>
            <p14:sldId id="400"/>
            <p14:sldId id="427"/>
            <p14:sldId id="406"/>
            <p14:sldId id="408"/>
            <p14:sldId id="410"/>
            <p14:sldId id="411"/>
            <p14:sldId id="413"/>
            <p14:sldId id="422"/>
            <p14:sldId id="429"/>
            <p14:sldId id="417"/>
            <p14:sldId id="418"/>
            <p14:sldId id="426"/>
            <p14:sldId id="419"/>
            <p14:sldId id="420"/>
            <p14:sldId id="421"/>
            <p14:sldId id="43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43">
          <p15:clr>
            <a:srgbClr val="A4A3A4"/>
          </p15:clr>
        </p15:guide>
        <p15:guide id="2" pos="215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fa Qadadh" initials="WQ"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1E8"/>
    <a:srgbClr val="F57913"/>
    <a:srgbClr val="FB7D7D"/>
    <a:srgbClr val="A9C9AB"/>
    <a:srgbClr val="ECCBCA"/>
    <a:srgbClr val="FFF3CD"/>
    <a:srgbClr val="B05408"/>
    <a:srgbClr val="D56509"/>
    <a:srgbClr val="926F00"/>
    <a:srgbClr val="A4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92" autoAdjust="0"/>
    <p:restoredTop sz="99878" autoAdjust="0"/>
  </p:normalViewPr>
  <p:slideViewPr>
    <p:cSldViewPr>
      <p:cViewPr varScale="1">
        <p:scale>
          <a:sx n="119" d="100"/>
          <a:sy n="119" d="100"/>
        </p:scale>
        <p:origin x="-154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3044"/>
    </p:cViewPr>
  </p:sorterViewPr>
  <p:notesViewPr>
    <p:cSldViewPr>
      <p:cViewPr varScale="1">
        <p:scale>
          <a:sx n="76" d="100"/>
          <a:sy n="76" d="100"/>
        </p:scale>
        <p:origin x="-2154"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Wafaa%20Qadadeh\Statistics\Q1-2015\Q1-PPT\modification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Wafaa%20Qadadeh\Statistics\Q2-2015\Chart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Wafaa%20Qadadeh\Statistics\Q4\Q4-1.3.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Wafaa%20Qadadeh\Statistics\Q4\Q4-1.3.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Wafaa%20Qadadeh\Statistics\Q4\001%20&#1575;&#1604;&#1606;&#1588;&#1585;&#1577;%20&#1575;&#1604;&#1573;&#1581;&#1589;&#1575;&#1574;&#1610;&#1577;%20&#1575;&#1604;&#1585;&#1576;&#1593;%20&#1587;&#1606;&#1608;&#1610;&#1577;-V1.1.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Wafaa%20Qadadeh\Statistics\Q2-2015\Charts.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Wafaa%20Qadadeh\Statistics\Q4\&#1578;&#1585;&#1602;&#1610;&#1575;&#1578;.xls"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Book7"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1" Type="http://schemas.openxmlformats.org/officeDocument/2006/relationships/oleObject" Target="file:///C:\Wafaa%20Qadadeh\Statistics\Q4\001%20&#1575;&#1604;&#1606;&#1588;&#1585;&#1577;%20&#1575;&#1604;&#1573;&#1581;&#1589;&#1575;&#1574;&#1610;&#1577;%20&#1575;&#1604;&#1585;&#1576;&#1593;%20&#1587;&#1606;&#1608;&#1610;&#1577;-V1.1.xls"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C:\Wafaa%20Qadadeh\Statistics\Q4\001%20&#1575;&#1604;&#1606;&#1588;&#1585;&#1577;%20&#1575;&#1604;&#1573;&#1581;&#1589;&#1575;&#1574;&#1610;&#1577;%20&#1575;&#1604;&#1585;&#1576;&#1593;%20&#1587;&#1606;&#1608;&#1610;&#1577;-V1.1.xls"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oleObject" Target="file:///C:\Wafaa%20Qadadeh\Statistics\Q1-2015\Q1-PPT\modifications.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Book8" TargetMode="External"/><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oleObject" Target="file:///C:\Wafaa%20Qadadeh\Statistics\Q4\001%20&#1575;&#1604;&#1606;&#1588;&#1585;&#1577;%20&#1575;&#1604;&#1573;&#1581;&#1589;&#1575;&#1574;&#1610;&#1577;%20&#1575;&#1604;&#1585;&#1576;&#1593;%20&#1587;&#1606;&#1608;&#1610;&#1577;-V1.1.xls" TargetMode="External"/><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oleObject" Target="file:///C:\Wafaa%20Qadadeh\Statistics\Q1-2015\Q1-PPT\modification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Wafaa%20Qadadeh\Statistics\Q2-2015\Char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Wafaa%20Qadadeh\Statistics\Q2-2015\Chart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Wafaa%20Qadadeh\Statistics\Q2-2015\Chart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Wafaa%20Qadadeh\Statistics\Q2-2015\Chart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Wafaa%20Qadadeh\Statistics\Q2-2015\Chart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340"/>
      <c:rAngAx val="1"/>
    </c:view3D>
    <c:floor>
      <c:thickness val="0"/>
    </c:floor>
    <c:sideWall>
      <c:thickness val="0"/>
    </c:sideWall>
    <c:backWall>
      <c:thickness val="0"/>
    </c:backWall>
    <c:plotArea>
      <c:layout>
        <c:manualLayout>
          <c:layoutTarget val="inner"/>
          <c:xMode val="edge"/>
          <c:yMode val="edge"/>
          <c:x val="0"/>
          <c:y val="5.7060367454068242E-2"/>
          <c:w val="0.92338074294767192"/>
          <c:h val="0.79781641878098575"/>
        </c:manualLayout>
      </c:layout>
      <c:bar3DChart>
        <c:barDir val="col"/>
        <c:grouping val="clustered"/>
        <c:varyColors val="0"/>
        <c:ser>
          <c:idx val="0"/>
          <c:order val="0"/>
          <c:tx>
            <c:v>الوزارات</c:v>
          </c:tx>
          <c:spPr>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dPt>
          <c:dPt>
            <c:idx val="1"/>
            <c:invertIfNegative val="0"/>
            <c:bubble3D val="0"/>
          </c:dPt>
          <c:dPt>
            <c:idx val="2"/>
            <c:invertIfNegative val="0"/>
            <c:bubble3D val="0"/>
          </c:dPt>
          <c:dPt>
            <c:idx val="4"/>
            <c:invertIfNegative val="0"/>
            <c:bubble3D val="0"/>
          </c:dPt>
          <c:dLbls>
            <c:txPr>
              <a:bodyPr/>
              <a:lstStyle/>
              <a:p>
                <a:pPr>
                  <a:defRPr sz="1100" b="1"/>
                </a:pPr>
                <a:endParaRPr lang="en-US"/>
              </a:p>
            </c:txPr>
            <c:showLegendKey val="0"/>
            <c:showVal val="1"/>
            <c:showCatName val="0"/>
            <c:showSerName val="0"/>
            <c:showPercent val="0"/>
            <c:showBubbleSize val="0"/>
            <c:showLeaderLines val="0"/>
          </c:dLbls>
          <c:val>
            <c:numRef>
              <c:f>Sheet1!$B$10:$D$10</c:f>
              <c:numCache>
                <c:formatCode>#,##0</c:formatCode>
                <c:ptCount val="3"/>
                <c:pt idx="0">
                  <c:v>50522</c:v>
                </c:pt>
                <c:pt idx="1">
                  <c:v>1887</c:v>
                </c:pt>
                <c:pt idx="2">
                  <c:v>52409</c:v>
                </c:pt>
              </c:numCache>
            </c:numRef>
          </c:val>
        </c:ser>
        <c:ser>
          <c:idx val="1"/>
          <c:order val="1"/>
          <c:tx>
            <c:v>الهيئات المستقلة</c:v>
          </c:tx>
          <c:spPr>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sz="1100" b="1"/>
                </a:pPr>
                <a:endParaRPr lang="en-US"/>
              </a:p>
            </c:txPr>
            <c:showLegendKey val="0"/>
            <c:showVal val="1"/>
            <c:showCatName val="0"/>
            <c:showSerName val="0"/>
            <c:showPercent val="0"/>
            <c:showBubbleSize val="0"/>
            <c:showLeaderLines val="0"/>
          </c:dLbls>
          <c:val>
            <c:numRef>
              <c:f>Sheet1!$B$11:$D$11</c:f>
              <c:numCache>
                <c:formatCode>#,##0</c:formatCode>
                <c:ptCount val="3"/>
                <c:pt idx="0">
                  <c:v>26172</c:v>
                </c:pt>
                <c:pt idx="1">
                  <c:v>15533</c:v>
                </c:pt>
                <c:pt idx="2">
                  <c:v>41705</c:v>
                </c:pt>
              </c:numCache>
            </c:numRef>
          </c:val>
        </c:ser>
        <c:dLbls>
          <c:showLegendKey val="0"/>
          <c:showVal val="1"/>
          <c:showCatName val="0"/>
          <c:showSerName val="0"/>
          <c:showPercent val="0"/>
          <c:showBubbleSize val="0"/>
        </c:dLbls>
        <c:gapWidth val="150"/>
        <c:shape val="cylinder"/>
        <c:axId val="169387136"/>
        <c:axId val="169388672"/>
        <c:axId val="0"/>
      </c:bar3DChart>
      <c:catAx>
        <c:axId val="169387136"/>
        <c:scaling>
          <c:orientation val="maxMin"/>
        </c:scaling>
        <c:delete val="1"/>
        <c:axPos val="b"/>
        <c:numFmt formatCode="General" sourceLinked="0"/>
        <c:majorTickMark val="out"/>
        <c:minorTickMark val="none"/>
        <c:tickLblPos val="nextTo"/>
        <c:crossAx val="169388672"/>
        <c:crosses val="autoZero"/>
        <c:auto val="1"/>
        <c:lblAlgn val="ctr"/>
        <c:lblOffset val="100"/>
        <c:noMultiLvlLbl val="0"/>
      </c:catAx>
      <c:valAx>
        <c:axId val="169388672"/>
        <c:scaling>
          <c:orientation val="minMax"/>
        </c:scaling>
        <c:delete val="0"/>
        <c:axPos val="r"/>
        <c:numFmt formatCode="#,##0" sourceLinked="1"/>
        <c:majorTickMark val="out"/>
        <c:minorTickMark val="none"/>
        <c:tickLblPos val="nextTo"/>
        <c:txPr>
          <a:bodyPr/>
          <a:lstStyle/>
          <a:p>
            <a:pPr>
              <a:defRPr sz="1200"/>
            </a:pPr>
            <a:endParaRPr lang="en-US"/>
          </a:p>
        </c:txPr>
        <c:crossAx val="169387136"/>
        <c:crosses val="autoZero"/>
        <c:crossBetween val="between"/>
      </c:valAx>
    </c:plotArea>
    <c:legend>
      <c:legendPos val="l"/>
      <c:layout>
        <c:manualLayout>
          <c:xMode val="edge"/>
          <c:yMode val="edge"/>
          <c:x val="7.3099415204678359E-3"/>
          <c:y val="3.325336286089238E-2"/>
          <c:w val="9.7119077220610583E-2"/>
          <c:h val="0.17307660761154856"/>
        </c:manualLayout>
      </c:layout>
      <c:overlay val="0"/>
      <c:txPr>
        <a:bodyPr/>
        <a:lstStyle/>
        <a:p>
          <a:pPr>
            <a:defRPr b="1"/>
          </a:pPr>
          <a:endParaRPr lang="en-US"/>
        </a:p>
      </c:txPr>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6211526784349842"/>
          <c:y val="0.10667477928895251"/>
          <c:w val="0.79943011158398958"/>
          <c:h val="0.74447745168217605"/>
        </c:manualLayout>
      </c:layout>
      <c:pie3DChart>
        <c:varyColors val="1"/>
        <c:ser>
          <c:idx val="0"/>
          <c:order val="0"/>
          <c:tx>
            <c:strRef>
              <c:f>Sheet8!$B$1:$F$1</c:f>
              <c:strCache>
                <c:ptCount val="1"/>
                <c:pt idx="0">
                  <c:v>متزوج اعزب أرمل مطلق غير محدد</c:v>
                </c:pt>
              </c:strCache>
            </c:strRef>
          </c:tx>
          <c:explosion val="25"/>
          <c:dPt>
            <c:idx val="4"/>
            <c:bubble3D val="0"/>
            <c:spPr>
              <a:solidFill>
                <a:srgbClr val="FFFF00"/>
              </a:solidFill>
            </c:spPr>
          </c:dPt>
          <c:dLbls>
            <c:dLbl>
              <c:idx val="0"/>
              <c:layout>
                <c:manualLayout>
                  <c:x val="-0.10965307670773812"/>
                  <c:y val="0.19383631591505607"/>
                </c:manualLayout>
              </c:layout>
              <c:showLegendKey val="1"/>
              <c:showVal val="1"/>
              <c:showCatName val="0"/>
              <c:showSerName val="0"/>
              <c:showPercent val="1"/>
              <c:showBubbleSize val="0"/>
              <c:separator>
</c:separator>
            </c:dLbl>
            <c:dLbl>
              <c:idx val="1"/>
              <c:layout>
                <c:manualLayout>
                  <c:x val="-6.1424748087411732E-2"/>
                  <c:y val="-7.1861369601527086E-2"/>
                </c:manualLayout>
              </c:layout>
              <c:showLegendKey val="1"/>
              <c:showVal val="1"/>
              <c:showCatName val="0"/>
              <c:showSerName val="0"/>
              <c:showPercent val="1"/>
              <c:showBubbleSize val="0"/>
              <c:separator>
</c:separator>
            </c:dLbl>
            <c:dLbl>
              <c:idx val="2"/>
              <c:layout>
                <c:manualLayout>
                  <c:x val="-6.7801574969267406E-2"/>
                  <c:y val="-6.6379384395132426E-2"/>
                </c:manualLayout>
              </c:layout>
              <c:showLegendKey val="1"/>
              <c:showVal val="1"/>
              <c:showCatName val="0"/>
              <c:showSerName val="0"/>
              <c:showPercent val="1"/>
              <c:showBubbleSize val="0"/>
              <c:separator>
</c:separator>
            </c:dLbl>
            <c:dLbl>
              <c:idx val="3"/>
              <c:layout>
                <c:manualLayout>
                  <c:x val="6.6122878977825206E-2"/>
                  <c:y val="-0.11424146981627296"/>
                </c:manualLayout>
              </c:layout>
              <c:showLegendKey val="1"/>
              <c:showVal val="1"/>
              <c:showCatName val="0"/>
              <c:showSerName val="0"/>
              <c:showPercent val="1"/>
              <c:showBubbleSize val="0"/>
              <c:separator>
</c:separator>
            </c:dLbl>
            <c:dLbl>
              <c:idx val="4"/>
              <c:layout>
                <c:manualLayout>
                  <c:x val="0.17083899637970743"/>
                  <c:y val="-9.3410880458124554E-2"/>
                </c:manualLayout>
              </c:layout>
              <c:showLegendKey val="1"/>
              <c:showVal val="1"/>
              <c:showCatName val="0"/>
              <c:showSerName val="0"/>
              <c:showPercent val="1"/>
              <c:showBubbleSize val="0"/>
              <c:separator>
</c:separator>
            </c:dLbl>
            <c:txPr>
              <a:bodyPr/>
              <a:lstStyle/>
              <a:p>
                <a:pPr>
                  <a:defRPr sz="1200" b="1"/>
                </a:pPr>
                <a:endParaRPr lang="en-US"/>
              </a:p>
            </c:txPr>
            <c:showLegendKey val="1"/>
            <c:showVal val="1"/>
            <c:showCatName val="0"/>
            <c:showSerName val="0"/>
            <c:showPercent val="1"/>
            <c:showBubbleSize val="0"/>
            <c:separator>
</c:separator>
            <c:showLeaderLines val="1"/>
          </c:dLbls>
          <c:cat>
            <c:strRef>
              <c:f>Sheet8!$B$1:$F$1</c:f>
              <c:strCache>
                <c:ptCount val="5"/>
                <c:pt idx="0">
                  <c:v>متزوج</c:v>
                </c:pt>
                <c:pt idx="1">
                  <c:v>اعزب</c:v>
                </c:pt>
                <c:pt idx="2">
                  <c:v>أرمل</c:v>
                </c:pt>
                <c:pt idx="3">
                  <c:v>مطلق</c:v>
                </c:pt>
                <c:pt idx="4">
                  <c:v>غير محدد</c:v>
                </c:pt>
              </c:strCache>
            </c:strRef>
          </c:cat>
          <c:val>
            <c:numRef>
              <c:f>Sheet8!$B$42:$F$42</c:f>
              <c:numCache>
                <c:formatCode>#,##0</c:formatCode>
                <c:ptCount val="5"/>
                <c:pt idx="0">
                  <c:v>42749</c:v>
                </c:pt>
                <c:pt idx="1">
                  <c:v>11287</c:v>
                </c:pt>
                <c:pt idx="2" formatCode="General">
                  <c:v>371</c:v>
                </c:pt>
                <c:pt idx="3">
                  <c:v>1269</c:v>
                </c:pt>
                <c:pt idx="4">
                  <c:v>1831</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3.8754576079562598E-2"/>
          <c:y val="0.67272727272727273"/>
          <c:w val="0.20113680161959746"/>
          <c:h val="0.30934216177523266"/>
        </c:manualLayout>
      </c:layout>
      <c:overlay val="0"/>
      <c:spP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5400000" scaled="1"/>
          <a:tileRect/>
        </a:gradFill>
      </c:spPr>
      <c:txPr>
        <a:bodyPr/>
        <a:lstStyle/>
        <a:p>
          <a:pPr>
            <a:defRPr b="1"/>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359"/>
      <c:rAngAx val="0"/>
      <c:perspective val="0"/>
    </c:view3D>
    <c:floor>
      <c:thickness val="0"/>
    </c:floor>
    <c:sideWall>
      <c:thickness val="0"/>
    </c:sideWall>
    <c:backWall>
      <c:thickness val="0"/>
    </c:backWall>
    <c:plotArea>
      <c:layout>
        <c:manualLayout>
          <c:layoutTarget val="inner"/>
          <c:xMode val="edge"/>
          <c:yMode val="edge"/>
          <c:x val="7.339790490790421E-3"/>
          <c:y val="1.8949014529973877E-2"/>
          <c:w val="0.92918379671567597"/>
          <c:h val="0.90346203008879145"/>
        </c:manualLayout>
      </c:layout>
      <c:bar3DChart>
        <c:barDir val="col"/>
        <c:grouping val="standard"/>
        <c:varyColors val="0"/>
        <c:dLbls>
          <c:showLegendKey val="0"/>
          <c:showVal val="1"/>
          <c:showCatName val="0"/>
          <c:showSerName val="0"/>
          <c:showPercent val="0"/>
          <c:showBubbleSize val="0"/>
        </c:dLbls>
        <c:gapWidth val="75"/>
        <c:shape val="box"/>
        <c:axId val="224734592"/>
        <c:axId val="224740480"/>
        <c:axId val="159728064"/>
      </c:bar3DChart>
      <c:catAx>
        <c:axId val="224734592"/>
        <c:scaling>
          <c:orientation val="maxMin"/>
        </c:scaling>
        <c:delete val="0"/>
        <c:axPos val="b"/>
        <c:numFmt formatCode="General" sourceLinked="0"/>
        <c:majorTickMark val="none"/>
        <c:minorTickMark val="none"/>
        <c:tickLblPos val="nextTo"/>
        <c:txPr>
          <a:bodyPr/>
          <a:lstStyle/>
          <a:p>
            <a:pPr>
              <a:defRPr b="1"/>
            </a:pPr>
            <a:endParaRPr lang="en-US"/>
          </a:p>
        </c:txPr>
        <c:crossAx val="224740480"/>
        <c:crosses val="autoZero"/>
        <c:auto val="1"/>
        <c:lblAlgn val="ctr"/>
        <c:lblOffset val="100"/>
        <c:noMultiLvlLbl val="0"/>
      </c:catAx>
      <c:valAx>
        <c:axId val="224740480"/>
        <c:scaling>
          <c:orientation val="minMax"/>
        </c:scaling>
        <c:delete val="0"/>
        <c:axPos val="r"/>
        <c:numFmt formatCode="General" sourceLinked="1"/>
        <c:majorTickMark val="none"/>
        <c:minorTickMark val="none"/>
        <c:tickLblPos val="nextTo"/>
        <c:crossAx val="224734592"/>
        <c:crosses val="autoZero"/>
        <c:crossBetween val="between"/>
      </c:valAx>
      <c:serAx>
        <c:axId val="159728064"/>
        <c:scaling>
          <c:orientation val="minMax"/>
        </c:scaling>
        <c:delete val="1"/>
        <c:axPos val="b"/>
        <c:majorTickMark val="none"/>
        <c:minorTickMark val="none"/>
        <c:tickLblPos val="nextTo"/>
        <c:crossAx val="224740480"/>
        <c:crosses val="autoZero"/>
      </c:serAx>
      <c:spPr>
        <a:noFill/>
        <a:ln w="25400">
          <a:noFill/>
        </a:ln>
      </c:spPr>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359"/>
      <c:rAngAx val="0"/>
      <c:perspective val="0"/>
    </c:view3D>
    <c:floor>
      <c:thickness val="0"/>
    </c:floor>
    <c:sideWall>
      <c:thickness val="0"/>
    </c:sideWall>
    <c:backWall>
      <c:thickness val="0"/>
    </c:backWall>
    <c:plotArea>
      <c:layout>
        <c:manualLayout>
          <c:layoutTarget val="inner"/>
          <c:xMode val="edge"/>
          <c:yMode val="edge"/>
          <c:x val="7.339790490790421E-3"/>
          <c:y val="1.8209662351528093E-2"/>
          <c:w val="0.92918379671567597"/>
          <c:h val="0.92713888518172516"/>
        </c:manualLayout>
      </c:layout>
      <c:bar3DChart>
        <c:barDir val="col"/>
        <c:grouping val="standard"/>
        <c:varyColors val="0"/>
        <c:ser>
          <c:idx val="0"/>
          <c:order val="0"/>
          <c:invertIfNegative val="0"/>
          <c:dPt>
            <c:idx val="0"/>
            <c:invertIfNegative val="0"/>
            <c:bubble3D val="0"/>
            <c:spPr>
              <a:solidFill>
                <a:schemeClr val="accent1"/>
              </a:solidFill>
            </c:spPr>
          </c:dPt>
          <c:dPt>
            <c:idx val="1"/>
            <c:invertIfNegative val="0"/>
            <c:bubble3D val="0"/>
            <c:spPr>
              <a:solidFill>
                <a:schemeClr val="accent5"/>
              </a:solidFill>
            </c:spPr>
          </c:dPt>
          <c:dPt>
            <c:idx val="2"/>
            <c:invertIfNegative val="0"/>
            <c:bubble3D val="0"/>
            <c:spPr>
              <a:solidFill>
                <a:schemeClr val="accent2"/>
              </a:solidFill>
            </c:spPr>
          </c:dPt>
          <c:dPt>
            <c:idx val="3"/>
            <c:invertIfNegative val="0"/>
            <c:bubble3D val="0"/>
            <c:spPr>
              <a:solidFill>
                <a:srgbClr val="00B050"/>
              </a:solidFill>
            </c:spPr>
          </c:dPt>
          <c:dPt>
            <c:idx val="4"/>
            <c:invertIfNegative val="0"/>
            <c:bubble3D val="0"/>
            <c:spPr>
              <a:solidFill>
                <a:srgbClr val="FFC000"/>
              </a:solidFill>
            </c:spPr>
          </c:dPt>
          <c:dPt>
            <c:idx val="5"/>
            <c:invertIfNegative val="0"/>
            <c:bubble3D val="0"/>
            <c:spPr>
              <a:solidFill>
                <a:schemeClr val="accent4">
                  <a:lumMod val="75000"/>
                </a:schemeClr>
              </a:solidFill>
            </c:spPr>
          </c:dPt>
          <c:dPt>
            <c:idx val="6"/>
            <c:invertIfNegative val="0"/>
            <c:bubble3D val="0"/>
            <c:spPr>
              <a:solidFill>
                <a:schemeClr val="bg2">
                  <a:lumMod val="50000"/>
                </a:schemeClr>
              </a:solidFill>
            </c:spPr>
          </c:dPt>
          <c:dPt>
            <c:idx val="7"/>
            <c:invertIfNegative val="0"/>
            <c:bubble3D val="0"/>
            <c:spPr>
              <a:solidFill>
                <a:schemeClr val="accent6">
                  <a:lumMod val="50000"/>
                </a:schemeClr>
              </a:solidFill>
            </c:spPr>
          </c:dPt>
          <c:dLbls>
            <c:txPr>
              <a:bodyPr/>
              <a:lstStyle/>
              <a:p>
                <a:pPr>
                  <a:defRPr b="1"/>
                </a:pPr>
                <a:endParaRPr lang="en-US"/>
              </a:p>
            </c:txPr>
            <c:showLegendKey val="0"/>
            <c:showVal val="1"/>
            <c:showCatName val="0"/>
            <c:showSerName val="0"/>
            <c:showPercent val="0"/>
            <c:showBubbleSize val="0"/>
            <c:showLeaderLines val="0"/>
          </c:dLbls>
          <c:cat>
            <c:strRef>
              <c:f>'B02'!$B$2:$I$2</c:f>
              <c:strCache>
                <c:ptCount val="8"/>
                <c:pt idx="0">
                  <c:v> أقل من 20 سنة</c:v>
                </c:pt>
                <c:pt idx="1">
                  <c:v> من 20 إلى 29</c:v>
                </c:pt>
                <c:pt idx="2">
                  <c:v> من 30 إلى 39</c:v>
                </c:pt>
                <c:pt idx="3">
                  <c:v> من 40 إلى 49</c:v>
                </c:pt>
                <c:pt idx="4">
                  <c:v> من 50 إلى 59</c:v>
                </c:pt>
                <c:pt idx="5">
                  <c:v> من 60 إلى 69</c:v>
                </c:pt>
                <c:pt idx="6">
                  <c:v> أكبر من 70</c:v>
                </c:pt>
                <c:pt idx="7">
                  <c:v> غير مسجل</c:v>
                </c:pt>
              </c:strCache>
            </c:strRef>
          </c:cat>
          <c:val>
            <c:numRef>
              <c:f>'B02'!$B$42:$I$42</c:f>
              <c:numCache>
                <c:formatCode>#,##0</c:formatCode>
                <c:ptCount val="8"/>
                <c:pt idx="0">
                  <c:v>331</c:v>
                </c:pt>
                <c:pt idx="1">
                  <c:v>8579</c:v>
                </c:pt>
                <c:pt idx="2">
                  <c:v>21572</c:v>
                </c:pt>
                <c:pt idx="3">
                  <c:v>15602</c:v>
                </c:pt>
                <c:pt idx="4">
                  <c:v>7046</c:v>
                </c:pt>
                <c:pt idx="5">
                  <c:v>3330</c:v>
                </c:pt>
                <c:pt idx="6">
                  <c:v>54</c:v>
                </c:pt>
                <c:pt idx="7">
                  <c:v>993</c:v>
                </c:pt>
              </c:numCache>
            </c:numRef>
          </c:val>
        </c:ser>
        <c:dLbls>
          <c:showLegendKey val="0"/>
          <c:showVal val="1"/>
          <c:showCatName val="0"/>
          <c:showSerName val="0"/>
          <c:showPercent val="0"/>
          <c:showBubbleSize val="0"/>
        </c:dLbls>
        <c:gapWidth val="75"/>
        <c:shape val="box"/>
        <c:axId val="224769152"/>
        <c:axId val="224865280"/>
        <c:axId val="159729408"/>
      </c:bar3DChart>
      <c:catAx>
        <c:axId val="224769152"/>
        <c:scaling>
          <c:orientation val="maxMin"/>
        </c:scaling>
        <c:delete val="0"/>
        <c:axPos val="b"/>
        <c:numFmt formatCode="General" sourceLinked="0"/>
        <c:majorTickMark val="none"/>
        <c:minorTickMark val="none"/>
        <c:tickLblPos val="nextTo"/>
        <c:txPr>
          <a:bodyPr/>
          <a:lstStyle/>
          <a:p>
            <a:pPr>
              <a:defRPr b="1"/>
            </a:pPr>
            <a:endParaRPr lang="en-US"/>
          </a:p>
        </c:txPr>
        <c:crossAx val="224865280"/>
        <c:crosses val="autoZero"/>
        <c:auto val="1"/>
        <c:lblAlgn val="ctr"/>
        <c:lblOffset val="100"/>
        <c:noMultiLvlLbl val="0"/>
      </c:catAx>
      <c:valAx>
        <c:axId val="224865280"/>
        <c:scaling>
          <c:orientation val="minMax"/>
        </c:scaling>
        <c:delete val="0"/>
        <c:axPos val="r"/>
        <c:numFmt formatCode="#,##0" sourceLinked="0"/>
        <c:majorTickMark val="none"/>
        <c:minorTickMark val="none"/>
        <c:tickLblPos val="nextTo"/>
        <c:txPr>
          <a:bodyPr/>
          <a:lstStyle/>
          <a:p>
            <a:pPr>
              <a:defRPr b="1"/>
            </a:pPr>
            <a:endParaRPr lang="en-US"/>
          </a:p>
        </c:txPr>
        <c:crossAx val="224769152"/>
        <c:crosses val="autoZero"/>
        <c:crossBetween val="between"/>
      </c:valAx>
      <c:serAx>
        <c:axId val="159729408"/>
        <c:scaling>
          <c:orientation val="minMax"/>
        </c:scaling>
        <c:delete val="1"/>
        <c:axPos val="b"/>
        <c:majorTickMark val="none"/>
        <c:minorTickMark val="none"/>
        <c:tickLblPos val="nextTo"/>
        <c:crossAx val="224865280"/>
        <c:crosses val="autoZero"/>
      </c:ser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359"/>
      <c:rAngAx val="0"/>
      <c:perspective val="0"/>
    </c:view3D>
    <c:floor>
      <c:thickness val="0"/>
    </c:floor>
    <c:sideWall>
      <c:thickness val="0"/>
    </c:sideWall>
    <c:backWall>
      <c:thickness val="0"/>
    </c:backWall>
    <c:plotArea>
      <c:layout>
        <c:manualLayout>
          <c:layoutTarget val="inner"/>
          <c:xMode val="edge"/>
          <c:yMode val="edge"/>
          <c:x val="7.339790490790421E-3"/>
          <c:y val="2.1640140727089963E-2"/>
          <c:w val="0.93581979650176561"/>
          <c:h val="0.90958428583523832"/>
        </c:manualLayout>
      </c:layout>
      <c:bar3DChart>
        <c:barDir val="col"/>
        <c:grouping val="standard"/>
        <c:varyColors val="0"/>
        <c:ser>
          <c:idx val="0"/>
          <c:order val="0"/>
          <c:invertIfNegative val="0"/>
          <c:dPt>
            <c:idx val="0"/>
            <c:invertIfNegative val="0"/>
            <c:bubble3D val="0"/>
            <c:spPr>
              <a:solidFill>
                <a:schemeClr val="accent1"/>
              </a:solidFill>
            </c:spPr>
          </c:dPt>
          <c:dPt>
            <c:idx val="1"/>
            <c:invertIfNegative val="0"/>
            <c:bubble3D val="0"/>
            <c:spPr>
              <a:solidFill>
                <a:schemeClr val="accent5"/>
              </a:solidFill>
            </c:spPr>
          </c:dPt>
          <c:dPt>
            <c:idx val="2"/>
            <c:invertIfNegative val="0"/>
            <c:bubble3D val="0"/>
            <c:spPr>
              <a:solidFill>
                <a:schemeClr val="accent2"/>
              </a:solidFill>
            </c:spPr>
          </c:dPt>
          <c:dPt>
            <c:idx val="3"/>
            <c:invertIfNegative val="0"/>
            <c:bubble3D val="0"/>
            <c:spPr>
              <a:solidFill>
                <a:srgbClr val="00B050"/>
              </a:solidFill>
            </c:spPr>
          </c:dPt>
          <c:dPt>
            <c:idx val="4"/>
            <c:invertIfNegative val="0"/>
            <c:bubble3D val="0"/>
            <c:spPr>
              <a:solidFill>
                <a:srgbClr val="FFC000"/>
              </a:solidFill>
            </c:spPr>
          </c:dPt>
          <c:dPt>
            <c:idx val="5"/>
            <c:invertIfNegative val="0"/>
            <c:bubble3D val="0"/>
            <c:spPr>
              <a:solidFill>
                <a:schemeClr val="accent4">
                  <a:lumMod val="75000"/>
                </a:schemeClr>
              </a:solidFill>
            </c:spPr>
          </c:dPt>
          <c:dPt>
            <c:idx val="6"/>
            <c:invertIfNegative val="0"/>
            <c:bubble3D val="0"/>
            <c:spPr>
              <a:solidFill>
                <a:schemeClr val="bg2">
                  <a:lumMod val="50000"/>
                </a:schemeClr>
              </a:solidFill>
            </c:spPr>
          </c:dPt>
          <c:dPt>
            <c:idx val="7"/>
            <c:invertIfNegative val="0"/>
            <c:bubble3D val="0"/>
            <c:spPr>
              <a:solidFill>
                <a:schemeClr val="accent6">
                  <a:lumMod val="50000"/>
                </a:schemeClr>
              </a:solidFill>
            </c:spPr>
          </c:dPt>
          <c:dLbls>
            <c:txPr>
              <a:bodyPr/>
              <a:lstStyle/>
              <a:p>
                <a:pPr>
                  <a:defRPr b="1"/>
                </a:pPr>
                <a:endParaRPr lang="en-US"/>
              </a:p>
            </c:txPr>
            <c:showLegendKey val="0"/>
            <c:showVal val="1"/>
            <c:showCatName val="0"/>
            <c:showSerName val="0"/>
            <c:showPercent val="0"/>
            <c:showBubbleSize val="0"/>
            <c:showLeaderLines val="0"/>
          </c:dLbls>
          <c:cat>
            <c:strRef>
              <c:f>'B03'!$B$2:$K$2</c:f>
              <c:strCache>
                <c:ptCount val="10"/>
                <c:pt idx="0">
                  <c:v> أقل من سنة</c:v>
                </c:pt>
                <c:pt idx="1">
                  <c:v> من 1 إلى 4</c:v>
                </c:pt>
                <c:pt idx="2">
                  <c:v> من 5 إلى 9</c:v>
                </c:pt>
                <c:pt idx="3">
                  <c:v> من 10 إلى 14</c:v>
                </c:pt>
                <c:pt idx="4">
                  <c:v> من 15 إلى 19</c:v>
                </c:pt>
                <c:pt idx="5">
                  <c:v> من 20 إلى 24</c:v>
                </c:pt>
                <c:pt idx="6">
                  <c:v> من 25 إلى 29</c:v>
                </c:pt>
                <c:pt idx="7">
                  <c:v>من 30 إلى 34</c:v>
                </c:pt>
                <c:pt idx="8">
                  <c:v> من 35 إلى 39</c:v>
                </c:pt>
                <c:pt idx="9">
                  <c:v> أكثر من 40 سنة</c:v>
                </c:pt>
              </c:strCache>
            </c:strRef>
          </c:cat>
          <c:val>
            <c:numRef>
              <c:f>'B03'!$B$42:$K$42</c:f>
              <c:numCache>
                <c:formatCode>#,##0</c:formatCode>
                <c:ptCount val="10"/>
                <c:pt idx="0">
                  <c:v>2751</c:v>
                </c:pt>
                <c:pt idx="1">
                  <c:v>9145</c:v>
                </c:pt>
                <c:pt idx="2">
                  <c:v>14207</c:v>
                </c:pt>
                <c:pt idx="3">
                  <c:v>10781</c:v>
                </c:pt>
                <c:pt idx="4">
                  <c:v>9434</c:v>
                </c:pt>
                <c:pt idx="5">
                  <c:v>5688</c:v>
                </c:pt>
                <c:pt idx="6">
                  <c:v>3541</c:v>
                </c:pt>
                <c:pt idx="7">
                  <c:v>1241</c:v>
                </c:pt>
                <c:pt idx="8">
                  <c:v>551</c:v>
                </c:pt>
                <c:pt idx="9">
                  <c:v>168</c:v>
                </c:pt>
              </c:numCache>
            </c:numRef>
          </c:val>
        </c:ser>
        <c:dLbls>
          <c:showLegendKey val="0"/>
          <c:showVal val="1"/>
          <c:showCatName val="0"/>
          <c:showSerName val="0"/>
          <c:showPercent val="0"/>
          <c:showBubbleSize val="0"/>
        </c:dLbls>
        <c:gapWidth val="75"/>
        <c:shape val="box"/>
        <c:axId val="255535360"/>
        <c:axId val="255582592"/>
        <c:axId val="159730752"/>
      </c:bar3DChart>
      <c:catAx>
        <c:axId val="255535360"/>
        <c:scaling>
          <c:orientation val="maxMin"/>
        </c:scaling>
        <c:delete val="0"/>
        <c:axPos val="b"/>
        <c:numFmt formatCode="General" sourceLinked="0"/>
        <c:majorTickMark val="none"/>
        <c:minorTickMark val="none"/>
        <c:tickLblPos val="nextTo"/>
        <c:txPr>
          <a:bodyPr/>
          <a:lstStyle/>
          <a:p>
            <a:pPr>
              <a:defRPr b="1"/>
            </a:pPr>
            <a:endParaRPr lang="en-US"/>
          </a:p>
        </c:txPr>
        <c:crossAx val="255582592"/>
        <c:crosses val="autoZero"/>
        <c:auto val="1"/>
        <c:lblAlgn val="ctr"/>
        <c:lblOffset val="100"/>
        <c:noMultiLvlLbl val="0"/>
      </c:catAx>
      <c:valAx>
        <c:axId val="255582592"/>
        <c:scaling>
          <c:orientation val="minMax"/>
        </c:scaling>
        <c:delete val="0"/>
        <c:axPos val="r"/>
        <c:numFmt formatCode="#,##0" sourceLinked="1"/>
        <c:majorTickMark val="none"/>
        <c:minorTickMark val="none"/>
        <c:tickLblPos val="nextTo"/>
        <c:txPr>
          <a:bodyPr/>
          <a:lstStyle/>
          <a:p>
            <a:pPr>
              <a:defRPr b="1"/>
            </a:pPr>
            <a:endParaRPr lang="en-US"/>
          </a:p>
        </c:txPr>
        <c:crossAx val="255535360"/>
        <c:crosses val="autoZero"/>
        <c:crossBetween val="between"/>
      </c:valAx>
      <c:serAx>
        <c:axId val="159730752"/>
        <c:scaling>
          <c:orientation val="minMax"/>
        </c:scaling>
        <c:delete val="1"/>
        <c:axPos val="b"/>
        <c:majorTickMark val="none"/>
        <c:minorTickMark val="none"/>
        <c:tickLblPos val="nextTo"/>
        <c:crossAx val="255582592"/>
        <c:crosses val="autoZero"/>
      </c:ser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0"/>
      <c:rotY val="340"/>
      <c:rAngAx val="1"/>
    </c:view3D>
    <c:floor>
      <c:thickness val="0"/>
    </c:floor>
    <c:sideWall>
      <c:thickness val="0"/>
    </c:sideWall>
    <c:backWall>
      <c:thickness val="0"/>
    </c:backWall>
    <c:plotArea>
      <c:layout>
        <c:manualLayout>
          <c:layoutTarget val="inner"/>
          <c:xMode val="edge"/>
          <c:yMode val="edge"/>
          <c:x val="0.11128254238490459"/>
          <c:y val="3.0686944718362044E-2"/>
          <c:w val="0.77261186291619899"/>
          <c:h val="0.78025569597565059"/>
        </c:manualLayout>
      </c:layout>
      <c:bar3DChart>
        <c:barDir val="col"/>
        <c:grouping val="clustered"/>
        <c:varyColors val="0"/>
        <c:ser>
          <c:idx val="0"/>
          <c:order val="0"/>
          <c:invertIfNegative val="0"/>
          <c:dPt>
            <c:idx val="0"/>
            <c:invertIfNegative val="0"/>
            <c:bubble3D val="0"/>
            <c:spPr>
              <a:solidFill>
                <a:srgbClr val="00B050"/>
              </a:solidFill>
            </c:spPr>
          </c:dPt>
          <c:dPt>
            <c:idx val="1"/>
            <c:invertIfNegative val="0"/>
            <c:bubble3D val="0"/>
            <c:spPr>
              <a:solidFill>
                <a:schemeClr val="accent6"/>
              </a:solidFill>
            </c:spPr>
          </c:dPt>
          <c:dPt>
            <c:idx val="2"/>
            <c:invertIfNegative val="0"/>
            <c:bubble3D val="0"/>
            <c:spPr>
              <a:solidFill>
                <a:schemeClr val="accent4">
                  <a:lumMod val="60000"/>
                  <a:lumOff val="40000"/>
                </a:schemeClr>
              </a:solidFill>
            </c:spPr>
          </c:dPt>
          <c:dPt>
            <c:idx val="3"/>
            <c:invertIfNegative val="0"/>
            <c:bubble3D val="0"/>
            <c:spPr>
              <a:solidFill>
                <a:schemeClr val="accent2">
                  <a:lumMod val="75000"/>
                </a:schemeClr>
              </a:solidFill>
            </c:spPr>
          </c:dPt>
          <c:dPt>
            <c:idx val="4"/>
            <c:invertIfNegative val="0"/>
            <c:bubble3D val="0"/>
            <c:spPr>
              <a:solidFill>
                <a:srgbClr val="FF0000"/>
              </a:solidFill>
            </c:spPr>
          </c:dPt>
          <c:dPt>
            <c:idx val="5"/>
            <c:invertIfNegative val="0"/>
            <c:bubble3D val="0"/>
            <c:spPr>
              <a:solidFill>
                <a:schemeClr val="accent5">
                  <a:lumMod val="75000"/>
                </a:schemeClr>
              </a:solidFill>
            </c:spPr>
          </c:dPt>
          <c:dPt>
            <c:idx val="6"/>
            <c:invertIfNegative val="0"/>
            <c:bubble3D val="0"/>
            <c:spPr>
              <a:solidFill>
                <a:schemeClr val="accent3">
                  <a:lumMod val="75000"/>
                </a:schemeClr>
              </a:solidFill>
            </c:spPr>
          </c:dPt>
          <c:dPt>
            <c:idx val="7"/>
            <c:invertIfNegative val="0"/>
            <c:bubble3D val="0"/>
            <c:spPr>
              <a:solidFill>
                <a:schemeClr val="tx2">
                  <a:lumMod val="40000"/>
                  <a:lumOff val="60000"/>
                </a:schemeClr>
              </a:solidFill>
            </c:spPr>
          </c:dPt>
          <c:dPt>
            <c:idx val="9"/>
            <c:invertIfNegative val="0"/>
            <c:bubble3D val="0"/>
            <c:spPr>
              <a:solidFill>
                <a:schemeClr val="accent5">
                  <a:lumMod val="40000"/>
                  <a:lumOff val="60000"/>
                </a:schemeClr>
              </a:solidFill>
            </c:spPr>
          </c:dPt>
          <c:dPt>
            <c:idx val="10"/>
            <c:invertIfNegative val="0"/>
            <c:bubble3D val="0"/>
            <c:spPr>
              <a:solidFill>
                <a:srgbClr val="EEECE1">
                  <a:lumMod val="50000"/>
                </a:srgbClr>
              </a:solidFill>
            </c:spPr>
          </c:dPt>
          <c:dPt>
            <c:idx val="11"/>
            <c:invertIfNegative val="0"/>
            <c:bubble3D val="0"/>
            <c:spPr>
              <a:solidFill>
                <a:sysClr val="window" lastClr="FFFFFF">
                  <a:lumMod val="50000"/>
                </a:sysClr>
              </a:solidFill>
            </c:spPr>
          </c:dPt>
          <c:dPt>
            <c:idx val="12"/>
            <c:invertIfNegative val="0"/>
            <c:bubble3D val="0"/>
            <c:spPr>
              <a:solidFill>
                <a:schemeClr val="tx2">
                  <a:lumMod val="75000"/>
                </a:schemeClr>
              </a:solidFill>
            </c:spPr>
          </c:dPt>
          <c:dPt>
            <c:idx val="13"/>
            <c:invertIfNegative val="0"/>
            <c:bubble3D val="0"/>
            <c:spPr>
              <a:solidFill>
                <a:srgbClr val="FF3399"/>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'B04'!$A$4:$A$17</c:f>
              <c:strCache>
                <c:ptCount val="14"/>
                <c:pt idx="0">
                  <c:v>الأولى</c:v>
                </c:pt>
                <c:pt idx="1">
                  <c:v>الثانية</c:v>
                </c:pt>
                <c:pt idx="2">
                  <c:v>الثالثة</c:v>
                </c:pt>
                <c:pt idx="3">
                  <c:v>الرابعة</c:v>
                </c:pt>
                <c:pt idx="4">
                  <c:v>الخامسة</c:v>
                </c:pt>
                <c:pt idx="5">
                  <c:v>السادسة</c:v>
                </c:pt>
                <c:pt idx="6">
                  <c:v>السابعة</c:v>
                </c:pt>
                <c:pt idx="7">
                  <c:v>الثامنة</c:v>
                </c:pt>
                <c:pt idx="8">
                  <c:v>التاسعة</c:v>
                </c:pt>
                <c:pt idx="9">
                  <c:v>العاشرة</c:v>
                </c:pt>
                <c:pt idx="10">
                  <c:v>الحادية عشر</c:v>
                </c:pt>
                <c:pt idx="11">
                  <c:v>الثانية عشر</c:v>
                </c:pt>
                <c:pt idx="12">
                  <c:v>الثالثة عشر</c:v>
                </c:pt>
                <c:pt idx="13">
                  <c:v>الرابعة عشر</c:v>
                </c:pt>
              </c:strCache>
            </c:strRef>
          </c:cat>
          <c:val>
            <c:numRef>
              <c:f>'B04'!$B$4:$B$17</c:f>
              <c:numCache>
                <c:formatCode>#,##0</c:formatCode>
                <c:ptCount val="14"/>
                <c:pt idx="0">
                  <c:v>1849</c:v>
                </c:pt>
                <c:pt idx="1">
                  <c:v>5341</c:v>
                </c:pt>
                <c:pt idx="2">
                  <c:v>4304</c:v>
                </c:pt>
                <c:pt idx="3">
                  <c:v>5692</c:v>
                </c:pt>
                <c:pt idx="4">
                  <c:v>2371</c:v>
                </c:pt>
                <c:pt idx="5">
                  <c:v>4535</c:v>
                </c:pt>
                <c:pt idx="6">
                  <c:v>2767</c:v>
                </c:pt>
                <c:pt idx="7">
                  <c:v>3832</c:v>
                </c:pt>
                <c:pt idx="8">
                  <c:v>1730</c:v>
                </c:pt>
                <c:pt idx="9">
                  <c:v>337</c:v>
                </c:pt>
                <c:pt idx="10">
                  <c:v>69</c:v>
                </c:pt>
                <c:pt idx="11">
                  <c:v>165</c:v>
                </c:pt>
                <c:pt idx="12">
                  <c:v>119</c:v>
                </c:pt>
                <c:pt idx="13">
                  <c:v>340</c:v>
                </c:pt>
              </c:numCache>
            </c:numRef>
          </c:val>
        </c:ser>
        <c:dLbls>
          <c:showLegendKey val="0"/>
          <c:showVal val="0"/>
          <c:showCatName val="0"/>
          <c:showSerName val="0"/>
          <c:showPercent val="0"/>
          <c:showBubbleSize val="0"/>
        </c:dLbls>
        <c:gapWidth val="150"/>
        <c:shape val="cylinder"/>
        <c:axId val="264988544"/>
        <c:axId val="264990080"/>
        <c:axId val="0"/>
      </c:bar3DChart>
      <c:catAx>
        <c:axId val="264988544"/>
        <c:scaling>
          <c:orientation val="maxMin"/>
        </c:scaling>
        <c:delete val="0"/>
        <c:axPos val="b"/>
        <c:numFmt formatCode="General" sourceLinked="0"/>
        <c:majorTickMark val="out"/>
        <c:minorTickMark val="none"/>
        <c:tickLblPos val="nextTo"/>
        <c:crossAx val="264990080"/>
        <c:crosses val="autoZero"/>
        <c:auto val="1"/>
        <c:lblAlgn val="ctr"/>
        <c:lblOffset val="100"/>
        <c:noMultiLvlLbl val="0"/>
      </c:catAx>
      <c:valAx>
        <c:axId val="264990080"/>
        <c:scaling>
          <c:orientation val="minMax"/>
        </c:scaling>
        <c:delete val="0"/>
        <c:axPos val="r"/>
        <c:numFmt formatCode="#,##0" sourceLinked="1"/>
        <c:majorTickMark val="out"/>
        <c:minorTickMark val="none"/>
        <c:tickLblPos val="nextTo"/>
        <c:crossAx val="264988544"/>
        <c:crosses val="autoZero"/>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974025974025976E-2"/>
          <c:y val="3.4913583915218142E-2"/>
          <c:w val="0.88870402563315953"/>
          <c:h val="0.83018620313970193"/>
        </c:manualLayout>
      </c:layout>
      <c:barChart>
        <c:barDir val="col"/>
        <c:grouping val="clustered"/>
        <c:varyColors val="0"/>
        <c:ser>
          <c:idx val="0"/>
          <c:order val="0"/>
          <c:tx>
            <c:v>مواطن</c:v>
          </c:tx>
          <c:spPr>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multiLvlStrRef>
              <c:f>Sheet13!$A$2:$B$9</c:f>
              <c:multiLvlStrCache>
                <c:ptCount val="8"/>
                <c:lvl>
                  <c:pt idx="0">
                    <c:v>الأول</c:v>
                  </c:pt>
                  <c:pt idx="1">
                    <c:v>الثاني</c:v>
                  </c:pt>
                  <c:pt idx="2">
                    <c:v>الثالث</c:v>
                  </c:pt>
                  <c:pt idx="3">
                    <c:v>الرابع</c:v>
                  </c:pt>
                  <c:pt idx="4">
                    <c:v>الأول</c:v>
                  </c:pt>
                  <c:pt idx="5">
                    <c:v>الثاني</c:v>
                  </c:pt>
                  <c:pt idx="6">
                    <c:v>الثالث</c:v>
                  </c:pt>
                  <c:pt idx="7">
                    <c:v>الرابع</c:v>
                  </c:pt>
                </c:lvl>
                <c:lvl>
                  <c:pt idx="0">
                    <c:v>2014</c:v>
                  </c:pt>
                  <c:pt idx="4">
                    <c:v>2015</c:v>
                  </c:pt>
                </c:lvl>
              </c:multiLvlStrCache>
            </c:multiLvlStrRef>
          </c:cat>
          <c:val>
            <c:numRef>
              <c:f>Sheet13!$C$2:$C$9</c:f>
              <c:numCache>
                <c:formatCode>General</c:formatCode>
                <c:ptCount val="8"/>
                <c:pt idx="0">
                  <c:v>253</c:v>
                </c:pt>
                <c:pt idx="1">
                  <c:v>192</c:v>
                </c:pt>
                <c:pt idx="2">
                  <c:v>442</c:v>
                </c:pt>
                <c:pt idx="3">
                  <c:v>247</c:v>
                </c:pt>
                <c:pt idx="4">
                  <c:v>299</c:v>
                </c:pt>
                <c:pt idx="5">
                  <c:v>291</c:v>
                </c:pt>
                <c:pt idx="6">
                  <c:v>233</c:v>
                </c:pt>
                <c:pt idx="7">
                  <c:v>349</c:v>
                </c:pt>
              </c:numCache>
            </c:numRef>
          </c:val>
        </c:ser>
        <c:ser>
          <c:idx val="1"/>
          <c:order val="1"/>
          <c:tx>
            <c:v>غير مواطن</c:v>
          </c:tx>
          <c:spPr>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multiLvlStrRef>
              <c:f>Sheet13!$A$2:$B$9</c:f>
              <c:multiLvlStrCache>
                <c:ptCount val="8"/>
                <c:lvl>
                  <c:pt idx="0">
                    <c:v>الأول</c:v>
                  </c:pt>
                  <c:pt idx="1">
                    <c:v>الثاني</c:v>
                  </c:pt>
                  <c:pt idx="2">
                    <c:v>الثالث</c:v>
                  </c:pt>
                  <c:pt idx="3">
                    <c:v>الرابع</c:v>
                  </c:pt>
                  <c:pt idx="4">
                    <c:v>الأول</c:v>
                  </c:pt>
                  <c:pt idx="5">
                    <c:v>الثاني</c:v>
                  </c:pt>
                  <c:pt idx="6">
                    <c:v>الثالث</c:v>
                  </c:pt>
                  <c:pt idx="7">
                    <c:v>الرابع</c:v>
                  </c:pt>
                </c:lvl>
                <c:lvl>
                  <c:pt idx="0">
                    <c:v>2014</c:v>
                  </c:pt>
                  <c:pt idx="4">
                    <c:v>2015</c:v>
                  </c:pt>
                </c:lvl>
              </c:multiLvlStrCache>
            </c:multiLvlStrRef>
          </c:cat>
          <c:val>
            <c:numRef>
              <c:f>Sheet13!$D$2:$D$9</c:f>
              <c:numCache>
                <c:formatCode>General</c:formatCode>
                <c:ptCount val="8"/>
                <c:pt idx="0">
                  <c:v>163</c:v>
                </c:pt>
                <c:pt idx="1">
                  <c:v>184</c:v>
                </c:pt>
                <c:pt idx="2">
                  <c:v>152</c:v>
                </c:pt>
                <c:pt idx="3">
                  <c:v>154</c:v>
                </c:pt>
                <c:pt idx="4">
                  <c:v>289</c:v>
                </c:pt>
                <c:pt idx="5">
                  <c:v>238</c:v>
                </c:pt>
                <c:pt idx="6">
                  <c:v>258</c:v>
                </c:pt>
                <c:pt idx="7">
                  <c:v>223</c:v>
                </c:pt>
              </c:numCache>
            </c:numRef>
          </c:val>
        </c:ser>
        <c:dLbls>
          <c:dLblPos val="outEnd"/>
          <c:showLegendKey val="0"/>
          <c:showVal val="1"/>
          <c:showCatName val="0"/>
          <c:showSerName val="0"/>
          <c:showPercent val="0"/>
          <c:showBubbleSize val="0"/>
        </c:dLbls>
        <c:gapWidth val="150"/>
        <c:axId val="270948608"/>
        <c:axId val="270962688"/>
      </c:barChart>
      <c:catAx>
        <c:axId val="270948608"/>
        <c:scaling>
          <c:orientation val="maxMin"/>
        </c:scaling>
        <c:delete val="0"/>
        <c:axPos val="b"/>
        <c:majorTickMark val="out"/>
        <c:minorTickMark val="none"/>
        <c:tickLblPos val="nextTo"/>
        <c:txPr>
          <a:bodyPr/>
          <a:lstStyle/>
          <a:p>
            <a:pPr>
              <a:defRPr b="1"/>
            </a:pPr>
            <a:endParaRPr lang="en-US"/>
          </a:p>
        </c:txPr>
        <c:crossAx val="270962688"/>
        <c:crosses val="autoZero"/>
        <c:auto val="1"/>
        <c:lblAlgn val="ctr"/>
        <c:lblOffset val="100"/>
        <c:noMultiLvlLbl val="0"/>
      </c:catAx>
      <c:valAx>
        <c:axId val="270962688"/>
        <c:scaling>
          <c:orientation val="minMax"/>
        </c:scaling>
        <c:delete val="0"/>
        <c:axPos val="r"/>
        <c:numFmt formatCode="General" sourceLinked="1"/>
        <c:majorTickMark val="out"/>
        <c:minorTickMark val="none"/>
        <c:tickLblPos val="nextTo"/>
        <c:txPr>
          <a:bodyPr/>
          <a:lstStyle/>
          <a:p>
            <a:pPr>
              <a:defRPr b="1"/>
            </a:pPr>
            <a:endParaRPr lang="en-US"/>
          </a:p>
        </c:txPr>
        <c:crossAx val="270948608"/>
        <c:crosses val="autoZero"/>
        <c:crossBetween val="between"/>
      </c:valAx>
      <c:spPr>
        <a:noFill/>
        <a:ln w="25400">
          <a:noFill/>
        </a:ln>
      </c:spPr>
    </c:plotArea>
    <c:legend>
      <c:legendPos val="r"/>
      <c:layout>
        <c:manualLayout>
          <c:xMode val="edge"/>
          <c:yMode val="edge"/>
          <c:x val="3.4001531058617709E-2"/>
          <c:y val="2.1751844698657954E-2"/>
          <c:w val="0.14933180227471565"/>
          <c:h val="0.11372901500519982"/>
        </c:manualLayout>
      </c:layout>
      <c:overlay val="0"/>
      <c:txPr>
        <a:bodyPr/>
        <a:lstStyle/>
        <a:p>
          <a:pPr>
            <a:defRPr b="1"/>
          </a:pPr>
          <a:endParaRPr lang="en-US"/>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974025974025976E-2"/>
          <c:y val="3.4913583915218142E-2"/>
          <c:w val="0.88870402563315953"/>
          <c:h val="0.84931199173873761"/>
        </c:manualLayout>
      </c:layout>
      <c:barChart>
        <c:barDir val="col"/>
        <c:grouping val="clustered"/>
        <c:varyColors val="0"/>
        <c:ser>
          <c:idx val="0"/>
          <c:order val="0"/>
          <c:tx>
            <c:v>مواطن</c:v>
          </c:tx>
          <c:spPr>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'B07 -ترقيات أرباع'!$C$7:$F$7</c:f>
              <c:strCache>
                <c:ptCount val="4"/>
                <c:pt idx="0">
                  <c:v>ترقية درجة</c:v>
                </c:pt>
                <c:pt idx="1">
                  <c:v>ترقية استثنائية</c:v>
                </c:pt>
                <c:pt idx="2">
                  <c:v>ترقية مالية</c:v>
                </c:pt>
                <c:pt idx="3">
                  <c:v>ترقية مالية استثنائية</c:v>
                </c:pt>
              </c:strCache>
            </c:strRef>
          </c:cat>
          <c:val>
            <c:numRef>
              <c:f>'B07 -ترقيات أرباع'!$C$12:$F$12</c:f>
              <c:numCache>
                <c:formatCode>#,##0</c:formatCode>
                <c:ptCount val="4"/>
                <c:pt idx="0">
                  <c:v>610</c:v>
                </c:pt>
                <c:pt idx="1">
                  <c:v>74</c:v>
                </c:pt>
                <c:pt idx="2">
                  <c:v>523</c:v>
                </c:pt>
                <c:pt idx="3">
                  <c:v>20</c:v>
                </c:pt>
              </c:numCache>
            </c:numRef>
          </c:val>
        </c:ser>
        <c:ser>
          <c:idx val="1"/>
          <c:order val="1"/>
          <c:tx>
            <c:v>غير مواطن</c:v>
          </c:tx>
          <c:spPr>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'B07 -ترقيات أرباع'!$C$7:$F$7</c:f>
              <c:strCache>
                <c:ptCount val="4"/>
                <c:pt idx="0">
                  <c:v>ترقية درجة</c:v>
                </c:pt>
                <c:pt idx="1">
                  <c:v>ترقية استثنائية</c:v>
                </c:pt>
                <c:pt idx="2">
                  <c:v>ترقية مالية</c:v>
                </c:pt>
                <c:pt idx="3">
                  <c:v>ترقية مالية استثنائية</c:v>
                </c:pt>
              </c:strCache>
            </c:strRef>
          </c:cat>
          <c:val>
            <c:numRef>
              <c:f>'B07 -ترقيات أرباع'!$C$17:$F$17</c:f>
              <c:numCache>
                <c:formatCode>#,##0</c:formatCode>
                <c:ptCount val="4"/>
                <c:pt idx="0">
                  <c:v>157</c:v>
                </c:pt>
                <c:pt idx="1">
                  <c:v>10</c:v>
                </c:pt>
                <c:pt idx="2">
                  <c:v>77</c:v>
                </c:pt>
              </c:numCache>
            </c:numRef>
          </c:val>
        </c:ser>
        <c:dLbls>
          <c:dLblPos val="outEnd"/>
          <c:showLegendKey val="0"/>
          <c:showVal val="1"/>
          <c:showCatName val="0"/>
          <c:showSerName val="0"/>
          <c:showPercent val="0"/>
          <c:showBubbleSize val="0"/>
        </c:dLbls>
        <c:gapWidth val="150"/>
        <c:axId val="278188416"/>
        <c:axId val="278189952"/>
      </c:barChart>
      <c:catAx>
        <c:axId val="278188416"/>
        <c:scaling>
          <c:orientation val="maxMin"/>
        </c:scaling>
        <c:delete val="0"/>
        <c:axPos val="b"/>
        <c:majorTickMark val="out"/>
        <c:minorTickMark val="none"/>
        <c:tickLblPos val="nextTo"/>
        <c:txPr>
          <a:bodyPr/>
          <a:lstStyle/>
          <a:p>
            <a:pPr>
              <a:defRPr b="1"/>
            </a:pPr>
            <a:endParaRPr lang="en-US"/>
          </a:p>
        </c:txPr>
        <c:crossAx val="278189952"/>
        <c:crosses val="autoZero"/>
        <c:auto val="1"/>
        <c:lblAlgn val="ctr"/>
        <c:lblOffset val="100"/>
        <c:noMultiLvlLbl val="0"/>
      </c:catAx>
      <c:valAx>
        <c:axId val="278189952"/>
        <c:scaling>
          <c:orientation val="minMax"/>
        </c:scaling>
        <c:delete val="0"/>
        <c:axPos val="r"/>
        <c:numFmt formatCode="#,##0" sourceLinked="1"/>
        <c:majorTickMark val="out"/>
        <c:minorTickMark val="none"/>
        <c:tickLblPos val="nextTo"/>
        <c:txPr>
          <a:bodyPr/>
          <a:lstStyle/>
          <a:p>
            <a:pPr>
              <a:defRPr b="1"/>
            </a:pPr>
            <a:endParaRPr lang="en-US"/>
          </a:p>
        </c:txPr>
        <c:crossAx val="278188416"/>
        <c:crosses val="autoZero"/>
        <c:crossBetween val="between"/>
      </c:valAx>
      <c:spPr>
        <a:noFill/>
        <a:ln w="25400">
          <a:noFill/>
        </a:ln>
      </c:spPr>
    </c:plotArea>
    <c:legend>
      <c:legendPos val="r"/>
      <c:layout>
        <c:manualLayout>
          <c:xMode val="edge"/>
          <c:yMode val="edge"/>
          <c:x val="0"/>
          <c:y val="1.094591156653016E-2"/>
          <c:w val="0.25386146684369254"/>
          <c:h val="0.15385400037281419"/>
        </c:manualLayout>
      </c:layout>
      <c:overlay val="0"/>
      <c:txPr>
        <a:bodyPr/>
        <a:lstStyle/>
        <a:p>
          <a:pPr>
            <a:defRPr b="1"/>
          </a:pPr>
          <a:endParaRPr lang="en-US"/>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907412435514524"/>
          <c:y val="1.671457424959394E-3"/>
          <c:w val="0.66660195492804797"/>
          <c:h val="0.99665708515008122"/>
        </c:manualLayout>
      </c:layout>
      <c:barChart>
        <c:barDir val="bar"/>
        <c:grouping val="clustered"/>
        <c:varyColors val="0"/>
        <c:ser>
          <c:idx val="0"/>
          <c:order val="0"/>
          <c:spPr>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invertIfNegative val="0"/>
            <c:bubble3D val="0"/>
            <c:spPr>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invertIfNegative val="0"/>
            <c:bubble3D val="0"/>
            <c:spPr>
              <a:solidFill>
                <a:srgbClr val="C0504D">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7"/>
            <c:invertIfNegative val="0"/>
            <c:bubble3D val="0"/>
            <c:spPr>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8"/>
            <c:invertIfNegative val="0"/>
            <c:bubble3D val="0"/>
            <c:spPr>
              <a:solidFill>
                <a:srgbClr val="F79646">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a:lstStyle/>
              <a:p>
                <a:pPr>
                  <a:defRPr sz="900" b="1">
                    <a:solidFill>
                      <a:schemeClr val="accent4">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الاستقالة</c:v>
                </c:pt>
                <c:pt idx="1">
                  <c:v>بلوغ سن الاحالة الى التقاعد</c:v>
                </c:pt>
                <c:pt idx="2">
                  <c:v>عدم تجديد العقد او إنهائه قبل انتهاء مدته</c:v>
                </c:pt>
                <c:pt idx="3">
                  <c:v>الإحلال وفقا لخطط توطين وظائف غير المواطنين</c:v>
                </c:pt>
                <c:pt idx="4">
                  <c:v>النقل إلى جهة أخرى</c:v>
                </c:pt>
                <c:pt idx="5">
                  <c:v>إنقطاع عن العمل دون مبرر 10 ايام متصلة او 20 يوم منفصلة</c:v>
                </c:pt>
                <c:pt idx="6">
                  <c:v>الوفاة</c:v>
                </c:pt>
                <c:pt idx="7">
                  <c:v>الفصل من الخدمة لمخالفة ادارية او العزل بحكم قضائي</c:v>
                </c:pt>
                <c:pt idx="8">
                  <c:v>عدم اللياقة الصحية</c:v>
                </c:pt>
                <c:pt idx="9">
                  <c:v>الاقالة بقرار من مجلس الوزراء</c:v>
                </c:pt>
                <c:pt idx="10">
                  <c:v>عدم الكفاءة الوظيفية</c:v>
                </c:pt>
              </c:strCache>
            </c:strRef>
          </c:cat>
          <c:val>
            <c:numRef>
              <c:f>Sheet1!$B$2:$B$12</c:f>
              <c:numCache>
                <c:formatCode>General</c:formatCode>
                <c:ptCount val="11"/>
                <c:pt idx="0">
                  <c:v>556</c:v>
                </c:pt>
                <c:pt idx="1">
                  <c:v>216</c:v>
                </c:pt>
                <c:pt idx="2">
                  <c:v>67</c:v>
                </c:pt>
                <c:pt idx="3">
                  <c:v>13</c:v>
                </c:pt>
                <c:pt idx="4">
                  <c:v>13</c:v>
                </c:pt>
                <c:pt idx="5">
                  <c:v>12</c:v>
                </c:pt>
                <c:pt idx="6">
                  <c:v>10</c:v>
                </c:pt>
                <c:pt idx="7">
                  <c:v>3</c:v>
                </c:pt>
                <c:pt idx="8">
                  <c:v>3</c:v>
                </c:pt>
                <c:pt idx="9">
                  <c:v>2</c:v>
                </c:pt>
                <c:pt idx="10">
                  <c:v>1</c:v>
                </c:pt>
              </c:numCache>
            </c:numRef>
          </c:val>
        </c:ser>
        <c:dLbls>
          <c:showLegendKey val="0"/>
          <c:showVal val="1"/>
          <c:showCatName val="0"/>
          <c:showSerName val="0"/>
          <c:showPercent val="0"/>
          <c:showBubbleSize val="0"/>
        </c:dLbls>
        <c:gapWidth val="150"/>
        <c:axId val="278882560"/>
        <c:axId val="278905216"/>
      </c:barChart>
      <c:catAx>
        <c:axId val="278882560"/>
        <c:scaling>
          <c:orientation val="maxMin"/>
        </c:scaling>
        <c:delete val="0"/>
        <c:axPos val="l"/>
        <c:numFmt formatCode="General" sourceLinked="0"/>
        <c:majorTickMark val="out"/>
        <c:minorTickMark val="none"/>
        <c:tickLblPos val="nextTo"/>
        <c:txPr>
          <a:bodyPr/>
          <a:lstStyle/>
          <a:p>
            <a:pPr>
              <a:defRPr sz="900" b="1">
                <a:solidFill>
                  <a:schemeClr val="accent1">
                    <a:lumMod val="50000"/>
                  </a:schemeClr>
                </a:solidFill>
              </a:defRPr>
            </a:pPr>
            <a:endParaRPr lang="en-US"/>
          </a:p>
        </c:txPr>
        <c:crossAx val="278905216"/>
        <c:crosses val="autoZero"/>
        <c:auto val="1"/>
        <c:lblAlgn val="ctr"/>
        <c:lblOffset val="100"/>
        <c:noMultiLvlLbl val="0"/>
      </c:catAx>
      <c:valAx>
        <c:axId val="278905216"/>
        <c:scaling>
          <c:orientation val="minMax"/>
        </c:scaling>
        <c:delete val="1"/>
        <c:axPos val="t"/>
        <c:numFmt formatCode="General" sourceLinked="1"/>
        <c:majorTickMark val="out"/>
        <c:minorTickMark val="none"/>
        <c:tickLblPos val="nextTo"/>
        <c:crossAx val="278882560"/>
        <c:crosses val="autoZero"/>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7.2626202974628268E-2"/>
                  <c:y val="-0.15907334499854184"/>
                </c:manualLayout>
              </c:layout>
              <c:tx>
                <c:rich>
                  <a:bodyPr/>
                  <a:lstStyle/>
                  <a:p>
                    <a:r>
                      <a:rPr lang="en-US" sz="1400" b="1"/>
                      <a:t>10,080</a:t>
                    </a:r>
                  </a:p>
                  <a:p>
                    <a:r>
                      <a:rPr lang="en-US" sz="1400" b="1"/>
                      <a:t> 28%</a:t>
                    </a:r>
                    <a:endParaRPr lang="en-US"/>
                  </a:p>
                </c:rich>
              </c:tx>
              <c:showLegendKey val="0"/>
              <c:showVal val="1"/>
              <c:showCatName val="0"/>
              <c:showSerName val="0"/>
              <c:showPercent val="1"/>
              <c:showBubbleSize val="0"/>
            </c:dLbl>
            <c:dLbl>
              <c:idx val="1"/>
              <c:layout>
                <c:manualLayout>
                  <c:x val="-9.1779308836395457E-2"/>
                  <c:y val="2.6569335083114612E-2"/>
                </c:manualLayout>
              </c:layout>
              <c:tx>
                <c:rich>
                  <a:bodyPr/>
                  <a:lstStyle/>
                  <a:p>
                    <a:r>
                      <a:rPr lang="en-US" sz="1400" b="1"/>
                      <a:t>26,527</a:t>
                    </a:r>
                  </a:p>
                  <a:p>
                    <a:r>
                      <a:rPr lang="en-US" sz="1400" b="1"/>
                      <a:t>72%</a:t>
                    </a:r>
                    <a:endParaRPr lang="en-US"/>
                  </a:p>
                </c:rich>
              </c:tx>
              <c:showLegendKey val="0"/>
              <c:showVal val="1"/>
              <c:showCatName val="0"/>
              <c:showSerName val="0"/>
              <c:showPercent val="1"/>
              <c:showBubbleSize val="0"/>
            </c:dLbl>
            <c:txPr>
              <a:bodyPr/>
              <a:lstStyle/>
              <a:p>
                <a:pPr>
                  <a:defRPr sz="1400" b="1"/>
                </a:pPr>
                <a:endParaRPr lang="en-US"/>
              </a:p>
            </c:txPr>
            <c:showLegendKey val="0"/>
            <c:showVal val="0"/>
            <c:showCatName val="0"/>
            <c:showSerName val="0"/>
            <c:showPercent val="1"/>
            <c:showBubbleSize val="0"/>
            <c:showLeaderLines val="1"/>
          </c:dLbls>
          <c:cat>
            <c:strRef>
              <c:f>'A01'!$A$5:$A$6</c:f>
              <c:strCache>
                <c:ptCount val="2"/>
                <c:pt idx="0">
                  <c:v>أنثى</c:v>
                </c:pt>
                <c:pt idx="1">
                  <c:v>ذكر</c:v>
                </c:pt>
              </c:strCache>
            </c:strRef>
          </c:cat>
          <c:val>
            <c:numRef>
              <c:f>'A01'!$B$5:$B$6</c:f>
              <c:numCache>
                <c:formatCode>#,##0</c:formatCode>
                <c:ptCount val="2"/>
                <c:pt idx="0">
                  <c:v>10080</c:v>
                </c:pt>
                <c:pt idx="1">
                  <c:v>26527</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sz="1400" b="1"/>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solidFill>
                <a:srgbClr val="1F497D">
                  <a:lumMod val="60000"/>
                  <a:lumOff val="40000"/>
                </a:srgbClr>
              </a:solidFill>
            </c:spPr>
          </c:dPt>
          <c:dPt>
            <c:idx val="1"/>
            <c:bubble3D val="0"/>
            <c:spPr>
              <a:solidFill>
                <a:srgbClr val="F57913"/>
              </a:solidFill>
            </c:spPr>
          </c:dPt>
          <c:dPt>
            <c:idx val="2"/>
            <c:bubble3D val="0"/>
            <c:spPr>
              <a:solidFill>
                <a:srgbClr val="9BBB59">
                  <a:lumMod val="50000"/>
                </a:srgbClr>
              </a:solidFill>
            </c:spPr>
          </c:dPt>
          <c:dPt>
            <c:idx val="3"/>
            <c:bubble3D val="0"/>
            <c:spPr>
              <a:solidFill>
                <a:srgbClr val="C0504D">
                  <a:lumMod val="75000"/>
                </a:srgbClr>
              </a:solidFill>
            </c:spPr>
          </c:dPt>
          <c:dLbls>
            <c:dLbl>
              <c:idx val="0"/>
              <c:layout>
                <c:manualLayout>
                  <c:x val="6.0911417322834643E-2"/>
                  <c:y val="-0.21848972003499562"/>
                </c:manualLayout>
              </c:layout>
              <c:tx>
                <c:rich>
                  <a:bodyPr/>
                  <a:lstStyle/>
                  <a:p>
                    <a:r>
                      <a:rPr lang="en-US" sz="1400" b="1" dirty="0" smtClean="0"/>
                      <a:t>24,409</a:t>
                    </a:r>
                  </a:p>
                  <a:p>
                    <a:r>
                      <a:rPr lang="en-US" sz="1400" b="1" dirty="0" smtClean="0"/>
                      <a:t>67</a:t>
                    </a:r>
                    <a:r>
                      <a:rPr lang="en-US" sz="1400" b="1" dirty="0"/>
                      <a:t>%</a:t>
                    </a:r>
                    <a:endParaRPr lang="en-US" dirty="0"/>
                  </a:p>
                </c:rich>
              </c:tx>
              <c:showLegendKey val="1"/>
              <c:showVal val="1"/>
              <c:showCatName val="0"/>
              <c:showSerName val="0"/>
              <c:showPercent val="1"/>
              <c:showBubbleSize val="0"/>
            </c:dLbl>
            <c:dLbl>
              <c:idx val="1"/>
              <c:layout>
                <c:manualLayout>
                  <c:x val="-7.5307961504811893E-2"/>
                  <c:y val="1.4280037911927676E-2"/>
                </c:manualLayout>
              </c:layout>
              <c:tx>
                <c:rich>
                  <a:bodyPr/>
                  <a:lstStyle/>
                  <a:p>
                    <a:r>
                      <a:rPr lang="en-US" sz="1400" b="1" dirty="0" smtClean="0"/>
                      <a:t>11,720</a:t>
                    </a:r>
                  </a:p>
                  <a:p>
                    <a:r>
                      <a:rPr lang="en-US" sz="1400" b="1" dirty="0" smtClean="0"/>
                      <a:t> </a:t>
                    </a:r>
                    <a:r>
                      <a:rPr lang="en-US" sz="1400" b="1" dirty="0"/>
                      <a:t>32%</a:t>
                    </a:r>
                    <a:endParaRPr lang="en-US" dirty="0"/>
                  </a:p>
                </c:rich>
              </c:tx>
              <c:showLegendKey val="1"/>
              <c:showVal val="1"/>
              <c:showCatName val="0"/>
              <c:showSerName val="0"/>
              <c:showPercent val="1"/>
              <c:showBubbleSize val="0"/>
            </c:dLbl>
            <c:dLbl>
              <c:idx val="2"/>
              <c:layout>
                <c:manualLayout>
                  <c:x val="-5.269678658803871E-2"/>
                  <c:y val="-1.6397790392480009E-2"/>
                </c:manualLayout>
              </c:layout>
              <c:tx>
                <c:rich>
                  <a:bodyPr/>
                  <a:lstStyle/>
                  <a:p>
                    <a:r>
                      <a:rPr lang="en-US" sz="1400" b="1" smtClean="0"/>
                      <a:t>389</a:t>
                    </a:r>
                  </a:p>
                  <a:p>
                    <a:r>
                      <a:rPr lang="en-US" sz="1400" b="1" smtClean="0"/>
                      <a:t>1</a:t>
                    </a:r>
                    <a:r>
                      <a:rPr lang="en-US" sz="1400" b="1"/>
                      <a:t>%</a:t>
                    </a:r>
                    <a:endParaRPr lang="en-US"/>
                  </a:p>
                </c:rich>
              </c:tx>
              <c:showLegendKey val="1"/>
              <c:showVal val="1"/>
              <c:showCatName val="0"/>
              <c:showSerName val="0"/>
              <c:showPercent val="1"/>
              <c:showBubbleSize val="0"/>
            </c:dLbl>
            <c:dLbl>
              <c:idx val="3"/>
              <c:layout>
                <c:manualLayout>
                  <c:x val="0.12285129930041228"/>
                  <c:y val="-9.6148446560459008E-3"/>
                </c:manualLayout>
              </c:layout>
              <c:tx>
                <c:rich>
                  <a:bodyPr/>
                  <a:lstStyle/>
                  <a:p>
                    <a:r>
                      <a:rPr lang="en-US" sz="1400" b="1" dirty="0" smtClean="0"/>
                      <a:t>89</a:t>
                    </a:r>
                  </a:p>
                  <a:p>
                    <a:r>
                      <a:rPr lang="en-US" sz="1400" b="1" dirty="0" smtClean="0"/>
                      <a:t>0</a:t>
                    </a:r>
                    <a:r>
                      <a:rPr lang="en-US" sz="1400" b="1" dirty="0"/>
                      <a:t>%</a:t>
                    </a:r>
                    <a:endParaRPr lang="en-US" dirty="0"/>
                  </a:p>
                </c:rich>
              </c:tx>
              <c:showLegendKey val="1"/>
              <c:showVal val="1"/>
              <c:showCatName val="0"/>
              <c:showSerName val="0"/>
              <c:showPercent val="1"/>
              <c:showBubbleSize val="0"/>
            </c:dLbl>
            <c:numFmt formatCode="0.00%" sourceLinked="0"/>
            <c:txPr>
              <a:bodyPr/>
              <a:lstStyle/>
              <a:p>
                <a:pPr>
                  <a:defRPr sz="1400" b="1"/>
                </a:pPr>
                <a:endParaRPr lang="en-US"/>
              </a:p>
            </c:txPr>
            <c:showLegendKey val="1"/>
            <c:showVal val="1"/>
            <c:showCatName val="0"/>
            <c:showSerName val="0"/>
            <c:showPercent val="1"/>
            <c:showBubbleSize val="0"/>
            <c:showLeaderLines val="1"/>
          </c:dLbls>
          <c:cat>
            <c:strRef>
              <c:f>'A02'!$B$3:$E$3</c:f>
              <c:strCache>
                <c:ptCount val="4"/>
                <c:pt idx="0">
                  <c:v>متزوج</c:v>
                </c:pt>
                <c:pt idx="1">
                  <c:v>اعزب</c:v>
                </c:pt>
                <c:pt idx="2">
                  <c:v>مطلق</c:v>
                </c:pt>
                <c:pt idx="3">
                  <c:v>أرمل</c:v>
                </c:pt>
              </c:strCache>
            </c:strRef>
          </c:cat>
          <c:val>
            <c:numRef>
              <c:f>'A02'!$B$6:$E$6</c:f>
              <c:numCache>
                <c:formatCode>#,##0</c:formatCode>
                <c:ptCount val="4"/>
                <c:pt idx="0">
                  <c:v>24409</c:v>
                </c:pt>
                <c:pt idx="1">
                  <c:v>11720</c:v>
                </c:pt>
                <c:pt idx="2">
                  <c:v>389</c:v>
                </c:pt>
                <c:pt idx="3">
                  <c:v>89</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2.6984133729317267E-2"/>
          <c:y val="0.51153116034914237"/>
          <c:w val="8.5349352668254636E-2"/>
          <c:h val="0.41892602087529757"/>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340"/>
      <c:rAngAx val="1"/>
    </c:view3D>
    <c:floor>
      <c:thickness val="0"/>
    </c:floor>
    <c:sideWall>
      <c:thickness val="0"/>
    </c:sideWall>
    <c:backWall>
      <c:thickness val="0"/>
    </c:backWall>
    <c:plotArea>
      <c:layout>
        <c:manualLayout>
          <c:layoutTarget val="inner"/>
          <c:xMode val="edge"/>
          <c:yMode val="edge"/>
          <c:x val="0"/>
          <c:y val="8.0208515602216396E-2"/>
          <c:w val="0.92338074294767192"/>
          <c:h val="0.84592449446564277"/>
        </c:manualLayout>
      </c:layout>
      <c:bar3DChart>
        <c:barDir val="col"/>
        <c:grouping val="clustered"/>
        <c:varyColors val="0"/>
        <c:ser>
          <c:idx val="0"/>
          <c:order val="0"/>
          <c:tx>
            <c:v>أساسية</c:v>
          </c:tx>
          <c:spPr>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txPr>
              <a:bodyPr/>
              <a:lstStyle/>
              <a:p>
                <a:pPr>
                  <a:defRPr sz="1100" b="1"/>
                </a:pPr>
                <a:endParaRPr lang="en-US"/>
              </a:p>
            </c:txPr>
            <c:showLegendKey val="0"/>
            <c:showVal val="1"/>
            <c:showCatName val="0"/>
            <c:showSerName val="0"/>
            <c:showPercent val="0"/>
            <c:showBubbleSize val="0"/>
            <c:showLeaderLines val="0"/>
          </c:dLbls>
          <c:val>
            <c:numRef>
              <c:f>Sheet2!$B$9:$B$12</c:f>
              <c:numCache>
                <c:formatCode>#,##0</c:formatCode>
                <c:ptCount val="4"/>
                <c:pt idx="0">
                  <c:v>55468</c:v>
                </c:pt>
                <c:pt idx="1">
                  <c:v>20932</c:v>
                </c:pt>
                <c:pt idx="2">
                  <c:v>294</c:v>
                </c:pt>
                <c:pt idx="3">
                  <c:v>76694</c:v>
                </c:pt>
              </c:numCache>
            </c:numRef>
          </c:val>
        </c:ser>
        <c:ser>
          <c:idx val="1"/>
          <c:order val="1"/>
          <c:tx>
            <c:v>حرفية ومعاونة</c:v>
          </c:tx>
          <c:spPr>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5.9523809523809521E-3"/>
                  <c:y val="-4.6296296296296294E-3"/>
                </c:manualLayout>
              </c:layout>
              <c:showLegendKey val="0"/>
              <c:showVal val="1"/>
              <c:showCatName val="0"/>
              <c:showSerName val="0"/>
              <c:showPercent val="0"/>
              <c:showBubbleSize val="0"/>
            </c:dLbl>
            <c:dLbl>
              <c:idx val="3"/>
              <c:layout>
                <c:manualLayout>
                  <c:x val="1.3392857142857142E-2"/>
                  <c:y val="-9.2592592592592587E-3"/>
                </c:manualLayout>
              </c:layout>
              <c:showLegendKey val="0"/>
              <c:showVal val="1"/>
              <c:showCatName val="0"/>
              <c:showSerName val="0"/>
              <c:showPercent val="0"/>
              <c:showBubbleSize val="0"/>
            </c:dLbl>
            <c:txPr>
              <a:bodyPr/>
              <a:lstStyle/>
              <a:p>
                <a:pPr>
                  <a:defRPr sz="1100" b="1"/>
                </a:pPr>
                <a:endParaRPr lang="en-US"/>
              </a:p>
            </c:txPr>
            <c:showLegendKey val="0"/>
            <c:showVal val="1"/>
            <c:showCatName val="0"/>
            <c:showSerName val="0"/>
            <c:showPercent val="0"/>
            <c:showBubbleSize val="0"/>
            <c:showLeaderLines val="0"/>
          </c:dLbls>
          <c:val>
            <c:numRef>
              <c:f>Sheet2!$C$9:$C$12</c:f>
              <c:numCache>
                <c:formatCode>#,##0</c:formatCode>
                <c:ptCount val="4"/>
                <c:pt idx="0">
                  <c:v>2039</c:v>
                </c:pt>
                <c:pt idx="1">
                  <c:v>15373</c:v>
                </c:pt>
                <c:pt idx="2">
                  <c:v>8</c:v>
                </c:pt>
                <c:pt idx="3">
                  <c:v>17420</c:v>
                </c:pt>
              </c:numCache>
            </c:numRef>
          </c:val>
        </c:ser>
        <c:dLbls>
          <c:showLegendKey val="0"/>
          <c:showVal val="1"/>
          <c:showCatName val="0"/>
          <c:showSerName val="0"/>
          <c:showPercent val="0"/>
          <c:showBubbleSize val="0"/>
        </c:dLbls>
        <c:gapWidth val="150"/>
        <c:shape val="cylinder"/>
        <c:axId val="171413888"/>
        <c:axId val="171415424"/>
        <c:axId val="0"/>
      </c:bar3DChart>
      <c:catAx>
        <c:axId val="171413888"/>
        <c:scaling>
          <c:orientation val="maxMin"/>
        </c:scaling>
        <c:delete val="1"/>
        <c:axPos val="b"/>
        <c:numFmt formatCode="General" sourceLinked="0"/>
        <c:majorTickMark val="out"/>
        <c:minorTickMark val="none"/>
        <c:tickLblPos val="nextTo"/>
        <c:crossAx val="171415424"/>
        <c:crosses val="autoZero"/>
        <c:auto val="1"/>
        <c:lblAlgn val="ctr"/>
        <c:lblOffset val="100"/>
        <c:noMultiLvlLbl val="0"/>
      </c:catAx>
      <c:valAx>
        <c:axId val="171415424"/>
        <c:scaling>
          <c:orientation val="minMax"/>
        </c:scaling>
        <c:delete val="0"/>
        <c:axPos val="r"/>
        <c:numFmt formatCode="#,##0" sourceLinked="1"/>
        <c:majorTickMark val="out"/>
        <c:minorTickMark val="none"/>
        <c:tickLblPos val="nextTo"/>
        <c:txPr>
          <a:bodyPr/>
          <a:lstStyle/>
          <a:p>
            <a:pPr>
              <a:defRPr sz="1200"/>
            </a:pPr>
            <a:endParaRPr lang="en-US"/>
          </a:p>
        </c:txPr>
        <c:crossAx val="171413888"/>
        <c:crosses val="autoZero"/>
        <c:crossBetween val="between"/>
      </c:valAx>
    </c:plotArea>
    <c:legend>
      <c:legendPos val="l"/>
      <c:layout>
        <c:manualLayout>
          <c:xMode val="edge"/>
          <c:yMode val="edge"/>
          <c:x val="0"/>
          <c:y val="2.1029770877605002E-2"/>
          <c:w val="0.12051649291980163"/>
          <c:h val="0.18996734978871382"/>
        </c:manualLayout>
      </c:layout>
      <c:overlay val="0"/>
      <c:txPr>
        <a:bodyPr/>
        <a:lstStyle/>
        <a:p>
          <a:pPr>
            <a:defRPr sz="1100" b="1"/>
          </a:pPr>
          <a:endParaRPr lang="en-US"/>
        </a:p>
      </c:txPr>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359"/>
      <c:rAngAx val="0"/>
      <c:perspective val="0"/>
    </c:view3D>
    <c:floor>
      <c:thickness val="0"/>
    </c:floor>
    <c:sideWall>
      <c:thickness val="0"/>
    </c:sideWall>
    <c:backWall>
      <c:thickness val="0"/>
    </c:backWall>
    <c:plotArea>
      <c:layout>
        <c:manualLayout>
          <c:layoutTarget val="inner"/>
          <c:xMode val="edge"/>
          <c:yMode val="edge"/>
          <c:x val="7.339790490790421E-3"/>
          <c:y val="2.1640140727089963E-2"/>
          <c:w val="0.93581979650176561"/>
          <c:h val="0.90958428583523832"/>
        </c:manualLayout>
      </c:layout>
      <c:bar3DChart>
        <c:barDir val="col"/>
        <c:grouping val="standard"/>
        <c:varyColors val="0"/>
        <c:ser>
          <c:idx val="0"/>
          <c:order val="0"/>
          <c:invertIfNegative val="0"/>
          <c:dPt>
            <c:idx val="0"/>
            <c:invertIfNegative val="0"/>
            <c:bubble3D val="0"/>
            <c:spPr>
              <a:solidFill>
                <a:schemeClr val="accent1"/>
              </a:solidFill>
            </c:spPr>
          </c:dPt>
          <c:dPt>
            <c:idx val="1"/>
            <c:invertIfNegative val="0"/>
            <c:bubble3D val="0"/>
            <c:spPr>
              <a:solidFill>
                <a:schemeClr val="accent5"/>
              </a:solidFill>
            </c:spPr>
          </c:dPt>
          <c:dPt>
            <c:idx val="2"/>
            <c:invertIfNegative val="0"/>
            <c:bubble3D val="0"/>
            <c:spPr>
              <a:solidFill>
                <a:schemeClr val="accent2"/>
              </a:solidFill>
            </c:spPr>
          </c:dPt>
          <c:dPt>
            <c:idx val="3"/>
            <c:invertIfNegative val="0"/>
            <c:bubble3D val="0"/>
            <c:spPr>
              <a:solidFill>
                <a:srgbClr val="00B050"/>
              </a:solidFill>
            </c:spPr>
          </c:dPt>
          <c:dPt>
            <c:idx val="4"/>
            <c:invertIfNegative val="0"/>
            <c:bubble3D val="0"/>
            <c:spPr>
              <a:solidFill>
                <a:srgbClr val="FFC000"/>
              </a:solidFill>
            </c:spPr>
          </c:dPt>
          <c:dPt>
            <c:idx val="5"/>
            <c:invertIfNegative val="0"/>
            <c:bubble3D val="0"/>
            <c:spPr>
              <a:solidFill>
                <a:schemeClr val="accent4">
                  <a:lumMod val="75000"/>
                </a:schemeClr>
              </a:solidFill>
            </c:spPr>
          </c:dPt>
          <c:dPt>
            <c:idx val="6"/>
            <c:invertIfNegative val="0"/>
            <c:bubble3D val="0"/>
            <c:spPr>
              <a:solidFill>
                <a:schemeClr val="bg2">
                  <a:lumMod val="50000"/>
                </a:schemeClr>
              </a:solidFill>
            </c:spPr>
          </c:dPt>
          <c:dPt>
            <c:idx val="7"/>
            <c:invertIfNegative val="0"/>
            <c:bubble3D val="0"/>
            <c:spPr>
              <a:solidFill>
                <a:schemeClr val="accent6">
                  <a:lumMod val="50000"/>
                </a:schemeClr>
              </a:solidFill>
            </c:spPr>
          </c:dPt>
          <c:dLbls>
            <c:txPr>
              <a:bodyPr/>
              <a:lstStyle/>
              <a:p>
                <a:pPr>
                  <a:defRPr b="1"/>
                </a:pPr>
                <a:endParaRPr lang="en-US"/>
              </a:p>
            </c:txPr>
            <c:showLegendKey val="0"/>
            <c:showVal val="1"/>
            <c:showCatName val="0"/>
            <c:showSerName val="0"/>
            <c:showPercent val="0"/>
            <c:showBubbleSize val="0"/>
            <c:showLeaderLines val="0"/>
          </c:dLbls>
          <c:cat>
            <c:strRef>
              <c:f>Sheet1!$A$2:$A$9</c:f>
              <c:strCache>
                <c:ptCount val="8"/>
                <c:pt idx="0">
                  <c:v> أقل من 20</c:v>
                </c:pt>
                <c:pt idx="1">
                  <c:v> من 20 إلى 29</c:v>
                </c:pt>
                <c:pt idx="2">
                  <c:v> من 30 إلى 39</c:v>
                </c:pt>
                <c:pt idx="3">
                  <c:v> من 40 إلى 49</c:v>
                </c:pt>
                <c:pt idx="4">
                  <c:v> من 50 إلى 59</c:v>
                </c:pt>
                <c:pt idx="5">
                  <c:v> من 60 إلى 69</c:v>
                </c:pt>
                <c:pt idx="6">
                  <c:v> أكبر من 70</c:v>
                </c:pt>
                <c:pt idx="7">
                  <c:v> غير مسجل</c:v>
                </c:pt>
              </c:strCache>
            </c:strRef>
          </c:cat>
          <c:val>
            <c:numRef>
              <c:f>Sheet1!$B$2:$B$9</c:f>
              <c:numCache>
                <c:formatCode>#,##0</c:formatCode>
                <c:ptCount val="8"/>
                <c:pt idx="0" formatCode="General">
                  <c:v>55</c:v>
                </c:pt>
                <c:pt idx="1">
                  <c:v>8484</c:v>
                </c:pt>
                <c:pt idx="2">
                  <c:v>13118</c:v>
                </c:pt>
                <c:pt idx="3">
                  <c:v>8850</c:v>
                </c:pt>
                <c:pt idx="4">
                  <c:v>5053</c:v>
                </c:pt>
                <c:pt idx="5">
                  <c:v>1007</c:v>
                </c:pt>
                <c:pt idx="6" formatCode="General">
                  <c:v>36</c:v>
                </c:pt>
                <c:pt idx="7" formatCode="General">
                  <c:v>4</c:v>
                </c:pt>
              </c:numCache>
            </c:numRef>
          </c:val>
        </c:ser>
        <c:dLbls>
          <c:showLegendKey val="0"/>
          <c:showVal val="1"/>
          <c:showCatName val="0"/>
          <c:showSerName val="0"/>
          <c:showPercent val="0"/>
          <c:showBubbleSize val="0"/>
        </c:dLbls>
        <c:gapWidth val="75"/>
        <c:shape val="box"/>
        <c:axId val="279688320"/>
        <c:axId val="279702528"/>
        <c:axId val="279016320"/>
      </c:bar3DChart>
      <c:catAx>
        <c:axId val="279688320"/>
        <c:scaling>
          <c:orientation val="maxMin"/>
        </c:scaling>
        <c:delete val="0"/>
        <c:axPos val="b"/>
        <c:numFmt formatCode="General" sourceLinked="0"/>
        <c:majorTickMark val="none"/>
        <c:minorTickMark val="none"/>
        <c:tickLblPos val="nextTo"/>
        <c:txPr>
          <a:bodyPr/>
          <a:lstStyle/>
          <a:p>
            <a:pPr>
              <a:defRPr b="1"/>
            </a:pPr>
            <a:endParaRPr lang="en-US"/>
          </a:p>
        </c:txPr>
        <c:crossAx val="279702528"/>
        <c:crosses val="autoZero"/>
        <c:auto val="1"/>
        <c:lblAlgn val="ctr"/>
        <c:lblOffset val="100"/>
        <c:noMultiLvlLbl val="0"/>
      </c:catAx>
      <c:valAx>
        <c:axId val="279702528"/>
        <c:scaling>
          <c:orientation val="minMax"/>
        </c:scaling>
        <c:delete val="0"/>
        <c:axPos val="r"/>
        <c:numFmt formatCode="General" sourceLinked="1"/>
        <c:majorTickMark val="none"/>
        <c:minorTickMark val="none"/>
        <c:tickLblPos val="nextTo"/>
        <c:txPr>
          <a:bodyPr/>
          <a:lstStyle/>
          <a:p>
            <a:pPr>
              <a:defRPr b="1"/>
            </a:pPr>
            <a:endParaRPr lang="en-US"/>
          </a:p>
        </c:txPr>
        <c:crossAx val="279688320"/>
        <c:crosses val="autoZero"/>
        <c:crossBetween val="between"/>
      </c:valAx>
      <c:serAx>
        <c:axId val="279016320"/>
        <c:scaling>
          <c:orientation val="minMax"/>
        </c:scaling>
        <c:delete val="1"/>
        <c:axPos val="b"/>
        <c:majorTickMark val="none"/>
        <c:minorTickMark val="none"/>
        <c:tickLblPos val="nextTo"/>
        <c:crossAx val="279702528"/>
        <c:crosses val="autoZero"/>
      </c:ser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83407521732686"/>
          <c:y val="7.7994766328687076E-3"/>
          <c:w val="0.64055985853810915"/>
          <c:h val="0.98440104673426254"/>
        </c:manualLayout>
      </c:layout>
      <c:barChart>
        <c:barDir val="bar"/>
        <c:grouping val="clustered"/>
        <c:varyColors val="0"/>
        <c:ser>
          <c:idx val="0"/>
          <c:order val="0"/>
          <c:spPr>
            <a:solidFill>
              <a:srgbClr val="8064A2">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'A05'!$A$5:$A$14</c:f>
              <c:strCache>
                <c:ptCount val="10"/>
                <c:pt idx="0">
                  <c:v> أقل من سنة</c:v>
                </c:pt>
                <c:pt idx="1">
                  <c:v> من 01 إلى 04</c:v>
                </c:pt>
                <c:pt idx="2">
                  <c:v> من 05 إلى 09</c:v>
                </c:pt>
                <c:pt idx="3">
                  <c:v> من 10 إلى 14</c:v>
                </c:pt>
                <c:pt idx="4">
                  <c:v> من 15 إلى 19</c:v>
                </c:pt>
                <c:pt idx="5">
                  <c:v> من 20 إلى 24</c:v>
                </c:pt>
                <c:pt idx="6">
                  <c:v> من 25 إلى 29</c:v>
                </c:pt>
                <c:pt idx="7">
                  <c:v> من 30 إلى 34</c:v>
                </c:pt>
                <c:pt idx="8">
                  <c:v> من 35 إلى 39</c:v>
                </c:pt>
                <c:pt idx="9">
                  <c:v> أكثر من 40 سنة</c:v>
                </c:pt>
              </c:strCache>
            </c:strRef>
          </c:cat>
          <c:val>
            <c:numRef>
              <c:f>'A05'!$D$5:$D$14</c:f>
              <c:numCache>
                <c:formatCode>#,##0</c:formatCode>
                <c:ptCount val="10"/>
                <c:pt idx="0">
                  <c:v>5500</c:v>
                </c:pt>
                <c:pt idx="1">
                  <c:v>16227</c:v>
                </c:pt>
                <c:pt idx="2">
                  <c:v>8217</c:v>
                </c:pt>
                <c:pt idx="3">
                  <c:v>2688</c:v>
                </c:pt>
                <c:pt idx="4">
                  <c:v>1993</c:v>
                </c:pt>
                <c:pt idx="5">
                  <c:v>996</c:v>
                </c:pt>
                <c:pt idx="6">
                  <c:v>480</c:v>
                </c:pt>
                <c:pt idx="7">
                  <c:v>350</c:v>
                </c:pt>
                <c:pt idx="8">
                  <c:v>137</c:v>
                </c:pt>
                <c:pt idx="9">
                  <c:v>19</c:v>
                </c:pt>
              </c:numCache>
            </c:numRef>
          </c:val>
        </c:ser>
        <c:dLbls>
          <c:showLegendKey val="0"/>
          <c:showVal val="1"/>
          <c:showCatName val="0"/>
          <c:showSerName val="0"/>
          <c:showPercent val="0"/>
          <c:showBubbleSize val="0"/>
        </c:dLbls>
        <c:gapWidth val="150"/>
        <c:overlap val="-25"/>
        <c:axId val="280989696"/>
        <c:axId val="280992384"/>
      </c:barChart>
      <c:catAx>
        <c:axId val="280989696"/>
        <c:scaling>
          <c:orientation val="maxMin"/>
        </c:scaling>
        <c:delete val="0"/>
        <c:axPos val="l"/>
        <c:numFmt formatCode="General" sourceLinked="0"/>
        <c:majorTickMark val="none"/>
        <c:minorTickMark val="none"/>
        <c:tickLblPos val="nextTo"/>
        <c:txPr>
          <a:bodyPr/>
          <a:lstStyle/>
          <a:p>
            <a:pPr>
              <a:defRPr sz="1300" b="1"/>
            </a:pPr>
            <a:endParaRPr lang="en-US"/>
          </a:p>
        </c:txPr>
        <c:crossAx val="280992384"/>
        <c:crosses val="autoZero"/>
        <c:auto val="1"/>
        <c:lblAlgn val="ctr"/>
        <c:lblOffset val="100"/>
        <c:noMultiLvlLbl val="0"/>
      </c:catAx>
      <c:valAx>
        <c:axId val="280992384"/>
        <c:scaling>
          <c:orientation val="minMax"/>
          <c:min val="0"/>
        </c:scaling>
        <c:delete val="1"/>
        <c:axPos val="t"/>
        <c:numFmt formatCode="#,##0" sourceLinked="1"/>
        <c:majorTickMark val="out"/>
        <c:minorTickMark val="none"/>
        <c:tickLblPos val="nextTo"/>
        <c:crossAx val="280989696"/>
        <c:crosses val="autoZero"/>
        <c:crossBetween val="between"/>
      </c:valAx>
    </c:plotArea>
    <c:plotVisOnly val="1"/>
    <c:dispBlanksAs val="gap"/>
    <c:showDLblsOverMax val="0"/>
  </c:chart>
  <c:txPr>
    <a:bodyPr/>
    <a:lstStyle/>
    <a:p>
      <a:pPr>
        <a:defRPr sz="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340"/>
      <c:rAngAx val="1"/>
    </c:view3D>
    <c:floor>
      <c:thickness val="0"/>
    </c:floor>
    <c:sideWall>
      <c:thickness val="0"/>
    </c:sideWall>
    <c:backWall>
      <c:thickness val="0"/>
    </c:backWall>
    <c:plotArea>
      <c:layout>
        <c:manualLayout>
          <c:layoutTarget val="inner"/>
          <c:xMode val="edge"/>
          <c:yMode val="edge"/>
          <c:x val="0"/>
          <c:y val="0.15509958314034275"/>
          <c:w val="0.92338074294767192"/>
          <c:h val="0.67199938243013746"/>
        </c:manualLayout>
      </c:layout>
      <c:bar3DChart>
        <c:barDir val="col"/>
        <c:grouping val="clustered"/>
        <c:varyColors val="0"/>
        <c:ser>
          <c:idx val="0"/>
          <c:order val="0"/>
          <c:tx>
            <c:v>وظائف أساسية</c:v>
          </c:tx>
          <c:spPr>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txPr>
              <a:bodyPr/>
              <a:lstStyle/>
              <a:p>
                <a:pPr>
                  <a:defRPr sz="1100" b="1"/>
                </a:pPr>
                <a:endParaRPr lang="en-US"/>
              </a:p>
            </c:txPr>
            <c:showLegendKey val="0"/>
            <c:showVal val="1"/>
            <c:showCatName val="0"/>
            <c:showSerName val="0"/>
            <c:showPercent val="0"/>
            <c:showBubbleSize val="0"/>
            <c:showLeaderLines val="0"/>
          </c:dLbls>
          <c:cat>
            <c:strRef>
              <c:f>Sheet3!$A$11:$A$14</c:f>
              <c:strCache>
                <c:ptCount val="4"/>
                <c:pt idx="0">
                  <c:v>•وزارات مشغلة لنظام بياناتي</c:v>
                </c:pt>
                <c:pt idx="1">
                  <c:v>•جهات مستقلة مشغلة لنظام بياناتي</c:v>
                </c:pt>
                <c:pt idx="2">
                  <c:v>•جهات مستقلة لها ربط مباشر بنظام بياناتي</c:v>
                </c:pt>
                <c:pt idx="3">
                  <c:v>•جهات مستقلة لم تربط بنظام بياناتي</c:v>
                </c:pt>
              </c:strCache>
            </c:strRef>
          </c:cat>
          <c:val>
            <c:numRef>
              <c:f>Sheet3!$B$11:$B$14</c:f>
              <c:numCache>
                <c:formatCode>#,##0</c:formatCode>
                <c:ptCount val="4"/>
                <c:pt idx="0">
                  <c:v>50522</c:v>
                </c:pt>
                <c:pt idx="1">
                  <c:v>4946</c:v>
                </c:pt>
                <c:pt idx="2">
                  <c:v>20932</c:v>
                </c:pt>
                <c:pt idx="3">
                  <c:v>294</c:v>
                </c:pt>
              </c:numCache>
            </c:numRef>
          </c:val>
        </c:ser>
        <c:ser>
          <c:idx val="1"/>
          <c:order val="1"/>
          <c:tx>
            <c:v>وظائف حرفية ومعاونة</c:v>
          </c:tx>
          <c:spPr>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dPt>
          <c:dLbls>
            <c:dLbl>
              <c:idx val="2"/>
              <c:layout>
                <c:manualLayout>
                  <c:x val="1.1695906432748537E-2"/>
                  <c:y val="-6.1728395061728392E-3"/>
                </c:manualLayout>
              </c:layout>
              <c:showLegendKey val="0"/>
              <c:showVal val="1"/>
              <c:showCatName val="0"/>
              <c:showSerName val="0"/>
              <c:showPercent val="0"/>
              <c:showBubbleSize val="0"/>
            </c:dLbl>
            <c:txPr>
              <a:bodyPr/>
              <a:lstStyle/>
              <a:p>
                <a:pPr>
                  <a:defRPr sz="1100" b="1"/>
                </a:pPr>
                <a:endParaRPr lang="en-US"/>
              </a:p>
            </c:txPr>
            <c:showLegendKey val="0"/>
            <c:showVal val="1"/>
            <c:showCatName val="0"/>
            <c:showSerName val="0"/>
            <c:showPercent val="0"/>
            <c:showBubbleSize val="0"/>
            <c:showLeaderLines val="0"/>
          </c:dLbls>
          <c:cat>
            <c:strRef>
              <c:f>Sheet3!$A$11:$A$14</c:f>
              <c:strCache>
                <c:ptCount val="4"/>
                <c:pt idx="0">
                  <c:v>•وزارات مشغلة لنظام بياناتي</c:v>
                </c:pt>
                <c:pt idx="1">
                  <c:v>•جهات مستقلة مشغلة لنظام بياناتي</c:v>
                </c:pt>
                <c:pt idx="2">
                  <c:v>•جهات مستقلة لها ربط مباشر بنظام بياناتي</c:v>
                </c:pt>
                <c:pt idx="3">
                  <c:v>•جهات مستقلة لم تربط بنظام بياناتي</c:v>
                </c:pt>
              </c:strCache>
            </c:strRef>
          </c:cat>
          <c:val>
            <c:numRef>
              <c:f>Sheet3!$C$11:$C$14</c:f>
              <c:numCache>
                <c:formatCode>#,##0</c:formatCode>
                <c:ptCount val="4"/>
                <c:pt idx="0">
                  <c:v>1887</c:v>
                </c:pt>
                <c:pt idx="1">
                  <c:v>152</c:v>
                </c:pt>
                <c:pt idx="2">
                  <c:v>15373</c:v>
                </c:pt>
                <c:pt idx="3">
                  <c:v>8</c:v>
                </c:pt>
              </c:numCache>
            </c:numRef>
          </c:val>
        </c:ser>
        <c:dLbls>
          <c:showLegendKey val="0"/>
          <c:showVal val="1"/>
          <c:showCatName val="0"/>
          <c:showSerName val="0"/>
          <c:showPercent val="0"/>
          <c:showBubbleSize val="0"/>
        </c:dLbls>
        <c:gapWidth val="150"/>
        <c:shape val="cylinder"/>
        <c:axId val="254715776"/>
        <c:axId val="255013248"/>
        <c:axId val="0"/>
      </c:bar3DChart>
      <c:catAx>
        <c:axId val="254715776"/>
        <c:scaling>
          <c:orientation val="maxMin"/>
        </c:scaling>
        <c:delete val="0"/>
        <c:axPos val="b"/>
        <c:numFmt formatCode="General" sourceLinked="0"/>
        <c:majorTickMark val="out"/>
        <c:minorTickMark val="none"/>
        <c:tickLblPos val="nextTo"/>
        <c:txPr>
          <a:bodyPr/>
          <a:lstStyle/>
          <a:p>
            <a:pPr>
              <a:defRPr sz="1000" b="1">
                <a:solidFill>
                  <a:schemeClr val="tx2">
                    <a:lumMod val="50000"/>
                  </a:schemeClr>
                </a:solidFill>
              </a:defRPr>
            </a:pPr>
            <a:endParaRPr lang="en-US"/>
          </a:p>
        </c:txPr>
        <c:crossAx val="255013248"/>
        <c:crosses val="autoZero"/>
        <c:auto val="1"/>
        <c:lblAlgn val="ctr"/>
        <c:lblOffset val="100"/>
        <c:noMultiLvlLbl val="0"/>
      </c:catAx>
      <c:valAx>
        <c:axId val="255013248"/>
        <c:scaling>
          <c:orientation val="minMax"/>
        </c:scaling>
        <c:delete val="0"/>
        <c:axPos val="r"/>
        <c:numFmt formatCode="#,##0" sourceLinked="1"/>
        <c:majorTickMark val="out"/>
        <c:minorTickMark val="none"/>
        <c:tickLblPos val="nextTo"/>
        <c:txPr>
          <a:bodyPr/>
          <a:lstStyle/>
          <a:p>
            <a:pPr>
              <a:defRPr sz="1200"/>
            </a:pPr>
            <a:endParaRPr lang="en-US"/>
          </a:p>
        </c:txPr>
        <c:crossAx val="254715776"/>
        <c:crosses val="autoZero"/>
        <c:crossBetween val="between"/>
      </c:valAx>
    </c:plotArea>
    <c:legend>
      <c:legendPos val="r"/>
      <c:layout>
        <c:manualLayout>
          <c:xMode val="edge"/>
          <c:yMode val="edge"/>
          <c:x val="1.1247737351796542E-2"/>
          <c:y val="0.30460301837270343"/>
          <c:w val="0.15324137564408732"/>
          <c:h val="0.21789633655784538"/>
        </c:manualLayout>
      </c:layout>
      <c:overlay val="0"/>
      <c:txPr>
        <a:bodyPr/>
        <a:lstStyle/>
        <a:p>
          <a:pPr>
            <a:defRPr sz="1100" b="1"/>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solidFill>
                <a:srgbClr val="F9A1E8"/>
              </a:solidFill>
            </c:spPr>
          </c:dPt>
          <c:dPt>
            <c:idx val="1"/>
            <c:bubble3D val="0"/>
            <c:spPr>
              <a:solidFill>
                <a:srgbClr val="1F497D">
                  <a:lumMod val="60000"/>
                  <a:lumOff val="40000"/>
                </a:srgbClr>
              </a:solidFill>
            </c:spPr>
          </c:dPt>
          <c:dLbls>
            <c:dLbl>
              <c:idx val="0"/>
              <c:layout>
                <c:manualLayout>
                  <c:x val="5.208496408772291E-2"/>
                  <c:y val="-4.998527623071506E-2"/>
                </c:manualLayout>
              </c:layout>
              <c:showLegendKey val="0"/>
              <c:showVal val="1"/>
              <c:showCatName val="0"/>
              <c:showSerName val="0"/>
              <c:showPercent val="1"/>
              <c:showBubbleSize val="0"/>
              <c:separator>
</c:separator>
            </c:dLbl>
            <c:dLbl>
              <c:idx val="1"/>
              <c:layout>
                <c:manualLayout>
                  <c:x val="-4.4958780052331726E-2"/>
                  <c:y val="-0.30480378977018119"/>
                </c:manualLayout>
              </c:layout>
              <c:showLegendKey val="0"/>
              <c:showVal val="1"/>
              <c:showCatName val="0"/>
              <c:showSerName val="0"/>
              <c:showPercent val="1"/>
              <c:showBubbleSize val="0"/>
              <c:separator>
</c:separator>
            </c:dLbl>
            <c:txPr>
              <a:bodyPr/>
              <a:lstStyle/>
              <a:p>
                <a:pPr>
                  <a:defRPr sz="1400" b="1"/>
                </a:pPr>
                <a:endParaRPr lang="en-US"/>
              </a:p>
            </c:txPr>
            <c:showLegendKey val="0"/>
            <c:showVal val="1"/>
            <c:showCatName val="0"/>
            <c:showSerName val="0"/>
            <c:showPercent val="1"/>
            <c:showBubbleSize val="0"/>
            <c:separator>
</c:separator>
            <c:showLeaderLines val="1"/>
          </c:dLbls>
          <c:cat>
            <c:strRef>
              <c:f>Sheet4!$A$2:$A$3</c:f>
              <c:strCache>
                <c:ptCount val="2"/>
                <c:pt idx="0">
                  <c:v>أنثى</c:v>
                </c:pt>
                <c:pt idx="1">
                  <c:v>ذكر</c:v>
                </c:pt>
              </c:strCache>
            </c:strRef>
          </c:cat>
          <c:val>
            <c:numRef>
              <c:f>Sheet4!$B$2:$B$3</c:f>
              <c:numCache>
                <c:formatCode>#,##0</c:formatCode>
                <c:ptCount val="2"/>
                <c:pt idx="0">
                  <c:v>35297</c:v>
                </c:pt>
                <c:pt idx="1">
                  <c:v>58817</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400" b="1"/>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20"/>
      <c:rotY val="150"/>
      <c:rAngAx val="0"/>
      <c:perspective val="20"/>
    </c:view3D>
    <c:floor>
      <c:thickness val="0"/>
    </c:floor>
    <c:sideWall>
      <c:thickness val="0"/>
    </c:sideWall>
    <c:backWall>
      <c:thickness val="0"/>
    </c:backWall>
    <c:plotArea>
      <c:layout>
        <c:manualLayout>
          <c:layoutTarget val="inner"/>
          <c:xMode val="edge"/>
          <c:yMode val="edge"/>
          <c:x val="7.2312194083847633E-2"/>
          <c:y val="0.10833333333333334"/>
          <c:w val="0.72107989879643419"/>
          <c:h val="0.75416666666666665"/>
        </c:manualLayout>
      </c:layout>
      <c:pie3DChart>
        <c:varyColors val="1"/>
        <c:ser>
          <c:idx val="0"/>
          <c:order val="0"/>
          <c:explosion val="25"/>
          <c:dPt>
            <c:idx val="0"/>
            <c:bubble3D val="0"/>
            <c:spPr>
              <a:solidFill>
                <a:srgbClr val="1F497D">
                  <a:lumMod val="60000"/>
                  <a:lumOff val="40000"/>
                </a:srgbClr>
              </a:solidFill>
            </c:spPr>
          </c:dPt>
          <c:dPt>
            <c:idx val="1"/>
            <c:bubble3D val="0"/>
            <c:spPr>
              <a:solidFill>
                <a:srgbClr val="F79646">
                  <a:lumMod val="75000"/>
                </a:srgbClr>
              </a:solidFill>
            </c:spPr>
          </c:dPt>
          <c:dPt>
            <c:idx val="4"/>
            <c:bubble3D val="0"/>
            <c:spPr>
              <a:solidFill>
                <a:srgbClr val="FFFF00"/>
              </a:solidFill>
            </c:spPr>
          </c:dPt>
          <c:dLbls>
            <c:dLbl>
              <c:idx val="0"/>
              <c:layout>
                <c:manualLayout>
                  <c:x val="-1.9744797525309337E-3"/>
                  <c:y val="0.21777940548129157"/>
                </c:manualLayout>
              </c:layout>
              <c:showLegendKey val="1"/>
              <c:showVal val="1"/>
              <c:showCatName val="0"/>
              <c:showSerName val="0"/>
              <c:showPercent val="1"/>
              <c:showBubbleSize val="0"/>
              <c:separator>
</c:separator>
            </c:dLbl>
            <c:dLbl>
              <c:idx val="1"/>
              <c:layout>
                <c:manualLayout>
                  <c:x val="-7.3407620922384701E-3"/>
                  <c:y val="-0.37627815418421534"/>
                </c:manualLayout>
              </c:layout>
              <c:showLegendKey val="1"/>
              <c:showVal val="1"/>
              <c:showCatName val="0"/>
              <c:showSerName val="0"/>
              <c:showPercent val="1"/>
              <c:showBubbleSize val="0"/>
              <c:separator>
</c:separator>
            </c:dLbl>
            <c:dLbl>
              <c:idx val="2"/>
              <c:layout>
                <c:manualLayout>
                  <c:x val="6.8904082302212219E-2"/>
                  <c:y val="0.13076084966123422"/>
                </c:manualLayout>
              </c:layout>
              <c:showLegendKey val="1"/>
              <c:showVal val="1"/>
              <c:showCatName val="0"/>
              <c:showSerName val="0"/>
              <c:showPercent val="1"/>
              <c:showBubbleSize val="0"/>
              <c:separator>
</c:separator>
            </c:dLbl>
            <c:dLbl>
              <c:idx val="3"/>
              <c:layout>
                <c:manualLayout>
                  <c:x val="-3.0886646981627297E-2"/>
                  <c:y val="0.13032777879509247"/>
                </c:manualLayout>
              </c:layout>
              <c:showLegendKey val="1"/>
              <c:showVal val="1"/>
              <c:showCatName val="0"/>
              <c:showSerName val="0"/>
              <c:showPercent val="1"/>
              <c:showBubbleSize val="0"/>
              <c:separator>
</c:separator>
            </c:dLbl>
            <c:dLbl>
              <c:idx val="4"/>
              <c:layout>
                <c:manualLayout>
                  <c:x val="-0.13420240438695163"/>
                  <c:y val="0.25975340291765853"/>
                </c:manualLayout>
              </c:layout>
              <c:showLegendKey val="1"/>
              <c:showVal val="1"/>
              <c:showCatName val="0"/>
              <c:showSerName val="0"/>
              <c:showPercent val="1"/>
              <c:showBubbleSize val="0"/>
              <c:separator>
</c:separator>
            </c:dLbl>
            <c:txPr>
              <a:bodyPr/>
              <a:lstStyle/>
              <a:p>
                <a:pPr>
                  <a:defRPr sz="1400" b="1"/>
                </a:pPr>
                <a:endParaRPr lang="en-US"/>
              </a:p>
            </c:txPr>
            <c:showLegendKey val="1"/>
            <c:showVal val="1"/>
            <c:showCatName val="0"/>
            <c:showSerName val="0"/>
            <c:showPercent val="1"/>
            <c:showBubbleSize val="0"/>
            <c:separator>
</c:separator>
            <c:showLeaderLines val="1"/>
          </c:dLbls>
          <c:cat>
            <c:strRef>
              <c:f>Sheet5!$B$1:$F$1</c:f>
              <c:strCache>
                <c:ptCount val="5"/>
                <c:pt idx="0">
                  <c:v>متزوج</c:v>
                </c:pt>
                <c:pt idx="1">
                  <c:v>اعزب</c:v>
                </c:pt>
                <c:pt idx="2">
                  <c:v>مطلق</c:v>
                </c:pt>
                <c:pt idx="3">
                  <c:v>أرمل</c:v>
                </c:pt>
                <c:pt idx="4">
                  <c:v>غير محدد</c:v>
                </c:pt>
              </c:strCache>
            </c:strRef>
          </c:cat>
          <c:val>
            <c:numRef>
              <c:f>Sheet5!$B$2:$F$2</c:f>
              <c:numCache>
                <c:formatCode>#,##0</c:formatCode>
                <c:ptCount val="5"/>
                <c:pt idx="0">
                  <c:v>67158</c:v>
                </c:pt>
                <c:pt idx="1">
                  <c:v>23007</c:v>
                </c:pt>
                <c:pt idx="2">
                  <c:v>1658</c:v>
                </c:pt>
                <c:pt idx="3" formatCode="General">
                  <c:v>460</c:v>
                </c:pt>
                <c:pt idx="4">
                  <c:v>1831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90023879827521547"/>
          <c:y val="0.32872276139901124"/>
          <c:w val="9.8259676999834483E-2"/>
          <c:h val="0.47747867454068244"/>
        </c:manualLayout>
      </c:layout>
      <c:overlay val="0"/>
      <c:txPr>
        <a:bodyPr/>
        <a:lstStyle/>
        <a:p>
          <a:pPr>
            <a:defRPr sz="1400" b="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view3D>
      <c:rotX val="15"/>
      <c:rotY val="340"/>
      <c:rAngAx val="1"/>
    </c:view3D>
    <c:floor>
      <c:thickness val="0"/>
    </c:floor>
    <c:sideWall>
      <c:thickness val="0"/>
    </c:sideWall>
    <c:backWall>
      <c:thickness val="0"/>
    </c:backWall>
    <c:plotArea>
      <c:layout>
        <c:manualLayout>
          <c:layoutTarget val="inner"/>
          <c:xMode val="edge"/>
          <c:yMode val="edge"/>
          <c:x val="6.6910243336901654E-2"/>
          <c:y val="6.552827955329113E-2"/>
          <c:w val="0.74014551132060302"/>
          <c:h val="0.88783104317842632"/>
        </c:manualLayout>
      </c:layout>
      <c:bar3DChart>
        <c:barDir val="bar"/>
        <c:grouping val="clustered"/>
        <c:varyColors val="0"/>
        <c:ser>
          <c:idx val="0"/>
          <c:order val="0"/>
          <c:spPr>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2"/>
            <c:invertIfNegative val="0"/>
            <c:bubble3D val="0"/>
            <c:spPr>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invertIfNegative val="0"/>
            <c:bubble3D val="0"/>
            <c:spPr>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invertIfNegative val="0"/>
            <c:bubble3D val="0"/>
            <c:spPr>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7"/>
            <c:invertIfNegative val="0"/>
            <c:bubble3D val="0"/>
            <c:spPr>
              <a:solidFill>
                <a:srgbClr val="C0504D">
                  <a:lumMod val="40000"/>
                  <a:lumOff val="6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a:lstStyle/>
              <a:p>
                <a:pPr>
                  <a:defRPr sz="12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Sheet6!$A$2:$A$9</c:f>
              <c:strCache>
                <c:ptCount val="8"/>
                <c:pt idx="0">
                  <c:v>أقل من 20</c:v>
                </c:pt>
                <c:pt idx="1">
                  <c:v>من 20 إلى 29</c:v>
                </c:pt>
                <c:pt idx="2">
                  <c:v>من 30 إلى 39</c:v>
                </c:pt>
                <c:pt idx="3">
                  <c:v>من 40 إلى 49</c:v>
                </c:pt>
                <c:pt idx="4">
                  <c:v>من 50 إلى 59</c:v>
                </c:pt>
                <c:pt idx="5">
                  <c:v>من 60 إلى 69</c:v>
                </c:pt>
                <c:pt idx="6">
                  <c:v>أكبر من 70</c:v>
                </c:pt>
                <c:pt idx="7">
                  <c:v>غير مسجل</c:v>
                </c:pt>
              </c:strCache>
            </c:strRef>
          </c:cat>
          <c:val>
            <c:numRef>
              <c:f>Sheet6!$B$2:$B$9</c:f>
              <c:numCache>
                <c:formatCode>#,##0</c:formatCode>
                <c:ptCount val="8"/>
                <c:pt idx="0" formatCode="General">
                  <c:v>327</c:v>
                </c:pt>
                <c:pt idx="1">
                  <c:v>16832</c:v>
                </c:pt>
                <c:pt idx="2">
                  <c:v>34265</c:v>
                </c:pt>
                <c:pt idx="3">
                  <c:v>24758</c:v>
                </c:pt>
                <c:pt idx="4">
                  <c:v>12318</c:v>
                </c:pt>
                <c:pt idx="5">
                  <c:v>4516</c:v>
                </c:pt>
                <c:pt idx="6" formatCode="General">
                  <c:v>100</c:v>
                </c:pt>
                <c:pt idx="7" formatCode="General">
                  <c:v>998</c:v>
                </c:pt>
              </c:numCache>
            </c:numRef>
          </c:val>
        </c:ser>
        <c:dLbls>
          <c:showLegendKey val="0"/>
          <c:showVal val="1"/>
          <c:showCatName val="0"/>
          <c:showSerName val="0"/>
          <c:showPercent val="0"/>
          <c:showBubbleSize val="0"/>
        </c:dLbls>
        <c:gapWidth val="75"/>
        <c:shape val="cylinder"/>
        <c:axId val="157667712"/>
        <c:axId val="157672960"/>
        <c:axId val="0"/>
      </c:bar3DChart>
      <c:catAx>
        <c:axId val="157667712"/>
        <c:scaling>
          <c:orientation val="maxMin"/>
        </c:scaling>
        <c:delete val="0"/>
        <c:axPos val="r"/>
        <c:numFmt formatCode="General" sourceLinked="0"/>
        <c:majorTickMark val="none"/>
        <c:minorTickMark val="none"/>
        <c:tickLblPos val="nextTo"/>
        <c:txPr>
          <a:bodyPr/>
          <a:lstStyle/>
          <a:p>
            <a:pPr>
              <a:defRPr sz="1100" b="1"/>
            </a:pPr>
            <a:endParaRPr lang="en-US"/>
          </a:p>
        </c:txPr>
        <c:crossAx val="157672960"/>
        <c:crosses val="autoZero"/>
        <c:auto val="1"/>
        <c:lblAlgn val="ctr"/>
        <c:lblOffset val="100"/>
        <c:noMultiLvlLbl val="0"/>
      </c:catAx>
      <c:valAx>
        <c:axId val="157672960"/>
        <c:scaling>
          <c:orientation val="maxMin"/>
        </c:scaling>
        <c:delete val="0"/>
        <c:axPos val="t"/>
        <c:numFmt formatCode="General" sourceLinked="1"/>
        <c:majorTickMark val="none"/>
        <c:minorTickMark val="none"/>
        <c:tickLblPos val="nextTo"/>
        <c:crossAx val="157667712"/>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view3D>
      <c:rotX val="15"/>
      <c:rotY val="340"/>
      <c:rAngAx val="1"/>
    </c:view3D>
    <c:floor>
      <c:thickness val="0"/>
    </c:floor>
    <c:sideWall>
      <c:thickness val="0"/>
    </c:sideWall>
    <c:backWall>
      <c:thickness val="0"/>
    </c:backWall>
    <c:plotArea>
      <c:layout>
        <c:manualLayout>
          <c:layoutTarget val="inner"/>
          <c:xMode val="edge"/>
          <c:yMode val="edge"/>
          <c:x val="6.6910243336901654E-2"/>
          <c:y val="6.552827955329113E-2"/>
          <c:w val="0.74014551132060302"/>
          <c:h val="0.88783104317842632"/>
        </c:manualLayout>
      </c:layout>
      <c:bar3DChart>
        <c:barDir val="bar"/>
        <c:grouping val="clustered"/>
        <c:varyColors val="0"/>
        <c:ser>
          <c:idx val="0"/>
          <c:order val="0"/>
          <c:spPr>
            <a:solidFill>
              <a:srgbClr val="C0504D">
                <a:lumMod val="75000"/>
              </a:srgbClr>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Sheet7!$A$2:$A$11</c:f>
              <c:strCache>
                <c:ptCount val="10"/>
                <c:pt idx="0">
                  <c:v>أقل من سنة</c:v>
                </c:pt>
                <c:pt idx="1">
                  <c:v>من 01 إلى 04</c:v>
                </c:pt>
                <c:pt idx="2">
                  <c:v>من 05 إلى 09</c:v>
                </c:pt>
                <c:pt idx="3">
                  <c:v>من 10 إلى 14</c:v>
                </c:pt>
                <c:pt idx="4">
                  <c:v>من 15 إلى 19</c:v>
                </c:pt>
                <c:pt idx="5">
                  <c:v>من 20 إلى 24</c:v>
                </c:pt>
                <c:pt idx="6">
                  <c:v>من 25 إلى 29</c:v>
                </c:pt>
                <c:pt idx="7">
                  <c:v>من 30 إلى 34</c:v>
                </c:pt>
                <c:pt idx="8">
                  <c:v>من 35 إلى 39</c:v>
                </c:pt>
                <c:pt idx="9">
                  <c:v>أكثر من 40 سنة</c:v>
                </c:pt>
              </c:strCache>
            </c:strRef>
          </c:cat>
          <c:val>
            <c:numRef>
              <c:f>Sheet7!$B$2:$B$11</c:f>
              <c:numCache>
                <c:formatCode>#,##0</c:formatCode>
                <c:ptCount val="10"/>
                <c:pt idx="0">
                  <c:v>8128</c:v>
                </c:pt>
                <c:pt idx="1">
                  <c:v>25367</c:v>
                </c:pt>
                <c:pt idx="2">
                  <c:v>22526</c:v>
                </c:pt>
                <c:pt idx="3">
                  <c:v>13476</c:v>
                </c:pt>
                <c:pt idx="4">
                  <c:v>11425</c:v>
                </c:pt>
                <c:pt idx="5">
                  <c:v>6682</c:v>
                </c:pt>
                <c:pt idx="6">
                  <c:v>4044</c:v>
                </c:pt>
                <c:pt idx="7">
                  <c:v>1587</c:v>
                </c:pt>
                <c:pt idx="8" formatCode="General">
                  <c:v>693</c:v>
                </c:pt>
                <c:pt idx="9" formatCode="General">
                  <c:v>186</c:v>
                </c:pt>
              </c:numCache>
            </c:numRef>
          </c:val>
        </c:ser>
        <c:dLbls>
          <c:showLegendKey val="0"/>
          <c:showVal val="1"/>
          <c:showCatName val="0"/>
          <c:showSerName val="0"/>
          <c:showPercent val="0"/>
          <c:showBubbleSize val="0"/>
        </c:dLbls>
        <c:gapWidth val="75"/>
        <c:shape val="cylinder"/>
        <c:axId val="159257728"/>
        <c:axId val="159264768"/>
        <c:axId val="0"/>
      </c:bar3DChart>
      <c:catAx>
        <c:axId val="159257728"/>
        <c:scaling>
          <c:orientation val="maxMin"/>
        </c:scaling>
        <c:delete val="0"/>
        <c:axPos val="r"/>
        <c:numFmt formatCode="General" sourceLinked="0"/>
        <c:majorTickMark val="none"/>
        <c:minorTickMark val="none"/>
        <c:tickLblPos val="nextTo"/>
        <c:txPr>
          <a:bodyPr/>
          <a:lstStyle/>
          <a:p>
            <a:pPr>
              <a:defRPr sz="900" b="1"/>
            </a:pPr>
            <a:endParaRPr lang="en-US"/>
          </a:p>
        </c:txPr>
        <c:crossAx val="159264768"/>
        <c:crosses val="autoZero"/>
        <c:auto val="1"/>
        <c:lblAlgn val="ctr"/>
        <c:lblOffset val="100"/>
        <c:noMultiLvlLbl val="0"/>
      </c:catAx>
      <c:valAx>
        <c:axId val="159264768"/>
        <c:scaling>
          <c:orientation val="maxMin"/>
        </c:scaling>
        <c:delete val="0"/>
        <c:axPos val="t"/>
        <c:numFmt formatCode="#,##0" sourceLinked="1"/>
        <c:majorTickMark val="none"/>
        <c:minorTickMark val="none"/>
        <c:tickLblPos val="nextTo"/>
        <c:txPr>
          <a:bodyPr/>
          <a:lstStyle/>
          <a:p>
            <a:pPr>
              <a:defRPr b="1"/>
            </a:pPr>
            <a:endParaRPr lang="en-US"/>
          </a:p>
        </c:txPr>
        <c:crossAx val="159257728"/>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350"/>
      <c:rAngAx val="1"/>
    </c:view3D>
    <c:floor>
      <c:thickness val="0"/>
    </c:floor>
    <c:sideWall>
      <c:thickness val="0"/>
    </c:sideWall>
    <c:backWall>
      <c:thickness val="0"/>
    </c:backWall>
    <c:plotArea>
      <c:layout>
        <c:manualLayout>
          <c:layoutTarget val="inner"/>
          <c:xMode val="edge"/>
          <c:yMode val="edge"/>
          <c:x val="0"/>
          <c:y val="6.168066491688539E-2"/>
          <c:w val="0.94533074706734588"/>
          <c:h val="0.69999562554680661"/>
        </c:manualLayout>
      </c:layout>
      <c:bar3DChart>
        <c:barDir val="col"/>
        <c:grouping val="clustered"/>
        <c:varyColors val="1"/>
        <c:ser>
          <c:idx val="0"/>
          <c:order val="0"/>
          <c:tx>
            <c:strRef>
              <c:f>Sheet22!$B$2:$Q$2</c:f>
              <c:strCache>
                <c:ptCount val="1"/>
                <c:pt idx="0">
                  <c:v>الأول الثاني الثالث الرابع الأول الثاني الثالث الرابع الأول الثاني الثالث الرابع الأول الثاني الثالث الرابع</c:v>
                </c:pt>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4"/>
            <c:invertIfNegative val="0"/>
            <c:bubble3D val="0"/>
          </c:dPt>
          <c:dPt>
            <c:idx val="15"/>
            <c:invertIfNegative val="0"/>
            <c:bubble3D val="0"/>
            <c:spPr>
              <a:solidFill>
                <a:srgbClr val="4F81BD">
                  <a:lumMod val="50000"/>
                </a:srgbClr>
              </a:solidFill>
            </c:spPr>
          </c:dPt>
          <c:dLbls>
            <c:dLbl>
              <c:idx val="3"/>
              <c:spPr>
                <a:noFill/>
                <a:ln>
                  <a:noFill/>
                </a:ln>
                <a:effectLst/>
              </c:spPr>
              <c:txPr>
                <a:bodyPr anchor="t"/>
                <a:lstStyle/>
                <a:p>
                  <a:pPr algn="just" rtl="0">
                    <a:defRPr sz="1200" b="1">
                      <a:solidFill>
                        <a:schemeClr val="accent1">
                          <a:lumMod val="50000"/>
                        </a:schemeClr>
                      </a:solidFill>
                    </a:defRPr>
                  </a:pPr>
                  <a:endParaRPr lang="en-US"/>
                </a:p>
              </c:txPr>
              <c:showLegendKey val="0"/>
              <c:showVal val="1"/>
              <c:showCatName val="0"/>
              <c:showSerName val="0"/>
              <c:showPercent val="0"/>
              <c:showBubbleSize val="0"/>
            </c:dLbl>
            <c:dLbl>
              <c:idx val="7"/>
              <c:spPr>
                <a:noFill/>
                <a:ln>
                  <a:noFill/>
                </a:ln>
                <a:effectLst/>
              </c:spPr>
              <c:txPr>
                <a:bodyPr anchor="t"/>
                <a:lstStyle/>
                <a:p>
                  <a:pPr>
                    <a:defRPr sz="1200" b="1">
                      <a:solidFill>
                        <a:schemeClr val="accent1">
                          <a:lumMod val="50000"/>
                        </a:schemeClr>
                      </a:solidFill>
                    </a:defRPr>
                  </a:pPr>
                  <a:endParaRPr lang="en-US"/>
                </a:p>
              </c:txPr>
              <c:showLegendKey val="0"/>
              <c:showVal val="1"/>
              <c:showCatName val="0"/>
              <c:showSerName val="0"/>
              <c:showPercent val="0"/>
              <c:showBubbleSize val="0"/>
            </c:dLbl>
            <c:dLbl>
              <c:idx val="11"/>
              <c:spPr>
                <a:noFill/>
                <a:ln>
                  <a:noFill/>
                </a:ln>
                <a:effectLst/>
              </c:spPr>
              <c:txPr>
                <a:bodyPr anchor="t"/>
                <a:lstStyle/>
                <a:p>
                  <a:pPr>
                    <a:defRPr sz="1200" b="1">
                      <a:solidFill>
                        <a:schemeClr val="accent1">
                          <a:lumMod val="50000"/>
                        </a:schemeClr>
                      </a:solidFill>
                    </a:defRPr>
                  </a:pPr>
                  <a:endParaRPr lang="en-US"/>
                </a:p>
              </c:txPr>
              <c:showLegendKey val="0"/>
              <c:showVal val="1"/>
              <c:showCatName val="0"/>
              <c:showSerName val="0"/>
              <c:showPercent val="0"/>
              <c:showBubbleSize val="0"/>
            </c:dLbl>
            <c:dLbl>
              <c:idx val="15"/>
              <c:spPr>
                <a:noFill/>
                <a:ln>
                  <a:noFill/>
                </a:ln>
                <a:effectLst/>
              </c:spPr>
              <c:txPr>
                <a:bodyPr anchor="t"/>
                <a:lstStyle/>
                <a:p>
                  <a:pPr>
                    <a:defRPr sz="1200" b="1">
                      <a:solidFill>
                        <a:schemeClr val="accent1">
                          <a:lumMod val="50000"/>
                        </a:schemeClr>
                      </a:solidFill>
                    </a:defRPr>
                  </a:pPr>
                  <a:endParaRPr lang="en-US"/>
                </a:p>
              </c:txPr>
              <c:showLegendKey val="0"/>
              <c:showVal val="1"/>
              <c:showCatName val="0"/>
              <c:showSerName val="0"/>
              <c:showPercent val="0"/>
              <c:showBubbleSize val="0"/>
            </c:dLbl>
            <c:spPr>
              <a:noFill/>
              <a:ln>
                <a:noFill/>
              </a:ln>
              <a:effectLst/>
            </c:spPr>
            <c:txPr>
              <a:bodyPr anchor="t"/>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Sheet22!$B$1:$Q$2</c:f>
              <c:multiLvlStrCache>
                <c:ptCount val="16"/>
                <c:lvl>
                  <c:pt idx="0">
                    <c:v>الأول</c:v>
                  </c:pt>
                  <c:pt idx="1">
                    <c:v>الثاني</c:v>
                  </c:pt>
                  <c:pt idx="2">
                    <c:v>الثالث</c:v>
                  </c:pt>
                  <c:pt idx="3">
                    <c:v>الرابع</c:v>
                  </c:pt>
                  <c:pt idx="4">
                    <c:v>الأول</c:v>
                  </c:pt>
                  <c:pt idx="5">
                    <c:v>الثاني</c:v>
                  </c:pt>
                  <c:pt idx="6">
                    <c:v>الثالث</c:v>
                  </c:pt>
                  <c:pt idx="7">
                    <c:v>الرابع</c:v>
                  </c:pt>
                  <c:pt idx="8">
                    <c:v>الأول</c:v>
                  </c:pt>
                  <c:pt idx="9">
                    <c:v>الثاني</c:v>
                  </c:pt>
                  <c:pt idx="10">
                    <c:v>الثالث</c:v>
                  </c:pt>
                  <c:pt idx="11">
                    <c:v>الرابع</c:v>
                  </c:pt>
                  <c:pt idx="12">
                    <c:v>الأول</c:v>
                  </c:pt>
                  <c:pt idx="13">
                    <c:v>الثاني</c:v>
                  </c:pt>
                  <c:pt idx="14">
                    <c:v>الثالث</c:v>
                  </c:pt>
                  <c:pt idx="15">
                    <c:v>الرابع</c:v>
                  </c:pt>
                </c:lvl>
                <c:lvl>
                  <c:pt idx="0">
                    <c:v>2012</c:v>
                  </c:pt>
                  <c:pt idx="4">
                    <c:v>2013</c:v>
                  </c:pt>
                  <c:pt idx="8">
                    <c:v>2014</c:v>
                  </c:pt>
                  <c:pt idx="12">
                    <c:v>2015</c:v>
                  </c:pt>
                </c:lvl>
              </c:multiLvlStrCache>
            </c:multiLvlStrRef>
          </c:cat>
          <c:val>
            <c:numRef>
              <c:f>Sheet22!$B$3:$Q$3</c:f>
              <c:numCache>
                <c:formatCode>#,##0</c:formatCode>
                <c:ptCount val="16"/>
                <c:pt idx="0">
                  <c:v>55204</c:v>
                </c:pt>
                <c:pt idx="1">
                  <c:v>55382</c:v>
                </c:pt>
                <c:pt idx="2">
                  <c:v>55566</c:v>
                </c:pt>
                <c:pt idx="3">
                  <c:v>55732</c:v>
                </c:pt>
                <c:pt idx="4">
                  <c:v>55946</c:v>
                </c:pt>
                <c:pt idx="5">
                  <c:v>55687</c:v>
                </c:pt>
                <c:pt idx="6">
                  <c:v>55603</c:v>
                </c:pt>
                <c:pt idx="7">
                  <c:v>55420</c:v>
                </c:pt>
                <c:pt idx="8">
                  <c:v>55883</c:v>
                </c:pt>
                <c:pt idx="9">
                  <c:v>55479</c:v>
                </c:pt>
                <c:pt idx="10">
                  <c:v>55301</c:v>
                </c:pt>
                <c:pt idx="11">
                  <c:v>55835</c:v>
                </c:pt>
                <c:pt idx="12">
                  <c:v>57902</c:v>
                </c:pt>
                <c:pt idx="13">
                  <c:v>57894</c:v>
                </c:pt>
                <c:pt idx="14">
                  <c:v>56592</c:v>
                </c:pt>
                <c:pt idx="15">
                  <c:v>57507</c:v>
                </c:pt>
              </c:numCache>
            </c:numRef>
          </c:val>
        </c:ser>
        <c:dLbls>
          <c:showLegendKey val="0"/>
          <c:showVal val="0"/>
          <c:showCatName val="0"/>
          <c:showSerName val="0"/>
          <c:showPercent val="0"/>
          <c:showBubbleSize val="0"/>
        </c:dLbls>
        <c:gapWidth val="150"/>
        <c:shape val="cylinder"/>
        <c:axId val="159412224"/>
        <c:axId val="159413760"/>
        <c:axId val="0"/>
      </c:bar3DChart>
      <c:catAx>
        <c:axId val="159412224"/>
        <c:scaling>
          <c:orientation val="maxMin"/>
        </c:scaling>
        <c:delete val="0"/>
        <c:axPos val="b"/>
        <c:majorGridlines>
          <c:spPr>
            <a:ln w="6350"/>
          </c:spPr>
        </c:majorGridlines>
        <c:numFmt formatCode="General" sourceLinked="0"/>
        <c:majorTickMark val="out"/>
        <c:minorTickMark val="none"/>
        <c:tickLblPos val="nextTo"/>
        <c:txPr>
          <a:bodyPr/>
          <a:lstStyle/>
          <a:p>
            <a:pPr>
              <a:defRPr sz="1300" b="1">
                <a:latin typeface="Sakkal Majalla" panose="02000000000000000000" pitchFamily="2" charset="-78"/>
                <a:cs typeface="Sakkal Majalla" panose="02000000000000000000" pitchFamily="2" charset="-78"/>
              </a:defRPr>
            </a:pPr>
            <a:endParaRPr lang="en-US"/>
          </a:p>
        </c:txPr>
        <c:crossAx val="159413760"/>
        <c:crosses val="autoZero"/>
        <c:auto val="1"/>
        <c:lblAlgn val="ctr"/>
        <c:lblOffset val="100"/>
        <c:noMultiLvlLbl val="0"/>
      </c:catAx>
      <c:valAx>
        <c:axId val="159413760"/>
        <c:scaling>
          <c:orientation val="minMax"/>
          <c:min val="40000"/>
        </c:scaling>
        <c:delete val="0"/>
        <c:axPos val="r"/>
        <c:majorGridlines>
          <c:spPr>
            <a:ln>
              <a:solidFill>
                <a:sysClr val="window" lastClr="FFFFFF">
                  <a:lumMod val="85000"/>
                </a:sysClr>
              </a:solidFill>
            </a:ln>
          </c:spPr>
        </c:majorGridlines>
        <c:numFmt formatCode="#,##0" sourceLinked="1"/>
        <c:majorTickMark val="out"/>
        <c:minorTickMark val="none"/>
        <c:tickLblPos val="nextTo"/>
        <c:txPr>
          <a:bodyPr/>
          <a:lstStyle/>
          <a:p>
            <a:pPr>
              <a:defRPr b="1"/>
            </a:pPr>
            <a:endParaRPr lang="en-US"/>
          </a:p>
        </c:txPr>
        <c:crossAx val="159412224"/>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75"/>
      <c:rotY val="170"/>
      <c:rAngAx val="0"/>
      <c:perspective val="30"/>
    </c:view3D>
    <c:floor>
      <c:thickness val="0"/>
    </c:floor>
    <c:sideWall>
      <c:thickness val="0"/>
      <c:spPr>
        <a:ln>
          <a:noFill/>
        </a:ln>
      </c:spPr>
    </c:sideWall>
    <c:backWall>
      <c:thickness val="0"/>
      <c:spPr>
        <a:ln>
          <a:noFill/>
        </a:ln>
      </c:spPr>
    </c:backWall>
    <c:plotArea>
      <c:layout>
        <c:manualLayout>
          <c:layoutTarget val="inner"/>
          <c:xMode val="edge"/>
          <c:yMode val="edge"/>
          <c:x val="5.5438180846863146E-2"/>
          <c:y val="0"/>
          <c:w val="0.87617547806524188"/>
          <c:h val="0.96313364055299544"/>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spPr>
    <a:noFill/>
    <a:ln w="25400" cap="flat" cmpd="sng" algn="ctr">
      <a:noFill/>
      <a:prstDash val="solid"/>
    </a:ln>
    <a:effectLst/>
  </c:spPr>
  <c:txPr>
    <a:bodyPr/>
    <a:lstStyle/>
    <a:p>
      <a:pPr>
        <a:defRPr>
          <a:solidFill>
            <a:sysClr val="windowText" lastClr="000000"/>
          </a:solidFill>
          <a:latin typeface="+mn-lt"/>
          <a:ea typeface="+mn-ea"/>
          <a:cs typeface="+mn-cs"/>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2_5" csCatId="accent2" phldr="1"/>
      <dgm:spPr/>
      <dgm:t>
        <a:bodyPr/>
        <a:lstStyle/>
        <a:p>
          <a:endParaRPr lang="en-US"/>
        </a:p>
      </dgm:t>
    </dgm:pt>
    <dgm:pt modelId="{17B260C1-BF1D-49B5-ABBC-27F059365D77}">
      <dgm:prSet custT="1"/>
      <dgm:spPr/>
      <dgm:t>
        <a:bodyPr/>
        <a:lstStyle/>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وعددها 16 وزارة أساسية و4 وزارات دولة بالإضافة إلى 39جهة اتحادية مستقلة</a:t>
          </a:r>
        </a:p>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وتتضمن الموظفين في الوظائف الأساسية والعاملين في الخدمات المعاونة والعاملين المحليين في البعثات الخارجية</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A106ED97-94DE-4F07-8D50-0BE53925E715}" type="parTrans" cxnId="{DAE99D96-31A1-4BF6-8AA0-CC0DAF71BAA6}">
      <dgm:prSet/>
      <dgm:spPr/>
      <dgm:t>
        <a:bodyPr/>
        <a:lstStyle/>
        <a:p>
          <a:pPr algn="ctr">
            <a:lnSpc>
              <a:spcPct val="100000"/>
            </a:lnSpc>
            <a:spcBef>
              <a:spcPts val="0"/>
            </a:spcBef>
            <a:spcAft>
              <a:spcPts val="0"/>
            </a:spcAft>
          </a:pPr>
          <a:endParaRPr lang="en-US" sz="1200">
            <a:latin typeface="Sakkal Majalla" panose="02000000000000000000" pitchFamily="2" charset="-78"/>
            <a:ea typeface="Tahoma" pitchFamily="34" charset="0"/>
            <a:cs typeface="Sakkal Majalla" panose="02000000000000000000" pitchFamily="2" charset="-78"/>
          </a:endParaRPr>
        </a:p>
      </dgm:t>
    </dgm:pt>
    <dgm:pt modelId="{3299065E-7279-4F43-9F9E-0FB72E710E17}" type="sibTrans" cxnId="{DAE99D96-31A1-4BF6-8AA0-CC0DAF71BAA6}">
      <dgm:prSet/>
      <dgm:spPr/>
      <dgm:t>
        <a:bodyPr/>
        <a:lstStyle/>
        <a:p>
          <a:pPr algn="ctr">
            <a:lnSpc>
              <a:spcPct val="100000"/>
            </a:lnSpc>
            <a:spcBef>
              <a:spcPts val="0"/>
            </a:spcBef>
            <a:spcAft>
              <a:spcPts val="0"/>
            </a:spcAft>
          </a:pPr>
          <a:endParaRPr lang="en-US" sz="1200">
            <a:latin typeface="Sakkal Majalla" panose="02000000000000000000" pitchFamily="2" charset="-78"/>
            <a:ea typeface="Tahoma" pitchFamily="34" charset="0"/>
            <a:cs typeface="Sakkal Majalla" panose="02000000000000000000" pitchFamily="2" charset="-78"/>
          </a:endParaRPr>
        </a:p>
      </dgm:t>
    </dgm:pt>
    <dgm:pt modelId="{7F4EE58C-BB64-445B-B9B6-4F5D50465B32}">
      <dgm:prSet custT="1"/>
      <dgm:spPr/>
      <dgm:t>
        <a:bodyPr/>
        <a:lstStyle/>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جميع الإحصائيات تمت بناء على واقع البيانات في نهاية سنة 2015</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9E3966BE-728D-41ED-8A9B-6498FE868C5D}" type="par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66BAE910-25B6-4C63-B773-2D7643AE785F}" type="sib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2C9F89C-D2BC-43B0-9251-8FC96653DE44}" type="pres">
      <dgm:prSet presAssocID="{17B260C1-BF1D-49B5-ABBC-27F059365D77}" presName="linNode" presStyleCnt="0"/>
      <dgm:spPr/>
      <dgm:t>
        <a:bodyPr/>
        <a:lstStyle/>
        <a:p>
          <a:endParaRPr lang="en-US"/>
        </a:p>
      </dgm:t>
    </dgm:pt>
    <dgm:pt modelId="{BBB16138-EF04-49BC-9C3C-29FCB2D063BA}" type="pres">
      <dgm:prSet presAssocID="{17B260C1-BF1D-49B5-ABBC-27F059365D77}" presName="parentText" presStyleLbl="node1" presStyleIdx="0" presStyleCnt="2" custScaleX="277778" custScaleY="100146" custLinFactNeighborX="100000">
        <dgm:presLayoutVars>
          <dgm:chMax val="1"/>
          <dgm:bulletEnabled val="1"/>
        </dgm:presLayoutVars>
      </dgm:prSet>
      <dgm:spPr/>
      <dgm:t>
        <a:bodyPr/>
        <a:lstStyle/>
        <a:p>
          <a:endParaRPr lang="en-US"/>
        </a:p>
      </dgm:t>
    </dgm:pt>
    <dgm:pt modelId="{B78FB774-D384-41E1-AA1D-0EEE295D6B9D}" type="pres">
      <dgm:prSet presAssocID="{3299065E-7279-4F43-9F9E-0FB72E710E17}" presName="sp" presStyleCnt="0"/>
      <dgm:spPr/>
      <dgm:t>
        <a:bodyPr/>
        <a:lstStyle/>
        <a:p>
          <a:endParaRPr lang="en-US"/>
        </a:p>
      </dgm:t>
    </dgm:pt>
    <dgm:pt modelId="{8C10711E-7729-4854-B1D0-3B46C0F45564}" type="pres">
      <dgm:prSet presAssocID="{7F4EE58C-BB64-445B-B9B6-4F5D50465B32}" presName="linNode" presStyleCnt="0"/>
      <dgm:spPr/>
    </dgm:pt>
    <dgm:pt modelId="{EC220C7A-6710-48F6-8354-83D6A3F4B033}" type="pres">
      <dgm:prSet presAssocID="{7F4EE58C-BB64-445B-B9B6-4F5D50465B32}" presName="parentText" presStyleLbl="node1" presStyleIdx="1" presStyleCnt="2" custScaleX="277778" custScaleY="47586">
        <dgm:presLayoutVars>
          <dgm:chMax val="1"/>
          <dgm:bulletEnabled val="1"/>
        </dgm:presLayoutVars>
      </dgm:prSet>
      <dgm:spPr/>
      <dgm:t>
        <a:bodyPr/>
        <a:lstStyle/>
        <a:p>
          <a:endParaRPr lang="en-US"/>
        </a:p>
      </dgm:t>
    </dgm:pt>
  </dgm:ptLst>
  <dgm:cxnLst>
    <dgm:cxn modelId="{21A61D4F-022F-40EE-B63E-3A3A3EF41477}" srcId="{F8B141EF-0215-4CF8-9F74-49593DC4CC08}" destId="{7F4EE58C-BB64-445B-B9B6-4F5D50465B32}" srcOrd="1" destOrd="0" parTransId="{9E3966BE-728D-41ED-8A9B-6498FE868C5D}" sibTransId="{66BAE910-25B6-4C63-B773-2D7643AE785F}"/>
    <dgm:cxn modelId="{D7C52991-5524-49E2-8AED-0D9B83727D86}" type="presOf" srcId="{F8B141EF-0215-4CF8-9F74-49593DC4CC08}" destId="{CAA3EB9F-9BF4-4B20-8464-16973000C40C}" srcOrd="0" destOrd="0" presId="urn:microsoft.com/office/officeart/2005/8/layout/vList5"/>
    <dgm:cxn modelId="{66B00A7E-33CE-4515-BC87-98C175719C05}" type="presOf" srcId="{17B260C1-BF1D-49B5-ABBC-27F059365D77}" destId="{BBB16138-EF04-49BC-9C3C-29FCB2D063BA}" srcOrd="0" destOrd="0" presId="urn:microsoft.com/office/officeart/2005/8/layout/vList5"/>
    <dgm:cxn modelId="{DAE99D96-31A1-4BF6-8AA0-CC0DAF71BAA6}" srcId="{F8B141EF-0215-4CF8-9F74-49593DC4CC08}" destId="{17B260C1-BF1D-49B5-ABBC-27F059365D77}" srcOrd="0" destOrd="0" parTransId="{A106ED97-94DE-4F07-8D50-0BE53925E715}" sibTransId="{3299065E-7279-4F43-9F9E-0FB72E710E17}"/>
    <dgm:cxn modelId="{F55301EB-2426-46CF-A0F1-B4A2B88A0837}" type="presOf" srcId="{7F4EE58C-BB64-445B-B9B6-4F5D50465B32}" destId="{EC220C7A-6710-48F6-8354-83D6A3F4B033}" srcOrd="0" destOrd="0" presId="urn:microsoft.com/office/officeart/2005/8/layout/vList5"/>
    <dgm:cxn modelId="{5560984D-3729-4B84-8986-FECA5A94E1F6}" type="presParOf" srcId="{CAA3EB9F-9BF4-4B20-8464-16973000C40C}" destId="{E2C9F89C-D2BC-43B0-9251-8FC96653DE44}" srcOrd="0" destOrd="0" presId="urn:microsoft.com/office/officeart/2005/8/layout/vList5"/>
    <dgm:cxn modelId="{028529A1-F06B-45C3-9960-0805D5ECDBE7}" type="presParOf" srcId="{E2C9F89C-D2BC-43B0-9251-8FC96653DE44}" destId="{BBB16138-EF04-49BC-9C3C-29FCB2D063BA}" srcOrd="0" destOrd="0" presId="urn:microsoft.com/office/officeart/2005/8/layout/vList5"/>
    <dgm:cxn modelId="{0F336C4E-8988-4984-8369-801CBB670B43}" type="presParOf" srcId="{CAA3EB9F-9BF4-4B20-8464-16973000C40C}" destId="{B78FB774-D384-41E1-AA1D-0EEE295D6B9D}" srcOrd="1" destOrd="0" presId="urn:microsoft.com/office/officeart/2005/8/layout/vList5"/>
    <dgm:cxn modelId="{74352FB7-E250-453D-9D64-85574B9200EF}" type="presParOf" srcId="{CAA3EB9F-9BF4-4B20-8464-16973000C40C}" destId="{8C10711E-7729-4854-B1D0-3B46C0F45564}" srcOrd="2" destOrd="0" presId="urn:microsoft.com/office/officeart/2005/8/layout/vList5"/>
    <dgm:cxn modelId="{C75BC33F-E20F-4606-9CFD-2867779F82EF}" type="presParOf" srcId="{8C10711E-7729-4854-B1D0-3B46C0F45564}" destId="{EC220C7A-6710-48F6-8354-83D6A3F4B03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2_5" csCatId="accent2" phldr="1"/>
      <dgm:spPr/>
      <dgm:t>
        <a:bodyPr/>
        <a:lstStyle/>
        <a:p>
          <a:endParaRPr lang="en-US"/>
        </a:p>
      </dgm:t>
    </dgm:pt>
    <dgm:pt modelId="{17B260C1-BF1D-49B5-ABBC-27F059365D77}">
      <dgm:prSet custT="1"/>
      <dgm:spPr/>
      <dgm:t>
        <a:bodyPr/>
        <a:lstStyle/>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وعددها 16 وزارة أساسية و4 وزارات دولة بالإضافة إلى 39جهة اتحادية مستقلة</a:t>
          </a:r>
        </a:p>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وتتضمن الموظفين في الوظائف الأساسية والعاملين في الخدمات المعاونة والعاملين المحليين في البعثات الخارجية</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A106ED97-94DE-4F07-8D50-0BE53925E715}" type="parTrans" cxnId="{DAE99D96-31A1-4BF6-8AA0-CC0DAF71BAA6}">
      <dgm:prSet/>
      <dgm:spPr/>
      <dgm:t>
        <a:bodyPr/>
        <a:lstStyle/>
        <a:p>
          <a:pPr algn="ctr">
            <a:lnSpc>
              <a:spcPct val="100000"/>
            </a:lnSpc>
            <a:spcBef>
              <a:spcPts val="0"/>
            </a:spcBef>
            <a:spcAft>
              <a:spcPts val="0"/>
            </a:spcAft>
          </a:pPr>
          <a:endParaRPr lang="en-US" sz="1200">
            <a:latin typeface="Sakkal Majalla" panose="02000000000000000000" pitchFamily="2" charset="-78"/>
            <a:ea typeface="Tahoma" pitchFamily="34" charset="0"/>
            <a:cs typeface="Sakkal Majalla" panose="02000000000000000000" pitchFamily="2" charset="-78"/>
          </a:endParaRPr>
        </a:p>
      </dgm:t>
    </dgm:pt>
    <dgm:pt modelId="{3299065E-7279-4F43-9F9E-0FB72E710E17}" type="sibTrans" cxnId="{DAE99D96-31A1-4BF6-8AA0-CC0DAF71BAA6}">
      <dgm:prSet/>
      <dgm:spPr/>
      <dgm:t>
        <a:bodyPr/>
        <a:lstStyle/>
        <a:p>
          <a:pPr algn="ctr">
            <a:lnSpc>
              <a:spcPct val="100000"/>
            </a:lnSpc>
            <a:spcBef>
              <a:spcPts val="0"/>
            </a:spcBef>
            <a:spcAft>
              <a:spcPts val="0"/>
            </a:spcAft>
          </a:pPr>
          <a:endParaRPr lang="en-US" sz="1200">
            <a:latin typeface="Sakkal Majalla" panose="02000000000000000000" pitchFamily="2" charset="-78"/>
            <a:ea typeface="Tahoma" pitchFamily="34" charset="0"/>
            <a:cs typeface="Sakkal Majalla" panose="02000000000000000000" pitchFamily="2" charset="-78"/>
          </a:endParaRPr>
        </a:p>
      </dgm:t>
    </dgm:pt>
    <dgm:pt modelId="{7F4EE58C-BB64-445B-B9B6-4F5D50465B32}">
      <dgm:prSet custT="1"/>
      <dgm:spPr/>
      <dgm:t>
        <a:bodyPr/>
        <a:lstStyle/>
        <a:p>
          <a:pPr algn="ctr" rtl="1">
            <a:lnSpc>
              <a:spcPct val="100000"/>
            </a:lnSpc>
            <a:spcBef>
              <a:spcPts val="0"/>
            </a:spcBef>
            <a:spcAft>
              <a:spcPts val="0"/>
            </a:spcAft>
          </a:pPr>
          <a:r>
            <a:rPr lang="ar-AE" sz="1200" b="1"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dirty="0" smtClean="0">
              <a:latin typeface="Sakkal Majalla" panose="02000000000000000000" pitchFamily="2" charset="-78"/>
              <a:cs typeface="Sakkal Majalla" panose="02000000000000000000" pitchFamily="2" charset="-78"/>
            </a:rPr>
            <a:t>2014</a:t>
          </a:r>
          <a:r>
            <a:rPr lang="ar-AE" sz="1200" b="1" dirty="0" smtClean="0">
              <a:latin typeface="Sakkal Majalla" panose="02000000000000000000" pitchFamily="2" charset="-78"/>
              <a:cs typeface="Sakkal Majalla" panose="02000000000000000000" pitchFamily="2" charset="-78"/>
            </a:rPr>
            <a:t> تعود إلى تضمين عدد </a:t>
          </a:r>
          <a:r>
            <a:rPr lang="en-US" sz="1200" b="1" dirty="0" smtClean="0">
              <a:latin typeface="Sakkal Majalla" panose="02000000000000000000" pitchFamily="2" charset="-78"/>
              <a:cs typeface="Sakkal Majalla" panose="02000000000000000000" pitchFamily="2" charset="-78"/>
            </a:rPr>
            <a:t>1,828</a:t>
          </a:r>
          <a:r>
            <a:rPr lang="ar-AE" sz="1200" b="1"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9E3966BE-728D-41ED-8A9B-6498FE868C5D}" type="par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66BAE910-25B6-4C63-B773-2D7643AE785F}" type="sib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2C9F89C-D2BC-43B0-9251-8FC96653DE44}" type="pres">
      <dgm:prSet presAssocID="{17B260C1-BF1D-49B5-ABBC-27F059365D77}" presName="linNode" presStyleCnt="0"/>
      <dgm:spPr/>
      <dgm:t>
        <a:bodyPr/>
        <a:lstStyle/>
        <a:p>
          <a:endParaRPr lang="en-US"/>
        </a:p>
      </dgm:t>
    </dgm:pt>
    <dgm:pt modelId="{BBB16138-EF04-49BC-9C3C-29FCB2D063BA}" type="pres">
      <dgm:prSet presAssocID="{17B260C1-BF1D-49B5-ABBC-27F059365D77}" presName="parentText" presStyleLbl="node1" presStyleIdx="0" presStyleCnt="2" custScaleX="277778" custScaleY="100146" custLinFactNeighborX="100000">
        <dgm:presLayoutVars>
          <dgm:chMax val="1"/>
          <dgm:bulletEnabled val="1"/>
        </dgm:presLayoutVars>
      </dgm:prSet>
      <dgm:spPr/>
      <dgm:t>
        <a:bodyPr/>
        <a:lstStyle/>
        <a:p>
          <a:endParaRPr lang="en-US"/>
        </a:p>
      </dgm:t>
    </dgm:pt>
    <dgm:pt modelId="{B78FB774-D384-41E1-AA1D-0EEE295D6B9D}" type="pres">
      <dgm:prSet presAssocID="{3299065E-7279-4F43-9F9E-0FB72E710E17}" presName="sp" presStyleCnt="0"/>
      <dgm:spPr/>
      <dgm:t>
        <a:bodyPr/>
        <a:lstStyle/>
        <a:p>
          <a:endParaRPr lang="en-US"/>
        </a:p>
      </dgm:t>
    </dgm:pt>
    <dgm:pt modelId="{8C10711E-7729-4854-B1D0-3B46C0F45564}" type="pres">
      <dgm:prSet presAssocID="{7F4EE58C-BB64-445B-B9B6-4F5D50465B32}" presName="linNode" presStyleCnt="0"/>
      <dgm:spPr/>
    </dgm:pt>
    <dgm:pt modelId="{EC220C7A-6710-48F6-8354-83D6A3F4B033}" type="pres">
      <dgm:prSet presAssocID="{7F4EE58C-BB64-445B-B9B6-4F5D50465B32}" presName="parentText" presStyleLbl="node1" presStyleIdx="1" presStyleCnt="2" custScaleX="277778" custScaleY="47586" custLinFactNeighborY="15336">
        <dgm:presLayoutVars>
          <dgm:chMax val="1"/>
          <dgm:bulletEnabled val="1"/>
        </dgm:presLayoutVars>
      </dgm:prSet>
      <dgm:spPr/>
      <dgm:t>
        <a:bodyPr/>
        <a:lstStyle/>
        <a:p>
          <a:endParaRPr lang="en-US"/>
        </a:p>
      </dgm:t>
    </dgm:pt>
  </dgm:ptLst>
  <dgm:cxnLst>
    <dgm:cxn modelId="{21A61D4F-022F-40EE-B63E-3A3A3EF41477}" srcId="{F8B141EF-0215-4CF8-9F74-49593DC4CC08}" destId="{7F4EE58C-BB64-445B-B9B6-4F5D50465B32}" srcOrd="1" destOrd="0" parTransId="{9E3966BE-728D-41ED-8A9B-6498FE868C5D}" sibTransId="{66BAE910-25B6-4C63-B773-2D7643AE785F}"/>
    <dgm:cxn modelId="{37B80D5C-B13B-4E98-BAFA-C7AD0EDD6964}" type="presOf" srcId="{17B260C1-BF1D-49B5-ABBC-27F059365D77}" destId="{BBB16138-EF04-49BC-9C3C-29FCB2D063BA}" srcOrd="0" destOrd="0" presId="urn:microsoft.com/office/officeart/2005/8/layout/vList5"/>
    <dgm:cxn modelId="{DAE99D96-31A1-4BF6-8AA0-CC0DAF71BAA6}" srcId="{F8B141EF-0215-4CF8-9F74-49593DC4CC08}" destId="{17B260C1-BF1D-49B5-ABBC-27F059365D77}" srcOrd="0" destOrd="0" parTransId="{A106ED97-94DE-4F07-8D50-0BE53925E715}" sibTransId="{3299065E-7279-4F43-9F9E-0FB72E710E17}"/>
    <dgm:cxn modelId="{3BA5632F-7B9D-4161-80BB-1125A581DAA8}" type="presOf" srcId="{F8B141EF-0215-4CF8-9F74-49593DC4CC08}" destId="{CAA3EB9F-9BF4-4B20-8464-16973000C40C}" srcOrd="0" destOrd="0" presId="urn:microsoft.com/office/officeart/2005/8/layout/vList5"/>
    <dgm:cxn modelId="{731A9EB4-B11A-448D-B646-DDAE486B2E29}" type="presOf" srcId="{7F4EE58C-BB64-445B-B9B6-4F5D50465B32}" destId="{EC220C7A-6710-48F6-8354-83D6A3F4B033}" srcOrd="0" destOrd="0" presId="urn:microsoft.com/office/officeart/2005/8/layout/vList5"/>
    <dgm:cxn modelId="{8E1CD818-26E0-4126-BE70-3174E742B0A7}" type="presParOf" srcId="{CAA3EB9F-9BF4-4B20-8464-16973000C40C}" destId="{E2C9F89C-D2BC-43B0-9251-8FC96653DE44}" srcOrd="0" destOrd="0" presId="urn:microsoft.com/office/officeart/2005/8/layout/vList5"/>
    <dgm:cxn modelId="{76E453C5-26FD-4E44-B46C-5EA3F74F8B11}" type="presParOf" srcId="{E2C9F89C-D2BC-43B0-9251-8FC96653DE44}" destId="{BBB16138-EF04-49BC-9C3C-29FCB2D063BA}" srcOrd="0" destOrd="0" presId="urn:microsoft.com/office/officeart/2005/8/layout/vList5"/>
    <dgm:cxn modelId="{A824B0E8-D2E7-45CC-AA67-53455B76E77B}" type="presParOf" srcId="{CAA3EB9F-9BF4-4B20-8464-16973000C40C}" destId="{B78FB774-D384-41E1-AA1D-0EEE295D6B9D}" srcOrd="1" destOrd="0" presId="urn:microsoft.com/office/officeart/2005/8/layout/vList5"/>
    <dgm:cxn modelId="{D2A81212-4DAA-4FB5-94FC-98029A50507A}" type="presParOf" srcId="{CAA3EB9F-9BF4-4B20-8464-16973000C40C}" destId="{8C10711E-7729-4854-B1D0-3B46C0F45564}" srcOrd="2" destOrd="0" presId="urn:microsoft.com/office/officeart/2005/8/layout/vList5"/>
    <dgm:cxn modelId="{77446C7F-ECD6-4F7F-8110-CFC5173EE59D}" type="presParOf" srcId="{8C10711E-7729-4854-B1D0-3B46C0F45564}" destId="{EC220C7A-6710-48F6-8354-83D6A3F4B033}"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2_5" csCatId="accent2" phldr="1"/>
      <dgm:spPr/>
      <dgm:t>
        <a:bodyPr/>
        <a:lstStyle/>
        <a:p>
          <a:endParaRPr lang="en-US"/>
        </a:p>
      </dgm:t>
    </dgm:pt>
    <dgm:pt modelId="{17B260C1-BF1D-49B5-ABBC-27F059365D77}">
      <dgm:prSet custT="1"/>
      <dgm:spPr/>
      <dgm:t>
        <a:bodyPr/>
        <a:lstStyle/>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وعددها 16 وزارة أساسية و4 وزارات دولة بالإضافة إلى 39جهة اتحادية مستقلة</a:t>
          </a:r>
        </a:p>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وتتضمن الموظفين في الوظائف الأساسية والعاملين في الخدمات المعاونة والعاملين المحليين في البعثات الخارجية</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A106ED97-94DE-4F07-8D50-0BE53925E715}" type="parTrans" cxnId="{DAE99D96-31A1-4BF6-8AA0-CC0DAF71BAA6}">
      <dgm:prSet/>
      <dgm:spPr/>
      <dgm:t>
        <a:bodyPr/>
        <a:lstStyle/>
        <a:p>
          <a:pPr algn="ctr">
            <a:lnSpc>
              <a:spcPct val="100000"/>
            </a:lnSpc>
            <a:spcBef>
              <a:spcPts val="0"/>
            </a:spcBef>
            <a:spcAft>
              <a:spcPts val="0"/>
            </a:spcAft>
          </a:pPr>
          <a:endParaRPr lang="en-US" sz="1200">
            <a:latin typeface="Sakkal Majalla" panose="02000000000000000000" pitchFamily="2" charset="-78"/>
            <a:ea typeface="Tahoma" pitchFamily="34" charset="0"/>
            <a:cs typeface="Sakkal Majalla" panose="02000000000000000000" pitchFamily="2" charset="-78"/>
          </a:endParaRPr>
        </a:p>
      </dgm:t>
    </dgm:pt>
    <dgm:pt modelId="{3299065E-7279-4F43-9F9E-0FB72E710E17}" type="sibTrans" cxnId="{DAE99D96-31A1-4BF6-8AA0-CC0DAF71BAA6}">
      <dgm:prSet/>
      <dgm:spPr/>
      <dgm:t>
        <a:bodyPr/>
        <a:lstStyle/>
        <a:p>
          <a:pPr algn="ctr">
            <a:lnSpc>
              <a:spcPct val="100000"/>
            </a:lnSpc>
            <a:spcBef>
              <a:spcPts val="0"/>
            </a:spcBef>
            <a:spcAft>
              <a:spcPts val="0"/>
            </a:spcAft>
          </a:pPr>
          <a:endParaRPr lang="en-US" sz="1200">
            <a:latin typeface="Sakkal Majalla" panose="02000000000000000000" pitchFamily="2" charset="-78"/>
            <a:ea typeface="Tahoma" pitchFamily="34" charset="0"/>
            <a:cs typeface="Sakkal Majalla" panose="02000000000000000000" pitchFamily="2" charset="-78"/>
          </a:endParaRPr>
        </a:p>
      </dgm:t>
    </dgm:pt>
    <dgm:pt modelId="{7F4EE58C-BB64-445B-B9B6-4F5D50465B32}">
      <dgm:prSet custT="1"/>
      <dgm:spPr/>
      <dgm:t>
        <a:bodyPr/>
        <a:lstStyle/>
        <a:p>
          <a:pPr algn="ctr" rtl="1">
            <a:lnSpc>
              <a:spcPct val="100000"/>
            </a:lnSpc>
            <a:spcBef>
              <a:spcPts val="0"/>
            </a:spcBef>
            <a:spcAft>
              <a:spcPts val="0"/>
            </a:spcAft>
          </a:pPr>
          <a:r>
            <a:rPr lang="ar-AE" sz="1200" b="1"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dirty="0" smtClean="0">
              <a:latin typeface="Sakkal Majalla" panose="02000000000000000000" pitchFamily="2" charset="-78"/>
              <a:cs typeface="Sakkal Majalla" panose="02000000000000000000" pitchFamily="2" charset="-78"/>
            </a:rPr>
            <a:t>2014</a:t>
          </a:r>
          <a:r>
            <a:rPr lang="ar-AE" sz="1200" b="1" dirty="0" smtClean="0">
              <a:latin typeface="Sakkal Majalla" panose="02000000000000000000" pitchFamily="2" charset="-78"/>
              <a:cs typeface="Sakkal Majalla" panose="02000000000000000000" pitchFamily="2" charset="-78"/>
            </a:rPr>
            <a:t> تعود إلى تضمين عدد </a:t>
          </a:r>
          <a:r>
            <a:rPr lang="en-US" sz="1200" b="1" dirty="0" smtClean="0">
              <a:latin typeface="Sakkal Majalla" panose="02000000000000000000" pitchFamily="2" charset="-78"/>
              <a:cs typeface="Sakkal Majalla" panose="02000000000000000000" pitchFamily="2" charset="-78"/>
            </a:rPr>
            <a:t>1,828</a:t>
          </a:r>
          <a:r>
            <a:rPr lang="ar-AE" sz="1200" b="1"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9E3966BE-728D-41ED-8A9B-6498FE868C5D}" type="par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66BAE910-25B6-4C63-B773-2D7643AE785F}" type="sib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2C9F89C-D2BC-43B0-9251-8FC96653DE44}" type="pres">
      <dgm:prSet presAssocID="{17B260C1-BF1D-49B5-ABBC-27F059365D77}" presName="linNode" presStyleCnt="0"/>
      <dgm:spPr/>
      <dgm:t>
        <a:bodyPr/>
        <a:lstStyle/>
        <a:p>
          <a:endParaRPr lang="en-US"/>
        </a:p>
      </dgm:t>
    </dgm:pt>
    <dgm:pt modelId="{BBB16138-EF04-49BC-9C3C-29FCB2D063BA}" type="pres">
      <dgm:prSet presAssocID="{17B260C1-BF1D-49B5-ABBC-27F059365D77}" presName="parentText" presStyleLbl="node1" presStyleIdx="0" presStyleCnt="2" custScaleX="277778" custScaleY="100146" custLinFactNeighborX="100000">
        <dgm:presLayoutVars>
          <dgm:chMax val="1"/>
          <dgm:bulletEnabled val="1"/>
        </dgm:presLayoutVars>
      </dgm:prSet>
      <dgm:spPr/>
      <dgm:t>
        <a:bodyPr/>
        <a:lstStyle/>
        <a:p>
          <a:endParaRPr lang="en-US"/>
        </a:p>
      </dgm:t>
    </dgm:pt>
    <dgm:pt modelId="{B78FB774-D384-41E1-AA1D-0EEE295D6B9D}" type="pres">
      <dgm:prSet presAssocID="{3299065E-7279-4F43-9F9E-0FB72E710E17}" presName="sp" presStyleCnt="0"/>
      <dgm:spPr/>
      <dgm:t>
        <a:bodyPr/>
        <a:lstStyle/>
        <a:p>
          <a:endParaRPr lang="en-US"/>
        </a:p>
      </dgm:t>
    </dgm:pt>
    <dgm:pt modelId="{8C10711E-7729-4854-B1D0-3B46C0F45564}" type="pres">
      <dgm:prSet presAssocID="{7F4EE58C-BB64-445B-B9B6-4F5D50465B32}" presName="linNode" presStyleCnt="0"/>
      <dgm:spPr/>
    </dgm:pt>
    <dgm:pt modelId="{EC220C7A-6710-48F6-8354-83D6A3F4B033}" type="pres">
      <dgm:prSet presAssocID="{7F4EE58C-BB64-445B-B9B6-4F5D50465B32}" presName="parentText" presStyleLbl="node1" presStyleIdx="1" presStyleCnt="2" custScaleX="277778" custScaleY="47586" custLinFactNeighborY="15336">
        <dgm:presLayoutVars>
          <dgm:chMax val="1"/>
          <dgm:bulletEnabled val="1"/>
        </dgm:presLayoutVars>
      </dgm:prSet>
      <dgm:spPr/>
      <dgm:t>
        <a:bodyPr/>
        <a:lstStyle/>
        <a:p>
          <a:endParaRPr lang="en-US"/>
        </a:p>
      </dgm:t>
    </dgm:pt>
  </dgm:ptLst>
  <dgm:cxnLst>
    <dgm:cxn modelId="{21A61D4F-022F-40EE-B63E-3A3A3EF41477}" srcId="{F8B141EF-0215-4CF8-9F74-49593DC4CC08}" destId="{7F4EE58C-BB64-445B-B9B6-4F5D50465B32}" srcOrd="1" destOrd="0" parTransId="{9E3966BE-728D-41ED-8A9B-6498FE868C5D}" sibTransId="{66BAE910-25B6-4C63-B773-2D7643AE785F}"/>
    <dgm:cxn modelId="{ED5BE4B6-66BA-4A0E-B5E8-EBCEBF8DFECB}" type="presOf" srcId="{F8B141EF-0215-4CF8-9F74-49593DC4CC08}" destId="{CAA3EB9F-9BF4-4B20-8464-16973000C40C}" srcOrd="0" destOrd="0" presId="urn:microsoft.com/office/officeart/2005/8/layout/vList5"/>
    <dgm:cxn modelId="{44B1F13A-3DAB-4FEB-B09B-5D3CE305F58C}" type="presOf" srcId="{17B260C1-BF1D-49B5-ABBC-27F059365D77}" destId="{BBB16138-EF04-49BC-9C3C-29FCB2D063BA}" srcOrd="0" destOrd="0" presId="urn:microsoft.com/office/officeart/2005/8/layout/vList5"/>
    <dgm:cxn modelId="{7FAABECC-C504-494A-94EB-DF2A56E8419C}" type="presOf" srcId="{7F4EE58C-BB64-445B-B9B6-4F5D50465B32}" destId="{EC220C7A-6710-48F6-8354-83D6A3F4B033}" srcOrd="0" destOrd="0" presId="urn:microsoft.com/office/officeart/2005/8/layout/vList5"/>
    <dgm:cxn modelId="{DAE99D96-31A1-4BF6-8AA0-CC0DAF71BAA6}" srcId="{F8B141EF-0215-4CF8-9F74-49593DC4CC08}" destId="{17B260C1-BF1D-49B5-ABBC-27F059365D77}" srcOrd="0" destOrd="0" parTransId="{A106ED97-94DE-4F07-8D50-0BE53925E715}" sibTransId="{3299065E-7279-4F43-9F9E-0FB72E710E17}"/>
    <dgm:cxn modelId="{7279C96A-56CA-4165-9BCB-FA20ABB72D12}" type="presParOf" srcId="{CAA3EB9F-9BF4-4B20-8464-16973000C40C}" destId="{E2C9F89C-D2BC-43B0-9251-8FC96653DE44}" srcOrd="0" destOrd="0" presId="urn:microsoft.com/office/officeart/2005/8/layout/vList5"/>
    <dgm:cxn modelId="{383ADC6F-1D04-4862-8A6F-84D76B107B0B}" type="presParOf" srcId="{E2C9F89C-D2BC-43B0-9251-8FC96653DE44}" destId="{BBB16138-EF04-49BC-9C3C-29FCB2D063BA}" srcOrd="0" destOrd="0" presId="urn:microsoft.com/office/officeart/2005/8/layout/vList5"/>
    <dgm:cxn modelId="{89FDCC34-BCB1-4FDC-90EF-BAE30992A862}" type="presParOf" srcId="{CAA3EB9F-9BF4-4B20-8464-16973000C40C}" destId="{B78FB774-D384-41E1-AA1D-0EEE295D6B9D}" srcOrd="1" destOrd="0" presId="urn:microsoft.com/office/officeart/2005/8/layout/vList5"/>
    <dgm:cxn modelId="{D8662344-46A1-4726-9665-4D4B95C9492A}" type="presParOf" srcId="{CAA3EB9F-9BF4-4B20-8464-16973000C40C}" destId="{8C10711E-7729-4854-B1D0-3B46C0F45564}" srcOrd="2" destOrd="0" presId="urn:microsoft.com/office/officeart/2005/8/layout/vList5"/>
    <dgm:cxn modelId="{370D67BC-C6C1-453B-AE3E-EC55274545C9}" type="presParOf" srcId="{8C10711E-7729-4854-B1D0-3B46C0F45564}" destId="{EC220C7A-6710-48F6-8354-83D6A3F4B03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2_5" csCatId="accent2" phldr="1"/>
      <dgm:spPr/>
      <dgm:t>
        <a:bodyPr/>
        <a:lstStyle/>
        <a:p>
          <a:endParaRPr lang="en-US"/>
        </a:p>
      </dgm:t>
    </dgm:pt>
    <dgm:pt modelId="{17B260C1-BF1D-49B5-ABBC-27F059365D77}">
      <dgm:prSet custT="1"/>
      <dgm:spPr>
        <a:solidFill>
          <a:schemeClr val="bg1">
            <a:lumMod val="95000"/>
          </a:schemeClr>
        </a:solidFill>
      </dgm:spPr>
      <dgm:t>
        <a:bodyPr/>
        <a:lstStyle/>
        <a:p>
          <a:pPr algn="ctr" rtl="1">
            <a:lnSpc>
              <a:spcPct val="100000"/>
            </a:lnSpc>
            <a:spcBef>
              <a:spcPts val="0"/>
            </a:spcBef>
            <a:spcAft>
              <a:spcPts val="0"/>
            </a:spcAft>
          </a:pP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الخارجية والعاملين المحليين في البعثات الدبلوماسية </a:t>
          </a: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dirty="0">
            <a:solidFill>
              <a:schemeClr val="tx2"/>
            </a:solidFill>
            <a:latin typeface="Sakkal Majalla" panose="02000000000000000000" pitchFamily="2" charset="-78"/>
            <a:ea typeface="Tahoma" pitchFamily="34" charset="0"/>
            <a:cs typeface="Sakkal Majalla" panose="02000000000000000000" pitchFamily="2" charset="-78"/>
          </a:endParaRPr>
        </a:p>
      </dgm:t>
    </dgm:pt>
    <dgm:pt modelId="{A106ED97-94DE-4F07-8D50-0BE53925E715}" type="parTrans" cxnId="{DAE99D96-31A1-4BF6-8AA0-CC0DAF71BAA6}">
      <dgm:prSet/>
      <dgm:spPr/>
      <dgm:t>
        <a:bodyPr/>
        <a:lstStyle/>
        <a:p>
          <a:pPr algn="ctr">
            <a:lnSpc>
              <a:spcPct val="100000"/>
            </a:lnSpc>
            <a:spcBef>
              <a:spcPts val="0"/>
            </a:spcBef>
            <a:spcAft>
              <a:spcPts val="0"/>
            </a:spcAft>
          </a:pPr>
          <a:endParaRPr lang="en-US" sz="1200">
            <a:latin typeface="Sakkal Majalla" panose="02000000000000000000" pitchFamily="2" charset="-78"/>
            <a:ea typeface="Tahoma" pitchFamily="34" charset="0"/>
            <a:cs typeface="Sakkal Majalla" panose="02000000000000000000" pitchFamily="2" charset="-78"/>
          </a:endParaRPr>
        </a:p>
      </dgm:t>
    </dgm:pt>
    <dgm:pt modelId="{3299065E-7279-4F43-9F9E-0FB72E710E17}" type="sibTrans" cxnId="{DAE99D96-31A1-4BF6-8AA0-CC0DAF71BAA6}">
      <dgm:prSet/>
      <dgm:spPr/>
      <dgm:t>
        <a:bodyPr/>
        <a:lstStyle/>
        <a:p>
          <a:pPr algn="ctr">
            <a:lnSpc>
              <a:spcPct val="100000"/>
            </a:lnSpc>
            <a:spcBef>
              <a:spcPts val="0"/>
            </a:spcBef>
            <a:spcAft>
              <a:spcPts val="0"/>
            </a:spcAft>
          </a:pPr>
          <a:endParaRPr lang="en-US" sz="1200">
            <a:latin typeface="Sakkal Majalla" panose="02000000000000000000" pitchFamily="2" charset="-78"/>
            <a:ea typeface="Tahoma" pitchFamily="34" charset="0"/>
            <a:cs typeface="Sakkal Majalla" panose="02000000000000000000" pitchFamily="2" charset="-78"/>
          </a:endParaRPr>
        </a:p>
      </dgm:t>
    </dgm:pt>
    <dgm:pt modelId="{7F4EE58C-BB64-445B-B9B6-4F5D50465B32}">
      <dgm:prSet custT="1"/>
      <dgm:spPr>
        <a:solidFill>
          <a:schemeClr val="bg1">
            <a:lumMod val="95000"/>
          </a:schemeClr>
        </a:solidFill>
      </dgm:spPr>
      <dgm:t>
        <a:bodyPr/>
        <a:lstStyle/>
        <a:p>
          <a:pPr algn="ctr" rtl="1">
            <a:lnSpc>
              <a:spcPct val="100000"/>
            </a:lnSpc>
            <a:spcBef>
              <a:spcPts val="0"/>
            </a:spcBef>
            <a:spcAft>
              <a:spcPts val="0"/>
            </a:spcAft>
          </a:pPr>
          <a:r>
            <a:rPr lang="ar-AE" sz="1200" b="1" dirty="0" smtClean="0">
              <a:solidFill>
                <a:schemeClr val="tx2"/>
              </a:solidFill>
              <a:latin typeface="Sakkal Majalla" panose="02000000000000000000" pitchFamily="2" charset="-78"/>
              <a:ea typeface="Tahoma" pitchFamily="34" charset="0"/>
              <a:cs typeface="Sakkal Majalla" panose="02000000000000000000" pitchFamily="2" charset="-78"/>
            </a:rPr>
            <a:t>جميع الإحصائيات تمت بناء على واقع البيانات في نهاية سنة 2015</a:t>
          </a:r>
          <a:endParaRPr lang="en-US" sz="1200" b="1" dirty="0">
            <a:solidFill>
              <a:schemeClr val="tx2"/>
            </a:solidFill>
            <a:latin typeface="Sakkal Majalla" panose="02000000000000000000" pitchFamily="2" charset="-78"/>
            <a:ea typeface="Tahoma" pitchFamily="34" charset="0"/>
            <a:cs typeface="Sakkal Majalla" panose="02000000000000000000" pitchFamily="2" charset="-78"/>
          </a:endParaRPr>
        </a:p>
      </dgm:t>
    </dgm:pt>
    <dgm:pt modelId="{9E3966BE-728D-41ED-8A9B-6498FE868C5D}" type="par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66BAE910-25B6-4C63-B773-2D7643AE785F}" type="sib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2C9F89C-D2BC-43B0-9251-8FC96653DE44}" type="pres">
      <dgm:prSet presAssocID="{17B260C1-BF1D-49B5-ABBC-27F059365D77}" presName="linNode" presStyleCnt="0"/>
      <dgm:spPr/>
      <dgm:t>
        <a:bodyPr/>
        <a:lstStyle/>
        <a:p>
          <a:endParaRPr lang="en-US"/>
        </a:p>
      </dgm:t>
    </dgm:pt>
    <dgm:pt modelId="{BBB16138-EF04-49BC-9C3C-29FCB2D063BA}" type="pres">
      <dgm:prSet presAssocID="{17B260C1-BF1D-49B5-ABBC-27F059365D77}" presName="parentText" presStyleLbl="node1" presStyleIdx="0" presStyleCnt="2" custScaleX="277778" custScaleY="100146" custLinFactNeighborX="100000">
        <dgm:presLayoutVars>
          <dgm:chMax val="1"/>
          <dgm:bulletEnabled val="1"/>
        </dgm:presLayoutVars>
      </dgm:prSet>
      <dgm:spPr/>
      <dgm:t>
        <a:bodyPr/>
        <a:lstStyle/>
        <a:p>
          <a:endParaRPr lang="en-US"/>
        </a:p>
      </dgm:t>
    </dgm:pt>
    <dgm:pt modelId="{B78FB774-D384-41E1-AA1D-0EEE295D6B9D}" type="pres">
      <dgm:prSet presAssocID="{3299065E-7279-4F43-9F9E-0FB72E710E17}" presName="sp" presStyleCnt="0"/>
      <dgm:spPr/>
      <dgm:t>
        <a:bodyPr/>
        <a:lstStyle/>
        <a:p>
          <a:endParaRPr lang="en-US"/>
        </a:p>
      </dgm:t>
    </dgm:pt>
    <dgm:pt modelId="{8C10711E-7729-4854-B1D0-3B46C0F45564}" type="pres">
      <dgm:prSet presAssocID="{7F4EE58C-BB64-445B-B9B6-4F5D50465B32}" presName="linNode" presStyleCnt="0"/>
      <dgm:spPr/>
    </dgm:pt>
    <dgm:pt modelId="{EC220C7A-6710-48F6-8354-83D6A3F4B033}" type="pres">
      <dgm:prSet presAssocID="{7F4EE58C-BB64-445B-B9B6-4F5D50465B32}" presName="parentText" presStyleLbl="node1" presStyleIdx="1" presStyleCnt="2" custScaleX="277778" custScaleY="47586">
        <dgm:presLayoutVars>
          <dgm:chMax val="1"/>
          <dgm:bulletEnabled val="1"/>
        </dgm:presLayoutVars>
      </dgm:prSet>
      <dgm:spPr/>
      <dgm:t>
        <a:bodyPr/>
        <a:lstStyle/>
        <a:p>
          <a:endParaRPr lang="en-US"/>
        </a:p>
      </dgm:t>
    </dgm:pt>
  </dgm:ptLst>
  <dgm:cxnLst>
    <dgm:cxn modelId="{DAE99D96-31A1-4BF6-8AA0-CC0DAF71BAA6}" srcId="{F8B141EF-0215-4CF8-9F74-49593DC4CC08}" destId="{17B260C1-BF1D-49B5-ABBC-27F059365D77}" srcOrd="0" destOrd="0" parTransId="{A106ED97-94DE-4F07-8D50-0BE53925E715}" sibTransId="{3299065E-7279-4F43-9F9E-0FB72E710E17}"/>
    <dgm:cxn modelId="{21A61D4F-022F-40EE-B63E-3A3A3EF41477}" srcId="{F8B141EF-0215-4CF8-9F74-49593DC4CC08}" destId="{7F4EE58C-BB64-445B-B9B6-4F5D50465B32}" srcOrd="1" destOrd="0" parTransId="{9E3966BE-728D-41ED-8A9B-6498FE868C5D}" sibTransId="{66BAE910-25B6-4C63-B773-2D7643AE785F}"/>
    <dgm:cxn modelId="{8C5989B0-FAE6-4DA4-8B37-B53741653346}" type="presOf" srcId="{F8B141EF-0215-4CF8-9F74-49593DC4CC08}" destId="{CAA3EB9F-9BF4-4B20-8464-16973000C40C}" srcOrd="0" destOrd="0" presId="urn:microsoft.com/office/officeart/2005/8/layout/vList5"/>
    <dgm:cxn modelId="{05A2C42D-1564-4930-9C36-F15CE6908D9D}" type="presOf" srcId="{7F4EE58C-BB64-445B-B9B6-4F5D50465B32}" destId="{EC220C7A-6710-48F6-8354-83D6A3F4B033}" srcOrd="0" destOrd="0" presId="urn:microsoft.com/office/officeart/2005/8/layout/vList5"/>
    <dgm:cxn modelId="{77E5A5A9-24CE-471C-BEFD-B2220912A565}" type="presOf" srcId="{17B260C1-BF1D-49B5-ABBC-27F059365D77}" destId="{BBB16138-EF04-49BC-9C3C-29FCB2D063BA}" srcOrd="0" destOrd="0" presId="urn:microsoft.com/office/officeart/2005/8/layout/vList5"/>
    <dgm:cxn modelId="{4052655C-685B-4EB2-A3A2-0F49A205DDF0}" type="presParOf" srcId="{CAA3EB9F-9BF4-4B20-8464-16973000C40C}" destId="{E2C9F89C-D2BC-43B0-9251-8FC96653DE44}" srcOrd="0" destOrd="0" presId="urn:microsoft.com/office/officeart/2005/8/layout/vList5"/>
    <dgm:cxn modelId="{FD84C41C-C705-4B05-9E52-973A93094F57}" type="presParOf" srcId="{E2C9F89C-D2BC-43B0-9251-8FC96653DE44}" destId="{BBB16138-EF04-49BC-9C3C-29FCB2D063BA}" srcOrd="0" destOrd="0" presId="urn:microsoft.com/office/officeart/2005/8/layout/vList5"/>
    <dgm:cxn modelId="{6308EC23-C8B2-48A9-BD1E-826EFA35EF7F}" type="presParOf" srcId="{CAA3EB9F-9BF4-4B20-8464-16973000C40C}" destId="{B78FB774-D384-41E1-AA1D-0EEE295D6B9D}" srcOrd="1" destOrd="0" presId="urn:microsoft.com/office/officeart/2005/8/layout/vList5"/>
    <dgm:cxn modelId="{B3411044-8D24-457D-9FBE-C28B5D6C8EA7}" type="presParOf" srcId="{CAA3EB9F-9BF4-4B20-8464-16973000C40C}" destId="{8C10711E-7729-4854-B1D0-3B46C0F45564}" srcOrd="2" destOrd="0" presId="urn:microsoft.com/office/officeart/2005/8/layout/vList5"/>
    <dgm:cxn modelId="{EE074C3C-39D2-4F06-A272-4423347B0929}" type="presParOf" srcId="{8C10711E-7729-4854-B1D0-3B46C0F45564}" destId="{EC220C7A-6710-48F6-8354-83D6A3F4B033}" srcOrd="0" destOrd="0" presId="urn:microsoft.com/office/officeart/2005/8/layout/vList5"/>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2_5" csCatId="accent2" phldr="1"/>
      <dgm:spPr/>
      <dgm:t>
        <a:bodyPr/>
        <a:lstStyle/>
        <a:p>
          <a:endParaRPr lang="en-US"/>
        </a:p>
      </dgm:t>
    </dgm:pt>
    <dgm:pt modelId="{17B260C1-BF1D-49B5-ABBC-27F059365D77}">
      <dgm:prSet custT="1"/>
      <dgm:spPr>
        <a:solidFill>
          <a:schemeClr val="bg1">
            <a:lumMod val="95000"/>
          </a:schemeClr>
        </a:solidFill>
      </dgm:spPr>
      <dgm:t>
        <a:bodyPr/>
        <a:lstStyle/>
        <a:p>
          <a:pPr algn="ctr" rtl="1">
            <a:lnSpc>
              <a:spcPct val="100000"/>
            </a:lnSpc>
            <a:spcBef>
              <a:spcPts val="0"/>
            </a:spcBef>
            <a:spcAft>
              <a:spcPts val="0"/>
            </a:spcAft>
          </a:pP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الخارجية والعاملين المحليين في البعثات الدبلوماسية </a:t>
          </a: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dirty="0">
            <a:solidFill>
              <a:schemeClr val="accent1">
                <a:lumMod val="50000"/>
              </a:schemeClr>
            </a:solidFill>
            <a:latin typeface="Sakkal Majalla" panose="02000000000000000000" pitchFamily="2" charset="-78"/>
            <a:ea typeface="Tahoma" pitchFamily="34" charset="0"/>
            <a:cs typeface="Sakkal Majalla" panose="02000000000000000000" pitchFamily="2" charset="-78"/>
          </a:endParaRPr>
        </a:p>
      </dgm:t>
    </dgm:pt>
    <dgm:pt modelId="{A106ED97-94DE-4F07-8D50-0BE53925E715}" type="parTrans" cxnId="{DAE99D96-31A1-4BF6-8AA0-CC0DAF71BAA6}">
      <dgm:prSet/>
      <dgm:spPr/>
      <dgm:t>
        <a:bodyPr/>
        <a:lstStyle/>
        <a:p>
          <a:pPr algn="ctr">
            <a:lnSpc>
              <a:spcPct val="100000"/>
            </a:lnSpc>
            <a:spcBef>
              <a:spcPts val="0"/>
            </a:spcBef>
            <a:spcAft>
              <a:spcPts val="0"/>
            </a:spcAft>
          </a:pPr>
          <a:endParaRPr lang="en-US" sz="1200" b="1">
            <a:solidFill>
              <a:schemeClr val="accent1">
                <a:lumMod val="50000"/>
              </a:schemeClr>
            </a:solidFill>
            <a:latin typeface="Sakkal Majalla" panose="02000000000000000000" pitchFamily="2" charset="-78"/>
            <a:ea typeface="Tahoma" pitchFamily="34" charset="0"/>
            <a:cs typeface="Sakkal Majalla" panose="02000000000000000000" pitchFamily="2" charset="-78"/>
          </a:endParaRPr>
        </a:p>
      </dgm:t>
    </dgm:pt>
    <dgm:pt modelId="{3299065E-7279-4F43-9F9E-0FB72E710E17}" type="sibTrans" cxnId="{DAE99D96-31A1-4BF6-8AA0-CC0DAF71BAA6}">
      <dgm:prSet/>
      <dgm:spPr/>
      <dgm:t>
        <a:bodyPr/>
        <a:lstStyle/>
        <a:p>
          <a:pPr algn="ctr">
            <a:lnSpc>
              <a:spcPct val="100000"/>
            </a:lnSpc>
            <a:spcBef>
              <a:spcPts val="0"/>
            </a:spcBef>
            <a:spcAft>
              <a:spcPts val="0"/>
            </a:spcAft>
          </a:pPr>
          <a:endParaRPr lang="en-US" sz="1200" b="1">
            <a:solidFill>
              <a:schemeClr val="accent1">
                <a:lumMod val="50000"/>
              </a:schemeClr>
            </a:solidFill>
            <a:latin typeface="Sakkal Majalla" panose="02000000000000000000" pitchFamily="2" charset="-78"/>
            <a:ea typeface="Tahoma" pitchFamily="34" charset="0"/>
            <a:cs typeface="Sakkal Majalla" panose="02000000000000000000" pitchFamily="2" charset="-78"/>
          </a:endParaRPr>
        </a:p>
      </dgm:t>
    </dgm:pt>
    <dgm:pt modelId="{91E415F9-340C-404E-B250-17C0AAC3084F}">
      <dgm:prSet custT="1"/>
      <dgm:spPr>
        <a:solidFill>
          <a:schemeClr val="bg1">
            <a:lumMod val="95000"/>
          </a:schemeClr>
        </a:solidFill>
      </dgm:spPr>
      <dgm:t>
        <a:bodyPr/>
        <a:lstStyle/>
        <a:p>
          <a:pPr algn="ctr" rtl="1">
            <a:lnSpc>
              <a:spcPct val="100000"/>
            </a:lnSpc>
            <a:spcBef>
              <a:spcPts val="0"/>
            </a:spcBef>
            <a:spcAft>
              <a:spcPts val="0"/>
            </a:spcAft>
          </a:pPr>
          <a:r>
            <a:rPr lang="ar-AE" sz="1800" b="1" dirty="0" smtClean="0">
              <a:solidFill>
                <a:srgbClr val="C00000"/>
              </a:solidFill>
              <a:latin typeface="Sakkal Majalla" panose="02000000000000000000" pitchFamily="2" charset="-78"/>
              <a:ea typeface="Tahoma" pitchFamily="34" charset="0"/>
              <a:cs typeface="Sakkal Majalla" panose="02000000000000000000" pitchFamily="2" charset="-78"/>
            </a:rPr>
            <a:t>*</a:t>
          </a:r>
          <a:r>
            <a:rPr lang="ar-AE" sz="1200" b="1" dirty="0" smtClean="0">
              <a:solidFill>
                <a:schemeClr val="tx2">
                  <a:lumMod val="50000"/>
                </a:schemeClr>
              </a:solidFill>
              <a:latin typeface="Sakkal Majalla" panose="02000000000000000000" pitchFamily="2" charset="-78"/>
              <a:ea typeface="Tahoma" pitchFamily="34" charset="0"/>
              <a:cs typeface="Sakkal Majalla" panose="02000000000000000000" pitchFamily="2" charset="-78"/>
            </a:rPr>
            <a:t> </a:t>
          </a: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الفارق في عدد الموظفين بين الربع الثالث </a:t>
          </a:r>
          <a:r>
            <a:rPr lang="en-US"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2015</a:t>
          </a: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 و الرابع </a:t>
          </a:r>
          <a:r>
            <a:rPr lang="en-US"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2015</a:t>
          </a: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 وهو  </a:t>
          </a:r>
          <a:r>
            <a:rPr lang="en-US"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1,239</a:t>
          </a: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موظف، يأتي نتيجة لتنفيذ لتفعيل جهات جديدة وكذلك نتيجة تنفيذ إجراءات تعيين ونهايات خدمة بأثر رجعي</a:t>
          </a:r>
          <a:endParaRPr lang="en-US" sz="1200" b="1" dirty="0">
            <a:solidFill>
              <a:schemeClr val="tx2">
                <a:lumMod val="50000"/>
              </a:schemeClr>
            </a:solidFill>
            <a:latin typeface="Sakkal Majalla" panose="02000000000000000000" pitchFamily="2" charset="-78"/>
            <a:ea typeface="Tahoma" pitchFamily="34" charset="0"/>
            <a:cs typeface="Sakkal Majalla" panose="02000000000000000000" pitchFamily="2" charset="-78"/>
          </a:endParaRPr>
        </a:p>
      </dgm:t>
    </dgm:pt>
    <dgm:pt modelId="{3A0B79D4-C6A0-47FB-BB8C-A458BD876495}" type="parTrans" cxnId="{004A0082-90AE-414E-A4FA-A5AD6F561D44}">
      <dgm:prSet/>
      <dgm:spPr/>
      <dgm:t>
        <a:bodyPr/>
        <a:lstStyle/>
        <a:p>
          <a:pPr algn="ctr">
            <a:lnSpc>
              <a:spcPct val="100000"/>
            </a:lnSpc>
            <a:spcBef>
              <a:spcPts val="0"/>
            </a:spcBef>
            <a:spcAft>
              <a:spcPts val="0"/>
            </a:spcAft>
          </a:pPr>
          <a:endParaRPr lang="en-US" sz="1200" b="1">
            <a:latin typeface="Sakkal Majalla" panose="02000000000000000000" pitchFamily="2" charset="-78"/>
            <a:ea typeface="Tahoma" pitchFamily="34" charset="0"/>
            <a:cs typeface="Sakkal Majalla" panose="02000000000000000000" pitchFamily="2" charset="-78"/>
          </a:endParaRPr>
        </a:p>
      </dgm:t>
    </dgm:pt>
    <dgm:pt modelId="{933AE82A-8B26-41B4-B291-82B3577622B2}" type="sibTrans" cxnId="{004A0082-90AE-414E-A4FA-A5AD6F561D44}">
      <dgm:prSet/>
      <dgm:spPr/>
      <dgm:t>
        <a:bodyPr/>
        <a:lstStyle/>
        <a:p>
          <a:pPr algn="ctr">
            <a:lnSpc>
              <a:spcPct val="100000"/>
            </a:lnSpc>
            <a:spcBef>
              <a:spcPts val="0"/>
            </a:spcBef>
            <a:spcAft>
              <a:spcPts val="0"/>
            </a:spcAft>
          </a:pPr>
          <a:endParaRPr lang="en-US" sz="1200" b="1">
            <a:latin typeface="Sakkal Majalla" panose="02000000000000000000" pitchFamily="2" charset="-78"/>
            <a:ea typeface="Tahoma" pitchFamily="34" charset="0"/>
            <a:cs typeface="Sakkal Majalla" panose="02000000000000000000" pitchFamily="2" charset="-78"/>
          </a:endParaRPr>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2C9F89C-D2BC-43B0-9251-8FC96653DE44}" type="pres">
      <dgm:prSet presAssocID="{17B260C1-BF1D-49B5-ABBC-27F059365D77}" presName="linNode" presStyleCnt="0"/>
      <dgm:spPr/>
      <dgm:t>
        <a:bodyPr/>
        <a:lstStyle/>
        <a:p>
          <a:endParaRPr lang="en-US"/>
        </a:p>
      </dgm:t>
    </dgm:pt>
    <dgm:pt modelId="{BBB16138-EF04-49BC-9C3C-29FCB2D063BA}" type="pres">
      <dgm:prSet presAssocID="{17B260C1-BF1D-49B5-ABBC-27F059365D77}" presName="parentText" presStyleLbl="node1" presStyleIdx="0" presStyleCnt="2" custScaleX="277778" custScaleY="60118" custLinFactNeighborX="100000">
        <dgm:presLayoutVars>
          <dgm:chMax val="1"/>
          <dgm:bulletEnabled val="1"/>
        </dgm:presLayoutVars>
      </dgm:prSet>
      <dgm:spPr/>
      <dgm:t>
        <a:bodyPr/>
        <a:lstStyle/>
        <a:p>
          <a:endParaRPr lang="en-US"/>
        </a:p>
      </dgm:t>
    </dgm:pt>
    <dgm:pt modelId="{B78FB774-D384-41E1-AA1D-0EEE295D6B9D}" type="pres">
      <dgm:prSet presAssocID="{3299065E-7279-4F43-9F9E-0FB72E710E17}" presName="sp" presStyleCnt="0"/>
      <dgm:spPr/>
      <dgm:t>
        <a:bodyPr/>
        <a:lstStyle/>
        <a:p>
          <a:endParaRPr lang="en-US"/>
        </a:p>
      </dgm:t>
    </dgm:pt>
    <dgm:pt modelId="{0903B662-70F8-449B-92E9-5F38564C5AC4}" type="pres">
      <dgm:prSet presAssocID="{91E415F9-340C-404E-B250-17C0AAC3084F}" presName="linNode" presStyleCnt="0"/>
      <dgm:spPr/>
    </dgm:pt>
    <dgm:pt modelId="{C9402BF9-C759-4B6B-8F40-6DAE34FBD0EE}" type="pres">
      <dgm:prSet presAssocID="{91E415F9-340C-404E-B250-17C0AAC3084F}" presName="parentText" presStyleLbl="node1" presStyleIdx="1" presStyleCnt="2" custFlipHor="1" custScaleX="277778" custScaleY="34979" custLinFactNeighborX="2880" custLinFactNeighborY="-1602">
        <dgm:presLayoutVars>
          <dgm:chMax val="1"/>
          <dgm:bulletEnabled val="1"/>
        </dgm:presLayoutVars>
      </dgm:prSet>
      <dgm:spPr/>
      <dgm:t>
        <a:bodyPr/>
        <a:lstStyle/>
        <a:p>
          <a:endParaRPr lang="en-US"/>
        </a:p>
      </dgm:t>
    </dgm:pt>
  </dgm:ptLst>
  <dgm:cxnLst>
    <dgm:cxn modelId="{6E1C500D-3FE7-4D08-8B18-811852C61297}" type="presOf" srcId="{F8B141EF-0215-4CF8-9F74-49593DC4CC08}" destId="{CAA3EB9F-9BF4-4B20-8464-16973000C40C}" srcOrd="0" destOrd="0" presId="urn:microsoft.com/office/officeart/2005/8/layout/vList5"/>
    <dgm:cxn modelId="{133F4D59-3C91-4D75-A732-A9C01F6775DB}" type="presOf" srcId="{17B260C1-BF1D-49B5-ABBC-27F059365D77}" destId="{BBB16138-EF04-49BC-9C3C-29FCB2D063BA}" srcOrd="0" destOrd="0" presId="urn:microsoft.com/office/officeart/2005/8/layout/vList5"/>
    <dgm:cxn modelId="{004A0082-90AE-414E-A4FA-A5AD6F561D44}" srcId="{F8B141EF-0215-4CF8-9F74-49593DC4CC08}" destId="{91E415F9-340C-404E-B250-17C0AAC3084F}" srcOrd="1" destOrd="0" parTransId="{3A0B79D4-C6A0-47FB-BB8C-A458BD876495}" sibTransId="{933AE82A-8B26-41B4-B291-82B3577622B2}"/>
    <dgm:cxn modelId="{DAE99D96-31A1-4BF6-8AA0-CC0DAF71BAA6}" srcId="{F8B141EF-0215-4CF8-9F74-49593DC4CC08}" destId="{17B260C1-BF1D-49B5-ABBC-27F059365D77}" srcOrd="0" destOrd="0" parTransId="{A106ED97-94DE-4F07-8D50-0BE53925E715}" sibTransId="{3299065E-7279-4F43-9F9E-0FB72E710E17}"/>
    <dgm:cxn modelId="{87BC2C28-BD92-44BA-AB87-EF513AB2B7BE}" type="presOf" srcId="{91E415F9-340C-404E-B250-17C0AAC3084F}" destId="{C9402BF9-C759-4B6B-8F40-6DAE34FBD0EE}" srcOrd="0" destOrd="0" presId="urn:microsoft.com/office/officeart/2005/8/layout/vList5"/>
    <dgm:cxn modelId="{C91A64D8-48B7-40D6-8A0E-B0E930B1C54F}" type="presParOf" srcId="{CAA3EB9F-9BF4-4B20-8464-16973000C40C}" destId="{E2C9F89C-D2BC-43B0-9251-8FC96653DE44}" srcOrd="0" destOrd="0" presId="urn:microsoft.com/office/officeart/2005/8/layout/vList5"/>
    <dgm:cxn modelId="{799E6CAC-53F8-47D1-9D0F-E64F9FE97062}" type="presParOf" srcId="{E2C9F89C-D2BC-43B0-9251-8FC96653DE44}" destId="{BBB16138-EF04-49BC-9C3C-29FCB2D063BA}" srcOrd="0" destOrd="0" presId="urn:microsoft.com/office/officeart/2005/8/layout/vList5"/>
    <dgm:cxn modelId="{14631662-0FC9-4F1B-A44C-E68C5039C45D}" type="presParOf" srcId="{CAA3EB9F-9BF4-4B20-8464-16973000C40C}" destId="{B78FB774-D384-41E1-AA1D-0EEE295D6B9D}" srcOrd="1" destOrd="0" presId="urn:microsoft.com/office/officeart/2005/8/layout/vList5"/>
    <dgm:cxn modelId="{E40EBC1D-5274-4664-82F9-3E60C503DF30}" type="presParOf" srcId="{CAA3EB9F-9BF4-4B20-8464-16973000C40C}" destId="{0903B662-70F8-449B-92E9-5F38564C5AC4}" srcOrd="2" destOrd="0" presId="urn:microsoft.com/office/officeart/2005/8/layout/vList5"/>
    <dgm:cxn modelId="{E988CAA7-3F66-43CF-ADFB-B81FDE6FA1D5}" type="presParOf" srcId="{0903B662-70F8-449B-92E9-5F38564C5AC4}" destId="{C9402BF9-C759-4B6B-8F40-6DAE34FBD0EE}" srcOrd="0" destOrd="0" presId="urn:microsoft.com/office/officeart/2005/8/layout/vList5"/>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Lst>
  <dgm:cxnLst>
    <dgm:cxn modelId="{D0B49B8E-4EE7-476A-B9E3-85005E7AFE16}" type="presOf" srcId="{F8B141EF-0215-4CF8-9F74-49593DC4CC08}" destId="{CAA3EB9F-9BF4-4B20-8464-16973000C40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17B260C1-BF1D-49B5-ABBC-27F059365D77}">
      <dgm:prSet custT="1">
        <dgm:style>
          <a:lnRef idx="1">
            <a:schemeClr val="dk1"/>
          </a:lnRef>
          <a:fillRef idx="2">
            <a:schemeClr val="dk1"/>
          </a:fillRef>
          <a:effectRef idx="1">
            <a:schemeClr val="dk1"/>
          </a:effectRef>
          <a:fontRef idx="minor">
            <a:schemeClr val="dk1"/>
          </a:fontRef>
        </dgm:style>
      </dgm:prSet>
      <dgm:spPr/>
      <dgm:t>
        <a:bodyPr/>
        <a:lstStyle/>
        <a:p>
          <a:pPr algn="ctr" rtl="1"/>
          <a:r>
            <a:rPr lang="en-US" sz="1200" b="1" dirty="0" smtClean="0">
              <a:latin typeface="Sakkal Majalla" panose="02000000000000000000" pitchFamily="2" charset="-78"/>
              <a:ea typeface="Tahoma" pitchFamily="34" charset="0"/>
              <a:cs typeface="Sakkal Majalla" panose="02000000000000000000" pitchFamily="2" charset="-78"/>
            </a:rPr>
            <a:t>*</a:t>
          </a:r>
          <a:r>
            <a:rPr lang="ar-AE" sz="1200" b="1" dirty="0" smtClean="0">
              <a:latin typeface="Sakkal Majalla" panose="02000000000000000000" pitchFamily="2" charset="-78"/>
              <a:ea typeface="Tahoma" pitchFamily="34" charset="0"/>
              <a:cs typeface="Sakkal Majalla" panose="02000000000000000000" pitchFamily="2" charset="-78"/>
            </a:rPr>
            <a:t>البيانات تشمل الموظفين على درجات الكادر العام فقط في الوزارات والجهات الاتحادية المستقلة المشغلة لنظام بياناتي</a:t>
          </a:r>
          <a:endParaRPr lang="en-US" sz="1200" b="1" dirty="0">
            <a:latin typeface="Sakkal Majalla" panose="02000000000000000000" pitchFamily="2" charset="-78"/>
            <a:ea typeface="Tahoma" pitchFamily="34" charset="0"/>
            <a:cs typeface="Sakkal Majalla" panose="02000000000000000000" pitchFamily="2" charset="-78"/>
          </a:endParaRPr>
        </a:p>
      </dgm:t>
    </dgm:pt>
    <dgm:pt modelId="{A106ED97-94DE-4F07-8D50-0BE53925E715}" type="parTrans" cxnId="{DAE99D96-31A1-4BF6-8AA0-CC0DAF71BAA6}">
      <dgm:prSet/>
      <dgm:spPr/>
      <dgm:t>
        <a:bodyPr/>
        <a:lstStyle/>
        <a:p>
          <a:pPr algn="ctr"/>
          <a:endParaRPr lang="en-US" sz="1050">
            <a:latin typeface="Tahoma" pitchFamily="34" charset="0"/>
            <a:ea typeface="Tahoma" pitchFamily="34" charset="0"/>
            <a:cs typeface="Tahoma" pitchFamily="34" charset="0"/>
          </a:endParaRPr>
        </a:p>
      </dgm:t>
    </dgm:pt>
    <dgm:pt modelId="{3299065E-7279-4F43-9F9E-0FB72E710E17}" type="sibTrans" cxnId="{DAE99D96-31A1-4BF6-8AA0-CC0DAF71BAA6}">
      <dgm:prSet/>
      <dgm:spPr/>
      <dgm:t>
        <a:bodyPr/>
        <a:lstStyle/>
        <a:p>
          <a:pPr algn="ctr"/>
          <a:endParaRPr lang="en-US" sz="1050">
            <a:latin typeface="Tahoma" pitchFamily="34" charset="0"/>
            <a:ea typeface="Tahoma" pitchFamily="34" charset="0"/>
            <a:cs typeface="Tahoma" pitchFamily="34" charset="0"/>
          </a:endParaRPr>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2C9F89C-D2BC-43B0-9251-8FC96653DE44}" type="pres">
      <dgm:prSet presAssocID="{17B260C1-BF1D-49B5-ABBC-27F059365D77}" presName="linNode" presStyleCnt="0"/>
      <dgm:spPr/>
    </dgm:pt>
    <dgm:pt modelId="{BBB16138-EF04-49BC-9C3C-29FCB2D063BA}" type="pres">
      <dgm:prSet presAssocID="{17B260C1-BF1D-49B5-ABBC-27F059365D77}" presName="parentText" presStyleLbl="node1" presStyleIdx="0" presStyleCnt="1" custScaleX="277778" custLinFactNeighborX="100000">
        <dgm:presLayoutVars>
          <dgm:chMax val="1"/>
          <dgm:bulletEnabled val="1"/>
        </dgm:presLayoutVars>
      </dgm:prSet>
      <dgm:spPr/>
      <dgm:t>
        <a:bodyPr/>
        <a:lstStyle/>
        <a:p>
          <a:endParaRPr lang="en-US"/>
        </a:p>
      </dgm:t>
    </dgm:pt>
  </dgm:ptLst>
  <dgm:cxnLst>
    <dgm:cxn modelId="{059CCC79-DAE2-490E-A7B8-5F4E719707A6}" type="presOf" srcId="{F8B141EF-0215-4CF8-9F74-49593DC4CC08}" destId="{CAA3EB9F-9BF4-4B20-8464-16973000C40C}" srcOrd="0" destOrd="0" presId="urn:microsoft.com/office/officeart/2005/8/layout/vList5"/>
    <dgm:cxn modelId="{320D27D5-D5BF-4018-BEC3-040176F20206}" type="presOf" srcId="{17B260C1-BF1D-49B5-ABBC-27F059365D77}" destId="{BBB16138-EF04-49BC-9C3C-29FCB2D063BA}" srcOrd="0" destOrd="0" presId="urn:microsoft.com/office/officeart/2005/8/layout/vList5"/>
    <dgm:cxn modelId="{DAE99D96-31A1-4BF6-8AA0-CC0DAF71BAA6}" srcId="{F8B141EF-0215-4CF8-9F74-49593DC4CC08}" destId="{17B260C1-BF1D-49B5-ABBC-27F059365D77}" srcOrd="0" destOrd="0" parTransId="{A106ED97-94DE-4F07-8D50-0BE53925E715}" sibTransId="{3299065E-7279-4F43-9F9E-0FB72E710E17}"/>
    <dgm:cxn modelId="{A3527740-9FB0-4B4E-8D9D-9C6CD50802F3}" type="presParOf" srcId="{CAA3EB9F-9BF4-4B20-8464-16973000C40C}" destId="{E2C9F89C-D2BC-43B0-9251-8FC96653DE44}" srcOrd="0" destOrd="0" presId="urn:microsoft.com/office/officeart/2005/8/layout/vList5"/>
    <dgm:cxn modelId="{1CF65DE0-E822-4F37-8DF6-C1E63BDCEE34}" type="presParOf" srcId="{E2C9F89C-D2BC-43B0-9251-8FC96653DE44}" destId="{BBB16138-EF04-49BC-9C3C-29FCB2D063BA}"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2_5" csCatId="accent2" phldr="1"/>
      <dgm:spPr/>
      <dgm:t>
        <a:bodyPr/>
        <a:lstStyle/>
        <a:p>
          <a:endParaRPr lang="en-US"/>
        </a:p>
      </dgm:t>
    </dgm:pt>
    <dgm:pt modelId="{17B260C1-BF1D-49B5-ABBC-27F059365D77}">
      <dgm:prSet custT="1"/>
      <dgm:spPr>
        <a:solidFill>
          <a:schemeClr val="accent4">
            <a:lumMod val="20000"/>
            <a:lumOff val="80000"/>
          </a:schemeClr>
        </a:solidFill>
        <a:ln>
          <a:solidFill>
            <a:schemeClr val="accent4">
              <a:lumMod val="40000"/>
              <a:lumOff val="60000"/>
            </a:schemeClr>
          </a:solidFill>
        </a:ln>
      </dgm:spPr>
      <dgm:t>
        <a:bodyPr/>
        <a:lstStyle/>
        <a:p>
          <a:pPr algn="ctr" rtl="1"/>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البيانات تشمل الموظفين في الجهات المستقلة التي يتم سحب بياناتها بشكل ربع سنوي من خلال الربط مع نظام «بياناتي» وعددها  </a:t>
          </a:r>
          <a:r>
            <a:rPr lang="en-US" sz="1200" b="1" dirty="0" smtClean="0">
              <a:solidFill>
                <a:schemeClr val="tx1"/>
              </a:solidFill>
              <a:latin typeface="Sakkal Majalla" panose="02000000000000000000" pitchFamily="2" charset="-78"/>
              <a:ea typeface="Tahoma" pitchFamily="34" charset="0"/>
              <a:cs typeface="Sakkal Majalla" panose="02000000000000000000" pitchFamily="2" charset="-78"/>
            </a:rPr>
            <a:t>20</a:t>
          </a:r>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جهة مستقلة</a:t>
          </a:r>
          <a:endParaRPr lang="en-US" sz="1200" b="1" dirty="0">
            <a:solidFill>
              <a:schemeClr val="tx1"/>
            </a:solidFill>
            <a:latin typeface="Sakkal Majalla" panose="02000000000000000000" pitchFamily="2" charset="-78"/>
            <a:ea typeface="Tahoma" pitchFamily="34" charset="0"/>
            <a:cs typeface="Sakkal Majalla" panose="02000000000000000000" pitchFamily="2" charset="-78"/>
          </a:endParaRPr>
        </a:p>
      </dgm:t>
    </dgm:pt>
    <dgm:pt modelId="{A106ED97-94DE-4F07-8D50-0BE53925E715}" type="parTrans" cxnId="{DAE99D96-31A1-4BF6-8AA0-CC0DAF71BAA6}">
      <dgm:prSet/>
      <dgm:spPr/>
      <dgm:t>
        <a:bodyPr/>
        <a:lstStyle/>
        <a:p>
          <a:pPr algn="ctr"/>
          <a:endParaRPr lang="en-US" sz="1000">
            <a:latin typeface="Tahoma" pitchFamily="34" charset="0"/>
            <a:ea typeface="Tahoma" pitchFamily="34" charset="0"/>
            <a:cs typeface="Tahoma" pitchFamily="34" charset="0"/>
          </a:endParaRPr>
        </a:p>
      </dgm:t>
    </dgm:pt>
    <dgm:pt modelId="{3299065E-7279-4F43-9F9E-0FB72E710E17}" type="sibTrans" cxnId="{DAE99D96-31A1-4BF6-8AA0-CC0DAF71BAA6}">
      <dgm:prSet/>
      <dgm:spPr/>
      <dgm:t>
        <a:bodyPr/>
        <a:lstStyle/>
        <a:p>
          <a:pPr algn="ctr"/>
          <a:endParaRPr lang="en-US" sz="1000">
            <a:latin typeface="Tahoma" pitchFamily="34" charset="0"/>
            <a:ea typeface="Tahoma" pitchFamily="34" charset="0"/>
            <a:cs typeface="Tahoma" pitchFamily="34" charset="0"/>
          </a:endParaRPr>
        </a:p>
      </dgm:t>
    </dgm:pt>
    <dgm:pt modelId="{0175CE2E-A6BE-432D-A331-09836F7EB6B7}">
      <dgm:prSet custT="1"/>
      <dgm:spPr>
        <a:solidFill>
          <a:schemeClr val="accent4">
            <a:lumMod val="20000"/>
            <a:lumOff val="80000"/>
          </a:schemeClr>
        </a:solidFill>
        <a:ln>
          <a:solidFill>
            <a:schemeClr val="accent4">
              <a:lumMod val="40000"/>
              <a:lumOff val="60000"/>
            </a:schemeClr>
          </a:solidFill>
        </a:ln>
      </dgm:spPr>
      <dgm:t>
        <a:bodyPr/>
        <a:lstStyle/>
        <a:p>
          <a:pPr algn="ctr" rtl="1"/>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الجهات المذكورة في الإحصائيات التالية لها أنظمة موارد بشرية خاصة بها</a:t>
          </a:r>
          <a:endParaRPr lang="en-US" sz="1200" b="1" dirty="0">
            <a:solidFill>
              <a:schemeClr val="tx1"/>
            </a:solidFill>
            <a:latin typeface="Sakkal Majalla" panose="02000000000000000000" pitchFamily="2" charset="-78"/>
            <a:ea typeface="Tahoma" pitchFamily="34" charset="0"/>
            <a:cs typeface="Sakkal Majalla" panose="02000000000000000000" pitchFamily="2" charset="-78"/>
          </a:endParaRPr>
        </a:p>
      </dgm:t>
    </dgm:pt>
    <dgm:pt modelId="{9DD13F9F-EB14-42DE-9669-08F2C5F7B452}" type="parTrans" cxnId="{32E4EB77-E276-4B2D-8FDC-B29DC02A85FF}">
      <dgm:prSet/>
      <dgm:spPr/>
      <dgm:t>
        <a:bodyPr/>
        <a:lstStyle/>
        <a:p>
          <a:pPr algn="ctr"/>
          <a:endParaRPr lang="en-US" sz="1000">
            <a:latin typeface="Tahoma" pitchFamily="34" charset="0"/>
            <a:ea typeface="Tahoma" pitchFamily="34" charset="0"/>
            <a:cs typeface="Tahoma" pitchFamily="34" charset="0"/>
          </a:endParaRPr>
        </a:p>
      </dgm:t>
    </dgm:pt>
    <dgm:pt modelId="{355AEE63-2876-46E5-A275-6EE94A7E8FB7}" type="sibTrans" cxnId="{32E4EB77-E276-4B2D-8FDC-B29DC02A85FF}">
      <dgm:prSet/>
      <dgm:spPr/>
      <dgm:t>
        <a:bodyPr/>
        <a:lstStyle/>
        <a:p>
          <a:pPr algn="ctr"/>
          <a:endParaRPr lang="en-US" sz="1000">
            <a:latin typeface="Tahoma" pitchFamily="34" charset="0"/>
            <a:ea typeface="Tahoma" pitchFamily="34" charset="0"/>
            <a:cs typeface="Tahoma" pitchFamily="34" charset="0"/>
          </a:endParaRPr>
        </a:p>
      </dgm:t>
    </dgm:pt>
    <dgm:pt modelId="{3DB8EC9E-D706-4ADB-87A6-EB0B4450F209}">
      <dgm:prSet custT="1">
        <dgm:style>
          <a:lnRef idx="1">
            <a:schemeClr val="accent4"/>
          </a:lnRef>
          <a:fillRef idx="2">
            <a:schemeClr val="accent4"/>
          </a:fillRef>
          <a:effectRef idx="1">
            <a:schemeClr val="accent4"/>
          </a:effectRef>
          <a:fontRef idx="minor">
            <a:schemeClr val="dk1"/>
          </a:fontRef>
        </dgm:style>
      </dgm:prSet>
      <dgm:spPr/>
      <dgm:t>
        <a:bodyPr/>
        <a:lstStyle/>
        <a:p>
          <a:pPr algn="ctr" rtl="1"/>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جميع الإحصائيات تمت بناء على واقع البيانات في نهاية سنة 2015</a:t>
          </a:r>
          <a:endParaRPr lang="en-US" sz="1200" b="1" dirty="0">
            <a:solidFill>
              <a:schemeClr val="tx1"/>
            </a:solidFill>
            <a:latin typeface="Sakkal Majalla" panose="02000000000000000000" pitchFamily="2" charset="-78"/>
            <a:ea typeface="Tahoma" pitchFamily="34" charset="0"/>
            <a:cs typeface="Sakkal Majalla" panose="02000000000000000000" pitchFamily="2" charset="-78"/>
          </a:endParaRPr>
        </a:p>
      </dgm:t>
    </dgm:pt>
    <dgm:pt modelId="{BD77D204-8F62-44AE-B3E6-5CF0B1706EEB}" type="parTrans" cxnId="{A3D2114B-E073-49B3-B5C5-4A655EB5EE21}">
      <dgm:prSet/>
      <dgm:spPr/>
      <dgm:t>
        <a:bodyPr/>
        <a:lstStyle/>
        <a:p>
          <a:endParaRPr lang="en-US"/>
        </a:p>
      </dgm:t>
    </dgm:pt>
    <dgm:pt modelId="{A6060C37-28A8-44FB-AAB2-EDBB5640841C}" type="sibTrans" cxnId="{A3D2114B-E073-49B3-B5C5-4A655EB5EE21}">
      <dgm:prSet/>
      <dgm:spPr/>
      <dgm:t>
        <a:bodyPr/>
        <a:lstStyle/>
        <a:p>
          <a:endParaRPr lang="en-US"/>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2C9F89C-D2BC-43B0-9251-8FC96653DE44}" type="pres">
      <dgm:prSet presAssocID="{17B260C1-BF1D-49B5-ABBC-27F059365D77}" presName="linNode" presStyleCnt="0"/>
      <dgm:spPr/>
      <dgm:t>
        <a:bodyPr/>
        <a:lstStyle/>
        <a:p>
          <a:endParaRPr lang="en-US"/>
        </a:p>
      </dgm:t>
    </dgm:pt>
    <dgm:pt modelId="{BBB16138-EF04-49BC-9C3C-29FCB2D063BA}" type="pres">
      <dgm:prSet presAssocID="{17B260C1-BF1D-49B5-ABBC-27F059365D77}" presName="parentText" presStyleLbl="node1" presStyleIdx="0" presStyleCnt="3" custScaleX="277778" custLinFactNeighborX="100000">
        <dgm:presLayoutVars>
          <dgm:chMax val="1"/>
          <dgm:bulletEnabled val="1"/>
        </dgm:presLayoutVars>
      </dgm:prSet>
      <dgm:spPr/>
      <dgm:t>
        <a:bodyPr/>
        <a:lstStyle/>
        <a:p>
          <a:endParaRPr lang="en-US"/>
        </a:p>
      </dgm:t>
    </dgm:pt>
    <dgm:pt modelId="{B78FB774-D384-41E1-AA1D-0EEE295D6B9D}" type="pres">
      <dgm:prSet presAssocID="{3299065E-7279-4F43-9F9E-0FB72E710E17}" presName="sp" presStyleCnt="0"/>
      <dgm:spPr/>
      <dgm:t>
        <a:bodyPr/>
        <a:lstStyle/>
        <a:p>
          <a:endParaRPr lang="en-US"/>
        </a:p>
      </dgm:t>
    </dgm:pt>
    <dgm:pt modelId="{4721EC72-3A41-446B-AF45-4C0794466D23}" type="pres">
      <dgm:prSet presAssocID="{0175CE2E-A6BE-432D-A331-09836F7EB6B7}" presName="linNode" presStyleCnt="0"/>
      <dgm:spPr/>
      <dgm:t>
        <a:bodyPr/>
        <a:lstStyle/>
        <a:p>
          <a:endParaRPr lang="en-US"/>
        </a:p>
      </dgm:t>
    </dgm:pt>
    <dgm:pt modelId="{AFF2B517-1841-459E-9957-C28219F26047}" type="pres">
      <dgm:prSet presAssocID="{0175CE2E-A6BE-432D-A331-09836F7EB6B7}" presName="parentText" presStyleLbl="node1" presStyleIdx="1" presStyleCnt="3" custScaleX="316049" custLinFactNeighborX="100000">
        <dgm:presLayoutVars>
          <dgm:chMax val="1"/>
          <dgm:bulletEnabled val="1"/>
        </dgm:presLayoutVars>
      </dgm:prSet>
      <dgm:spPr/>
      <dgm:t>
        <a:bodyPr/>
        <a:lstStyle/>
        <a:p>
          <a:endParaRPr lang="en-US"/>
        </a:p>
      </dgm:t>
    </dgm:pt>
    <dgm:pt modelId="{12AC48AD-499D-4177-AEB2-14F1347D4A00}" type="pres">
      <dgm:prSet presAssocID="{355AEE63-2876-46E5-A275-6EE94A7E8FB7}" presName="sp" presStyleCnt="0"/>
      <dgm:spPr/>
    </dgm:pt>
    <dgm:pt modelId="{00AD5314-F34D-470C-84C2-090B3CF94555}" type="pres">
      <dgm:prSet presAssocID="{3DB8EC9E-D706-4ADB-87A6-EB0B4450F209}" presName="linNode" presStyleCnt="0"/>
      <dgm:spPr/>
    </dgm:pt>
    <dgm:pt modelId="{EB0DF414-B318-44C2-AC75-B6DDE06856B4}" type="pres">
      <dgm:prSet presAssocID="{3DB8EC9E-D706-4ADB-87A6-EB0B4450F209}" presName="parentText" presStyleLbl="node1" presStyleIdx="2" presStyleCnt="3" custScaleX="277778" custLinFactNeighborX="-12195" custLinFactNeighborY="-3283">
        <dgm:presLayoutVars>
          <dgm:chMax val="1"/>
          <dgm:bulletEnabled val="1"/>
        </dgm:presLayoutVars>
      </dgm:prSet>
      <dgm:spPr/>
      <dgm:t>
        <a:bodyPr/>
        <a:lstStyle/>
        <a:p>
          <a:endParaRPr lang="en-US"/>
        </a:p>
      </dgm:t>
    </dgm:pt>
  </dgm:ptLst>
  <dgm:cxnLst>
    <dgm:cxn modelId="{4C7419CA-17A7-4361-92A7-5D57A1EB27F1}" type="presOf" srcId="{17B260C1-BF1D-49B5-ABBC-27F059365D77}" destId="{BBB16138-EF04-49BC-9C3C-29FCB2D063BA}" srcOrd="0" destOrd="0" presId="urn:microsoft.com/office/officeart/2005/8/layout/vList5"/>
    <dgm:cxn modelId="{A3D2114B-E073-49B3-B5C5-4A655EB5EE21}" srcId="{F8B141EF-0215-4CF8-9F74-49593DC4CC08}" destId="{3DB8EC9E-D706-4ADB-87A6-EB0B4450F209}" srcOrd="2" destOrd="0" parTransId="{BD77D204-8F62-44AE-B3E6-5CF0B1706EEB}" sibTransId="{A6060C37-28A8-44FB-AAB2-EDBB5640841C}"/>
    <dgm:cxn modelId="{3FA593AA-A52D-4F22-9005-CEE6FD750372}" type="presOf" srcId="{F8B141EF-0215-4CF8-9F74-49593DC4CC08}" destId="{CAA3EB9F-9BF4-4B20-8464-16973000C40C}" srcOrd="0" destOrd="0" presId="urn:microsoft.com/office/officeart/2005/8/layout/vList5"/>
    <dgm:cxn modelId="{1A2CC236-5945-435B-9CC5-D32795324FC8}" type="presOf" srcId="{0175CE2E-A6BE-432D-A331-09836F7EB6B7}" destId="{AFF2B517-1841-459E-9957-C28219F26047}" srcOrd="0" destOrd="0" presId="urn:microsoft.com/office/officeart/2005/8/layout/vList5"/>
    <dgm:cxn modelId="{DAE99D96-31A1-4BF6-8AA0-CC0DAF71BAA6}" srcId="{F8B141EF-0215-4CF8-9F74-49593DC4CC08}" destId="{17B260C1-BF1D-49B5-ABBC-27F059365D77}" srcOrd="0" destOrd="0" parTransId="{A106ED97-94DE-4F07-8D50-0BE53925E715}" sibTransId="{3299065E-7279-4F43-9F9E-0FB72E710E17}"/>
    <dgm:cxn modelId="{5E3126A9-A1BA-4A95-94C1-13A5F5BF0533}" type="presOf" srcId="{3DB8EC9E-D706-4ADB-87A6-EB0B4450F209}" destId="{EB0DF414-B318-44C2-AC75-B6DDE06856B4}" srcOrd="0" destOrd="0" presId="urn:microsoft.com/office/officeart/2005/8/layout/vList5"/>
    <dgm:cxn modelId="{32E4EB77-E276-4B2D-8FDC-B29DC02A85FF}" srcId="{F8B141EF-0215-4CF8-9F74-49593DC4CC08}" destId="{0175CE2E-A6BE-432D-A331-09836F7EB6B7}" srcOrd="1" destOrd="0" parTransId="{9DD13F9F-EB14-42DE-9669-08F2C5F7B452}" sibTransId="{355AEE63-2876-46E5-A275-6EE94A7E8FB7}"/>
    <dgm:cxn modelId="{48BD4B20-BF9C-4EE8-9EEE-4C9859C2589F}" type="presParOf" srcId="{CAA3EB9F-9BF4-4B20-8464-16973000C40C}" destId="{E2C9F89C-D2BC-43B0-9251-8FC96653DE44}" srcOrd="0" destOrd="0" presId="urn:microsoft.com/office/officeart/2005/8/layout/vList5"/>
    <dgm:cxn modelId="{873A3E7D-FAC3-41CC-A636-75FDFFA1322F}" type="presParOf" srcId="{E2C9F89C-D2BC-43B0-9251-8FC96653DE44}" destId="{BBB16138-EF04-49BC-9C3C-29FCB2D063BA}" srcOrd="0" destOrd="0" presId="urn:microsoft.com/office/officeart/2005/8/layout/vList5"/>
    <dgm:cxn modelId="{1942B5ED-7144-4858-901C-350EC16683E3}" type="presParOf" srcId="{CAA3EB9F-9BF4-4B20-8464-16973000C40C}" destId="{B78FB774-D384-41E1-AA1D-0EEE295D6B9D}" srcOrd="1" destOrd="0" presId="urn:microsoft.com/office/officeart/2005/8/layout/vList5"/>
    <dgm:cxn modelId="{04B5F95D-AD0B-4E60-91EC-2A3169778BE5}" type="presParOf" srcId="{CAA3EB9F-9BF4-4B20-8464-16973000C40C}" destId="{4721EC72-3A41-446B-AF45-4C0794466D23}" srcOrd="2" destOrd="0" presId="urn:microsoft.com/office/officeart/2005/8/layout/vList5"/>
    <dgm:cxn modelId="{2F8FAF0D-ADFA-48D5-A0D6-AA1A04A09221}" type="presParOf" srcId="{4721EC72-3A41-446B-AF45-4C0794466D23}" destId="{AFF2B517-1841-459E-9957-C28219F26047}" srcOrd="0" destOrd="0" presId="urn:microsoft.com/office/officeart/2005/8/layout/vList5"/>
    <dgm:cxn modelId="{EC702B64-AB89-4479-9D01-A51264FD4360}" type="presParOf" srcId="{CAA3EB9F-9BF4-4B20-8464-16973000C40C}" destId="{12AC48AD-499D-4177-AEB2-14F1347D4A00}" srcOrd="3" destOrd="0" presId="urn:microsoft.com/office/officeart/2005/8/layout/vList5"/>
    <dgm:cxn modelId="{FBE8892D-4141-429A-A37C-B798079072A0}" type="presParOf" srcId="{CAA3EB9F-9BF4-4B20-8464-16973000C40C}" destId="{00AD5314-F34D-470C-84C2-090B3CF94555}" srcOrd="4" destOrd="0" presId="urn:microsoft.com/office/officeart/2005/8/layout/vList5"/>
    <dgm:cxn modelId="{B2249EB5-B318-4B40-ABE0-C8A73C1C6EFD}" type="presParOf" srcId="{00AD5314-F34D-470C-84C2-090B3CF94555}" destId="{EB0DF414-B318-44C2-AC75-B6DDE06856B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2_5" csCatId="accent2" phldr="1"/>
      <dgm:spPr/>
      <dgm:t>
        <a:bodyPr/>
        <a:lstStyle/>
        <a:p>
          <a:endParaRPr lang="en-US"/>
        </a:p>
      </dgm:t>
    </dgm:pt>
    <dgm:pt modelId="{17B260C1-BF1D-49B5-ABBC-27F059365D77}">
      <dgm:prSet custT="1"/>
      <dgm:spPr/>
      <dgm:t>
        <a:bodyPr/>
        <a:lstStyle/>
        <a:p>
          <a:pPr algn="ctr" rtl="1">
            <a:lnSpc>
              <a:spcPct val="100000"/>
            </a:lnSpc>
            <a:spcBef>
              <a:spcPts val="0"/>
            </a:spcBef>
            <a:spcAft>
              <a:spcPts val="0"/>
            </a:spcAft>
          </a:pP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الخارجية والعاملين المحليين في البعثات الدبلوماسية </a:t>
          </a: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A106ED97-94DE-4F07-8D50-0BE53925E715}" type="parTrans" cxnId="{DAE99D96-31A1-4BF6-8AA0-CC0DAF71BAA6}">
      <dgm:prSet/>
      <dgm:spPr/>
      <dgm:t>
        <a:bodyPr/>
        <a:lstStyle/>
        <a:p>
          <a:pPr algn="ctr">
            <a:lnSpc>
              <a:spcPct val="100000"/>
            </a:lnSpc>
            <a:spcBef>
              <a:spcPts val="0"/>
            </a:spcBef>
            <a:spcAft>
              <a:spcPts val="0"/>
            </a:spcAft>
          </a:pPr>
          <a:endParaRPr lang="en-US" sz="1000">
            <a:latin typeface="Tahoma" pitchFamily="34" charset="0"/>
            <a:ea typeface="Tahoma" pitchFamily="34" charset="0"/>
            <a:cs typeface="Tahoma" pitchFamily="34" charset="0"/>
          </a:endParaRPr>
        </a:p>
      </dgm:t>
    </dgm:pt>
    <dgm:pt modelId="{3299065E-7279-4F43-9F9E-0FB72E710E17}" type="sibTrans" cxnId="{DAE99D96-31A1-4BF6-8AA0-CC0DAF71BAA6}">
      <dgm:prSet/>
      <dgm:spPr/>
      <dgm:t>
        <a:bodyPr/>
        <a:lstStyle/>
        <a:p>
          <a:pPr algn="ctr">
            <a:lnSpc>
              <a:spcPct val="100000"/>
            </a:lnSpc>
            <a:spcBef>
              <a:spcPts val="0"/>
            </a:spcBef>
            <a:spcAft>
              <a:spcPts val="0"/>
            </a:spcAft>
          </a:pPr>
          <a:endParaRPr lang="en-US" sz="1000">
            <a:latin typeface="Tahoma" pitchFamily="34" charset="0"/>
            <a:ea typeface="Tahoma" pitchFamily="34" charset="0"/>
            <a:cs typeface="Tahoma" pitchFamily="34" charset="0"/>
          </a:endParaRPr>
        </a:p>
      </dgm:t>
    </dgm:pt>
    <dgm:pt modelId="{7F4EE58C-BB64-445B-B9B6-4F5D50465B32}">
      <dgm:prSet custT="1"/>
      <dgm:spPr/>
      <dgm:t>
        <a:bodyPr/>
        <a:lstStyle/>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جميع الإحصائيات تمت بناء على واقع البيانات في نهاية سنة  2015</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9E3966BE-728D-41ED-8A9B-6498FE868C5D}" type="parTrans" cxnId="{21A61D4F-022F-40EE-B63E-3A3A3EF41477}">
      <dgm:prSet/>
      <dgm:spPr/>
      <dgm:t>
        <a:bodyPr/>
        <a:lstStyle/>
        <a:p>
          <a:pPr algn="ctr">
            <a:lnSpc>
              <a:spcPct val="100000"/>
            </a:lnSpc>
            <a:spcBef>
              <a:spcPts val="0"/>
            </a:spcBef>
            <a:spcAft>
              <a:spcPts val="0"/>
            </a:spcAft>
          </a:pPr>
          <a:endParaRPr lang="en-US" sz="1000"/>
        </a:p>
      </dgm:t>
    </dgm:pt>
    <dgm:pt modelId="{66BAE910-25B6-4C63-B773-2D7643AE785F}" type="sibTrans" cxnId="{21A61D4F-022F-40EE-B63E-3A3A3EF41477}">
      <dgm:prSet/>
      <dgm:spPr/>
      <dgm:t>
        <a:bodyPr/>
        <a:lstStyle/>
        <a:p>
          <a:pPr algn="ctr">
            <a:lnSpc>
              <a:spcPct val="100000"/>
            </a:lnSpc>
            <a:spcBef>
              <a:spcPts val="0"/>
            </a:spcBef>
            <a:spcAft>
              <a:spcPts val="0"/>
            </a:spcAft>
          </a:pPr>
          <a:endParaRPr lang="en-US" sz="1000"/>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2C9F89C-D2BC-43B0-9251-8FC96653DE44}" type="pres">
      <dgm:prSet presAssocID="{17B260C1-BF1D-49B5-ABBC-27F059365D77}" presName="linNode" presStyleCnt="0"/>
      <dgm:spPr/>
      <dgm:t>
        <a:bodyPr/>
        <a:lstStyle/>
        <a:p>
          <a:endParaRPr lang="en-US"/>
        </a:p>
      </dgm:t>
    </dgm:pt>
    <dgm:pt modelId="{BBB16138-EF04-49BC-9C3C-29FCB2D063BA}" type="pres">
      <dgm:prSet presAssocID="{17B260C1-BF1D-49B5-ABBC-27F059365D77}" presName="parentText" presStyleLbl="node1" presStyleIdx="0" presStyleCnt="2" custScaleX="277778" custScaleY="100146" custLinFactNeighborX="100000">
        <dgm:presLayoutVars>
          <dgm:chMax val="1"/>
          <dgm:bulletEnabled val="1"/>
        </dgm:presLayoutVars>
      </dgm:prSet>
      <dgm:spPr/>
      <dgm:t>
        <a:bodyPr/>
        <a:lstStyle/>
        <a:p>
          <a:endParaRPr lang="en-US"/>
        </a:p>
      </dgm:t>
    </dgm:pt>
    <dgm:pt modelId="{B78FB774-D384-41E1-AA1D-0EEE295D6B9D}" type="pres">
      <dgm:prSet presAssocID="{3299065E-7279-4F43-9F9E-0FB72E710E17}" presName="sp" presStyleCnt="0"/>
      <dgm:spPr/>
      <dgm:t>
        <a:bodyPr/>
        <a:lstStyle/>
        <a:p>
          <a:endParaRPr lang="en-US"/>
        </a:p>
      </dgm:t>
    </dgm:pt>
    <dgm:pt modelId="{8C10711E-7729-4854-B1D0-3B46C0F45564}" type="pres">
      <dgm:prSet presAssocID="{7F4EE58C-BB64-445B-B9B6-4F5D50465B32}" presName="linNode" presStyleCnt="0"/>
      <dgm:spPr/>
    </dgm:pt>
    <dgm:pt modelId="{EC220C7A-6710-48F6-8354-83D6A3F4B033}" type="pres">
      <dgm:prSet presAssocID="{7F4EE58C-BB64-445B-B9B6-4F5D50465B32}" presName="parentText" presStyleLbl="node1" presStyleIdx="1" presStyleCnt="2" custScaleX="277778" custScaleY="47586">
        <dgm:presLayoutVars>
          <dgm:chMax val="1"/>
          <dgm:bulletEnabled val="1"/>
        </dgm:presLayoutVars>
      </dgm:prSet>
      <dgm:spPr/>
      <dgm:t>
        <a:bodyPr/>
        <a:lstStyle/>
        <a:p>
          <a:endParaRPr lang="en-US"/>
        </a:p>
      </dgm:t>
    </dgm:pt>
  </dgm:ptLst>
  <dgm:cxnLst>
    <dgm:cxn modelId="{21A61D4F-022F-40EE-B63E-3A3A3EF41477}" srcId="{F8B141EF-0215-4CF8-9F74-49593DC4CC08}" destId="{7F4EE58C-BB64-445B-B9B6-4F5D50465B32}" srcOrd="1" destOrd="0" parTransId="{9E3966BE-728D-41ED-8A9B-6498FE868C5D}" sibTransId="{66BAE910-25B6-4C63-B773-2D7643AE785F}"/>
    <dgm:cxn modelId="{237441B4-30BD-45CD-9DF9-FA3AD5DB350E}" type="presOf" srcId="{17B260C1-BF1D-49B5-ABBC-27F059365D77}" destId="{BBB16138-EF04-49BC-9C3C-29FCB2D063BA}" srcOrd="0" destOrd="0" presId="urn:microsoft.com/office/officeart/2005/8/layout/vList5"/>
    <dgm:cxn modelId="{53979509-3B7F-4C6A-BDF1-08C962886B88}" type="presOf" srcId="{7F4EE58C-BB64-445B-B9B6-4F5D50465B32}" destId="{EC220C7A-6710-48F6-8354-83D6A3F4B033}" srcOrd="0" destOrd="0" presId="urn:microsoft.com/office/officeart/2005/8/layout/vList5"/>
    <dgm:cxn modelId="{DAE99D96-31A1-4BF6-8AA0-CC0DAF71BAA6}" srcId="{F8B141EF-0215-4CF8-9F74-49593DC4CC08}" destId="{17B260C1-BF1D-49B5-ABBC-27F059365D77}" srcOrd="0" destOrd="0" parTransId="{A106ED97-94DE-4F07-8D50-0BE53925E715}" sibTransId="{3299065E-7279-4F43-9F9E-0FB72E710E17}"/>
    <dgm:cxn modelId="{EBE0E65A-8985-4B48-8530-A85BADE7AA22}" type="presOf" srcId="{F8B141EF-0215-4CF8-9F74-49593DC4CC08}" destId="{CAA3EB9F-9BF4-4B20-8464-16973000C40C}" srcOrd="0" destOrd="0" presId="urn:microsoft.com/office/officeart/2005/8/layout/vList5"/>
    <dgm:cxn modelId="{AD0F0EB1-6619-4310-A200-C3B1082E349B}" type="presParOf" srcId="{CAA3EB9F-9BF4-4B20-8464-16973000C40C}" destId="{E2C9F89C-D2BC-43B0-9251-8FC96653DE44}" srcOrd="0" destOrd="0" presId="urn:microsoft.com/office/officeart/2005/8/layout/vList5"/>
    <dgm:cxn modelId="{45DED3EF-AEF7-46F8-83CC-D221F601168E}" type="presParOf" srcId="{E2C9F89C-D2BC-43B0-9251-8FC96653DE44}" destId="{BBB16138-EF04-49BC-9C3C-29FCB2D063BA}" srcOrd="0" destOrd="0" presId="urn:microsoft.com/office/officeart/2005/8/layout/vList5"/>
    <dgm:cxn modelId="{582A9CB9-7998-4E12-B1F5-0921DCA92336}" type="presParOf" srcId="{CAA3EB9F-9BF4-4B20-8464-16973000C40C}" destId="{B78FB774-D384-41E1-AA1D-0EEE295D6B9D}" srcOrd="1" destOrd="0" presId="urn:microsoft.com/office/officeart/2005/8/layout/vList5"/>
    <dgm:cxn modelId="{A8C6CA78-DF82-4F83-B8B9-6B36538FCDC1}" type="presParOf" srcId="{CAA3EB9F-9BF4-4B20-8464-16973000C40C}" destId="{8C10711E-7729-4854-B1D0-3B46C0F45564}" srcOrd="2" destOrd="0" presId="urn:microsoft.com/office/officeart/2005/8/layout/vList5"/>
    <dgm:cxn modelId="{9AC66BD0-0849-48DD-821E-303FA802BB00}" type="presParOf" srcId="{8C10711E-7729-4854-B1D0-3B46C0F45564}" destId="{EC220C7A-6710-48F6-8354-83D6A3F4B03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2_5" csCatId="accent2" phldr="1"/>
      <dgm:spPr/>
      <dgm:t>
        <a:bodyPr/>
        <a:lstStyle/>
        <a:p>
          <a:endParaRPr lang="en-US"/>
        </a:p>
      </dgm:t>
    </dgm:pt>
    <dgm:pt modelId="{17B260C1-BF1D-49B5-ABBC-27F059365D77}">
      <dgm:prSet custT="1"/>
      <dgm:spPr/>
      <dgm:t>
        <a:bodyPr/>
        <a:lstStyle/>
        <a:p>
          <a:pPr algn="ctr" rtl="1"/>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البيانات تشمل الموظفين في الجهات المستقلة التي يتم سحب بياناتها بشكل ربع سنوي من خلال الربط مع نظام «بياناتي» وعددها  </a:t>
          </a:r>
          <a:r>
            <a:rPr lang="en-US" sz="1200" b="1" dirty="0" smtClean="0">
              <a:solidFill>
                <a:schemeClr val="tx1"/>
              </a:solidFill>
              <a:latin typeface="Sakkal Majalla" panose="02000000000000000000" pitchFamily="2" charset="-78"/>
              <a:ea typeface="Tahoma" pitchFamily="34" charset="0"/>
              <a:cs typeface="Sakkal Majalla" panose="02000000000000000000" pitchFamily="2" charset="-78"/>
            </a:rPr>
            <a:t>20</a:t>
          </a:r>
          <a:r>
            <a:rPr lang="ar-AE" sz="1200" b="1" smtClean="0">
              <a:solidFill>
                <a:schemeClr val="tx1"/>
              </a:solidFill>
              <a:latin typeface="Sakkal Majalla" panose="02000000000000000000" pitchFamily="2" charset="-78"/>
              <a:ea typeface="Tahoma" pitchFamily="34" charset="0"/>
              <a:cs typeface="Sakkal Majalla" panose="02000000000000000000" pitchFamily="2" charset="-78"/>
            </a:rPr>
            <a:t>جهة مستقلة</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A106ED97-94DE-4F07-8D50-0BE53925E715}" type="parTrans" cxnId="{DAE99D96-31A1-4BF6-8AA0-CC0DAF71BAA6}">
      <dgm:prSet/>
      <dgm:spPr/>
      <dgm:t>
        <a:bodyPr/>
        <a:lstStyle/>
        <a:p>
          <a:pPr algn="ctr"/>
          <a:endParaRPr lang="en-US" sz="1000">
            <a:latin typeface="Tahoma" pitchFamily="34" charset="0"/>
            <a:ea typeface="Tahoma" pitchFamily="34" charset="0"/>
            <a:cs typeface="Tahoma" pitchFamily="34" charset="0"/>
          </a:endParaRPr>
        </a:p>
      </dgm:t>
    </dgm:pt>
    <dgm:pt modelId="{3299065E-7279-4F43-9F9E-0FB72E710E17}" type="sibTrans" cxnId="{DAE99D96-31A1-4BF6-8AA0-CC0DAF71BAA6}">
      <dgm:prSet/>
      <dgm:spPr/>
      <dgm:t>
        <a:bodyPr/>
        <a:lstStyle/>
        <a:p>
          <a:pPr algn="ctr"/>
          <a:endParaRPr lang="en-US" sz="1000">
            <a:latin typeface="Tahoma" pitchFamily="34" charset="0"/>
            <a:ea typeface="Tahoma" pitchFamily="34" charset="0"/>
            <a:cs typeface="Tahoma" pitchFamily="34" charset="0"/>
          </a:endParaRPr>
        </a:p>
      </dgm:t>
    </dgm:pt>
    <dgm:pt modelId="{0175CE2E-A6BE-432D-A331-09836F7EB6B7}">
      <dgm:prSet custT="1"/>
      <dgm:spPr/>
      <dgm:t>
        <a:bodyPr/>
        <a:lstStyle/>
        <a:p>
          <a:pPr algn="ctr" rtl="1"/>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الجهات المذكورة في الإحصائيات لها أنظمة موارد بشرية خاصة بها</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9DD13F9F-EB14-42DE-9669-08F2C5F7B452}" type="parTrans" cxnId="{32E4EB77-E276-4B2D-8FDC-B29DC02A85FF}">
      <dgm:prSet/>
      <dgm:spPr/>
      <dgm:t>
        <a:bodyPr/>
        <a:lstStyle/>
        <a:p>
          <a:pPr algn="ctr"/>
          <a:endParaRPr lang="en-US" sz="1000">
            <a:latin typeface="Tahoma" pitchFamily="34" charset="0"/>
            <a:ea typeface="Tahoma" pitchFamily="34" charset="0"/>
            <a:cs typeface="Tahoma" pitchFamily="34" charset="0"/>
          </a:endParaRPr>
        </a:p>
      </dgm:t>
    </dgm:pt>
    <dgm:pt modelId="{355AEE63-2876-46E5-A275-6EE94A7E8FB7}" type="sibTrans" cxnId="{32E4EB77-E276-4B2D-8FDC-B29DC02A85FF}">
      <dgm:prSet/>
      <dgm:spPr/>
      <dgm:t>
        <a:bodyPr/>
        <a:lstStyle/>
        <a:p>
          <a:pPr algn="ctr"/>
          <a:endParaRPr lang="en-US" sz="1000">
            <a:latin typeface="Tahoma" pitchFamily="34" charset="0"/>
            <a:ea typeface="Tahoma" pitchFamily="34" charset="0"/>
            <a:cs typeface="Tahoma" pitchFamily="34" charset="0"/>
          </a:endParaRPr>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2C9F89C-D2BC-43B0-9251-8FC96653DE44}" type="pres">
      <dgm:prSet presAssocID="{17B260C1-BF1D-49B5-ABBC-27F059365D77}" presName="linNode" presStyleCnt="0"/>
      <dgm:spPr/>
      <dgm:t>
        <a:bodyPr/>
        <a:lstStyle/>
        <a:p>
          <a:endParaRPr lang="en-US"/>
        </a:p>
      </dgm:t>
    </dgm:pt>
    <dgm:pt modelId="{BBB16138-EF04-49BC-9C3C-29FCB2D063BA}" type="pres">
      <dgm:prSet presAssocID="{17B260C1-BF1D-49B5-ABBC-27F059365D77}" presName="parentText" presStyleLbl="node1" presStyleIdx="0" presStyleCnt="2" custScaleX="277778" custLinFactNeighborX="100000">
        <dgm:presLayoutVars>
          <dgm:chMax val="1"/>
          <dgm:bulletEnabled val="1"/>
        </dgm:presLayoutVars>
      </dgm:prSet>
      <dgm:spPr/>
      <dgm:t>
        <a:bodyPr/>
        <a:lstStyle/>
        <a:p>
          <a:endParaRPr lang="en-US"/>
        </a:p>
      </dgm:t>
    </dgm:pt>
    <dgm:pt modelId="{B78FB774-D384-41E1-AA1D-0EEE295D6B9D}" type="pres">
      <dgm:prSet presAssocID="{3299065E-7279-4F43-9F9E-0FB72E710E17}" presName="sp" presStyleCnt="0"/>
      <dgm:spPr/>
      <dgm:t>
        <a:bodyPr/>
        <a:lstStyle/>
        <a:p>
          <a:endParaRPr lang="en-US"/>
        </a:p>
      </dgm:t>
    </dgm:pt>
    <dgm:pt modelId="{4721EC72-3A41-446B-AF45-4C0794466D23}" type="pres">
      <dgm:prSet presAssocID="{0175CE2E-A6BE-432D-A331-09836F7EB6B7}" presName="linNode" presStyleCnt="0"/>
      <dgm:spPr/>
      <dgm:t>
        <a:bodyPr/>
        <a:lstStyle/>
        <a:p>
          <a:endParaRPr lang="en-US"/>
        </a:p>
      </dgm:t>
    </dgm:pt>
    <dgm:pt modelId="{AFF2B517-1841-459E-9957-C28219F26047}" type="pres">
      <dgm:prSet presAssocID="{0175CE2E-A6BE-432D-A331-09836F7EB6B7}" presName="parentText" presStyleLbl="node1" presStyleIdx="1" presStyleCnt="2" custScaleX="316049" custLinFactNeighborX="100000">
        <dgm:presLayoutVars>
          <dgm:chMax val="1"/>
          <dgm:bulletEnabled val="1"/>
        </dgm:presLayoutVars>
      </dgm:prSet>
      <dgm:spPr/>
      <dgm:t>
        <a:bodyPr/>
        <a:lstStyle/>
        <a:p>
          <a:endParaRPr lang="en-US"/>
        </a:p>
      </dgm:t>
    </dgm:pt>
  </dgm:ptLst>
  <dgm:cxnLst>
    <dgm:cxn modelId="{E5F240D1-5D87-4595-9674-1BFDBCC38935}" type="presOf" srcId="{0175CE2E-A6BE-432D-A331-09836F7EB6B7}" destId="{AFF2B517-1841-459E-9957-C28219F26047}" srcOrd="0" destOrd="0" presId="urn:microsoft.com/office/officeart/2005/8/layout/vList5"/>
    <dgm:cxn modelId="{32E4EB77-E276-4B2D-8FDC-B29DC02A85FF}" srcId="{F8B141EF-0215-4CF8-9F74-49593DC4CC08}" destId="{0175CE2E-A6BE-432D-A331-09836F7EB6B7}" srcOrd="1" destOrd="0" parTransId="{9DD13F9F-EB14-42DE-9669-08F2C5F7B452}" sibTransId="{355AEE63-2876-46E5-A275-6EE94A7E8FB7}"/>
    <dgm:cxn modelId="{0682C922-6981-4BBC-B4C7-97D46AEA4B82}" type="presOf" srcId="{17B260C1-BF1D-49B5-ABBC-27F059365D77}" destId="{BBB16138-EF04-49BC-9C3C-29FCB2D063BA}" srcOrd="0" destOrd="0" presId="urn:microsoft.com/office/officeart/2005/8/layout/vList5"/>
    <dgm:cxn modelId="{DAE99D96-31A1-4BF6-8AA0-CC0DAF71BAA6}" srcId="{F8B141EF-0215-4CF8-9F74-49593DC4CC08}" destId="{17B260C1-BF1D-49B5-ABBC-27F059365D77}" srcOrd="0" destOrd="0" parTransId="{A106ED97-94DE-4F07-8D50-0BE53925E715}" sibTransId="{3299065E-7279-4F43-9F9E-0FB72E710E17}"/>
    <dgm:cxn modelId="{B60C63E6-FC07-4162-AA67-3BE8C538A21E}" type="presOf" srcId="{F8B141EF-0215-4CF8-9F74-49593DC4CC08}" destId="{CAA3EB9F-9BF4-4B20-8464-16973000C40C}" srcOrd="0" destOrd="0" presId="urn:microsoft.com/office/officeart/2005/8/layout/vList5"/>
    <dgm:cxn modelId="{F23527CC-FC27-4F54-AD4A-1676FA8243EC}" type="presParOf" srcId="{CAA3EB9F-9BF4-4B20-8464-16973000C40C}" destId="{E2C9F89C-D2BC-43B0-9251-8FC96653DE44}" srcOrd="0" destOrd="0" presId="urn:microsoft.com/office/officeart/2005/8/layout/vList5"/>
    <dgm:cxn modelId="{F5D9D9B8-3FF2-47E2-A15A-A260A67298B2}" type="presParOf" srcId="{E2C9F89C-D2BC-43B0-9251-8FC96653DE44}" destId="{BBB16138-EF04-49BC-9C3C-29FCB2D063BA}" srcOrd="0" destOrd="0" presId="urn:microsoft.com/office/officeart/2005/8/layout/vList5"/>
    <dgm:cxn modelId="{D72C339B-F83A-4178-9861-0A0201F0FEF4}" type="presParOf" srcId="{CAA3EB9F-9BF4-4B20-8464-16973000C40C}" destId="{B78FB774-D384-41E1-AA1D-0EEE295D6B9D}" srcOrd="1" destOrd="0" presId="urn:microsoft.com/office/officeart/2005/8/layout/vList5"/>
    <dgm:cxn modelId="{1ACAEF77-72C2-4056-8EB2-D163BA6D3E07}" type="presParOf" srcId="{CAA3EB9F-9BF4-4B20-8464-16973000C40C}" destId="{4721EC72-3A41-446B-AF45-4C0794466D23}" srcOrd="2" destOrd="0" presId="urn:microsoft.com/office/officeart/2005/8/layout/vList5"/>
    <dgm:cxn modelId="{7E23DFCF-52EB-4AE8-96E7-31558FA67006}" type="presParOf" srcId="{4721EC72-3A41-446B-AF45-4C0794466D23}" destId="{AFF2B517-1841-459E-9957-C28219F2604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accent2_5" csCatId="accent2" phldr="1"/>
      <dgm:spPr/>
      <dgm:t>
        <a:bodyPr/>
        <a:lstStyle/>
        <a:p>
          <a:endParaRPr lang="en-US"/>
        </a:p>
      </dgm:t>
    </dgm:pt>
    <dgm:pt modelId="{17B260C1-BF1D-49B5-ABBC-27F059365D77}">
      <dgm:prSet custT="1"/>
      <dgm:spPr/>
      <dgm:t>
        <a:bodyPr/>
        <a:lstStyle/>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وعددها 16 وزارة أساسية و4 وزارات دولة بالإضافة إلى 39جهة اتحادية مستقلة</a:t>
          </a:r>
        </a:p>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وتتضمن الموظفين في الوظائف الأساسية والعاملين في الخدمات المعاونة والعاملين المحليين في البعثات الخارجية</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A106ED97-94DE-4F07-8D50-0BE53925E715}" type="parTrans" cxnId="{DAE99D96-31A1-4BF6-8AA0-CC0DAF71BAA6}">
      <dgm:prSet/>
      <dgm:spPr/>
      <dgm:t>
        <a:bodyPr/>
        <a:lstStyle/>
        <a:p>
          <a:pPr algn="ctr">
            <a:lnSpc>
              <a:spcPct val="100000"/>
            </a:lnSpc>
            <a:spcBef>
              <a:spcPts val="0"/>
            </a:spcBef>
            <a:spcAft>
              <a:spcPts val="0"/>
            </a:spcAft>
          </a:pPr>
          <a:endParaRPr lang="en-US" sz="1200">
            <a:latin typeface="Sakkal Majalla" panose="02000000000000000000" pitchFamily="2" charset="-78"/>
            <a:ea typeface="Tahoma" pitchFamily="34" charset="0"/>
            <a:cs typeface="Sakkal Majalla" panose="02000000000000000000" pitchFamily="2" charset="-78"/>
          </a:endParaRPr>
        </a:p>
      </dgm:t>
    </dgm:pt>
    <dgm:pt modelId="{3299065E-7279-4F43-9F9E-0FB72E710E17}" type="sibTrans" cxnId="{DAE99D96-31A1-4BF6-8AA0-CC0DAF71BAA6}">
      <dgm:prSet/>
      <dgm:spPr/>
      <dgm:t>
        <a:bodyPr/>
        <a:lstStyle/>
        <a:p>
          <a:pPr algn="ctr">
            <a:lnSpc>
              <a:spcPct val="100000"/>
            </a:lnSpc>
            <a:spcBef>
              <a:spcPts val="0"/>
            </a:spcBef>
            <a:spcAft>
              <a:spcPts val="0"/>
            </a:spcAft>
          </a:pPr>
          <a:endParaRPr lang="en-US" sz="1200">
            <a:latin typeface="Sakkal Majalla" panose="02000000000000000000" pitchFamily="2" charset="-78"/>
            <a:ea typeface="Tahoma" pitchFamily="34" charset="0"/>
            <a:cs typeface="Sakkal Majalla" panose="02000000000000000000" pitchFamily="2" charset="-78"/>
          </a:endParaRPr>
        </a:p>
      </dgm:t>
    </dgm:pt>
    <dgm:pt modelId="{7F4EE58C-BB64-445B-B9B6-4F5D50465B32}">
      <dgm:prSet custT="1"/>
      <dgm:spPr/>
      <dgm:t>
        <a:bodyPr/>
        <a:lstStyle/>
        <a:p>
          <a:pPr algn="ctr" rtl="1">
            <a:lnSpc>
              <a:spcPct val="100000"/>
            </a:lnSpc>
            <a:spcBef>
              <a:spcPts val="0"/>
            </a:spcBef>
            <a:spcAft>
              <a:spcPts val="0"/>
            </a:spcAft>
          </a:pPr>
          <a:r>
            <a:rPr lang="ar-AE" sz="1200" b="1"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جميع الإحصائيات تمت بناء على واقع البيانات في نهاية سنة 2015</a:t>
          </a:r>
          <a:endParaRPr lang="en-US" sz="1200" b="1"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gm:t>
    </dgm:pt>
    <dgm:pt modelId="{9E3966BE-728D-41ED-8A9B-6498FE868C5D}" type="par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66BAE910-25B6-4C63-B773-2D7643AE785F}" type="sib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2C9F89C-D2BC-43B0-9251-8FC96653DE44}" type="pres">
      <dgm:prSet presAssocID="{17B260C1-BF1D-49B5-ABBC-27F059365D77}" presName="linNode" presStyleCnt="0"/>
      <dgm:spPr/>
      <dgm:t>
        <a:bodyPr/>
        <a:lstStyle/>
        <a:p>
          <a:endParaRPr lang="en-US"/>
        </a:p>
      </dgm:t>
    </dgm:pt>
    <dgm:pt modelId="{BBB16138-EF04-49BC-9C3C-29FCB2D063BA}" type="pres">
      <dgm:prSet presAssocID="{17B260C1-BF1D-49B5-ABBC-27F059365D77}" presName="parentText" presStyleLbl="node1" presStyleIdx="0" presStyleCnt="2" custScaleX="277778" custScaleY="100146" custLinFactNeighborX="100000">
        <dgm:presLayoutVars>
          <dgm:chMax val="1"/>
          <dgm:bulletEnabled val="1"/>
        </dgm:presLayoutVars>
      </dgm:prSet>
      <dgm:spPr/>
      <dgm:t>
        <a:bodyPr/>
        <a:lstStyle/>
        <a:p>
          <a:endParaRPr lang="en-US"/>
        </a:p>
      </dgm:t>
    </dgm:pt>
    <dgm:pt modelId="{B78FB774-D384-41E1-AA1D-0EEE295D6B9D}" type="pres">
      <dgm:prSet presAssocID="{3299065E-7279-4F43-9F9E-0FB72E710E17}" presName="sp" presStyleCnt="0"/>
      <dgm:spPr/>
      <dgm:t>
        <a:bodyPr/>
        <a:lstStyle/>
        <a:p>
          <a:endParaRPr lang="en-US"/>
        </a:p>
      </dgm:t>
    </dgm:pt>
    <dgm:pt modelId="{8C10711E-7729-4854-B1D0-3B46C0F45564}" type="pres">
      <dgm:prSet presAssocID="{7F4EE58C-BB64-445B-B9B6-4F5D50465B32}" presName="linNode" presStyleCnt="0"/>
      <dgm:spPr/>
    </dgm:pt>
    <dgm:pt modelId="{EC220C7A-6710-48F6-8354-83D6A3F4B033}" type="pres">
      <dgm:prSet presAssocID="{7F4EE58C-BB64-445B-B9B6-4F5D50465B32}" presName="parentText" presStyleLbl="node1" presStyleIdx="1" presStyleCnt="2" custScaleX="277778" custScaleY="47586">
        <dgm:presLayoutVars>
          <dgm:chMax val="1"/>
          <dgm:bulletEnabled val="1"/>
        </dgm:presLayoutVars>
      </dgm:prSet>
      <dgm:spPr/>
      <dgm:t>
        <a:bodyPr/>
        <a:lstStyle/>
        <a:p>
          <a:endParaRPr lang="en-US"/>
        </a:p>
      </dgm:t>
    </dgm:pt>
  </dgm:ptLst>
  <dgm:cxnLst>
    <dgm:cxn modelId="{21A61D4F-022F-40EE-B63E-3A3A3EF41477}" srcId="{F8B141EF-0215-4CF8-9F74-49593DC4CC08}" destId="{7F4EE58C-BB64-445B-B9B6-4F5D50465B32}" srcOrd="1" destOrd="0" parTransId="{9E3966BE-728D-41ED-8A9B-6498FE868C5D}" sibTransId="{66BAE910-25B6-4C63-B773-2D7643AE785F}"/>
    <dgm:cxn modelId="{9196D515-B981-490D-823F-48B278A9D1FD}" type="presOf" srcId="{7F4EE58C-BB64-445B-B9B6-4F5D50465B32}" destId="{EC220C7A-6710-48F6-8354-83D6A3F4B033}" srcOrd="0" destOrd="0" presId="urn:microsoft.com/office/officeart/2005/8/layout/vList5"/>
    <dgm:cxn modelId="{A44A2A1B-D278-43CF-99BF-9D732CCA40A4}" type="presOf" srcId="{17B260C1-BF1D-49B5-ABBC-27F059365D77}" destId="{BBB16138-EF04-49BC-9C3C-29FCB2D063BA}" srcOrd="0" destOrd="0" presId="urn:microsoft.com/office/officeart/2005/8/layout/vList5"/>
    <dgm:cxn modelId="{BAFE0CEC-C318-404D-820F-563C5812A2D9}" type="presOf" srcId="{F8B141EF-0215-4CF8-9F74-49593DC4CC08}" destId="{CAA3EB9F-9BF4-4B20-8464-16973000C40C}" srcOrd="0" destOrd="0" presId="urn:microsoft.com/office/officeart/2005/8/layout/vList5"/>
    <dgm:cxn modelId="{DAE99D96-31A1-4BF6-8AA0-CC0DAF71BAA6}" srcId="{F8B141EF-0215-4CF8-9F74-49593DC4CC08}" destId="{17B260C1-BF1D-49B5-ABBC-27F059365D77}" srcOrd="0" destOrd="0" parTransId="{A106ED97-94DE-4F07-8D50-0BE53925E715}" sibTransId="{3299065E-7279-4F43-9F9E-0FB72E710E17}"/>
    <dgm:cxn modelId="{AA5CC509-F751-4D6F-B8D0-FE4C565C6F74}" type="presParOf" srcId="{CAA3EB9F-9BF4-4B20-8464-16973000C40C}" destId="{E2C9F89C-D2BC-43B0-9251-8FC96653DE44}" srcOrd="0" destOrd="0" presId="urn:microsoft.com/office/officeart/2005/8/layout/vList5"/>
    <dgm:cxn modelId="{379C24EC-777C-4B11-B80F-C7D78E707B83}" type="presParOf" srcId="{E2C9F89C-D2BC-43B0-9251-8FC96653DE44}" destId="{BBB16138-EF04-49BC-9C3C-29FCB2D063BA}" srcOrd="0" destOrd="0" presId="urn:microsoft.com/office/officeart/2005/8/layout/vList5"/>
    <dgm:cxn modelId="{58E8A6C9-4F45-43F8-BAA1-0A45CBACEE5E}" type="presParOf" srcId="{CAA3EB9F-9BF4-4B20-8464-16973000C40C}" destId="{B78FB774-D384-41E1-AA1D-0EEE295D6B9D}" srcOrd="1" destOrd="0" presId="urn:microsoft.com/office/officeart/2005/8/layout/vList5"/>
    <dgm:cxn modelId="{9B7AFED5-8E63-403C-A89B-6535CF84D15E}" type="presParOf" srcId="{CAA3EB9F-9BF4-4B20-8464-16973000C40C}" destId="{8C10711E-7729-4854-B1D0-3B46C0F45564}" srcOrd="2" destOrd="0" presId="urn:microsoft.com/office/officeart/2005/8/layout/vList5"/>
    <dgm:cxn modelId="{4CC70517-9945-4F37-8762-197F01D853FC}" type="presParOf" srcId="{8C10711E-7729-4854-B1D0-3B46C0F45564}" destId="{EC220C7A-6710-48F6-8354-83D6A3F4B03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n-US"/>
        </a:p>
      </dgm:t>
    </dgm:pt>
    <dgm:pt modelId="{7F4EE58C-BB64-445B-B9B6-4F5D50465B32}">
      <dgm:prSet custT="1"/>
      <dgm:spPr/>
      <dgm:t>
        <a:bodyPr/>
        <a:lstStyle/>
        <a:p>
          <a:pPr algn="ctr" rtl="1">
            <a:lnSpc>
              <a:spcPct val="100000"/>
            </a:lnSpc>
            <a:spcBef>
              <a:spcPts val="0"/>
            </a:spcBef>
            <a:spcAft>
              <a:spcPts val="0"/>
            </a:spcAft>
          </a:pPr>
          <a:r>
            <a:rPr lang="ar-AE" sz="1200" b="1" dirty="0" smtClean="0">
              <a:latin typeface="Sakkal Majalla" panose="02000000000000000000" pitchFamily="2" charset="-78"/>
              <a:ea typeface="Tahoma" pitchFamily="34" charset="0"/>
              <a:cs typeface="Sakkal Majalla" panose="02000000000000000000" pitchFamily="2" charset="-78"/>
            </a:rPr>
            <a:t>الوزارات: يتركز العدد الأكبر من شاغلي الوظائف الحرفية والمعاونة في وزارة الخارجية حيث يبلغ عددهم </a:t>
          </a:r>
          <a:r>
            <a:rPr lang="en-US" sz="1200" b="1" dirty="0" smtClean="0">
              <a:latin typeface="Sakkal Majalla" panose="02000000000000000000" pitchFamily="2" charset="-78"/>
              <a:ea typeface="Tahoma" pitchFamily="34" charset="0"/>
              <a:cs typeface="Sakkal Majalla" panose="02000000000000000000" pitchFamily="2" charset="-78"/>
            </a:rPr>
            <a:t>971</a:t>
          </a:r>
          <a:r>
            <a:rPr lang="ar-AE" sz="1200" b="1" dirty="0" smtClean="0">
              <a:latin typeface="Sakkal Majalla" panose="02000000000000000000" pitchFamily="2" charset="-78"/>
              <a:ea typeface="Tahoma" pitchFamily="34" charset="0"/>
              <a:cs typeface="Sakkal Majalla" panose="02000000000000000000" pitchFamily="2" charset="-78"/>
            </a:rPr>
            <a:t>موظف (معظمهم من العاملين المحليين في السفارات والبعثات)</a:t>
          </a:r>
        </a:p>
        <a:p>
          <a:pPr algn="ctr" rtl="1">
            <a:lnSpc>
              <a:spcPct val="100000"/>
            </a:lnSpc>
            <a:spcBef>
              <a:spcPts val="0"/>
            </a:spcBef>
            <a:spcAft>
              <a:spcPts val="0"/>
            </a:spcAft>
          </a:pPr>
          <a:r>
            <a:rPr lang="ar-AE" sz="1200" b="1" dirty="0" smtClean="0">
              <a:latin typeface="Sakkal Majalla" panose="02000000000000000000" pitchFamily="2" charset="-78"/>
              <a:ea typeface="Tahoma" pitchFamily="34" charset="0"/>
              <a:cs typeface="Sakkal Majalla" panose="02000000000000000000" pitchFamily="2" charset="-78"/>
            </a:rPr>
            <a:t>الجهات المستقلة: يتركز العدد الأكبر من شاغلي الوظائف الحرفية والمعاونة في مواصلات الإمارات ومؤسسة الإمارات العامة للبترول حيث يبلغ مجموعهم في الجهتين </a:t>
          </a:r>
          <a:r>
            <a:rPr lang="en-US" sz="1200" b="1" i="0" u="none" strike="noStrike" dirty="0" smtClean="0">
              <a:effectLst/>
              <a:latin typeface="Sakkal Majalla" panose="02000000000000000000" pitchFamily="2" charset="-78"/>
              <a:cs typeface="Sakkal Majalla" panose="02000000000000000000" pitchFamily="2" charset="-78"/>
            </a:rPr>
            <a:t>14,635</a:t>
          </a:r>
          <a:r>
            <a:rPr lang="ar-SA" sz="1200" b="1" dirty="0" smtClean="0">
              <a:latin typeface="Sakkal Majalla" panose="02000000000000000000" pitchFamily="2" charset="-78"/>
              <a:ea typeface="Tahoma" pitchFamily="34" charset="0"/>
              <a:cs typeface="Sakkal Majalla" panose="02000000000000000000" pitchFamily="2" charset="-78"/>
            </a:rPr>
            <a:t>موظف</a:t>
          </a:r>
          <a:endParaRPr lang="en-US" sz="1200" b="1" dirty="0">
            <a:latin typeface="Sakkal Majalla" panose="02000000000000000000" pitchFamily="2" charset="-78"/>
            <a:ea typeface="Tahoma" pitchFamily="34" charset="0"/>
            <a:cs typeface="Sakkal Majalla" panose="02000000000000000000" pitchFamily="2" charset="-78"/>
          </a:endParaRPr>
        </a:p>
      </dgm:t>
    </dgm:pt>
    <dgm:pt modelId="{9E3966BE-728D-41ED-8A9B-6498FE868C5D}" type="par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66BAE910-25B6-4C63-B773-2D7643AE785F}" type="sib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C3FA02EF-6F47-453D-A4B4-E0B5F7B0A94D}">
      <dgm:prSet custT="1"/>
      <dgm:spPr/>
      <dgm:t>
        <a:bodyPr/>
        <a:lstStyle/>
        <a:p>
          <a:pPr rtl="1"/>
          <a:r>
            <a:rPr lang="ar-AE" sz="1200" b="1"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dirty="0" smtClean="0">
              <a:latin typeface="Sakkal Majalla" panose="02000000000000000000" pitchFamily="2" charset="-78"/>
              <a:cs typeface="Sakkal Majalla" panose="02000000000000000000" pitchFamily="2" charset="-78"/>
            </a:rPr>
            <a:t>2014</a:t>
          </a:r>
          <a:r>
            <a:rPr lang="ar-AE" sz="1200" b="1" dirty="0" smtClean="0">
              <a:latin typeface="Sakkal Majalla" panose="02000000000000000000" pitchFamily="2" charset="-78"/>
              <a:cs typeface="Sakkal Majalla" panose="02000000000000000000" pitchFamily="2" charset="-78"/>
            </a:rPr>
            <a:t> تعود إلى تضمين عدد </a:t>
          </a:r>
          <a:r>
            <a:rPr lang="en-US" sz="1200" b="1" dirty="0" smtClean="0">
              <a:latin typeface="Sakkal Majalla" panose="02000000000000000000" pitchFamily="2" charset="-78"/>
              <a:cs typeface="Sakkal Majalla" panose="02000000000000000000" pitchFamily="2" charset="-78"/>
            </a:rPr>
            <a:t>1,828</a:t>
          </a:r>
          <a:r>
            <a:rPr lang="ar-AE" sz="1200" b="1"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dirty="0">
            <a:latin typeface="Sakkal Majalla" panose="02000000000000000000" pitchFamily="2" charset="-78"/>
            <a:cs typeface="Sakkal Majalla" panose="02000000000000000000" pitchFamily="2" charset="-78"/>
          </a:endParaRPr>
        </a:p>
      </dgm:t>
    </dgm:pt>
    <dgm:pt modelId="{764E5AED-F131-4640-B0FE-5180E4D84F46}" type="parTrans" cxnId="{82E923EF-AAC9-41EF-9240-7E689C7F79FF}">
      <dgm:prSet/>
      <dgm:spPr/>
      <dgm:t>
        <a:bodyPr/>
        <a:lstStyle/>
        <a:p>
          <a:endParaRPr lang="en-US"/>
        </a:p>
      </dgm:t>
    </dgm:pt>
    <dgm:pt modelId="{06E6099F-9553-4BFE-95D7-E81957E67C7B}" type="sibTrans" cxnId="{82E923EF-AAC9-41EF-9240-7E689C7F79FF}">
      <dgm:prSet/>
      <dgm:spPr/>
      <dgm:t>
        <a:bodyPr/>
        <a:lstStyle/>
        <a:p>
          <a:endParaRPr lang="en-US"/>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8C10711E-7729-4854-B1D0-3B46C0F45564}" type="pres">
      <dgm:prSet presAssocID="{7F4EE58C-BB64-445B-B9B6-4F5D50465B32}" presName="linNode" presStyleCnt="0"/>
      <dgm:spPr/>
      <dgm:t>
        <a:bodyPr/>
        <a:lstStyle/>
        <a:p>
          <a:endParaRPr lang="en-US"/>
        </a:p>
      </dgm:t>
    </dgm:pt>
    <dgm:pt modelId="{EC220C7A-6710-48F6-8354-83D6A3F4B033}" type="pres">
      <dgm:prSet presAssocID="{7F4EE58C-BB64-445B-B9B6-4F5D50465B32}" presName="parentText" presStyleLbl="node1" presStyleIdx="0" presStyleCnt="2" custScaleX="277778" custScaleY="97930" custLinFactNeighborY="-14724">
        <dgm:presLayoutVars>
          <dgm:chMax val="1"/>
          <dgm:bulletEnabled val="1"/>
        </dgm:presLayoutVars>
      </dgm:prSet>
      <dgm:spPr/>
      <dgm:t>
        <a:bodyPr/>
        <a:lstStyle/>
        <a:p>
          <a:endParaRPr lang="en-US"/>
        </a:p>
      </dgm:t>
    </dgm:pt>
    <dgm:pt modelId="{177A8F7D-9C1D-4D42-AEB0-FD77F8B5B5A0}" type="pres">
      <dgm:prSet presAssocID="{66BAE910-25B6-4C63-B773-2D7643AE785F}" presName="sp" presStyleCnt="0"/>
      <dgm:spPr/>
      <dgm:t>
        <a:bodyPr/>
        <a:lstStyle/>
        <a:p>
          <a:endParaRPr lang="en-US"/>
        </a:p>
      </dgm:t>
    </dgm:pt>
    <dgm:pt modelId="{E6723980-8214-469C-9019-8A9F7FFCBDF7}" type="pres">
      <dgm:prSet presAssocID="{C3FA02EF-6F47-453D-A4B4-E0B5F7B0A94D}" presName="linNode" presStyleCnt="0"/>
      <dgm:spPr/>
      <dgm:t>
        <a:bodyPr/>
        <a:lstStyle/>
        <a:p>
          <a:endParaRPr lang="en-US"/>
        </a:p>
      </dgm:t>
    </dgm:pt>
    <dgm:pt modelId="{9FBA6B79-5729-4CFB-AAF7-0518AA59729B}" type="pres">
      <dgm:prSet presAssocID="{C3FA02EF-6F47-453D-A4B4-E0B5F7B0A94D}" presName="parentText" presStyleLbl="node1" presStyleIdx="1" presStyleCnt="2" custScaleX="277778" custScaleY="43920" custLinFactNeighborX="31572" custLinFactNeighborY="2817">
        <dgm:presLayoutVars>
          <dgm:chMax val="1"/>
          <dgm:bulletEnabled val="1"/>
        </dgm:presLayoutVars>
      </dgm:prSet>
      <dgm:spPr/>
      <dgm:t>
        <a:bodyPr/>
        <a:lstStyle/>
        <a:p>
          <a:endParaRPr lang="en-US"/>
        </a:p>
      </dgm:t>
    </dgm:pt>
  </dgm:ptLst>
  <dgm:cxnLst>
    <dgm:cxn modelId="{21A61D4F-022F-40EE-B63E-3A3A3EF41477}" srcId="{F8B141EF-0215-4CF8-9F74-49593DC4CC08}" destId="{7F4EE58C-BB64-445B-B9B6-4F5D50465B32}" srcOrd="0" destOrd="0" parTransId="{9E3966BE-728D-41ED-8A9B-6498FE868C5D}" sibTransId="{66BAE910-25B6-4C63-B773-2D7643AE785F}"/>
    <dgm:cxn modelId="{C47B2C1A-8292-4F26-90C6-7D62EC2EB9E6}" type="presOf" srcId="{C3FA02EF-6F47-453D-A4B4-E0B5F7B0A94D}" destId="{9FBA6B79-5729-4CFB-AAF7-0518AA59729B}" srcOrd="0" destOrd="0" presId="urn:microsoft.com/office/officeart/2005/8/layout/vList5"/>
    <dgm:cxn modelId="{82E923EF-AAC9-41EF-9240-7E689C7F79FF}" srcId="{F8B141EF-0215-4CF8-9F74-49593DC4CC08}" destId="{C3FA02EF-6F47-453D-A4B4-E0B5F7B0A94D}" srcOrd="1" destOrd="0" parTransId="{764E5AED-F131-4640-B0FE-5180E4D84F46}" sibTransId="{06E6099F-9553-4BFE-95D7-E81957E67C7B}"/>
    <dgm:cxn modelId="{BB2301E7-014F-4B50-97D6-AB462977C34E}" type="presOf" srcId="{F8B141EF-0215-4CF8-9F74-49593DC4CC08}" destId="{CAA3EB9F-9BF4-4B20-8464-16973000C40C}" srcOrd="0" destOrd="0" presId="urn:microsoft.com/office/officeart/2005/8/layout/vList5"/>
    <dgm:cxn modelId="{4556F406-9E87-477D-B54F-9BAAE60B6596}" type="presOf" srcId="{7F4EE58C-BB64-445B-B9B6-4F5D50465B32}" destId="{EC220C7A-6710-48F6-8354-83D6A3F4B033}" srcOrd="0" destOrd="0" presId="urn:microsoft.com/office/officeart/2005/8/layout/vList5"/>
    <dgm:cxn modelId="{B6791D37-8E41-4276-84B3-21DABBF34D7A}" type="presParOf" srcId="{CAA3EB9F-9BF4-4B20-8464-16973000C40C}" destId="{8C10711E-7729-4854-B1D0-3B46C0F45564}" srcOrd="0" destOrd="0" presId="urn:microsoft.com/office/officeart/2005/8/layout/vList5"/>
    <dgm:cxn modelId="{EEF4E585-0E3F-4C2E-BF2E-13C3CA02F9B8}" type="presParOf" srcId="{8C10711E-7729-4854-B1D0-3B46C0F45564}" destId="{EC220C7A-6710-48F6-8354-83D6A3F4B033}" srcOrd="0" destOrd="0" presId="urn:microsoft.com/office/officeart/2005/8/layout/vList5"/>
    <dgm:cxn modelId="{447E8AF3-56BB-471C-96BC-6A96D33E1243}" type="presParOf" srcId="{CAA3EB9F-9BF4-4B20-8464-16973000C40C}" destId="{177A8F7D-9C1D-4D42-AEB0-FD77F8B5B5A0}" srcOrd="1" destOrd="0" presId="urn:microsoft.com/office/officeart/2005/8/layout/vList5"/>
    <dgm:cxn modelId="{4F4135D2-7748-4744-923B-8069B159346F}" type="presParOf" srcId="{CAA3EB9F-9BF4-4B20-8464-16973000C40C}" destId="{E6723980-8214-469C-9019-8A9F7FFCBDF7}" srcOrd="2" destOrd="0" presId="urn:microsoft.com/office/officeart/2005/8/layout/vList5"/>
    <dgm:cxn modelId="{8DA9AD95-46F1-492E-8FD0-40140F0A0AD0}" type="presParOf" srcId="{E6723980-8214-469C-9019-8A9F7FFCBDF7}" destId="{9FBA6B79-5729-4CFB-AAF7-0518AA59729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n-US"/>
        </a:p>
      </dgm:t>
    </dgm:pt>
    <dgm:pt modelId="{7F4EE58C-BB64-445B-B9B6-4F5D50465B32}">
      <dgm:prSet custT="1"/>
      <dgm:spPr/>
      <dgm:t>
        <a:bodyPr/>
        <a:lstStyle/>
        <a:p>
          <a:pPr algn="ctr" rtl="1">
            <a:lnSpc>
              <a:spcPct val="100000"/>
            </a:lnSpc>
            <a:spcBef>
              <a:spcPts val="0"/>
            </a:spcBef>
            <a:spcAft>
              <a:spcPts val="0"/>
            </a:spcAft>
          </a:pPr>
          <a:r>
            <a:rPr lang="ar-AE" sz="1200" b="1" dirty="0" smtClean="0">
              <a:latin typeface="Sakkal Majalla" panose="02000000000000000000" pitchFamily="2" charset="-78"/>
              <a:ea typeface="Tahoma" pitchFamily="34" charset="0"/>
              <a:cs typeface="Sakkal Majalla" panose="02000000000000000000" pitchFamily="2" charset="-78"/>
            </a:rPr>
            <a:t>الوزارات: يتركز العدد الأكبر من شاغلي الوظائف الحرفية والمعاونة في وزارة الخارجية حيث يبلغ عددهم </a:t>
          </a:r>
          <a:r>
            <a:rPr lang="en-US" sz="1200" b="1" dirty="0" smtClean="0">
              <a:latin typeface="Sakkal Majalla" panose="02000000000000000000" pitchFamily="2" charset="-78"/>
              <a:ea typeface="Tahoma" pitchFamily="34" charset="0"/>
              <a:cs typeface="Sakkal Majalla" panose="02000000000000000000" pitchFamily="2" charset="-78"/>
            </a:rPr>
            <a:t>971</a:t>
          </a:r>
          <a:r>
            <a:rPr lang="ar-AE" sz="1200" b="1" dirty="0" smtClean="0">
              <a:latin typeface="Sakkal Majalla" panose="02000000000000000000" pitchFamily="2" charset="-78"/>
              <a:ea typeface="Tahoma" pitchFamily="34" charset="0"/>
              <a:cs typeface="Sakkal Majalla" panose="02000000000000000000" pitchFamily="2" charset="-78"/>
            </a:rPr>
            <a:t>موظف (معظمهم من العاملين المحليين في السفارات والبعثات)</a:t>
          </a:r>
        </a:p>
        <a:p>
          <a:pPr algn="ctr" rtl="1">
            <a:lnSpc>
              <a:spcPct val="100000"/>
            </a:lnSpc>
            <a:spcBef>
              <a:spcPts val="0"/>
            </a:spcBef>
            <a:spcAft>
              <a:spcPts val="0"/>
            </a:spcAft>
          </a:pPr>
          <a:r>
            <a:rPr lang="ar-AE" sz="1200" b="1" dirty="0" smtClean="0">
              <a:latin typeface="Sakkal Majalla" panose="02000000000000000000" pitchFamily="2" charset="-78"/>
              <a:ea typeface="Tahoma" pitchFamily="34" charset="0"/>
              <a:cs typeface="Sakkal Majalla" panose="02000000000000000000" pitchFamily="2" charset="-78"/>
            </a:rPr>
            <a:t>الجهات المستقلة: يتركز العدد الأكبر من شاغلي الوظائف الحرفية والمعاونة في مواصلات الإمارات ومؤسسة الإمارات العامة للبترول حيث يبلغ مجموعهم في الجهتين </a:t>
          </a:r>
          <a:r>
            <a:rPr lang="en-US" sz="1200" b="1" i="0" u="none" strike="noStrike" dirty="0" smtClean="0">
              <a:effectLst/>
              <a:latin typeface="Sakkal Majalla" panose="02000000000000000000" pitchFamily="2" charset="-78"/>
              <a:cs typeface="Sakkal Majalla" panose="02000000000000000000" pitchFamily="2" charset="-78"/>
            </a:rPr>
            <a:t>14,635</a:t>
          </a:r>
          <a:r>
            <a:rPr lang="ar-SA" sz="1200" b="1" dirty="0" smtClean="0">
              <a:latin typeface="Sakkal Majalla" panose="02000000000000000000" pitchFamily="2" charset="-78"/>
              <a:ea typeface="Tahoma" pitchFamily="34" charset="0"/>
              <a:cs typeface="Sakkal Majalla" panose="02000000000000000000" pitchFamily="2" charset="-78"/>
            </a:rPr>
            <a:t>موظف</a:t>
          </a:r>
          <a:endParaRPr lang="en-US" sz="1200" b="1" dirty="0">
            <a:latin typeface="Sakkal Majalla" panose="02000000000000000000" pitchFamily="2" charset="-78"/>
            <a:ea typeface="Tahoma" pitchFamily="34" charset="0"/>
            <a:cs typeface="Sakkal Majalla" panose="02000000000000000000" pitchFamily="2" charset="-78"/>
          </a:endParaRPr>
        </a:p>
      </dgm:t>
    </dgm:pt>
    <dgm:pt modelId="{9E3966BE-728D-41ED-8A9B-6498FE868C5D}" type="par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66BAE910-25B6-4C63-B773-2D7643AE785F}" type="sib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C3FA02EF-6F47-453D-A4B4-E0B5F7B0A94D}">
      <dgm:prSet custT="1"/>
      <dgm:spPr/>
      <dgm:t>
        <a:bodyPr/>
        <a:lstStyle/>
        <a:p>
          <a:pPr rtl="1"/>
          <a:r>
            <a:rPr lang="ar-AE" sz="1200" b="1"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dirty="0" smtClean="0">
              <a:latin typeface="Sakkal Majalla" panose="02000000000000000000" pitchFamily="2" charset="-78"/>
              <a:cs typeface="Sakkal Majalla" panose="02000000000000000000" pitchFamily="2" charset="-78"/>
            </a:rPr>
            <a:t>2014</a:t>
          </a:r>
          <a:r>
            <a:rPr lang="ar-AE" sz="1200" b="1" dirty="0" smtClean="0">
              <a:latin typeface="Sakkal Majalla" panose="02000000000000000000" pitchFamily="2" charset="-78"/>
              <a:cs typeface="Sakkal Majalla" panose="02000000000000000000" pitchFamily="2" charset="-78"/>
            </a:rPr>
            <a:t> تعود إلى تضمين عدد </a:t>
          </a:r>
          <a:r>
            <a:rPr lang="en-US" sz="1200" b="1" dirty="0" smtClean="0">
              <a:latin typeface="Sakkal Majalla" panose="02000000000000000000" pitchFamily="2" charset="-78"/>
              <a:cs typeface="Sakkal Majalla" panose="02000000000000000000" pitchFamily="2" charset="-78"/>
            </a:rPr>
            <a:t>1,828</a:t>
          </a:r>
          <a:r>
            <a:rPr lang="ar-AE" sz="1200" b="1"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dirty="0">
            <a:latin typeface="Sakkal Majalla" panose="02000000000000000000" pitchFamily="2" charset="-78"/>
            <a:cs typeface="Sakkal Majalla" panose="02000000000000000000" pitchFamily="2" charset="-78"/>
          </a:endParaRPr>
        </a:p>
      </dgm:t>
    </dgm:pt>
    <dgm:pt modelId="{764E5AED-F131-4640-B0FE-5180E4D84F46}" type="parTrans" cxnId="{82E923EF-AAC9-41EF-9240-7E689C7F79FF}">
      <dgm:prSet/>
      <dgm:spPr/>
      <dgm:t>
        <a:bodyPr/>
        <a:lstStyle/>
        <a:p>
          <a:endParaRPr lang="en-US"/>
        </a:p>
      </dgm:t>
    </dgm:pt>
    <dgm:pt modelId="{06E6099F-9553-4BFE-95D7-E81957E67C7B}" type="sibTrans" cxnId="{82E923EF-AAC9-41EF-9240-7E689C7F79FF}">
      <dgm:prSet/>
      <dgm:spPr/>
      <dgm:t>
        <a:bodyPr/>
        <a:lstStyle/>
        <a:p>
          <a:endParaRPr lang="en-US"/>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8C10711E-7729-4854-B1D0-3B46C0F45564}" type="pres">
      <dgm:prSet presAssocID="{7F4EE58C-BB64-445B-B9B6-4F5D50465B32}" presName="linNode" presStyleCnt="0"/>
      <dgm:spPr/>
      <dgm:t>
        <a:bodyPr/>
        <a:lstStyle/>
        <a:p>
          <a:endParaRPr lang="en-US"/>
        </a:p>
      </dgm:t>
    </dgm:pt>
    <dgm:pt modelId="{EC220C7A-6710-48F6-8354-83D6A3F4B033}" type="pres">
      <dgm:prSet presAssocID="{7F4EE58C-BB64-445B-B9B6-4F5D50465B32}" presName="parentText" presStyleLbl="node1" presStyleIdx="0" presStyleCnt="2" custScaleX="277778" custScaleY="97930" custLinFactNeighborY="-14724">
        <dgm:presLayoutVars>
          <dgm:chMax val="1"/>
          <dgm:bulletEnabled val="1"/>
        </dgm:presLayoutVars>
      </dgm:prSet>
      <dgm:spPr/>
      <dgm:t>
        <a:bodyPr/>
        <a:lstStyle/>
        <a:p>
          <a:endParaRPr lang="en-US"/>
        </a:p>
      </dgm:t>
    </dgm:pt>
    <dgm:pt modelId="{177A8F7D-9C1D-4D42-AEB0-FD77F8B5B5A0}" type="pres">
      <dgm:prSet presAssocID="{66BAE910-25B6-4C63-B773-2D7643AE785F}" presName="sp" presStyleCnt="0"/>
      <dgm:spPr/>
      <dgm:t>
        <a:bodyPr/>
        <a:lstStyle/>
        <a:p>
          <a:endParaRPr lang="en-US"/>
        </a:p>
      </dgm:t>
    </dgm:pt>
    <dgm:pt modelId="{E6723980-8214-469C-9019-8A9F7FFCBDF7}" type="pres">
      <dgm:prSet presAssocID="{C3FA02EF-6F47-453D-A4B4-E0B5F7B0A94D}" presName="linNode" presStyleCnt="0"/>
      <dgm:spPr/>
      <dgm:t>
        <a:bodyPr/>
        <a:lstStyle/>
        <a:p>
          <a:endParaRPr lang="en-US"/>
        </a:p>
      </dgm:t>
    </dgm:pt>
    <dgm:pt modelId="{9FBA6B79-5729-4CFB-AAF7-0518AA59729B}" type="pres">
      <dgm:prSet presAssocID="{C3FA02EF-6F47-453D-A4B4-E0B5F7B0A94D}" presName="parentText" presStyleLbl="node1" presStyleIdx="1" presStyleCnt="2" custScaleX="277778" custScaleY="43920" custLinFactNeighborX="31572" custLinFactNeighborY="2817">
        <dgm:presLayoutVars>
          <dgm:chMax val="1"/>
          <dgm:bulletEnabled val="1"/>
        </dgm:presLayoutVars>
      </dgm:prSet>
      <dgm:spPr/>
      <dgm:t>
        <a:bodyPr/>
        <a:lstStyle/>
        <a:p>
          <a:endParaRPr lang="en-US"/>
        </a:p>
      </dgm:t>
    </dgm:pt>
  </dgm:ptLst>
  <dgm:cxnLst>
    <dgm:cxn modelId="{21A61D4F-022F-40EE-B63E-3A3A3EF41477}" srcId="{F8B141EF-0215-4CF8-9F74-49593DC4CC08}" destId="{7F4EE58C-BB64-445B-B9B6-4F5D50465B32}" srcOrd="0" destOrd="0" parTransId="{9E3966BE-728D-41ED-8A9B-6498FE868C5D}" sibTransId="{66BAE910-25B6-4C63-B773-2D7643AE785F}"/>
    <dgm:cxn modelId="{82E923EF-AAC9-41EF-9240-7E689C7F79FF}" srcId="{F8B141EF-0215-4CF8-9F74-49593DC4CC08}" destId="{C3FA02EF-6F47-453D-A4B4-E0B5F7B0A94D}" srcOrd="1" destOrd="0" parTransId="{764E5AED-F131-4640-B0FE-5180E4D84F46}" sibTransId="{06E6099F-9553-4BFE-95D7-E81957E67C7B}"/>
    <dgm:cxn modelId="{0403ED36-515B-43C4-97CE-E8D9575BFDB9}" type="presOf" srcId="{F8B141EF-0215-4CF8-9F74-49593DC4CC08}" destId="{CAA3EB9F-9BF4-4B20-8464-16973000C40C}" srcOrd="0" destOrd="0" presId="urn:microsoft.com/office/officeart/2005/8/layout/vList5"/>
    <dgm:cxn modelId="{F3A65FD4-7094-465A-83BA-0F126968FA59}" type="presOf" srcId="{C3FA02EF-6F47-453D-A4B4-E0B5F7B0A94D}" destId="{9FBA6B79-5729-4CFB-AAF7-0518AA59729B}" srcOrd="0" destOrd="0" presId="urn:microsoft.com/office/officeart/2005/8/layout/vList5"/>
    <dgm:cxn modelId="{CC0AAC51-AE8A-40ED-A8C3-C330D36348F7}" type="presOf" srcId="{7F4EE58C-BB64-445B-B9B6-4F5D50465B32}" destId="{EC220C7A-6710-48F6-8354-83D6A3F4B033}" srcOrd="0" destOrd="0" presId="urn:microsoft.com/office/officeart/2005/8/layout/vList5"/>
    <dgm:cxn modelId="{3EC3A24E-B3F6-4134-9B5A-4FF99FDA8BFF}" type="presParOf" srcId="{CAA3EB9F-9BF4-4B20-8464-16973000C40C}" destId="{8C10711E-7729-4854-B1D0-3B46C0F45564}" srcOrd="0" destOrd="0" presId="urn:microsoft.com/office/officeart/2005/8/layout/vList5"/>
    <dgm:cxn modelId="{FF4CE4A5-8B50-4018-A325-C94464219ABE}" type="presParOf" srcId="{8C10711E-7729-4854-B1D0-3B46C0F45564}" destId="{EC220C7A-6710-48F6-8354-83D6A3F4B033}" srcOrd="0" destOrd="0" presId="urn:microsoft.com/office/officeart/2005/8/layout/vList5"/>
    <dgm:cxn modelId="{EC714DC7-4949-44F9-9230-7253E16BCFEF}" type="presParOf" srcId="{CAA3EB9F-9BF4-4B20-8464-16973000C40C}" destId="{177A8F7D-9C1D-4D42-AEB0-FD77F8B5B5A0}" srcOrd="1" destOrd="0" presId="urn:microsoft.com/office/officeart/2005/8/layout/vList5"/>
    <dgm:cxn modelId="{4E336852-7033-4271-9475-BC2DBB960AFF}" type="presParOf" srcId="{CAA3EB9F-9BF4-4B20-8464-16973000C40C}" destId="{E6723980-8214-469C-9019-8A9F7FFCBDF7}" srcOrd="2" destOrd="0" presId="urn:microsoft.com/office/officeart/2005/8/layout/vList5"/>
    <dgm:cxn modelId="{BD577C7F-0814-4E6C-A85D-A21A5D5576AC}" type="presParOf" srcId="{E6723980-8214-469C-9019-8A9F7FFCBDF7}" destId="{9FBA6B79-5729-4CFB-AAF7-0518AA59729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n-US"/>
        </a:p>
      </dgm:t>
    </dgm:pt>
    <dgm:pt modelId="{7F4EE58C-BB64-445B-B9B6-4F5D50465B32}">
      <dgm:prSet custT="1"/>
      <dgm:spPr/>
      <dgm:t>
        <a:bodyPr/>
        <a:lstStyle/>
        <a:p>
          <a:pPr algn="ctr" rtl="1">
            <a:lnSpc>
              <a:spcPct val="100000"/>
            </a:lnSpc>
            <a:spcBef>
              <a:spcPts val="0"/>
            </a:spcBef>
            <a:spcAft>
              <a:spcPts val="0"/>
            </a:spcAft>
          </a:pPr>
          <a:r>
            <a:rPr lang="ar-AE" sz="1200" b="1" dirty="0" smtClean="0">
              <a:latin typeface="Sakkal Majalla" panose="02000000000000000000" pitchFamily="2" charset="-78"/>
              <a:ea typeface="Tahoma" pitchFamily="34" charset="0"/>
              <a:cs typeface="Sakkal Majalla" panose="02000000000000000000" pitchFamily="2" charset="-78"/>
            </a:rPr>
            <a:t>الوزارات: يتركز العدد الأكبر من شاغلي الوظائف الحرفية والمعاونة في وزارة الخارجية حيث يبلغ عددهم </a:t>
          </a:r>
          <a:r>
            <a:rPr lang="en-US" sz="1200" b="1" dirty="0" smtClean="0">
              <a:latin typeface="Sakkal Majalla" panose="02000000000000000000" pitchFamily="2" charset="-78"/>
              <a:ea typeface="Tahoma" pitchFamily="34" charset="0"/>
              <a:cs typeface="Sakkal Majalla" panose="02000000000000000000" pitchFamily="2" charset="-78"/>
            </a:rPr>
            <a:t>971</a:t>
          </a:r>
          <a:r>
            <a:rPr lang="ar-AE" sz="1200" b="1" dirty="0" smtClean="0">
              <a:latin typeface="Sakkal Majalla" panose="02000000000000000000" pitchFamily="2" charset="-78"/>
              <a:ea typeface="Tahoma" pitchFamily="34" charset="0"/>
              <a:cs typeface="Sakkal Majalla" panose="02000000000000000000" pitchFamily="2" charset="-78"/>
            </a:rPr>
            <a:t>موظف (معظمهم من العاملين المحليين في السفارات والبعثات)</a:t>
          </a:r>
        </a:p>
        <a:p>
          <a:pPr algn="ctr" rtl="1">
            <a:lnSpc>
              <a:spcPct val="100000"/>
            </a:lnSpc>
            <a:spcBef>
              <a:spcPts val="0"/>
            </a:spcBef>
            <a:spcAft>
              <a:spcPts val="0"/>
            </a:spcAft>
          </a:pPr>
          <a:r>
            <a:rPr lang="ar-AE" sz="1200" b="1" dirty="0" smtClean="0">
              <a:latin typeface="Sakkal Majalla" panose="02000000000000000000" pitchFamily="2" charset="-78"/>
              <a:ea typeface="Tahoma" pitchFamily="34" charset="0"/>
              <a:cs typeface="Sakkal Majalla" panose="02000000000000000000" pitchFamily="2" charset="-78"/>
            </a:rPr>
            <a:t>الجهات المستقلة: يتركز العدد الأكبر من شاغلي الوظائف الحرفية والمعاونة في مواصلات الإمارات ومؤسسة الإمارات العامة للبترول حيث يبلغ مجموعهم في الجهتين </a:t>
          </a:r>
          <a:r>
            <a:rPr lang="en-US" sz="1200" b="1" i="0" u="none" strike="noStrike" dirty="0" smtClean="0">
              <a:effectLst/>
              <a:latin typeface="Sakkal Majalla" panose="02000000000000000000" pitchFamily="2" charset="-78"/>
              <a:cs typeface="Sakkal Majalla" panose="02000000000000000000" pitchFamily="2" charset="-78"/>
            </a:rPr>
            <a:t>14,635</a:t>
          </a:r>
          <a:r>
            <a:rPr lang="ar-SA" sz="1200" b="1" dirty="0" smtClean="0">
              <a:latin typeface="Sakkal Majalla" panose="02000000000000000000" pitchFamily="2" charset="-78"/>
              <a:ea typeface="Tahoma" pitchFamily="34" charset="0"/>
              <a:cs typeface="Sakkal Majalla" panose="02000000000000000000" pitchFamily="2" charset="-78"/>
            </a:rPr>
            <a:t>موظف</a:t>
          </a:r>
          <a:endParaRPr lang="en-US" sz="1200" b="1" dirty="0">
            <a:latin typeface="Sakkal Majalla" panose="02000000000000000000" pitchFamily="2" charset="-78"/>
            <a:ea typeface="Tahoma" pitchFamily="34" charset="0"/>
            <a:cs typeface="Sakkal Majalla" panose="02000000000000000000" pitchFamily="2" charset="-78"/>
          </a:endParaRPr>
        </a:p>
      </dgm:t>
    </dgm:pt>
    <dgm:pt modelId="{9E3966BE-728D-41ED-8A9B-6498FE868C5D}" type="par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66BAE910-25B6-4C63-B773-2D7643AE785F}" type="sib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C3FA02EF-6F47-453D-A4B4-E0B5F7B0A94D}">
      <dgm:prSet custT="1"/>
      <dgm:spPr/>
      <dgm:t>
        <a:bodyPr/>
        <a:lstStyle/>
        <a:p>
          <a:pPr rtl="1"/>
          <a:r>
            <a:rPr lang="ar-AE" sz="1200" b="1"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dirty="0" smtClean="0">
              <a:latin typeface="Sakkal Majalla" panose="02000000000000000000" pitchFamily="2" charset="-78"/>
              <a:cs typeface="Sakkal Majalla" panose="02000000000000000000" pitchFamily="2" charset="-78"/>
            </a:rPr>
            <a:t>2014</a:t>
          </a:r>
          <a:r>
            <a:rPr lang="ar-AE" sz="1200" b="1" dirty="0" smtClean="0">
              <a:latin typeface="Sakkal Majalla" panose="02000000000000000000" pitchFamily="2" charset="-78"/>
              <a:cs typeface="Sakkal Majalla" panose="02000000000000000000" pitchFamily="2" charset="-78"/>
            </a:rPr>
            <a:t> تعود إلى تضمين عدد </a:t>
          </a:r>
          <a:r>
            <a:rPr lang="en-US" sz="1200" b="1" dirty="0" smtClean="0">
              <a:latin typeface="Sakkal Majalla" panose="02000000000000000000" pitchFamily="2" charset="-78"/>
              <a:cs typeface="Sakkal Majalla" panose="02000000000000000000" pitchFamily="2" charset="-78"/>
            </a:rPr>
            <a:t>1,828</a:t>
          </a:r>
          <a:r>
            <a:rPr lang="ar-AE" sz="1200" b="1"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dirty="0">
            <a:latin typeface="Sakkal Majalla" panose="02000000000000000000" pitchFamily="2" charset="-78"/>
            <a:cs typeface="Sakkal Majalla" panose="02000000000000000000" pitchFamily="2" charset="-78"/>
          </a:endParaRPr>
        </a:p>
      </dgm:t>
    </dgm:pt>
    <dgm:pt modelId="{764E5AED-F131-4640-B0FE-5180E4D84F46}" type="parTrans" cxnId="{82E923EF-AAC9-41EF-9240-7E689C7F79FF}">
      <dgm:prSet/>
      <dgm:spPr/>
      <dgm:t>
        <a:bodyPr/>
        <a:lstStyle/>
        <a:p>
          <a:endParaRPr lang="en-US"/>
        </a:p>
      </dgm:t>
    </dgm:pt>
    <dgm:pt modelId="{06E6099F-9553-4BFE-95D7-E81957E67C7B}" type="sibTrans" cxnId="{82E923EF-AAC9-41EF-9240-7E689C7F79FF}">
      <dgm:prSet/>
      <dgm:spPr/>
      <dgm:t>
        <a:bodyPr/>
        <a:lstStyle/>
        <a:p>
          <a:endParaRPr lang="en-US"/>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8C10711E-7729-4854-B1D0-3B46C0F45564}" type="pres">
      <dgm:prSet presAssocID="{7F4EE58C-BB64-445B-B9B6-4F5D50465B32}" presName="linNode" presStyleCnt="0"/>
      <dgm:spPr/>
      <dgm:t>
        <a:bodyPr/>
        <a:lstStyle/>
        <a:p>
          <a:endParaRPr lang="en-US"/>
        </a:p>
      </dgm:t>
    </dgm:pt>
    <dgm:pt modelId="{EC220C7A-6710-48F6-8354-83D6A3F4B033}" type="pres">
      <dgm:prSet presAssocID="{7F4EE58C-BB64-445B-B9B6-4F5D50465B32}" presName="parentText" presStyleLbl="node1" presStyleIdx="0" presStyleCnt="2" custScaleX="277778" custScaleY="97930" custLinFactNeighborY="-14724">
        <dgm:presLayoutVars>
          <dgm:chMax val="1"/>
          <dgm:bulletEnabled val="1"/>
        </dgm:presLayoutVars>
      </dgm:prSet>
      <dgm:spPr/>
      <dgm:t>
        <a:bodyPr/>
        <a:lstStyle/>
        <a:p>
          <a:endParaRPr lang="en-US"/>
        </a:p>
      </dgm:t>
    </dgm:pt>
    <dgm:pt modelId="{177A8F7D-9C1D-4D42-AEB0-FD77F8B5B5A0}" type="pres">
      <dgm:prSet presAssocID="{66BAE910-25B6-4C63-B773-2D7643AE785F}" presName="sp" presStyleCnt="0"/>
      <dgm:spPr/>
      <dgm:t>
        <a:bodyPr/>
        <a:lstStyle/>
        <a:p>
          <a:endParaRPr lang="en-US"/>
        </a:p>
      </dgm:t>
    </dgm:pt>
    <dgm:pt modelId="{E6723980-8214-469C-9019-8A9F7FFCBDF7}" type="pres">
      <dgm:prSet presAssocID="{C3FA02EF-6F47-453D-A4B4-E0B5F7B0A94D}" presName="linNode" presStyleCnt="0"/>
      <dgm:spPr/>
      <dgm:t>
        <a:bodyPr/>
        <a:lstStyle/>
        <a:p>
          <a:endParaRPr lang="en-US"/>
        </a:p>
      </dgm:t>
    </dgm:pt>
    <dgm:pt modelId="{9FBA6B79-5729-4CFB-AAF7-0518AA59729B}" type="pres">
      <dgm:prSet presAssocID="{C3FA02EF-6F47-453D-A4B4-E0B5F7B0A94D}" presName="parentText" presStyleLbl="node1" presStyleIdx="1" presStyleCnt="2" custScaleX="277778" custScaleY="43920" custLinFactNeighborX="31572" custLinFactNeighborY="2817">
        <dgm:presLayoutVars>
          <dgm:chMax val="1"/>
          <dgm:bulletEnabled val="1"/>
        </dgm:presLayoutVars>
      </dgm:prSet>
      <dgm:spPr/>
      <dgm:t>
        <a:bodyPr/>
        <a:lstStyle/>
        <a:p>
          <a:endParaRPr lang="en-US"/>
        </a:p>
      </dgm:t>
    </dgm:pt>
  </dgm:ptLst>
  <dgm:cxnLst>
    <dgm:cxn modelId="{21A61D4F-022F-40EE-B63E-3A3A3EF41477}" srcId="{F8B141EF-0215-4CF8-9F74-49593DC4CC08}" destId="{7F4EE58C-BB64-445B-B9B6-4F5D50465B32}" srcOrd="0" destOrd="0" parTransId="{9E3966BE-728D-41ED-8A9B-6498FE868C5D}" sibTransId="{66BAE910-25B6-4C63-B773-2D7643AE785F}"/>
    <dgm:cxn modelId="{2757AF83-A62B-4D9A-8874-216AD4F928E1}" type="presOf" srcId="{C3FA02EF-6F47-453D-A4B4-E0B5F7B0A94D}" destId="{9FBA6B79-5729-4CFB-AAF7-0518AA59729B}" srcOrd="0" destOrd="0" presId="urn:microsoft.com/office/officeart/2005/8/layout/vList5"/>
    <dgm:cxn modelId="{82E923EF-AAC9-41EF-9240-7E689C7F79FF}" srcId="{F8B141EF-0215-4CF8-9F74-49593DC4CC08}" destId="{C3FA02EF-6F47-453D-A4B4-E0B5F7B0A94D}" srcOrd="1" destOrd="0" parTransId="{764E5AED-F131-4640-B0FE-5180E4D84F46}" sibTransId="{06E6099F-9553-4BFE-95D7-E81957E67C7B}"/>
    <dgm:cxn modelId="{F0DD5955-2C27-4E17-AFF2-70E2DE7138F2}" type="presOf" srcId="{7F4EE58C-BB64-445B-B9B6-4F5D50465B32}" destId="{EC220C7A-6710-48F6-8354-83D6A3F4B033}" srcOrd="0" destOrd="0" presId="urn:microsoft.com/office/officeart/2005/8/layout/vList5"/>
    <dgm:cxn modelId="{614EF472-D329-49EC-A72B-2A0A3A97ABD4}" type="presOf" srcId="{F8B141EF-0215-4CF8-9F74-49593DC4CC08}" destId="{CAA3EB9F-9BF4-4B20-8464-16973000C40C}" srcOrd="0" destOrd="0" presId="urn:microsoft.com/office/officeart/2005/8/layout/vList5"/>
    <dgm:cxn modelId="{35EE3330-4A08-4D1D-9B3F-A6E1C3E97D95}" type="presParOf" srcId="{CAA3EB9F-9BF4-4B20-8464-16973000C40C}" destId="{8C10711E-7729-4854-B1D0-3B46C0F45564}" srcOrd="0" destOrd="0" presId="urn:microsoft.com/office/officeart/2005/8/layout/vList5"/>
    <dgm:cxn modelId="{77C496F7-71A0-4EA5-9888-9CF1B59D88D6}" type="presParOf" srcId="{8C10711E-7729-4854-B1D0-3B46C0F45564}" destId="{EC220C7A-6710-48F6-8354-83D6A3F4B033}" srcOrd="0" destOrd="0" presId="urn:microsoft.com/office/officeart/2005/8/layout/vList5"/>
    <dgm:cxn modelId="{068D179A-A1D6-4EC9-932E-CEBE749AF6EF}" type="presParOf" srcId="{CAA3EB9F-9BF4-4B20-8464-16973000C40C}" destId="{177A8F7D-9C1D-4D42-AEB0-FD77F8B5B5A0}" srcOrd="1" destOrd="0" presId="urn:microsoft.com/office/officeart/2005/8/layout/vList5"/>
    <dgm:cxn modelId="{868FE592-8FD1-4EC5-BA20-21C7CEAC8C08}" type="presParOf" srcId="{CAA3EB9F-9BF4-4B20-8464-16973000C40C}" destId="{E6723980-8214-469C-9019-8A9F7FFCBDF7}" srcOrd="2" destOrd="0" presId="urn:microsoft.com/office/officeart/2005/8/layout/vList5"/>
    <dgm:cxn modelId="{7EF1B782-160B-4F85-BBB9-B63D3153D5C5}" type="presParOf" srcId="{E6723980-8214-469C-9019-8A9F7FFCBDF7}" destId="{9FBA6B79-5729-4CFB-AAF7-0518AA59729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n-US"/>
        </a:p>
      </dgm:t>
    </dgm:pt>
    <dgm:pt modelId="{C3FA02EF-6F47-453D-A4B4-E0B5F7B0A94D}">
      <dgm:prSet custT="1"/>
      <dgm:spPr/>
      <dgm:t>
        <a:bodyPr/>
        <a:lstStyle/>
        <a:p>
          <a:pPr rtl="1"/>
          <a:r>
            <a:rPr lang="ar-AE" sz="1200" b="1"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dirty="0" smtClean="0">
              <a:latin typeface="Sakkal Majalla" panose="02000000000000000000" pitchFamily="2" charset="-78"/>
              <a:cs typeface="Sakkal Majalla" panose="02000000000000000000" pitchFamily="2" charset="-78"/>
            </a:rPr>
            <a:t>2014</a:t>
          </a:r>
          <a:r>
            <a:rPr lang="ar-AE" sz="1200" b="1" dirty="0" smtClean="0">
              <a:latin typeface="Sakkal Majalla" panose="02000000000000000000" pitchFamily="2" charset="-78"/>
              <a:cs typeface="Sakkal Majalla" panose="02000000000000000000" pitchFamily="2" charset="-78"/>
            </a:rPr>
            <a:t> تعود إلى تضمين عدد </a:t>
          </a:r>
          <a:r>
            <a:rPr lang="en-US" sz="1200" b="1" dirty="0" smtClean="0">
              <a:latin typeface="Sakkal Majalla" panose="02000000000000000000" pitchFamily="2" charset="-78"/>
              <a:cs typeface="Sakkal Majalla" panose="02000000000000000000" pitchFamily="2" charset="-78"/>
            </a:rPr>
            <a:t>1,828</a:t>
          </a:r>
          <a:r>
            <a:rPr lang="ar-AE" sz="1200" b="1"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dirty="0">
            <a:latin typeface="Sakkal Majalla" panose="02000000000000000000" pitchFamily="2" charset="-78"/>
            <a:cs typeface="Sakkal Majalla" panose="02000000000000000000" pitchFamily="2" charset="-78"/>
          </a:endParaRPr>
        </a:p>
      </dgm:t>
    </dgm:pt>
    <dgm:pt modelId="{764E5AED-F131-4640-B0FE-5180E4D84F46}" type="parTrans" cxnId="{82E923EF-AAC9-41EF-9240-7E689C7F79FF}">
      <dgm:prSet/>
      <dgm:spPr/>
      <dgm:t>
        <a:bodyPr/>
        <a:lstStyle/>
        <a:p>
          <a:endParaRPr lang="en-US"/>
        </a:p>
      </dgm:t>
    </dgm:pt>
    <dgm:pt modelId="{06E6099F-9553-4BFE-95D7-E81957E67C7B}" type="sibTrans" cxnId="{82E923EF-AAC9-41EF-9240-7E689C7F79FF}">
      <dgm:prSet/>
      <dgm:spPr/>
      <dgm:t>
        <a:bodyPr/>
        <a:lstStyle/>
        <a:p>
          <a:endParaRPr lang="en-US"/>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E6723980-8214-469C-9019-8A9F7FFCBDF7}" type="pres">
      <dgm:prSet presAssocID="{C3FA02EF-6F47-453D-A4B4-E0B5F7B0A94D}" presName="linNode" presStyleCnt="0"/>
      <dgm:spPr/>
      <dgm:t>
        <a:bodyPr/>
        <a:lstStyle/>
        <a:p>
          <a:endParaRPr lang="en-US"/>
        </a:p>
      </dgm:t>
    </dgm:pt>
    <dgm:pt modelId="{9FBA6B79-5729-4CFB-AAF7-0518AA59729B}" type="pres">
      <dgm:prSet presAssocID="{C3FA02EF-6F47-453D-A4B4-E0B5F7B0A94D}" presName="parentText" presStyleLbl="node1" presStyleIdx="0" presStyleCnt="1" custScaleX="277778" custScaleY="43920" custLinFactNeighborX="31572" custLinFactNeighborY="2817">
        <dgm:presLayoutVars>
          <dgm:chMax val="1"/>
          <dgm:bulletEnabled val="1"/>
        </dgm:presLayoutVars>
      </dgm:prSet>
      <dgm:spPr/>
      <dgm:t>
        <a:bodyPr/>
        <a:lstStyle/>
        <a:p>
          <a:endParaRPr lang="en-US"/>
        </a:p>
      </dgm:t>
    </dgm:pt>
  </dgm:ptLst>
  <dgm:cxnLst>
    <dgm:cxn modelId="{E0673254-1599-4B9B-818F-6556D0C056DB}" type="presOf" srcId="{F8B141EF-0215-4CF8-9F74-49593DC4CC08}" destId="{CAA3EB9F-9BF4-4B20-8464-16973000C40C}" srcOrd="0" destOrd="0" presId="urn:microsoft.com/office/officeart/2005/8/layout/vList5"/>
    <dgm:cxn modelId="{82E923EF-AAC9-41EF-9240-7E689C7F79FF}" srcId="{F8B141EF-0215-4CF8-9F74-49593DC4CC08}" destId="{C3FA02EF-6F47-453D-A4B4-E0B5F7B0A94D}" srcOrd="0" destOrd="0" parTransId="{764E5AED-F131-4640-B0FE-5180E4D84F46}" sibTransId="{06E6099F-9553-4BFE-95D7-E81957E67C7B}"/>
    <dgm:cxn modelId="{1DD1FBE7-B35C-451D-B6FE-6AEBBD817721}" type="presOf" srcId="{C3FA02EF-6F47-453D-A4B4-E0B5F7B0A94D}" destId="{9FBA6B79-5729-4CFB-AAF7-0518AA59729B}" srcOrd="0" destOrd="0" presId="urn:microsoft.com/office/officeart/2005/8/layout/vList5"/>
    <dgm:cxn modelId="{281779D8-B953-4422-AADC-0F19A8526E37}" type="presParOf" srcId="{CAA3EB9F-9BF4-4B20-8464-16973000C40C}" destId="{E6723980-8214-469C-9019-8A9F7FFCBDF7}" srcOrd="0" destOrd="0" presId="urn:microsoft.com/office/officeart/2005/8/layout/vList5"/>
    <dgm:cxn modelId="{1724FCDA-5477-426B-841D-289E18253133}" type="presParOf" srcId="{E6723980-8214-469C-9019-8A9F7FFCBDF7}" destId="{9FBA6B79-5729-4CFB-AAF7-0518AA59729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B141EF-0215-4CF8-9F74-49593DC4CC08}"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n-US"/>
        </a:p>
      </dgm:t>
    </dgm:pt>
    <dgm:pt modelId="{7F4EE58C-BB64-445B-B9B6-4F5D50465B32}">
      <dgm:prSet custT="1"/>
      <dgm:spPr/>
      <dgm:t>
        <a:bodyPr/>
        <a:lstStyle/>
        <a:p>
          <a:pPr algn="ctr" rtl="1">
            <a:lnSpc>
              <a:spcPct val="100000"/>
            </a:lnSpc>
            <a:spcBef>
              <a:spcPts val="0"/>
            </a:spcBef>
            <a:spcAft>
              <a:spcPts val="0"/>
            </a:spcAft>
          </a:pPr>
          <a:r>
            <a:rPr lang="en-US" sz="1200" b="1" dirty="0" smtClean="0">
              <a:latin typeface="Sakkal Majalla" panose="02000000000000000000" pitchFamily="2" charset="-78"/>
              <a:ea typeface="Tahoma" pitchFamily="34" charset="0"/>
              <a:cs typeface="Sakkal Majalla" panose="02000000000000000000" pitchFamily="2" charset="-78"/>
            </a:rPr>
            <a:t>1,828</a:t>
          </a:r>
          <a:r>
            <a:rPr lang="ar-AE" sz="1200" b="1" dirty="0" smtClean="0">
              <a:latin typeface="Sakkal Majalla" panose="02000000000000000000" pitchFamily="2" charset="-78"/>
              <a:ea typeface="Tahoma" pitchFamily="34" charset="0"/>
              <a:cs typeface="Sakkal Majalla" panose="02000000000000000000" pitchFamily="2" charset="-78"/>
            </a:rPr>
            <a:t>من بيانات الحالة الاجتماعية غير المحددة تخص العاملين المحليين في البعثات والسفارات التابعة لوزارة الخارجية</a:t>
          </a:r>
          <a:endParaRPr lang="en-US" sz="1200" b="1" dirty="0">
            <a:latin typeface="Sakkal Majalla" panose="02000000000000000000" pitchFamily="2" charset="-78"/>
            <a:ea typeface="Tahoma" pitchFamily="34" charset="0"/>
            <a:cs typeface="Sakkal Majalla" panose="02000000000000000000" pitchFamily="2" charset="-78"/>
          </a:endParaRPr>
        </a:p>
      </dgm:t>
    </dgm:pt>
    <dgm:pt modelId="{9E3966BE-728D-41ED-8A9B-6498FE868C5D}" type="par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66BAE910-25B6-4C63-B773-2D7643AE785F}" type="sibTrans" cxnId="{21A61D4F-022F-40EE-B63E-3A3A3EF41477}">
      <dgm:prSet/>
      <dgm:spPr/>
      <dgm:t>
        <a:bodyPr/>
        <a:lstStyle/>
        <a:p>
          <a:pPr algn="ctr">
            <a:lnSpc>
              <a:spcPct val="100000"/>
            </a:lnSpc>
            <a:spcBef>
              <a:spcPts val="0"/>
            </a:spcBef>
            <a:spcAft>
              <a:spcPts val="0"/>
            </a:spcAft>
          </a:pPr>
          <a:endParaRPr lang="en-US" sz="1200">
            <a:latin typeface="Sakkal Majalla" panose="02000000000000000000" pitchFamily="2" charset="-78"/>
            <a:cs typeface="Sakkal Majalla" panose="02000000000000000000" pitchFamily="2" charset="-78"/>
          </a:endParaRPr>
        </a:p>
      </dgm:t>
    </dgm:pt>
    <dgm:pt modelId="{C3FA02EF-6F47-453D-A4B4-E0B5F7B0A94D}">
      <dgm:prSet custT="1"/>
      <dgm:spPr/>
      <dgm:t>
        <a:bodyPr/>
        <a:lstStyle/>
        <a:p>
          <a:pPr rtl="1"/>
          <a:r>
            <a:rPr lang="ar-AE" sz="1200" b="1"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dirty="0" smtClean="0">
              <a:latin typeface="Sakkal Majalla" panose="02000000000000000000" pitchFamily="2" charset="-78"/>
              <a:cs typeface="Sakkal Majalla" panose="02000000000000000000" pitchFamily="2" charset="-78"/>
            </a:rPr>
            <a:t>2014</a:t>
          </a:r>
          <a:r>
            <a:rPr lang="ar-AE" sz="1200" b="1" dirty="0" smtClean="0">
              <a:latin typeface="Sakkal Majalla" panose="02000000000000000000" pitchFamily="2" charset="-78"/>
              <a:cs typeface="Sakkal Majalla" panose="02000000000000000000" pitchFamily="2" charset="-78"/>
            </a:rPr>
            <a:t> تعود إلى تضمين عدد </a:t>
          </a:r>
          <a:r>
            <a:rPr lang="en-US" sz="1200" b="1" dirty="0" smtClean="0">
              <a:latin typeface="Sakkal Majalla" panose="02000000000000000000" pitchFamily="2" charset="-78"/>
              <a:cs typeface="Sakkal Majalla" panose="02000000000000000000" pitchFamily="2" charset="-78"/>
            </a:rPr>
            <a:t>1,828</a:t>
          </a:r>
          <a:r>
            <a:rPr lang="ar-AE" sz="1200" b="1"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dirty="0">
            <a:latin typeface="Sakkal Majalla" panose="02000000000000000000" pitchFamily="2" charset="-78"/>
            <a:cs typeface="Sakkal Majalla" panose="02000000000000000000" pitchFamily="2" charset="-78"/>
          </a:endParaRPr>
        </a:p>
      </dgm:t>
    </dgm:pt>
    <dgm:pt modelId="{764E5AED-F131-4640-B0FE-5180E4D84F46}" type="parTrans" cxnId="{82E923EF-AAC9-41EF-9240-7E689C7F79FF}">
      <dgm:prSet/>
      <dgm:spPr/>
      <dgm:t>
        <a:bodyPr/>
        <a:lstStyle/>
        <a:p>
          <a:endParaRPr lang="en-US"/>
        </a:p>
      </dgm:t>
    </dgm:pt>
    <dgm:pt modelId="{06E6099F-9553-4BFE-95D7-E81957E67C7B}" type="sibTrans" cxnId="{82E923EF-AAC9-41EF-9240-7E689C7F79FF}">
      <dgm:prSet/>
      <dgm:spPr/>
      <dgm:t>
        <a:bodyPr/>
        <a:lstStyle/>
        <a:p>
          <a:endParaRPr lang="en-US"/>
        </a:p>
      </dgm:t>
    </dgm:pt>
    <dgm:pt modelId="{CAA3EB9F-9BF4-4B20-8464-16973000C40C}" type="pres">
      <dgm:prSet presAssocID="{F8B141EF-0215-4CF8-9F74-49593DC4CC08}" presName="Name0" presStyleCnt="0">
        <dgm:presLayoutVars>
          <dgm:dir/>
          <dgm:animLvl val="lvl"/>
          <dgm:resizeHandles val="exact"/>
        </dgm:presLayoutVars>
      </dgm:prSet>
      <dgm:spPr/>
      <dgm:t>
        <a:bodyPr/>
        <a:lstStyle/>
        <a:p>
          <a:endParaRPr lang="en-US"/>
        </a:p>
      </dgm:t>
    </dgm:pt>
    <dgm:pt modelId="{8C10711E-7729-4854-B1D0-3B46C0F45564}" type="pres">
      <dgm:prSet presAssocID="{7F4EE58C-BB64-445B-B9B6-4F5D50465B32}" presName="linNode" presStyleCnt="0"/>
      <dgm:spPr/>
      <dgm:t>
        <a:bodyPr/>
        <a:lstStyle/>
        <a:p>
          <a:endParaRPr lang="en-US"/>
        </a:p>
      </dgm:t>
    </dgm:pt>
    <dgm:pt modelId="{EC220C7A-6710-48F6-8354-83D6A3F4B033}" type="pres">
      <dgm:prSet presAssocID="{7F4EE58C-BB64-445B-B9B6-4F5D50465B32}" presName="parentText" presStyleLbl="node1" presStyleIdx="0" presStyleCnt="2" custScaleX="277778" custScaleY="48561" custLinFactNeighborY="-14724">
        <dgm:presLayoutVars>
          <dgm:chMax val="1"/>
          <dgm:bulletEnabled val="1"/>
        </dgm:presLayoutVars>
      </dgm:prSet>
      <dgm:spPr/>
      <dgm:t>
        <a:bodyPr/>
        <a:lstStyle/>
        <a:p>
          <a:endParaRPr lang="en-US"/>
        </a:p>
      </dgm:t>
    </dgm:pt>
    <dgm:pt modelId="{177A8F7D-9C1D-4D42-AEB0-FD77F8B5B5A0}" type="pres">
      <dgm:prSet presAssocID="{66BAE910-25B6-4C63-B773-2D7643AE785F}" presName="sp" presStyleCnt="0"/>
      <dgm:spPr/>
      <dgm:t>
        <a:bodyPr/>
        <a:lstStyle/>
        <a:p>
          <a:endParaRPr lang="en-US"/>
        </a:p>
      </dgm:t>
    </dgm:pt>
    <dgm:pt modelId="{E6723980-8214-469C-9019-8A9F7FFCBDF7}" type="pres">
      <dgm:prSet presAssocID="{C3FA02EF-6F47-453D-A4B4-E0B5F7B0A94D}" presName="linNode" presStyleCnt="0"/>
      <dgm:spPr/>
      <dgm:t>
        <a:bodyPr/>
        <a:lstStyle/>
        <a:p>
          <a:endParaRPr lang="en-US"/>
        </a:p>
      </dgm:t>
    </dgm:pt>
    <dgm:pt modelId="{9FBA6B79-5729-4CFB-AAF7-0518AA59729B}" type="pres">
      <dgm:prSet presAssocID="{C3FA02EF-6F47-453D-A4B4-E0B5F7B0A94D}" presName="parentText" presStyleLbl="node1" presStyleIdx="1" presStyleCnt="2" custScaleX="277778" custScaleY="43920" custLinFactNeighborX="31572" custLinFactNeighborY="2817">
        <dgm:presLayoutVars>
          <dgm:chMax val="1"/>
          <dgm:bulletEnabled val="1"/>
        </dgm:presLayoutVars>
      </dgm:prSet>
      <dgm:spPr/>
      <dgm:t>
        <a:bodyPr/>
        <a:lstStyle/>
        <a:p>
          <a:endParaRPr lang="en-US"/>
        </a:p>
      </dgm:t>
    </dgm:pt>
  </dgm:ptLst>
  <dgm:cxnLst>
    <dgm:cxn modelId="{21A61D4F-022F-40EE-B63E-3A3A3EF41477}" srcId="{F8B141EF-0215-4CF8-9F74-49593DC4CC08}" destId="{7F4EE58C-BB64-445B-B9B6-4F5D50465B32}" srcOrd="0" destOrd="0" parTransId="{9E3966BE-728D-41ED-8A9B-6498FE868C5D}" sibTransId="{66BAE910-25B6-4C63-B773-2D7643AE785F}"/>
    <dgm:cxn modelId="{82E923EF-AAC9-41EF-9240-7E689C7F79FF}" srcId="{F8B141EF-0215-4CF8-9F74-49593DC4CC08}" destId="{C3FA02EF-6F47-453D-A4B4-E0B5F7B0A94D}" srcOrd="1" destOrd="0" parTransId="{764E5AED-F131-4640-B0FE-5180E4D84F46}" sibTransId="{06E6099F-9553-4BFE-95D7-E81957E67C7B}"/>
    <dgm:cxn modelId="{A715F398-2A1A-4F42-95A5-19C66400B4A6}" type="presOf" srcId="{C3FA02EF-6F47-453D-A4B4-E0B5F7B0A94D}" destId="{9FBA6B79-5729-4CFB-AAF7-0518AA59729B}" srcOrd="0" destOrd="0" presId="urn:microsoft.com/office/officeart/2005/8/layout/vList5"/>
    <dgm:cxn modelId="{FCF8934D-54C2-4700-AEBD-DF337A93AD5D}" type="presOf" srcId="{7F4EE58C-BB64-445B-B9B6-4F5D50465B32}" destId="{EC220C7A-6710-48F6-8354-83D6A3F4B033}" srcOrd="0" destOrd="0" presId="urn:microsoft.com/office/officeart/2005/8/layout/vList5"/>
    <dgm:cxn modelId="{B1AB2241-4112-48D8-B26E-73A55D12622E}" type="presOf" srcId="{F8B141EF-0215-4CF8-9F74-49593DC4CC08}" destId="{CAA3EB9F-9BF4-4B20-8464-16973000C40C}" srcOrd="0" destOrd="0" presId="urn:microsoft.com/office/officeart/2005/8/layout/vList5"/>
    <dgm:cxn modelId="{31F33928-2DCF-4546-AF4F-79D01B2F8C72}" type="presParOf" srcId="{CAA3EB9F-9BF4-4B20-8464-16973000C40C}" destId="{8C10711E-7729-4854-B1D0-3B46C0F45564}" srcOrd="0" destOrd="0" presId="urn:microsoft.com/office/officeart/2005/8/layout/vList5"/>
    <dgm:cxn modelId="{5FC43D09-0E03-4A56-A85C-B35086EBEEBF}" type="presParOf" srcId="{8C10711E-7729-4854-B1D0-3B46C0F45564}" destId="{EC220C7A-6710-48F6-8354-83D6A3F4B033}" srcOrd="0" destOrd="0" presId="urn:microsoft.com/office/officeart/2005/8/layout/vList5"/>
    <dgm:cxn modelId="{2A17A729-B618-4CC3-8CE6-B073A6C7C9FE}" type="presParOf" srcId="{CAA3EB9F-9BF4-4B20-8464-16973000C40C}" destId="{177A8F7D-9C1D-4D42-AEB0-FD77F8B5B5A0}" srcOrd="1" destOrd="0" presId="urn:microsoft.com/office/officeart/2005/8/layout/vList5"/>
    <dgm:cxn modelId="{751A40FC-55F0-4667-BB05-351E0F419C29}" type="presParOf" srcId="{CAA3EB9F-9BF4-4B20-8464-16973000C40C}" destId="{E6723980-8214-469C-9019-8A9F7FFCBDF7}" srcOrd="2" destOrd="0" presId="urn:microsoft.com/office/officeart/2005/8/layout/vList5"/>
    <dgm:cxn modelId="{ACDEF5CD-8DEA-4832-8153-F8D44097E818}" type="presParOf" srcId="{E6723980-8214-469C-9019-8A9F7FFCBDF7}" destId="{9FBA6B79-5729-4CFB-AAF7-0518AA59729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6138-EF04-49BC-9C3C-29FCB2D063BA}">
      <dsp:nvSpPr>
        <dsp:cNvPr id="0" name=""/>
        <dsp:cNvSpPr/>
      </dsp:nvSpPr>
      <dsp:spPr>
        <a:xfrm>
          <a:off x="8476" y="258"/>
          <a:ext cx="8678323" cy="499302"/>
        </a:xfrm>
        <a:prstGeom prst="round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وعددها 16 وزارة أساسية و4 وزارات دولة بالإضافة إلى 39جهة اتحادية مستقلة</a:t>
          </a:r>
        </a:p>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وتتضمن الموظفين في الوظائف الأساسية والعاملين في الخدمات المعاونة والعاملين المحليين في البعثات الخارجية</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32850" y="24632"/>
        <a:ext cx="8629575" cy="450554"/>
      </dsp:txXfrm>
    </dsp:sp>
    <dsp:sp modelId="{EC220C7A-6710-48F6-8354-83D6A3F4B033}">
      <dsp:nvSpPr>
        <dsp:cNvPr id="0" name=""/>
        <dsp:cNvSpPr/>
      </dsp:nvSpPr>
      <dsp:spPr>
        <a:xfrm>
          <a:off x="4238" y="524489"/>
          <a:ext cx="8678323" cy="237251"/>
        </a:xfrm>
        <a:prstGeom prst="round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جميع الإحصائيات تمت بناء على واقع البيانات في نهاية سنة 2015</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15820" y="536071"/>
        <a:ext cx="8655159" cy="2140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6138-EF04-49BC-9C3C-29FCB2D063BA}">
      <dsp:nvSpPr>
        <dsp:cNvPr id="0" name=""/>
        <dsp:cNvSpPr/>
      </dsp:nvSpPr>
      <dsp:spPr>
        <a:xfrm>
          <a:off x="8476" y="258"/>
          <a:ext cx="8678323" cy="499302"/>
        </a:xfrm>
        <a:prstGeom prst="round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وعددها 16 وزارة أساسية و4 وزارات دولة بالإضافة إلى 39جهة اتحادية مستقلة</a:t>
          </a:r>
        </a:p>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وتتضمن الموظفين في الوظائف الأساسية والعاملين في الخدمات المعاونة والعاملين المحليين في البعثات الخارجية</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32850" y="24632"/>
        <a:ext cx="8629575" cy="450554"/>
      </dsp:txXfrm>
    </dsp:sp>
    <dsp:sp modelId="{EC220C7A-6710-48F6-8354-83D6A3F4B033}">
      <dsp:nvSpPr>
        <dsp:cNvPr id="0" name=""/>
        <dsp:cNvSpPr/>
      </dsp:nvSpPr>
      <dsp:spPr>
        <a:xfrm>
          <a:off x="4238" y="524748"/>
          <a:ext cx="8678323" cy="237251"/>
        </a:xfrm>
        <a:prstGeom prst="round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kern="1200" dirty="0" smtClean="0">
              <a:latin typeface="Sakkal Majalla" panose="02000000000000000000" pitchFamily="2" charset="-78"/>
              <a:cs typeface="Sakkal Majalla" panose="02000000000000000000" pitchFamily="2" charset="-78"/>
            </a:rPr>
            <a:t>2014</a:t>
          </a:r>
          <a:r>
            <a:rPr lang="ar-AE" sz="1200" b="1" kern="1200" dirty="0" smtClean="0">
              <a:latin typeface="Sakkal Majalla" panose="02000000000000000000" pitchFamily="2" charset="-78"/>
              <a:cs typeface="Sakkal Majalla" panose="02000000000000000000" pitchFamily="2" charset="-78"/>
            </a:rPr>
            <a:t> تعود إلى تضمين عدد </a:t>
          </a:r>
          <a:r>
            <a:rPr lang="en-US" sz="1200" b="1" kern="1200" dirty="0" smtClean="0">
              <a:latin typeface="Sakkal Majalla" panose="02000000000000000000" pitchFamily="2" charset="-78"/>
              <a:cs typeface="Sakkal Majalla" panose="02000000000000000000" pitchFamily="2" charset="-78"/>
            </a:rPr>
            <a:t>1,828</a:t>
          </a:r>
          <a:r>
            <a:rPr lang="ar-AE" sz="1200" b="1" kern="1200"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15820" y="536330"/>
        <a:ext cx="8655159" cy="2140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6138-EF04-49BC-9C3C-29FCB2D063BA}">
      <dsp:nvSpPr>
        <dsp:cNvPr id="0" name=""/>
        <dsp:cNvSpPr/>
      </dsp:nvSpPr>
      <dsp:spPr>
        <a:xfrm>
          <a:off x="8476" y="258"/>
          <a:ext cx="8678323" cy="499302"/>
        </a:xfrm>
        <a:prstGeom prst="round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وعددها 16 وزارة أساسية و4 وزارات دولة بالإضافة إلى 39جهة اتحادية مستقلة</a:t>
          </a:r>
        </a:p>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وتتضمن الموظفين في الوظائف الأساسية والعاملين في الخدمات المعاونة والعاملين المحليين في البعثات الخارجية</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32850" y="24632"/>
        <a:ext cx="8629575" cy="450554"/>
      </dsp:txXfrm>
    </dsp:sp>
    <dsp:sp modelId="{EC220C7A-6710-48F6-8354-83D6A3F4B033}">
      <dsp:nvSpPr>
        <dsp:cNvPr id="0" name=""/>
        <dsp:cNvSpPr/>
      </dsp:nvSpPr>
      <dsp:spPr>
        <a:xfrm>
          <a:off x="4238" y="524748"/>
          <a:ext cx="8678323" cy="237251"/>
        </a:xfrm>
        <a:prstGeom prst="round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kern="1200" dirty="0" smtClean="0">
              <a:latin typeface="Sakkal Majalla" panose="02000000000000000000" pitchFamily="2" charset="-78"/>
              <a:cs typeface="Sakkal Majalla" panose="02000000000000000000" pitchFamily="2" charset="-78"/>
            </a:rPr>
            <a:t>2014</a:t>
          </a:r>
          <a:r>
            <a:rPr lang="ar-AE" sz="1200" b="1" kern="1200" dirty="0" smtClean="0">
              <a:latin typeface="Sakkal Majalla" panose="02000000000000000000" pitchFamily="2" charset="-78"/>
              <a:cs typeface="Sakkal Majalla" panose="02000000000000000000" pitchFamily="2" charset="-78"/>
            </a:rPr>
            <a:t> تعود إلى تضمين عدد </a:t>
          </a:r>
          <a:r>
            <a:rPr lang="en-US" sz="1200" b="1" kern="1200" dirty="0" smtClean="0">
              <a:latin typeface="Sakkal Majalla" panose="02000000000000000000" pitchFamily="2" charset="-78"/>
              <a:cs typeface="Sakkal Majalla" panose="02000000000000000000" pitchFamily="2" charset="-78"/>
            </a:rPr>
            <a:t>1,828</a:t>
          </a:r>
          <a:r>
            <a:rPr lang="ar-AE" sz="1200" b="1" kern="1200"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15820" y="536330"/>
        <a:ext cx="8655159" cy="2140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6138-EF04-49BC-9C3C-29FCB2D063BA}">
      <dsp:nvSpPr>
        <dsp:cNvPr id="0" name=""/>
        <dsp:cNvSpPr/>
      </dsp:nvSpPr>
      <dsp:spPr>
        <a:xfrm>
          <a:off x="8476" y="258"/>
          <a:ext cx="8678323" cy="499302"/>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الخارجية والعاملين المحليين في البعثات الدبلوماسية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kern="1200" dirty="0">
            <a:solidFill>
              <a:schemeClr val="tx2"/>
            </a:solidFill>
            <a:latin typeface="Sakkal Majalla" panose="02000000000000000000" pitchFamily="2" charset="-78"/>
            <a:ea typeface="Tahoma" pitchFamily="34" charset="0"/>
            <a:cs typeface="Sakkal Majalla" panose="02000000000000000000" pitchFamily="2" charset="-78"/>
          </a:endParaRPr>
        </a:p>
      </dsp:txBody>
      <dsp:txXfrm>
        <a:off x="32850" y="24632"/>
        <a:ext cx="8629575" cy="450554"/>
      </dsp:txXfrm>
    </dsp:sp>
    <dsp:sp modelId="{EC220C7A-6710-48F6-8354-83D6A3F4B033}">
      <dsp:nvSpPr>
        <dsp:cNvPr id="0" name=""/>
        <dsp:cNvSpPr/>
      </dsp:nvSpPr>
      <dsp:spPr>
        <a:xfrm>
          <a:off x="4238" y="524489"/>
          <a:ext cx="8678323" cy="237251"/>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tx2"/>
              </a:solidFill>
              <a:latin typeface="Sakkal Majalla" panose="02000000000000000000" pitchFamily="2" charset="-78"/>
              <a:ea typeface="Tahoma" pitchFamily="34" charset="0"/>
              <a:cs typeface="Sakkal Majalla" panose="02000000000000000000" pitchFamily="2" charset="-78"/>
            </a:rPr>
            <a:t>جميع الإحصائيات تمت بناء على واقع البيانات في نهاية سنة 2015</a:t>
          </a:r>
          <a:endParaRPr lang="en-US" sz="1200" b="1" kern="1200" dirty="0">
            <a:solidFill>
              <a:schemeClr val="tx2"/>
            </a:solidFill>
            <a:latin typeface="Sakkal Majalla" panose="02000000000000000000" pitchFamily="2" charset="-78"/>
            <a:ea typeface="Tahoma" pitchFamily="34" charset="0"/>
            <a:cs typeface="Sakkal Majalla" panose="02000000000000000000" pitchFamily="2" charset="-78"/>
          </a:endParaRPr>
        </a:p>
      </dsp:txBody>
      <dsp:txXfrm>
        <a:off x="15820" y="536071"/>
        <a:ext cx="8655159" cy="2140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6138-EF04-49BC-9C3C-29FCB2D063BA}">
      <dsp:nvSpPr>
        <dsp:cNvPr id="0" name=""/>
        <dsp:cNvSpPr/>
      </dsp:nvSpPr>
      <dsp:spPr>
        <a:xfrm>
          <a:off x="8624" y="2"/>
          <a:ext cx="8830574" cy="457651"/>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الخارجية والعاملين المحليين في البعثات الدبلوماسية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kern="1200" dirty="0">
            <a:solidFill>
              <a:schemeClr val="accent1">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30965" y="22343"/>
        <a:ext cx="8785892" cy="412969"/>
      </dsp:txXfrm>
    </dsp:sp>
    <dsp:sp modelId="{C9402BF9-C759-4B6B-8F40-6DAE34FBD0EE}">
      <dsp:nvSpPr>
        <dsp:cNvPr id="0" name=""/>
        <dsp:cNvSpPr/>
      </dsp:nvSpPr>
      <dsp:spPr>
        <a:xfrm flipH="1">
          <a:off x="8624" y="483522"/>
          <a:ext cx="8830574" cy="266279"/>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1">
            <a:lnSpc>
              <a:spcPct val="100000"/>
            </a:lnSpc>
            <a:spcBef>
              <a:spcPct val="0"/>
            </a:spcBef>
            <a:spcAft>
              <a:spcPts val="0"/>
            </a:spcAft>
          </a:pPr>
          <a:r>
            <a:rPr lang="ar-AE" sz="1800" b="1" kern="1200" dirty="0" smtClean="0">
              <a:solidFill>
                <a:srgbClr val="C00000"/>
              </a:solidFill>
              <a:latin typeface="Sakkal Majalla" panose="02000000000000000000" pitchFamily="2" charset="-78"/>
              <a:ea typeface="Tahoma" pitchFamily="34" charset="0"/>
              <a:cs typeface="Sakkal Majalla" panose="02000000000000000000" pitchFamily="2" charset="-78"/>
            </a:rPr>
            <a:t>*</a:t>
          </a:r>
          <a:r>
            <a:rPr lang="ar-AE" sz="1200" b="1" kern="1200" dirty="0" smtClean="0">
              <a:solidFill>
                <a:schemeClr val="tx2">
                  <a:lumMod val="50000"/>
                </a:schemeClr>
              </a:solidFill>
              <a:latin typeface="Sakkal Majalla" panose="02000000000000000000" pitchFamily="2" charset="-78"/>
              <a:ea typeface="Tahoma" pitchFamily="34" charset="0"/>
              <a:cs typeface="Sakkal Majalla" panose="02000000000000000000" pitchFamily="2" charset="-78"/>
            </a:rPr>
            <a:t>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الفارق في عدد الموظفين بين الربع الثالث </a:t>
          </a:r>
          <a:r>
            <a:rPr lang="en-US"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2015</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 و الرابع </a:t>
          </a:r>
          <a:r>
            <a:rPr lang="en-US"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2015</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 وهو  </a:t>
          </a:r>
          <a:r>
            <a:rPr lang="en-US"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1,239</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موظف، يأتي نتيجة لتنفيذ لتفعيل جهات جديدة وكذلك نتيجة تنفيذ إجراءات تعيين ونهايات خدمة بأثر رجعي</a:t>
          </a:r>
          <a:endParaRPr lang="en-US" sz="1200" b="1" kern="1200" dirty="0">
            <a:solidFill>
              <a:schemeClr val="tx2">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21623" y="496521"/>
        <a:ext cx="8804576" cy="2402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6138-EF04-49BC-9C3C-29FCB2D063BA}">
      <dsp:nvSpPr>
        <dsp:cNvPr id="0" name=""/>
        <dsp:cNvSpPr/>
      </dsp:nvSpPr>
      <dsp:spPr>
        <a:xfrm>
          <a:off x="8476" y="111"/>
          <a:ext cx="8678323" cy="22837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en-US" sz="1200" b="1" kern="1200" dirty="0" smtClean="0">
              <a:latin typeface="Sakkal Majalla" panose="02000000000000000000" pitchFamily="2" charset="-78"/>
              <a:ea typeface="Tahoma" pitchFamily="34" charset="0"/>
              <a:cs typeface="Sakkal Majalla" panose="02000000000000000000" pitchFamily="2" charset="-78"/>
            </a:rPr>
            <a:t>*</a:t>
          </a:r>
          <a:r>
            <a:rPr lang="ar-AE" sz="1200" b="1" kern="1200" dirty="0" smtClean="0">
              <a:latin typeface="Sakkal Majalla" panose="02000000000000000000" pitchFamily="2" charset="-78"/>
              <a:ea typeface="Tahoma" pitchFamily="34" charset="0"/>
              <a:cs typeface="Sakkal Majalla" panose="02000000000000000000" pitchFamily="2" charset="-78"/>
            </a:rPr>
            <a:t>البيانات تشمل الموظفين على درجات الكادر العام فقط في الوزارات والجهات الاتحادية المستقلة المشغلة لنظام بياناتي</a:t>
          </a:r>
          <a:endParaRPr lang="en-US" sz="1200" b="1" kern="1200" dirty="0">
            <a:latin typeface="Sakkal Majalla" panose="02000000000000000000" pitchFamily="2" charset="-78"/>
            <a:ea typeface="Tahoma" pitchFamily="34" charset="0"/>
            <a:cs typeface="Sakkal Majalla" panose="02000000000000000000" pitchFamily="2" charset="-78"/>
          </a:endParaRPr>
        </a:p>
      </dsp:txBody>
      <dsp:txXfrm>
        <a:off x="19624" y="11259"/>
        <a:ext cx="8656027" cy="2060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6138-EF04-49BC-9C3C-29FCB2D063BA}">
      <dsp:nvSpPr>
        <dsp:cNvPr id="0" name=""/>
        <dsp:cNvSpPr/>
      </dsp:nvSpPr>
      <dsp:spPr>
        <a:xfrm>
          <a:off x="8460" y="409"/>
          <a:ext cx="8662518" cy="270123"/>
        </a:xfrm>
        <a:prstGeom prst="roundRect">
          <a:avLst/>
        </a:prstGeom>
        <a:solidFill>
          <a:schemeClr val="accent4">
            <a:lumMod val="20000"/>
            <a:lumOff val="80000"/>
          </a:schemeClr>
        </a:solidFill>
        <a:ln>
          <a:solidFill>
            <a:schemeClr val="accent4">
              <a:lumMod val="40000"/>
              <a:lumOff val="6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ar-AE" sz="1200" b="1" kern="1200" dirty="0" smtClean="0">
              <a:solidFill>
                <a:schemeClr val="tx1"/>
              </a:solidFill>
              <a:latin typeface="Sakkal Majalla" panose="02000000000000000000" pitchFamily="2" charset="-78"/>
              <a:ea typeface="Tahoma" pitchFamily="34" charset="0"/>
              <a:cs typeface="Sakkal Majalla" panose="02000000000000000000" pitchFamily="2" charset="-78"/>
            </a:rPr>
            <a:t>البيانات تشمل الموظفين في الجهات المستقلة التي يتم سحب بياناتها بشكل ربع سنوي من خلال الربط مع نظام «بياناتي» وعددها  </a:t>
          </a:r>
          <a:r>
            <a:rPr lang="en-US" sz="1200" b="1" kern="1200" dirty="0" smtClean="0">
              <a:solidFill>
                <a:schemeClr val="tx1"/>
              </a:solidFill>
              <a:latin typeface="Sakkal Majalla" panose="02000000000000000000" pitchFamily="2" charset="-78"/>
              <a:ea typeface="Tahoma" pitchFamily="34" charset="0"/>
              <a:cs typeface="Sakkal Majalla" panose="02000000000000000000" pitchFamily="2" charset="-78"/>
            </a:rPr>
            <a:t>20</a:t>
          </a:r>
          <a:r>
            <a:rPr lang="ar-AE" sz="1200" b="1" kern="1200" dirty="0" smtClean="0">
              <a:solidFill>
                <a:schemeClr val="tx1"/>
              </a:solidFill>
              <a:latin typeface="Sakkal Majalla" panose="02000000000000000000" pitchFamily="2" charset="-78"/>
              <a:ea typeface="Tahoma" pitchFamily="34" charset="0"/>
              <a:cs typeface="Sakkal Majalla" panose="02000000000000000000" pitchFamily="2" charset="-78"/>
            </a:rPr>
            <a:t>جهة مستقلة</a:t>
          </a:r>
          <a:endParaRPr lang="en-US" sz="1200" b="1" kern="1200" dirty="0">
            <a:solidFill>
              <a:schemeClr val="tx1"/>
            </a:solidFill>
            <a:latin typeface="Sakkal Majalla" panose="02000000000000000000" pitchFamily="2" charset="-78"/>
            <a:ea typeface="Tahoma" pitchFamily="34" charset="0"/>
            <a:cs typeface="Sakkal Majalla" panose="02000000000000000000" pitchFamily="2" charset="-78"/>
          </a:endParaRPr>
        </a:p>
      </dsp:txBody>
      <dsp:txXfrm>
        <a:off x="21646" y="13595"/>
        <a:ext cx="8636146" cy="243751"/>
      </dsp:txXfrm>
    </dsp:sp>
    <dsp:sp modelId="{AFF2B517-1841-459E-9957-C28219F26047}">
      <dsp:nvSpPr>
        <dsp:cNvPr id="0" name=""/>
        <dsp:cNvSpPr/>
      </dsp:nvSpPr>
      <dsp:spPr>
        <a:xfrm>
          <a:off x="10" y="284038"/>
          <a:ext cx="8670968" cy="270123"/>
        </a:xfrm>
        <a:prstGeom prst="roundRect">
          <a:avLst/>
        </a:prstGeom>
        <a:solidFill>
          <a:schemeClr val="accent4">
            <a:lumMod val="20000"/>
            <a:lumOff val="80000"/>
          </a:schemeClr>
        </a:solidFill>
        <a:ln>
          <a:solidFill>
            <a:schemeClr val="accent4">
              <a:lumMod val="40000"/>
              <a:lumOff val="6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ar-AE" sz="1200" b="1" kern="1200" dirty="0" smtClean="0">
              <a:solidFill>
                <a:schemeClr val="tx1"/>
              </a:solidFill>
              <a:latin typeface="Sakkal Majalla" panose="02000000000000000000" pitchFamily="2" charset="-78"/>
              <a:ea typeface="Tahoma" pitchFamily="34" charset="0"/>
              <a:cs typeface="Sakkal Majalla" panose="02000000000000000000" pitchFamily="2" charset="-78"/>
            </a:rPr>
            <a:t>الجهات المذكورة في الإحصائيات التالية لها أنظمة موارد بشرية خاصة بها</a:t>
          </a:r>
          <a:endParaRPr lang="en-US" sz="1200" b="1" kern="1200" dirty="0">
            <a:solidFill>
              <a:schemeClr val="tx1"/>
            </a:solidFill>
            <a:latin typeface="Sakkal Majalla" panose="02000000000000000000" pitchFamily="2" charset="-78"/>
            <a:ea typeface="Tahoma" pitchFamily="34" charset="0"/>
            <a:cs typeface="Sakkal Majalla" panose="02000000000000000000" pitchFamily="2" charset="-78"/>
          </a:endParaRPr>
        </a:p>
      </dsp:txBody>
      <dsp:txXfrm>
        <a:off x="13196" y="297224"/>
        <a:ext cx="8644596" cy="243751"/>
      </dsp:txXfrm>
    </dsp:sp>
    <dsp:sp modelId="{EB0DF414-B318-44C2-AC75-B6DDE06856B4}">
      <dsp:nvSpPr>
        <dsp:cNvPr id="0" name=""/>
        <dsp:cNvSpPr/>
      </dsp:nvSpPr>
      <dsp:spPr>
        <a:xfrm>
          <a:off x="0" y="558799"/>
          <a:ext cx="8662518" cy="270123"/>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ar-AE" sz="1200" b="1" kern="1200" dirty="0" smtClean="0">
              <a:solidFill>
                <a:schemeClr val="tx1"/>
              </a:solidFill>
              <a:latin typeface="Sakkal Majalla" panose="02000000000000000000" pitchFamily="2" charset="-78"/>
              <a:ea typeface="Tahoma" pitchFamily="34" charset="0"/>
              <a:cs typeface="Sakkal Majalla" panose="02000000000000000000" pitchFamily="2" charset="-78"/>
            </a:rPr>
            <a:t>جميع الإحصائيات تمت بناء على واقع البيانات في نهاية سنة 2015</a:t>
          </a:r>
          <a:endParaRPr lang="en-US" sz="1200" b="1" kern="1200" dirty="0">
            <a:solidFill>
              <a:schemeClr val="tx1"/>
            </a:solidFill>
            <a:latin typeface="Sakkal Majalla" panose="02000000000000000000" pitchFamily="2" charset="-78"/>
            <a:ea typeface="Tahoma" pitchFamily="34" charset="0"/>
            <a:cs typeface="Sakkal Majalla" panose="02000000000000000000" pitchFamily="2" charset="-78"/>
          </a:endParaRPr>
        </a:p>
      </dsp:txBody>
      <dsp:txXfrm>
        <a:off x="13186" y="571985"/>
        <a:ext cx="8636146" cy="243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6138-EF04-49BC-9C3C-29FCB2D063BA}">
      <dsp:nvSpPr>
        <dsp:cNvPr id="0" name=""/>
        <dsp:cNvSpPr/>
      </dsp:nvSpPr>
      <dsp:spPr>
        <a:xfrm>
          <a:off x="8476" y="258"/>
          <a:ext cx="8678323" cy="499302"/>
        </a:xfrm>
        <a:prstGeom prst="round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في وزارة الخارجية والعاملين المحليين في البعثات الدبلوماسية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32850" y="24632"/>
        <a:ext cx="8629575" cy="450554"/>
      </dsp:txXfrm>
    </dsp:sp>
    <dsp:sp modelId="{EC220C7A-6710-48F6-8354-83D6A3F4B033}">
      <dsp:nvSpPr>
        <dsp:cNvPr id="0" name=""/>
        <dsp:cNvSpPr/>
      </dsp:nvSpPr>
      <dsp:spPr>
        <a:xfrm>
          <a:off x="4238" y="524489"/>
          <a:ext cx="8678323" cy="237251"/>
        </a:xfrm>
        <a:prstGeom prst="round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جميع الإحصائيات تمت بناء على واقع البيانات في نهاية سنة  2015</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15820" y="536071"/>
        <a:ext cx="8655159" cy="214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6138-EF04-49BC-9C3C-29FCB2D063BA}">
      <dsp:nvSpPr>
        <dsp:cNvPr id="0" name=""/>
        <dsp:cNvSpPr/>
      </dsp:nvSpPr>
      <dsp:spPr>
        <a:xfrm>
          <a:off x="8476" y="8"/>
          <a:ext cx="8678323" cy="334528"/>
        </a:xfrm>
        <a:prstGeom prst="round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ar-AE" sz="1200" b="1" kern="1200" dirty="0" smtClean="0">
              <a:solidFill>
                <a:schemeClr val="tx1"/>
              </a:solidFill>
              <a:latin typeface="Sakkal Majalla" panose="02000000000000000000" pitchFamily="2" charset="-78"/>
              <a:ea typeface="Tahoma" pitchFamily="34" charset="0"/>
              <a:cs typeface="Sakkal Majalla" panose="02000000000000000000" pitchFamily="2" charset="-78"/>
            </a:rPr>
            <a:t>البيانات تشمل الموظفين في الجهات المستقلة التي يتم سحب بياناتها بشكل ربع سنوي من خلال الربط مع نظام «بياناتي» وعددها  </a:t>
          </a:r>
          <a:r>
            <a:rPr lang="en-US" sz="1200" b="1" kern="1200" dirty="0" smtClean="0">
              <a:solidFill>
                <a:schemeClr val="tx1"/>
              </a:solidFill>
              <a:latin typeface="Sakkal Majalla" panose="02000000000000000000" pitchFamily="2" charset="-78"/>
              <a:ea typeface="Tahoma" pitchFamily="34" charset="0"/>
              <a:cs typeface="Sakkal Majalla" panose="02000000000000000000" pitchFamily="2" charset="-78"/>
            </a:rPr>
            <a:t>20</a:t>
          </a:r>
          <a:r>
            <a:rPr lang="ar-AE" sz="1200" b="1" kern="1200" smtClean="0">
              <a:solidFill>
                <a:schemeClr val="tx1"/>
              </a:solidFill>
              <a:latin typeface="Sakkal Majalla" panose="02000000000000000000" pitchFamily="2" charset="-78"/>
              <a:ea typeface="Tahoma" pitchFamily="34" charset="0"/>
              <a:cs typeface="Sakkal Majalla" panose="02000000000000000000" pitchFamily="2" charset="-78"/>
            </a:rPr>
            <a:t>جهة مستقلة</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24806" y="16338"/>
        <a:ext cx="8645663" cy="301868"/>
      </dsp:txXfrm>
    </dsp:sp>
    <dsp:sp modelId="{AFF2B517-1841-459E-9957-C28219F26047}">
      <dsp:nvSpPr>
        <dsp:cNvPr id="0" name=""/>
        <dsp:cNvSpPr/>
      </dsp:nvSpPr>
      <dsp:spPr>
        <a:xfrm>
          <a:off x="10" y="351263"/>
          <a:ext cx="8686789" cy="334528"/>
        </a:xfrm>
        <a:prstGeom prst="round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الجهات المذكورة في الإحصائيات لها أنظمة موارد بشرية خاصة بها</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16340" y="367593"/>
        <a:ext cx="8654129" cy="301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6138-EF04-49BC-9C3C-29FCB2D063BA}">
      <dsp:nvSpPr>
        <dsp:cNvPr id="0" name=""/>
        <dsp:cNvSpPr/>
      </dsp:nvSpPr>
      <dsp:spPr>
        <a:xfrm>
          <a:off x="8476" y="258"/>
          <a:ext cx="8678323" cy="499302"/>
        </a:xfrm>
        <a:prstGeom prst="round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وعددها 16 وزارة أساسية و4 وزارات دولة بالإضافة إلى 39جهة اتحادية مستقلة</a:t>
          </a:r>
        </a:p>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وتتضمن الموظفين في الوظائف الأساسية والعاملين في الخدمات المعاونة والعاملين المحليين في البعثات الخارجية</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32850" y="24632"/>
        <a:ext cx="8629575" cy="450554"/>
      </dsp:txXfrm>
    </dsp:sp>
    <dsp:sp modelId="{EC220C7A-6710-48F6-8354-83D6A3F4B033}">
      <dsp:nvSpPr>
        <dsp:cNvPr id="0" name=""/>
        <dsp:cNvSpPr/>
      </dsp:nvSpPr>
      <dsp:spPr>
        <a:xfrm>
          <a:off x="4238" y="524489"/>
          <a:ext cx="8678323" cy="237251"/>
        </a:xfrm>
        <a:prstGeom prst="roundRect">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6">
                  <a:lumMod val="50000"/>
                </a:schemeClr>
              </a:solidFill>
              <a:latin typeface="Sakkal Majalla" panose="02000000000000000000" pitchFamily="2" charset="-78"/>
              <a:ea typeface="Tahoma" pitchFamily="34" charset="0"/>
              <a:cs typeface="Sakkal Majalla" panose="02000000000000000000" pitchFamily="2" charset="-78"/>
            </a:rPr>
            <a:t>جميع الإحصائيات تمت بناء على واقع البيانات في نهاية سنة 2015</a:t>
          </a:r>
          <a:endParaRPr lang="en-US" sz="1200" b="1" kern="1200" dirty="0">
            <a:solidFill>
              <a:schemeClr val="accent6">
                <a:lumMod val="50000"/>
              </a:schemeClr>
            </a:solidFill>
            <a:latin typeface="Sakkal Majalla" panose="02000000000000000000" pitchFamily="2" charset="-78"/>
            <a:ea typeface="Tahoma" pitchFamily="34" charset="0"/>
            <a:cs typeface="Sakkal Majalla" panose="02000000000000000000" pitchFamily="2" charset="-78"/>
          </a:endParaRPr>
        </a:p>
      </dsp:txBody>
      <dsp:txXfrm>
        <a:off x="15820" y="536071"/>
        <a:ext cx="8655159" cy="214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20C7A-6710-48F6-8354-83D6A3F4B033}">
      <dsp:nvSpPr>
        <dsp:cNvPr id="0" name=""/>
        <dsp:cNvSpPr/>
      </dsp:nvSpPr>
      <dsp:spPr>
        <a:xfrm>
          <a:off x="4238" y="0"/>
          <a:ext cx="8678323" cy="50792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latin typeface="Sakkal Majalla" panose="02000000000000000000" pitchFamily="2" charset="-78"/>
              <a:ea typeface="Tahoma" pitchFamily="34" charset="0"/>
              <a:cs typeface="Sakkal Majalla" panose="02000000000000000000" pitchFamily="2" charset="-78"/>
            </a:rPr>
            <a:t>الوزارات: يتركز العدد الأكبر من شاغلي الوظائف الحرفية والمعاونة في وزارة الخارجية حيث يبلغ عددهم </a:t>
          </a:r>
          <a:r>
            <a:rPr lang="en-US" sz="1200" b="1" kern="1200" dirty="0" smtClean="0">
              <a:latin typeface="Sakkal Majalla" panose="02000000000000000000" pitchFamily="2" charset="-78"/>
              <a:ea typeface="Tahoma" pitchFamily="34" charset="0"/>
              <a:cs typeface="Sakkal Majalla" panose="02000000000000000000" pitchFamily="2" charset="-78"/>
            </a:rPr>
            <a:t>971</a:t>
          </a:r>
          <a:r>
            <a:rPr lang="ar-AE" sz="1200" b="1" kern="1200" dirty="0" smtClean="0">
              <a:latin typeface="Sakkal Majalla" panose="02000000000000000000" pitchFamily="2" charset="-78"/>
              <a:ea typeface="Tahoma" pitchFamily="34" charset="0"/>
              <a:cs typeface="Sakkal Majalla" panose="02000000000000000000" pitchFamily="2" charset="-78"/>
            </a:rPr>
            <a:t>موظف (معظمهم من العاملين المحليين في السفارات والبعثات)</a:t>
          </a:r>
        </a:p>
        <a:p>
          <a:pPr lvl="0" algn="ctr" defTabSz="533400" rtl="1">
            <a:lnSpc>
              <a:spcPct val="100000"/>
            </a:lnSpc>
            <a:spcBef>
              <a:spcPct val="0"/>
            </a:spcBef>
            <a:spcAft>
              <a:spcPts val="0"/>
            </a:spcAft>
          </a:pPr>
          <a:r>
            <a:rPr lang="ar-AE" sz="1200" b="1" kern="1200" dirty="0" smtClean="0">
              <a:latin typeface="Sakkal Majalla" panose="02000000000000000000" pitchFamily="2" charset="-78"/>
              <a:ea typeface="Tahoma" pitchFamily="34" charset="0"/>
              <a:cs typeface="Sakkal Majalla" panose="02000000000000000000" pitchFamily="2" charset="-78"/>
            </a:rPr>
            <a:t>الجهات المستقلة: يتركز العدد الأكبر من شاغلي الوظائف الحرفية والمعاونة في مواصلات الإمارات ومؤسسة الإمارات العامة للبترول حيث يبلغ مجموعهم في الجهتين </a:t>
          </a:r>
          <a:r>
            <a:rPr lang="en-US" sz="1200" b="1" i="0" u="none" strike="noStrike" kern="1200" dirty="0" smtClean="0">
              <a:effectLst/>
              <a:latin typeface="Sakkal Majalla" panose="02000000000000000000" pitchFamily="2" charset="-78"/>
              <a:cs typeface="Sakkal Majalla" panose="02000000000000000000" pitchFamily="2" charset="-78"/>
            </a:rPr>
            <a:t>14,635</a:t>
          </a:r>
          <a:r>
            <a:rPr lang="ar-SA" sz="1200" b="1" kern="1200" dirty="0" smtClean="0">
              <a:latin typeface="Sakkal Majalla" panose="02000000000000000000" pitchFamily="2" charset="-78"/>
              <a:ea typeface="Tahoma" pitchFamily="34" charset="0"/>
              <a:cs typeface="Sakkal Majalla" panose="02000000000000000000" pitchFamily="2" charset="-78"/>
            </a:rPr>
            <a:t>موظف</a:t>
          </a:r>
          <a:endParaRPr lang="en-US" sz="1200" b="1" kern="1200" dirty="0">
            <a:latin typeface="Sakkal Majalla" panose="02000000000000000000" pitchFamily="2" charset="-78"/>
            <a:ea typeface="Tahoma" pitchFamily="34" charset="0"/>
            <a:cs typeface="Sakkal Majalla" panose="02000000000000000000" pitchFamily="2" charset="-78"/>
          </a:endParaRPr>
        </a:p>
      </dsp:txBody>
      <dsp:txXfrm>
        <a:off x="29033" y="24795"/>
        <a:ext cx="8628733" cy="458339"/>
      </dsp:txXfrm>
    </dsp:sp>
    <dsp:sp modelId="{9FBA6B79-5729-4CFB-AAF7-0518AA59729B}">
      <dsp:nvSpPr>
        <dsp:cNvPr id="0" name=""/>
        <dsp:cNvSpPr/>
      </dsp:nvSpPr>
      <dsp:spPr>
        <a:xfrm>
          <a:off x="8476" y="534201"/>
          <a:ext cx="8678323" cy="227798"/>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ar-AE" sz="1200" b="1" kern="1200"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kern="1200" dirty="0" smtClean="0">
              <a:latin typeface="Sakkal Majalla" panose="02000000000000000000" pitchFamily="2" charset="-78"/>
              <a:cs typeface="Sakkal Majalla" panose="02000000000000000000" pitchFamily="2" charset="-78"/>
            </a:rPr>
            <a:t>2014</a:t>
          </a:r>
          <a:r>
            <a:rPr lang="ar-AE" sz="1200" b="1" kern="1200" dirty="0" smtClean="0">
              <a:latin typeface="Sakkal Majalla" panose="02000000000000000000" pitchFamily="2" charset="-78"/>
              <a:cs typeface="Sakkal Majalla" panose="02000000000000000000" pitchFamily="2" charset="-78"/>
            </a:rPr>
            <a:t> تعود إلى تضمين عدد </a:t>
          </a:r>
          <a:r>
            <a:rPr lang="en-US" sz="1200" b="1" kern="1200" dirty="0" smtClean="0">
              <a:latin typeface="Sakkal Majalla" panose="02000000000000000000" pitchFamily="2" charset="-78"/>
              <a:cs typeface="Sakkal Majalla" panose="02000000000000000000" pitchFamily="2" charset="-78"/>
            </a:rPr>
            <a:t>1,828</a:t>
          </a:r>
          <a:r>
            <a:rPr lang="ar-AE" sz="1200" b="1" kern="1200"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kern="1200" dirty="0">
            <a:latin typeface="Sakkal Majalla" panose="02000000000000000000" pitchFamily="2" charset="-78"/>
            <a:cs typeface="Sakkal Majalla" panose="02000000000000000000" pitchFamily="2" charset="-78"/>
          </a:endParaRPr>
        </a:p>
      </dsp:txBody>
      <dsp:txXfrm>
        <a:off x="19596" y="545321"/>
        <a:ext cx="8656083" cy="2055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20C7A-6710-48F6-8354-83D6A3F4B033}">
      <dsp:nvSpPr>
        <dsp:cNvPr id="0" name=""/>
        <dsp:cNvSpPr/>
      </dsp:nvSpPr>
      <dsp:spPr>
        <a:xfrm>
          <a:off x="4238" y="0"/>
          <a:ext cx="8678323" cy="50792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latin typeface="Sakkal Majalla" panose="02000000000000000000" pitchFamily="2" charset="-78"/>
              <a:ea typeface="Tahoma" pitchFamily="34" charset="0"/>
              <a:cs typeface="Sakkal Majalla" panose="02000000000000000000" pitchFamily="2" charset="-78"/>
            </a:rPr>
            <a:t>الوزارات: يتركز العدد الأكبر من شاغلي الوظائف الحرفية والمعاونة في وزارة الخارجية حيث يبلغ عددهم </a:t>
          </a:r>
          <a:r>
            <a:rPr lang="en-US" sz="1200" b="1" kern="1200" dirty="0" smtClean="0">
              <a:latin typeface="Sakkal Majalla" panose="02000000000000000000" pitchFamily="2" charset="-78"/>
              <a:ea typeface="Tahoma" pitchFamily="34" charset="0"/>
              <a:cs typeface="Sakkal Majalla" panose="02000000000000000000" pitchFamily="2" charset="-78"/>
            </a:rPr>
            <a:t>971</a:t>
          </a:r>
          <a:r>
            <a:rPr lang="ar-AE" sz="1200" b="1" kern="1200" dirty="0" smtClean="0">
              <a:latin typeface="Sakkal Majalla" panose="02000000000000000000" pitchFamily="2" charset="-78"/>
              <a:ea typeface="Tahoma" pitchFamily="34" charset="0"/>
              <a:cs typeface="Sakkal Majalla" panose="02000000000000000000" pitchFamily="2" charset="-78"/>
            </a:rPr>
            <a:t>موظف (معظمهم من العاملين المحليين في السفارات والبعثات)</a:t>
          </a:r>
        </a:p>
        <a:p>
          <a:pPr lvl="0" algn="ctr" defTabSz="533400" rtl="1">
            <a:lnSpc>
              <a:spcPct val="100000"/>
            </a:lnSpc>
            <a:spcBef>
              <a:spcPct val="0"/>
            </a:spcBef>
            <a:spcAft>
              <a:spcPts val="0"/>
            </a:spcAft>
          </a:pPr>
          <a:r>
            <a:rPr lang="ar-AE" sz="1200" b="1" kern="1200" dirty="0" smtClean="0">
              <a:latin typeface="Sakkal Majalla" panose="02000000000000000000" pitchFamily="2" charset="-78"/>
              <a:ea typeface="Tahoma" pitchFamily="34" charset="0"/>
              <a:cs typeface="Sakkal Majalla" panose="02000000000000000000" pitchFamily="2" charset="-78"/>
            </a:rPr>
            <a:t>الجهات المستقلة: يتركز العدد الأكبر من شاغلي الوظائف الحرفية والمعاونة في مواصلات الإمارات ومؤسسة الإمارات العامة للبترول حيث يبلغ مجموعهم في الجهتين </a:t>
          </a:r>
          <a:r>
            <a:rPr lang="en-US" sz="1200" b="1" i="0" u="none" strike="noStrike" kern="1200" dirty="0" smtClean="0">
              <a:effectLst/>
              <a:latin typeface="Sakkal Majalla" panose="02000000000000000000" pitchFamily="2" charset="-78"/>
              <a:cs typeface="Sakkal Majalla" panose="02000000000000000000" pitchFamily="2" charset="-78"/>
            </a:rPr>
            <a:t>14,635</a:t>
          </a:r>
          <a:r>
            <a:rPr lang="ar-SA" sz="1200" b="1" kern="1200" dirty="0" smtClean="0">
              <a:latin typeface="Sakkal Majalla" panose="02000000000000000000" pitchFamily="2" charset="-78"/>
              <a:ea typeface="Tahoma" pitchFamily="34" charset="0"/>
              <a:cs typeface="Sakkal Majalla" panose="02000000000000000000" pitchFamily="2" charset="-78"/>
            </a:rPr>
            <a:t>موظف</a:t>
          </a:r>
          <a:endParaRPr lang="en-US" sz="1200" b="1" kern="1200" dirty="0">
            <a:latin typeface="Sakkal Majalla" panose="02000000000000000000" pitchFamily="2" charset="-78"/>
            <a:ea typeface="Tahoma" pitchFamily="34" charset="0"/>
            <a:cs typeface="Sakkal Majalla" panose="02000000000000000000" pitchFamily="2" charset="-78"/>
          </a:endParaRPr>
        </a:p>
      </dsp:txBody>
      <dsp:txXfrm>
        <a:off x="29033" y="24795"/>
        <a:ext cx="8628733" cy="458339"/>
      </dsp:txXfrm>
    </dsp:sp>
    <dsp:sp modelId="{9FBA6B79-5729-4CFB-AAF7-0518AA59729B}">
      <dsp:nvSpPr>
        <dsp:cNvPr id="0" name=""/>
        <dsp:cNvSpPr/>
      </dsp:nvSpPr>
      <dsp:spPr>
        <a:xfrm>
          <a:off x="8476" y="534201"/>
          <a:ext cx="8678323" cy="227798"/>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ar-AE" sz="1200" b="1" kern="1200"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kern="1200" dirty="0" smtClean="0">
              <a:latin typeface="Sakkal Majalla" panose="02000000000000000000" pitchFamily="2" charset="-78"/>
              <a:cs typeface="Sakkal Majalla" panose="02000000000000000000" pitchFamily="2" charset="-78"/>
            </a:rPr>
            <a:t>2014</a:t>
          </a:r>
          <a:r>
            <a:rPr lang="ar-AE" sz="1200" b="1" kern="1200" dirty="0" smtClean="0">
              <a:latin typeface="Sakkal Majalla" panose="02000000000000000000" pitchFamily="2" charset="-78"/>
              <a:cs typeface="Sakkal Majalla" panose="02000000000000000000" pitchFamily="2" charset="-78"/>
            </a:rPr>
            <a:t> تعود إلى تضمين عدد </a:t>
          </a:r>
          <a:r>
            <a:rPr lang="en-US" sz="1200" b="1" kern="1200" dirty="0" smtClean="0">
              <a:latin typeface="Sakkal Majalla" panose="02000000000000000000" pitchFamily="2" charset="-78"/>
              <a:cs typeface="Sakkal Majalla" panose="02000000000000000000" pitchFamily="2" charset="-78"/>
            </a:rPr>
            <a:t>1,828</a:t>
          </a:r>
          <a:r>
            <a:rPr lang="ar-AE" sz="1200" b="1" kern="1200"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kern="1200" dirty="0">
            <a:latin typeface="Sakkal Majalla" panose="02000000000000000000" pitchFamily="2" charset="-78"/>
            <a:cs typeface="Sakkal Majalla" panose="02000000000000000000" pitchFamily="2" charset="-78"/>
          </a:endParaRPr>
        </a:p>
      </dsp:txBody>
      <dsp:txXfrm>
        <a:off x="19596" y="545321"/>
        <a:ext cx="8656083" cy="2055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20C7A-6710-48F6-8354-83D6A3F4B033}">
      <dsp:nvSpPr>
        <dsp:cNvPr id="0" name=""/>
        <dsp:cNvSpPr/>
      </dsp:nvSpPr>
      <dsp:spPr>
        <a:xfrm>
          <a:off x="4238" y="0"/>
          <a:ext cx="8678323" cy="50792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latin typeface="Sakkal Majalla" panose="02000000000000000000" pitchFamily="2" charset="-78"/>
              <a:ea typeface="Tahoma" pitchFamily="34" charset="0"/>
              <a:cs typeface="Sakkal Majalla" panose="02000000000000000000" pitchFamily="2" charset="-78"/>
            </a:rPr>
            <a:t>الوزارات: يتركز العدد الأكبر من شاغلي الوظائف الحرفية والمعاونة في وزارة الخارجية حيث يبلغ عددهم </a:t>
          </a:r>
          <a:r>
            <a:rPr lang="en-US" sz="1200" b="1" kern="1200" dirty="0" smtClean="0">
              <a:latin typeface="Sakkal Majalla" panose="02000000000000000000" pitchFamily="2" charset="-78"/>
              <a:ea typeface="Tahoma" pitchFamily="34" charset="0"/>
              <a:cs typeface="Sakkal Majalla" panose="02000000000000000000" pitchFamily="2" charset="-78"/>
            </a:rPr>
            <a:t>971</a:t>
          </a:r>
          <a:r>
            <a:rPr lang="ar-AE" sz="1200" b="1" kern="1200" dirty="0" smtClean="0">
              <a:latin typeface="Sakkal Majalla" panose="02000000000000000000" pitchFamily="2" charset="-78"/>
              <a:ea typeface="Tahoma" pitchFamily="34" charset="0"/>
              <a:cs typeface="Sakkal Majalla" panose="02000000000000000000" pitchFamily="2" charset="-78"/>
            </a:rPr>
            <a:t>موظف (معظمهم من العاملين المحليين في السفارات والبعثات)</a:t>
          </a:r>
        </a:p>
        <a:p>
          <a:pPr lvl="0" algn="ctr" defTabSz="533400" rtl="1">
            <a:lnSpc>
              <a:spcPct val="100000"/>
            </a:lnSpc>
            <a:spcBef>
              <a:spcPct val="0"/>
            </a:spcBef>
            <a:spcAft>
              <a:spcPts val="0"/>
            </a:spcAft>
          </a:pPr>
          <a:r>
            <a:rPr lang="ar-AE" sz="1200" b="1" kern="1200" dirty="0" smtClean="0">
              <a:latin typeface="Sakkal Majalla" panose="02000000000000000000" pitchFamily="2" charset="-78"/>
              <a:ea typeface="Tahoma" pitchFamily="34" charset="0"/>
              <a:cs typeface="Sakkal Majalla" panose="02000000000000000000" pitchFamily="2" charset="-78"/>
            </a:rPr>
            <a:t>الجهات المستقلة: يتركز العدد الأكبر من شاغلي الوظائف الحرفية والمعاونة في مواصلات الإمارات ومؤسسة الإمارات العامة للبترول حيث يبلغ مجموعهم في الجهتين </a:t>
          </a:r>
          <a:r>
            <a:rPr lang="en-US" sz="1200" b="1" i="0" u="none" strike="noStrike" kern="1200" dirty="0" smtClean="0">
              <a:effectLst/>
              <a:latin typeface="Sakkal Majalla" panose="02000000000000000000" pitchFamily="2" charset="-78"/>
              <a:cs typeface="Sakkal Majalla" panose="02000000000000000000" pitchFamily="2" charset="-78"/>
            </a:rPr>
            <a:t>14,635</a:t>
          </a:r>
          <a:r>
            <a:rPr lang="ar-SA" sz="1200" b="1" kern="1200" dirty="0" smtClean="0">
              <a:latin typeface="Sakkal Majalla" panose="02000000000000000000" pitchFamily="2" charset="-78"/>
              <a:ea typeface="Tahoma" pitchFamily="34" charset="0"/>
              <a:cs typeface="Sakkal Majalla" panose="02000000000000000000" pitchFamily="2" charset="-78"/>
            </a:rPr>
            <a:t>موظف</a:t>
          </a:r>
          <a:endParaRPr lang="en-US" sz="1200" b="1" kern="1200" dirty="0">
            <a:latin typeface="Sakkal Majalla" panose="02000000000000000000" pitchFamily="2" charset="-78"/>
            <a:ea typeface="Tahoma" pitchFamily="34" charset="0"/>
            <a:cs typeface="Sakkal Majalla" panose="02000000000000000000" pitchFamily="2" charset="-78"/>
          </a:endParaRPr>
        </a:p>
      </dsp:txBody>
      <dsp:txXfrm>
        <a:off x="29033" y="24795"/>
        <a:ext cx="8628733" cy="458339"/>
      </dsp:txXfrm>
    </dsp:sp>
    <dsp:sp modelId="{9FBA6B79-5729-4CFB-AAF7-0518AA59729B}">
      <dsp:nvSpPr>
        <dsp:cNvPr id="0" name=""/>
        <dsp:cNvSpPr/>
      </dsp:nvSpPr>
      <dsp:spPr>
        <a:xfrm>
          <a:off x="8476" y="534201"/>
          <a:ext cx="8678323" cy="227798"/>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ar-AE" sz="1200" b="1" kern="1200"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kern="1200" dirty="0" smtClean="0">
              <a:latin typeface="Sakkal Majalla" panose="02000000000000000000" pitchFamily="2" charset="-78"/>
              <a:cs typeface="Sakkal Majalla" panose="02000000000000000000" pitchFamily="2" charset="-78"/>
            </a:rPr>
            <a:t>2014</a:t>
          </a:r>
          <a:r>
            <a:rPr lang="ar-AE" sz="1200" b="1" kern="1200" dirty="0" smtClean="0">
              <a:latin typeface="Sakkal Majalla" panose="02000000000000000000" pitchFamily="2" charset="-78"/>
              <a:cs typeface="Sakkal Majalla" panose="02000000000000000000" pitchFamily="2" charset="-78"/>
            </a:rPr>
            <a:t> تعود إلى تضمين عدد </a:t>
          </a:r>
          <a:r>
            <a:rPr lang="en-US" sz="1200" b="1" kern="1200" dirty="0" smtClean="0">
              <a:latin typeface="Sakkal Majalla" panose="02000000000000000000" pitchFamily="2" charset="-78"/>
              <a:cs typeface="Sakkal Majalla" panose="02000000000000000000" pitchFamily="2" charset="-78"/>
            </a:rPr>
            <a:t>1,828</a:t>
          </a:r>
          <a:r>
            <a:rPr lang="ar-AE" sz="1200" b="1" kern="1200"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kern="1200" dirty="0">
            <a:latin typeface="Sakkal Majalla" panose="02000000000000000000" pitchFamily="2" charset="-78"/>
            <a:cs typeface="Sakkal Majalla" panose="02000000000000000000" pitchFamily="2" charset="-78"/>
          </a:endParaRPr>
        </a:p>
      </dsp:txBody>
      <dsp:txXfrm>
        <a:off x="19596" y="545321"/>
        <a:ext cx="8656083" cy="2055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A6B79-5729-4CFB-AAF7-0518AA59729B}">
      <dsp:nvSpPr>
        <dsp:cNvPr id="0" name=""/>
        <dsp:cNvSpPr/>
      </dsp:nvSpPr>
      <dsp:spPr>
        <a:xfrm>
          <a:off x="8476" y="235130"/>
          <a:ext cx="8678323" cy="33467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ar-AE" sz="1200" b="1" kern="1200"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kern="1200" dirty="0" smtClean="0">
              <a:latin typeface="Sakkal Majalla" panose="02000000000000000000" pitchFamily="2" charset="-78"/>
              <a:cs typeface="Sakkal Majalla" panose="02000000000000000000" pitchFamily="2" charset="-78"/>
            </a:rPr>
            <a:t>2014</a:t>
          </a:r>
          <a:r>
            <a:rPr lang="ar-AE" sz="1200" b="1" kern="1200" dirty="0" smtClean="0">
              <a:latin typeface="Sakkal Majalla" panose="02000000000000000000" pitchFamily="2" charset="-78"/>
              <a:cs typeface="Sakkal Majalla" panose="02000000000000000000" pitchFamily="2" charset="-78"/>
            </a:rPr>
            <a:t> تعود إلى تضمين عدد </a:t>
          </a:r>
          <a:r>
            <a:rPr lang="en-US" sz="1200" b="1" kern="1200" dirty="0" smtClean="0">
              <a:latin typeface="Sakkal Majalla" panose="02000000000000000000" pitchFamily="2" charset="-78"/>
              <a:cs typeface="Sakkal Majalla" panose="02000000000000000000" pitchFamily="2" charset="-78"/>
            </a:rPr>
            <a:t>1,828</a:t>
          </a:r>
          <a:r>
            <a:rPr lang="ar-AE" sz="1200" b="1" kern="1200"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kern="1200" dirty="0">
            <a:latin typeface="Sakkal Majalla" panose="02000000000000000000" pitchFamily="2" charset="-78"/>
            <a:cs typeface="Sakkal Majalla" panose="02000000000000000000" pitchFamily="2" charset="-78"/>
          </a:endParaRPr>
        </a:p>
      </dsp:txBody>
      <dsp:txXfrm>
        <a:off x="24813" y="251467"/>
        <a:ext cx="8645649" cy="3019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20C7A-6710-48F6-8354-83D6A3F4B033}">
      <dsp:nvSpPr>
        <dsp:cNvPr id="0" name=""/>
        <dsp:cNvSpPr/>
      </dsp:nvSpPr>
      <dsp:spPr>
        <a:xfrm>
          <a:off x="4238" y="0"/>
          <a:ext cx="8678323" cy="32116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en-US" sz="1200" b="1" kern="1200" dirty="0" smtClean="0">
              <a:latin typeface="Sakkal Majalla" panose="02000000000000000000" pitchFamily="2" charset="-78"/>
              <a:ea typeface="Tahoma" pitchFamily="34" charset="0"/>
              <a:cs typeface="Sakkal Majalla" panose="02000000000000000000" pitchFamily="2" charset="-78"/>
            </a:rPr>
            <a:t>1,828</a:t>
          </a:r>
          <a:r>
            <a:rPr lang="ar-AE" sz="1200" b="1" kern="1200" dirty="0" smtClean="0">
              <a:latin typeface="Sakkal Majalla" panose="02000000000000000000" pitchFamily="2" charset="-78"/>
              <a:ea typeface="Tahoma" pitchFamily="34" charset="0"/>
              <a:cs typeface="Sakkal Majalla" panose="02000000000000000000" pitchFamily="2" charset="-78"/>
            </a:rPr>
            <a:t>من بيانات الحالة الاجتماعية غير المحددة تخص العاملين المحليين في البعثات والسفارات التابعة لوزارة الخارجية</a:t>
          </a:r>
          <a:endParaRPr lang="en-US" sz="1200" b="1" kern="1200" dirty="0">
            <a:latin typeface="Sakkal Majalla" panose="02000000000000000000" pitchFamily="2" charset="-78"/>
            <a:ea typeface="Tahoma" pitchFamily="34" charset="0"/>
            <a:cs typeface="Sakkal Majalla" panose="02000000000000000000" pitchFamily="2" charset="-78"/>
          </a:endParaRPr>
        </a:p>
      </dsp:txBody>
      <dsp:txXfrm>
        <a:off x="19916" y="15678"/>
        <a:ext cx="8646967" cy="289805"/>
      </dsp:txXfrm>
    </dsp:sp>
    <dsp:sp modelId="{9FBA6B79-5729-4CFB-AAF7-0518AA59729B}">
      <dsp:nvSpPr>
        <dsp:cNvPr id="0" name=""/>
        <dsp:cNvSpPr/>
      </dsp:nvSpPr>
      <dsp:spPr>
        <a:xfrm>
          <a:off x="8476" y="370888"/>
          <a:ext cx="8678323" cy="290467"/>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rtl="1">
            <a:lnSpc>
              <a:spcPct val="90000"/>
            </a:lnSpc>
            <a:spcBef>
              <a:spcPct val="0"/>
            </a:spcBef>
            <a:spcAft>
              <a:spcPct val="35000"/>
            </a:spcAft>
          </a:pPr>
          <a:r>
            <a:rPr lang="ar-AE" sz="1200" b="1" kern="1200" dirty="0" smtClean="0">
              <a:latin typeface="Sakkal Majalla" panose="02000000000000000000" pitchFamily="2" charset="-78"/>
              <a:cs typeface="Sakkal Majalla" panose="02000000000000000000" pitchFamily="2" charset="-78"/>
            </a:rPr>
            <a:t>الزيادة في أعداد موظفي الحكومة عن سنة </a:t>
          </a:r>
          <a:r>
            <a:rPr lang="en-US" sz="1200" b="1" kern="1200" dirty="0" smtClean="0">
              <a:latin typeface="Sakkal Majalla" panose="02000000000000000000" pitchFamily="2" charset="-78"/>
              <a:cs typeface="Sakkal Majalla" panose="02000000000000000000" pitchFamily="2" charset="-78"/>
            </a:rPr>
            <a:t>2014</a:t>
          </a:r>
          <a:r>
            <a:rPr lang="ar-AE" sz="1200" b="1" kern="1200" dirty="0" smtClean="0">
              <a:latin typeface="Sakkal Majalla" panose="02000000000000000000" pitchFamily="2" charset="-78"/>
              <a:cs typeface="Sakkal Majalla" panose="02000000000000000000" pitchFamily="2" charset="-78"/>
            </a:rPr>
            <a:t> تعود إلى تضمين عدد </a:t>
          </a:r>
          <a:r>
            <a:rPr lang="en-US" sz="1200" b="1" kern="1200" dirty="0" smtClean="0">
              <a:latin typeface="Sakkal Majalla" panose="02000000000000000000" pitchFamily="2" charset="-78"/>
              <a:cs typeface="Sakkal Majalla" panose="02000000000000000000" pitchFamily="2" charset="-78"/>
            </a:rPr>
            <a:t>1,828</a:t>
          </a:r>
          <a:r>
            <a:rPr lang="ar-AE" sz="1200" b="1" kern="1200" dirty="0" smtClean="0">
              <a:latin typeface="Sakkal Majalla" panose="02000000000000000000" pitchFamily="2" charset="-78"/>
              <a:cs typeface="Sakkal Majalla" panose="02000000000000000000" pitchFamily="2" charset="-78"/>
            </a:rPr>
            <a:t>من العاملين المحليين في البعثات والسفارات التابعة لوزارة الخارجية في النشرة الإحصائية</a:t>
          </a:r>
          <a:endParaRPr lang="en-US" sz="1200" b="1" kern="1200" dirty="0">
            <a:latin typeface="Sakkal Majalla" panose="02000000000000000000" pitchFamily="2" charset="-78"/>
            <a:cs typeface="Sakkal Majalla" panose="02000000000000000000" pitchFamily="2" charset="-78"/>
          </a:endParaRPr>
        </a:p>
      </dsp:txBody>
      <dsp:txXfrm>
        <a:off x="22655" y="385067"/>
        <a:ext cx="8649965" cy="2621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0.66667</cdr:x>
      <cdr:y>0.84375</cdr:y>
    </cdr:from>
    <cdr:to>
      <cdr:x>0.8158</cdr:x>
      <cdr:y>0.96331</cdr:y>
    </cdr:to>
    <cdr:sp macro="" textlink="">
      <cdr:nvSpPr>
        <cdr:cNvPr id="2" name="TextBox 1"/>
        <cdr:cNvSpPr txBox="1"/>
      </cdr:nvSpPr>
      <cdr:spPr>
        <a:xfrm xmlns:a="http://schemas.openxmlformats.org/drawingml/2006/main">
          <a:off x="5791199" y="2057400"/>
          <a:ext cx="1295462" cy="2915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AE" sz="1100" b="1" dirty="0" smtClean="0"/>
            <a:t>وظائف أساسية</a:t>
          </a:r>
          <a:endParaRPr lang="en-US" sz="1100" b="1" dirty="0"/>
        </a:p>
      </cdr:txBody>
    </cdr:sp>
  </cdr:relSizeAnchor>
  <cdr:relSizeAnchor xmlns:cdr="http://schemas.openxmlformats.org/drawingml/2006/chartDrawing">
    <cdr:from>
      <cdr:x>0.38596</cdr:x>
      <cdr:y>0.84375</cdr:y>
    </cdr:from>
    <cdr:to>
      <cdr:x>0.53508</cdr:x>
      <cdr:y>0.96331</cdr:y>
    </cdr:to>
    <cdr:sp macro="" textlink="">
      <cdr:nvSpPr>
        <cdr:cNvPr id="3" name="TextBox 1"/>
        <cdr:cNvSpPr txBox="1"/>
      </cdr:nvSpPr>
      <cdr:spPr>
        <a:xfrm xmlns:a="http://schemas.openxmlformats.org/drawingml/2006/main">
          <a:off x="3352799" y="2057400"/>
          <a:ext cx="1295375" cy="2915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AE" sz="1100" b="1" dirty="0" smtClean="0"/>
            <a:t>وظائف حرفية ومعاونة</a:t>
          </a:r>
          <a:endParaRPr lang="en-US" sz="1100" b="1" dirty="0"/>
        </a:p>
      </cdr:txBody>
    </cdr:sp>
  </cdr:relSizeAnchor>
  <cdr:relSizeAnchor xmlns:cdr="http://schemas.openxmlformats.org/drawingml/2006/chartDrawing">
    <cdr:from>
      <cdr:x>0.10526</cdr:x>
      <cdr:y>0.84375</cdr:y>
    </cdr:from>
    <cdr:to>
      <cdr:x>0.25438</cdr:x>
      <cdr:y>0.96331</cdr:y>
    </cdr:to>
    <cdr:sp macro="" textlink="">
      <cdr:nvSpPr>
        <cdr:cNvPr id="4" name="TextBox 1"/>
        <cdr:cNvSpPr txBox="1"/>
      </cdr:nvSpPr>
      <cdr:spPr>
        <a:xfrm xmlns:a="http://schemas.openxmlformats.org/drawingml/2006/main">
          <a:off x="914399" y="2057400"/>
          <a:ext cx="1295376" cy="2915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AE" sz="1100" b="1" dirty="0" smtClean="0"/>
            <a:t>مجموع الوظائف</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6443" cy="496672"/>
          </a:xfrm>
          <a:prstGeom prst="rect">
            <a:avLst/>
          </a:prstGeom>
        </p:spPr>
        <p:txBody>
          <a:bodyPr vert="horz" lIns="94503" tIns="47252" rIns="94503" bIns="47252"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3849668" y="3"/>
            <a:ext cx="2946442" cy="496672"/>
          </a:xfrm>
          <a:prstGeom prst="rect">
            <a:avLst/>
          </a:prstGeom>
        </p:spPr>
        <p:txBody>
          <a:bodyPr vert="horz" lIns="94503" tIns="47252" rIns="94503" bIns="47252" rtlCol="0"/>
          <a:lstStyle>
            <a:lvl1pPr algn="r" fontAlgn="auto">
              <a:spcBef>
                <a:spcPts val="0"/>
              </a:spcBef>
              <a:spcAft>
                <a:spcPts val="0"/>
              </a:spcAft>
              <a:defRPr sz="1300">
                <a:latin typeface="+mn-lt"/>
                <a:cs typeface="+mn-cs"/>
              </a:defRPr>
            </a:lvl1pPr>
          </a:lstStyle>
          <a:p>
            <a:pPr>
              <a:defRPr/>
            </a:pPr>
            <a:fld id="{D285A4AC-95B2-47FA-83E6-A90251E28F73}" type="datetimeFigureOut">
              <a:rPr lang="en-US"/>
              <a:pPr>
                <a:defRPr/>
              </a:pPr>
              <a:t>11/20/2016</a:t>
            </a:fld>
            <a:endParaRPr lang="en-US"/>
          </a:p>
        </p:txBody>
      </p:sp>
      <p:sp>
        <p:nvSpPr>
          <p:cNvPr id="4" name="Footer Placeholder 3"/>
          <p:cNvSpPr>
            <a:spLocks noGrp="1"/>
          </p:cNvSpPr>
          <p:nvPr>
            <p:ph type="ftr" sz="quarter" idx="2"/>
          </p:nvPr>
        </p:nvSpPr>
        <p:spPr>
          <a:xfrm>
            <a:off x="3" y="9428274"/>
            <a:ext cx="2946443" cy="496672"/>
          </a:xfrm>
          <a:prstGeom prst="rect">
            <a:avLst/>
          </a:prstGeom>
        </p:spPr>
        <p:txBody>
          <a:bodyPr vert="horz" lIns="94503" tIns="47252" rIns="94503" bIns="47252" rtlCol="0" anchor="b"/>
          <a:lstStyle>
            <a:lvl1pPr algn="l" fontAlgn="auto">
              <a:spcBef>
                <a:spcPts val="0"/>
              </a:spcBef>
              <a:spcAft>
                <a:spcPts val="0"/>
              </a:spcAft>
              <a:defRPr sz="13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49668" y="9428274"/>
            <a:ext cx="2946442" cy="496672"/>
          </a:xfrm>
          <a:prstGeom prst="rect">
            <a:avLst/>
          </a:prstGeom>
        </p:spPr>
        <p:txBody>
          <a:bodyPr vert="horz" lIns="94503" tIns="47252" rIns="94503" bIns="47252" rtlCol="0" anchor="b"/>
          <a:lstStyle>
            <a:lvl1pPr algn="r" fontAlgn="auto">
              <a:spcBef>
                <a:spcPts val="0"/>
              </a:spcBef>
              <a:spcAft>
                <a:spcPts val="0"/>
              </a:spcAft>
              <a:defRPr sz="1300">
                <a:latin typeface="+mn-lt"/>
                <a:cs typeface="+mn-cs"/>
              </a:defRPr>
            </a:lvl1pPr>
          </a:lstStyle>
          <a:p>
            <a:pPr>
              <a:defRPr/>
            </a:pPr>
            <a:fld id="{5D244612-A748-4531-9D1E-43DD383ACBA4}" type="slidenum">
              <a:rPr lang="en-US"/>
              <a:pPr>
                <a:defRPr/>
              </a:pPr>
              <a:t>‹#›</a:t>
            </a:fld>
            <a:endParaRPr lang="en-US"/>
          </a:p>
        </p:txBody>
      </p:sp>
    </p:spTree>
    <p:extLst>
      <p:ext uri="{BB962C8B-B14F-4D97-AF65-F5344CB8AC3E}">
        <p14:creationId xmlns:p14="http://schemas.microsoft.com/office/powerpoint/2010/main" val="2679983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6443" cy="496672"/>
          </a:xfrm>
          <a:prstGeom prst="rect">
            <a:avLst/>
          </a:prstGeom>
        </p:spPr>
        <p:txBody>
          <a:bodyPr vert="horz" lIns="95544" tIns="47771" rIns="95544" bIns="4777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849668" y="3"/>
            <a:ext cx="2946442" cy="496672"/>
          </a:xfrm>
          <a:prstGeom prst="rect">
            <a:avLst/>
          </a:prstGeom>
        </p:spPr>
        <p:txBody>
          <a:bodyPr vert="horz" lIns="95544" tIns="47771" rIns="95544" bIns="47771" rtlCol="0"/>
          <a:lstStyle>
            <a:lvl1pPr algn="r" fontAlgn="auto">
              <a:spcBef>
                <a:spcPts val="0"/>
              </a:spcBef>
              <a:spcAft>
                <a:spcPts val="0"/>
              </a:spcAft>
              <a:defRPr sz="1300">
                <a:latin typeface="+mn-lt"/>
                <a:cs typeface="+mn-cs"/>
              </a:defRPr>
            </a:lvl1pPr>
          </a:lstStyle>
          <a:p>
            <a:pPr>
              <a:defRPr/>
            </a:pPr>
            <a:fld id="{E2E2529E-8CBE-4FF7-BFF9-CBF971CB62A5}" type="datetimeFigureOut">
              <a:rPr lang="en-US"/>
              <a:pPr>
                <a:defRPr/>
              </a:pPr>
              <a:t>11/20/2016</a:t>
            </a:fld>
            <a:endParaRPr lang="en-US"/>
          </a:p>
        </p:txBody>
      </p:sp>
      <p:sp>
        <p:nvSpPr>
          <p:cNvPr id="4" name="Slide Image Placeholder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5544" tIns="47771" rIns="95544" bIns="47771" rtlCol="0" anchor="ctr"/>
          <a:lstStyle/>
          <a:p>
            <a:pPr lvl="0"/>
            <a:endParaRPr lang="en-US" noProof="0"/>
          </a:p>
        </p:txBody>
      </p:sp>
      <p:sp>
        <p:nvSpPr>
          <p:cNvPr id="5" name="Notes Placeholder 4"/>
          <p:cNvSpPr>
            <a:spLocks noGrp="1"/>
          </p:cNvSpPr>
          <p:nvPr>
            <p:ph type="body" sz="quarter" idx="3"/>
          </p:nvPr>
        </p:nvSpPr>
        <p:spPr>
          <a:xfrm>
            <a:off x="680551" y="4715835"/>
            <a:ext cx="5438140" cy="4466649"/>
          </a:xfrm>
          <a:prstGeom prst="rect">
            <a:avLst/>
          </a:prstGeom>
        </p:spPr>
        <p:txBody>
          <a:bodyPr vert="horz" lIns="95544" tIns="47771" rIns="95544" bIns="4777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9428274"/>
            <a:ext cx="2946443" cy="496672"/>
          </a:xfrm>
          <a:prstGeom prst="rect">
            <a:avLst/>
          </a:prstGeom>
        </p:spPr>
        <p:txBody>
          <a:bodyPr vert="horz" lIns="95544" tIns="47771" rIns="95544" bIns="47771"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49668" y="9428274"/>
            <a:ext cx="2946442" cy="496672"/>
          </a:xfrm>
          <a:prstGeom prst="rect">
            <a:avLst/>
          </a:prstGeom>
        </p:spPr>
        <p:txBody>
          <a:bodyPr vert="horz" lIns="95544" tIns="47771" rIns="95544" bIns="47771" rtlCol="0" anchor="b"/>
          <a:lstStyle>
            <a:lvl1pPr algn="r" fontAlgn="auto">
              <a:spcBef>
                <a:spcPts val="0"/>
              </a:spcBef>
              <a:spcAft>
                <a:spcPts val="0"/>
              </a:spcAft>
              <a:defRPr sz="1300">
                <a:latin typeface="+mn-lt"/>
                <a:cs typeface="+mn-cs"/>
              </a:defRPr>
            </a:lvl1pPr>
          </a:lstStyle>
          <a:p>
            <a:pPr>
              <a:defRPr/>
            </a:pPr>
            <a:fld id="{1C95ECDD-9A70-4A0F-92C0-550AAAAD19E8}" type="slidenum">
              <a:rPr lang="en-US"/>
              <a:pPr>
                <a:defRPr/>
              </a:pPr>
              <a:t>‹#›</a:t>
            </a:fld>
            <a:endParaRPr lang="en-US"/>
          </a:p>
        </p:txBody>
      </p:sp>
    </p:spTree>
    <p:extLst>
      <p:ext uri="{BB962C8B-B14F-4D97-AF65-F5344CB8AC3E}">
        <p14:creationId xmlns:p14="http://schemas.microsoft.com/office/powerpoint/2010/main" val="2767837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95ECDD-9A70-4A0F-92C0-550AAAAD19E8}" type="slidenum">
              <a:rPr lang="en-US" smtClean="0"/>
              <a:pPr>
                <a:defRPr/>
              </a:pPr>
              <a:t>1</a:t>
            </a:fld>
            <a:endParaRPr lang="en-US"/>
          </a:p>
        </p:txBody>
      </p:sp>
    </p:spTree>
    <p:extLst>
      <p:ext uri="{BB962C8B-B14F-4D97-AF65-F5344CB8AC3E}">
        <p14:creationId xmlns:p14="http://schemas.microsoft.com/office/powerpoint/2010/main" val="84055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95ECDD-9A70-4A0F-92C0-550AAAAD19E8}" type="slidenum">
              <a:rPr lang="en-US" smtClean="0"/>
              <a:pPr>
                <a:defRPr/>
              </a:pPr>
              <a:t>7</a:t>
            </a:fld>
            <a:endParaRPr lang="en-US"/>
          </a:p>
        </p:txBody>
      </p:sp>
    </p:spTree>
    <p:extLst>
      <p:ext uri="{BB962C8B-B14F-4D97-AF65-F5344CB8AC3E}">
        <p14:creationId xmlns:p14="http://schemas.microsoft.com/office/powerpoint/2010/main" val="370693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95ECDD-9A70-4A0F-92C0-550AAAAD19E8}" type="slidenum">
              <a:rPr lang="en-US" smtClean="0"/>
              <a:pPr>
                <a:defRPr/>
              </a:pPr>
              <a:t>14</a:t>
            </a:fld>
            <a:endParaRPr lang="en-US"/>
          </a:p>
        </p:txBody>
      </p:sp>
    </p:spTree>
    <p:extLst>
      <p:ext uri="{BB962C8B-B14F-4D97-AF65-F5344CB8AC3E}">
        <p14:creationId xmlns:p14="http://schemas.microsoft.com/office/powerpoint/2010/main" val="152110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95ECDD-9A70-4A0F-92C0-550AAAAD19E8}" type="slidenum">
              <a:rPr lang="en-US" smtClean="0"/>
              <a:pPr>
                <a:defRPr/>
              </a:pPr>
              <a:t>15</a:t>
            </a:fld>
            <a:endParaRPr lang="en-US"/>
          </a:p>
        </p:txBody>
      </p:sp>
    </p:spTree>
    <p:extLst>
      <p:ext uri="{BB962C8B-B14F-4D97-AF65-F5344CB8AC3E}">
        <p14:creationId xmlns:p14="http://schemas.microsoft.com/office/powerpoint/2010/main" val="152110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95ECDD-9A70-4A0F-92C0-550AAAAD19E8}" type="slidenum">
              <a:rPr lang="en-US" smtClean="0"/>
              <a:pPr>
                <a:defRPr/>
              </a:pPr>
              <a:t>21</a:t>
            </a:fld>
            <a:endParaRPr lang="en-US"/>
          </a:p>
        </p:txBody>
      </p:sp>
    </p:spTree>
    <p:extLst>
      <p:ext uri="{BB962C8B-B14F-4D97-AF65-F5344CB8AC3E}">
        <p14:creationId xmlns:p14="http://schemas.microsoft.com/office/powerpoint/2010/main" val="1978435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95ECDD-9A70-4A0F-92C0-550AAAAD19E8}" type="slidenum">
              <a:rPr lang="en-US" smtClean="0"/>
              <a:pPr>
                <a:defRPr/>
              </a:pPr>
              <a:t>23</a:t>
            </a:fld>
            <a:endParaRPr lang="en-US"/>
          </a:p>
        </p:txBody>
      </p:sp>
    </p:spTree>
    <p:extLst>
      <p:ext uri="{BB962C8B-B14F-4D97-AF65-F5344CB8AC3E}">
        <p14:creationId xmlns:p14="http://schemas.microsoft.com/office/powerpoint/2010/main" val="34129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95ECDD-9A70-4A0F-92C0-550AAAAD19E8}" type="slidenum">
              <a:rPr lang="en-US" smtClean="0"/>
              <a:pPr>
                <a:defRPr/>
              </a:pPr>
              <a:t>31</a:t>
            </a:fld>
            <a:endParaRPr lang="en-US"/>
          </a:p>
        </p:txBody>
      </p:sp>
    </p:spTree>
    <p:extLst>
      <p:ext uri="{BB962C8B-B14F-4D97-AF65-F5344CB8AC3E}">
        <p14:creationId xmlns:p14="http://schemas.microsoft.com/office/powerpoint/2010/main" val="84055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076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3948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895D1D"/>
                </a:solidFill>
                <a:latin typeface="+mn-lt"/>
                <a:cs typeface="+mn-cs"/>
              </a:defRPr>
            </a:lvl1pPr>
          </a:lstStyle>
          <a:p>
            <a:pPr>
              <a:defRPr/>
            </a:pPr>
            <a:fld id="{94BF2872-244E-4C51-9EFD-E973F8B4A022}" type="datetime5">
              <a:rPr lang="en-US"/>
              <a:pPr>
                <a:defRPr/>
              </a:pPr>
              <a:t>20-Nov-16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895D1D"/>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895D1D"/>
                </a:solidFill>
                <a:latin typeface="+mn-lt"/>
                <a:cs typeface="+mn-cs"/>
              </a:defRPr>
            </a:lvl1pPr>
          </a:lstStyle>
          <a:p>
            <a:pPr>
              <a:defRPr/>
            </a:pPr>
            <a:fld id="{1822B288-CE11-4BF5-9D50-BC6B94101F17}" type="slidenum">
              <a:rPr lang="en-US"/>
              <a:pPr>
                <a:defRPr/>
              </a:pPr>
              <a:t>‹#›</a:t>
            </a:fld>
            <a:endParaRPr lang="en-US" dirty="0"/>
          </a:p>
        </p:txBody>
      </p:sp>
      <p:pic>
        <p:nvPicPr>
          <p:cNvPr id="1032" name="صورة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p:nvSpPr>
        <p:spPr>
          <a:xfrm>
            <a:off x="8763000" y="6569076"/>
            <a:ext cx="381000" cy="304800"/>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defRPr/>
            </a:pPr>
            <a:fld id="{B506F864-E0F2-4FCE-90B6-717E084A4F1A}" type="slidenum">
              <a:rPr lang="en-US" sz="1200" smtClean="0"/>
              <a:pPr algn="r">
                <a:defRPr/>
              </a:pPr>
              <a:t>‹#›</a:t>
            </a:fld>
            <a:endParaRPr lang="en-US" sz="1200" dirty="0"/>
          </a:p>
        </p:txBody>
      </p:sp>
      <p:sp>
        <p:nvSpPr>
          <p:cNvPr id="7" name="TextBox 6"/>
          <p:cNvSpPr txBox="1"/>
          <p:nvPr/>
        </p:nvSpPr>
        <p:spPr>
          <a:xfrm>
            <a:off x="0" y="6610350"/>
            <a:ext cx="2438400" cy="215444"/>
          </a:xfrm>
          <a:prstGeom prst="rect">
            <a:avLst/>
          </a:prstGeom>
          <a:noFill/>
        </p:spPr>
        <p:txBody>
          <a:bodyPr wrap="square" rtlCol="0">
            <a:spAutoFit/>
          </a:bodyPr>
          <a:lstStyle/>
          <a:p>
            <a:pPr algn="l" rtl="1"/>
            <a:r>
              <a:rPr lang="ar-AE" sz="800" dirty="0" smtClean="0">
                <a:latin typeface="Tahoma" pitchFamily="34" charset="0"/>
                <a:ea typeface="Tahoma" pitchFamily="34" charset="0"/>
                <a:cs typeface="Tahoma" pitchFamily="34" charset="0"/>
              </a:rPr>
              <a:t>النشرة</a:t>
            </a:r>
            <a:r>
              <a:rPr lang="ar-AE" sz="800" baseline="0" dirty="0" smtClean="0">
                <a:latin typeface="Tahoma" pitchFamily="34" charset="0"/>
                <a:ea typeface="Tahoma" pitchFamily="34" charset="0"/>
                <a:cs typeface="Tahoma" pitchFamily="34" charset="0"/>
              </a:rPr>
              <a:t> الإحصائية لسنة 2015 </a:t>
            </a:r>
            <a:endParaRPr lang="en-US" sz="800" dirty="0">
              <a:latin typeface="Tahoma" pitchFamily="34" charset="0"/>
              <a:ea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4235" r:id="rId1"/>
    <p:sldLayoutId id="2147484231"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chart" Target="../charts/chart2.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chart" Target="../charts/chart3.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chart" Target="../charts/chart4.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chart" Target="../charts/chart5.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chart" Target="../charts/chart6.xml"/><Relationship Id="rId7" Type="http://schemas.openxmlformats.org/officeDocument/2006/relationships/diagramColors" Target="../diagrams/colors10.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chart" Target="../charts/chart8.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chart" Target="../charts/chart14.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hart" Target="../charts/chart1.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3"/>
          <p:cNvSpPr txBox="1">
            <a:spLocks noChangeArrowheads="1"/>
          </p:cNvSpPr>
          <p:nvPr/>
        </p:nvSpPr>
        <p:spPr bwMode="auto">
          <a:xfrm>
            <a:off x="0" y="1981200"/>
            <a:ext cx="91440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rtl="1" eaLnBrk="1" hangingPunct="1">
              <a:lnSpc>
                <a:spcPct val="150000"/>
              </a:lnSpc>
            </a:pPr>
            <a:r>
              <a:rPr lang="ar-AE" sz="2800" b="1" dirty="0">
                <a:solidFill>
                  <a:srgbClr val="C00000"/>
                </a:solidFill>
                <a:latin typeface="Sakkal Majalla" pitchFamily="2" charset="-78"/>
                <a:ea typeface="MS UI Gothic" pitchFamily="34" charset="-128"/>
                <a:cs typeface="Sakkal Majalla" pitchFamily="2" charset="-78"/>
              </a:rPr>
              <a:t>النشرة </a:t>
            </a:r>
            <a:r>
              <a:rPr lang="ar-AE" sz="2800" b="1" dirty="0" smtClean="0">
                <a:solidFill>
                  <a:srgbClr val="C00000"/>
                </a:solidFill>
                <a:latin typeface="Sakkal Majalla" pitchFamily="2" charset="-78"/>
                <a:ea typeface="MS UI Gothic" pitchFamily="34" charset="-128"/>
                <a:cs typeface="Sakkal Majalla" pitchFamily="2" charset="-78"/>
              </a:rPr>
              <a:t>الإحصائية</a:t>
            </a:r>
            <a:r>
              <a:rPr lang="ar-AE" sz="2800" b="1" dirty="0">
                <a:solidFill>
                  <a:srgbClr val="C00000"/>
                </a:solidFill>
                <a:latin typeface="Sakkal Majalla" pitchFamily="2" charset="-78"/>
                <a:ea typeface="MS UI Gothic" pitchFamily="34" charset="-128"/>
                <a:cs typeface="Sakkal Majalla" pitchFamily="2" charset="-78"/>
              </a:rPr>
              <a:t> </a:t>
            </a:r>
            <a:r>
              <a:rPr lang="ar-AE" sz="2800" b="1" dirty="0" smtClean="0">
                <a:solidFill>
                  <a:srgbClr val="C00000"/>
                </a:solidFill>
                <a:latin typeface="Sakkal Majalla" pitchFamily="2" charset="-78"/>
                <a:ea typeface="MS UI Gothic" pitchFamily="34" charset="-128"/>
                <a:cs typeface="Sakkal Majalla" pitchFamily="2" charset="-78"/>
              </a:rPr>
              <a:t>للموارد البشرية</a:t>
            </a:r>
          </a:p>
          <a:p>
            <a:pPr algn="ctr" rtl="1" eaLnBrk="1" hangingPunct="1">
              <a:lnSpc>
                <a:spcPct val="150000"/>
              </a:lnSpc>
            </a:pPr>
            <a:r>
              <a:rPr lang="ar-AE" sz="2800" b="1" dirty="0" smtClean="0">
                <a:solidFill>
                  <a:srgbClr val="C00000"/>
                </a:solidFill>
                <a:latin typeface="Sakkal Majalla" pitchFamily="2" charset="-78"/>
                <a:ea typeface="MS UI Gothic" pitchFamily="34" charset="-128"/>
                <a:cs typeface="Sakkal Majalla" pitchFamily="2" charset="-78"/>
              </a:rPr>
              <a:t>في الحكومة الاتحادية</a:t>
            </a:r>
          </a:p>
          <a:p>
            <a:pPr algn="ctr" rtl="1" eaLnBrk="1" hangingPunct="1">
              <a:lnSpc>
                <a:spcPct val="150000"/>
              </a:lnSpc>
            </a:pPr>
            <a:r>
              <a:rPr lang="ar-AE" sz="2800" b="1" dirty="0" smtClean="0">
                <a:solidFill>
                  <a:srgbClr val="C00000"/>
                </a:solidFill>
                <a:latin typeface="Sakkal Majalla" pitchFamily="2" charset="-78"/>
                <a:ea typeface="MS UI Gothic" pitchFamily="34" charset="-128"/>
                <a:cs typeface="Sakkal Majalla" pitchFamily="2" charset="-78"/>
              </a:rPr>
              <a:t>لسنة 2015</a:t>
            </a:r>
            <a:endParaRPr lang="ar-AE" sz="2000" b="1" dirty="0" smtClean="0">
              <a:solidFill>
                <a:schemeClr val="tx1">
                  <a:lumMod val="75000"/>
                  <a:lumOff val="25000"/>
                </a:schemeClr>
              </a:solidFill>
              <a:latin typeface="Sakkal Majalla" pitchFamily="2" charset="-78"/>
              <a:ea typeface="MS UI Gothic" pitchFamily="34" charset="-128"/>
              <a:cs typeface="Sakkal Majalla" pitchFamily="2" charset="-78"/>
            </a:endParaRPr>
          </a:p>
          <a:p>
            <a:pPr algn="ctr" rtl="1" eaLnBrk="1" hangingPunct="1">
              <a:lnSpc>
                <a:spcPct val="150000"/>
              </a:lnSpc>
            </a:pPr>
            <a:endParaRPr lang="ar-AE" sz="2000" b="1" dirty="0">
              <a:solidFill>
                <a:schemeClr val="tx1">
                  <a:lumMod val="75000"/>
                  <a:lumOff val="25000"/>
                </a:schemeClr>
              </a:solidFill>
              <a:latin typeface="Sakkal Majalla" pitchFamily="2" charset="-78"/>
              <a:ea typeface="MS UI Gothic" pitchFamily="34" charset="-128"/>
              <a:cs typeface="Sakkal Majalla" pitchFamily="2" charset="-78"/>
            </a:endParaRPr>
          </a:p>
          <a:p>
            <a:pPr algn="ctr" rtl="1" eaLnBrk="1" hangingPunct="1">
              <a:lnSpc>
                <a:spcPct val="150000"/>
              </a:lnSpc>
            </a:pPr>
            <a:endParaRPr lang="en-US" sz="2000" b="1" dirty="0">
              <a:solidFill>
                <a:schemeClr val="tx1">
                  <a:lumMod val="75000"/>
                  <a:lumOff val="25000"/>
                </a:schemeClr>
              </a:solidFill>
              <a:latin typeface="Sakkal Majalla" pitchFamily="2" charset="-78"/>
              <a:ea typeface="MS UI Gothic" pitchFamily="34" charset="-128"/>
              <a:cs typeface="Sakkal Majalla" pitchFamily="2" charset="-78"/>
            </a:endParaRPr>
          </a:p>
          <a:p>
            <a:pPr algn="ctr" rtl="1" eaLnBrk="1" hangingPunct="1">
              <a:lnSpc>
                <a:spcPct val="150000"/>
              </a:lnSpc>
            </a:pPr>
            <a:endParaRPr lang="ar-AE" sz="1400" b="1" dirty="0" smtClean="0">
              <a:latin typeface="Sakkal Majalla" pitchFamily="2" charset="-78"/>
              <a:ea typeface="MS UI Gothic" pitchFamily="34" charset="-128"/>
              <a:cs typeface="Sakkal Majalla" pitchFamily="2" charset="-78"/>
            </a:endParaRPr>
          </a:p>
          <a:p>
            <a:pPr algn="ctr" rtl="1" eaLnBrk="1" hangingPunct="1">
              <a:lnSpc>
                <a:spcPct val="150000"/>
              </a:lnSpc>
            </a:pPr>
            <a:endParaRPr lang="ar-AE" sz="1400" b="1" dirty="0">
              <a:latin typeface="Sakkal Majalla" pitchFamily="2" charset="-78"/>
              <a:ea typeface="MS UI Gothic" pitchFamily="34" charset="-128"/>
              <a:cs typeface="Sakkal Majalla" pitchFamily="2" charset="-78"/>
            </a:endParaRPr>
          </a:p>
          <a:p>
            <a:pPr algn="ctr" rtl="1" eaLnBrk="1" hangingPunct="1">
              <a:lnSpc>
                <a:spcPct val="150000"/>
              </a:lnSpc>
            </a:pPr>
            <a:endParaRPr lang="ar-AE" sz="1400" b="1" dirty="0" smtClean="0">
              <a:latin typeface="Sakkal Majalla" pitchFamily="2" charset="-78"/>
              <a:ea typeface="MS UI Gothic" pitchFamily="34" charset="-128"/>
              <a:cs typeface="Sakkal Majall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1" y="1134018"/>
            <a:ext cx="8839200" cy="369332"/>
          </a:xfrm>
          <a:prstGeom prst="rect">
            <a:avLst/>
          </a:prstGeom>
          <a:noFill/>
          <a:ln>
            <a:noFill/>
          </a:ln>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أعداد الموظفين في الحكومة الاتحادية لسنة 2015 - حسب مصدر البيانات</a:t>
            </a:r>
          </a:p>
        </p:txBody>
      </p:sp>
      <p:graphicFrame>
        <p:nvGraphicFramePr>
          <p:cNvPr id="5" name="Table 4"/>
          <p:cNvGraphicFramePr>
            <a:graphicFrameLocks noGrp="1"/>
          </p:cNvGraphicFramePr>
          <p:nvPr>
            <p:extLst>
              <p:ext uri="{D42A27DB-BD31-4B8C-83A1-F6EECF244321}">
                <p14:modId xmlns:p14="http://schemas.microsoft.com/office/powerpoint/2010/main" val="1998217007"/>
              </p:ext>
            </p:extLst>
          </p:nvPr>
        </p:nvGraphicFramePr>
        <p:xfrm>
          <a:off x="323850" y="1600200"/>
          <a:ext cx="8534399" cy="1504952"/>
        </p:xfrm>
        <a:graphic>
          <a:graphicData uri="http://schemas.openxmlformats.org/drawingml/2006/table">
            <a:tbl>
              <a:tblPr rtl="1"/>
              <a:tblGrid>
                <a:gridCol w="2896388"/>
                <a:gridCol w="1879337"/>
                <a:gridCol w="1879337"/>
                <a:gridCol w="1879337"/>
              </a:tblGrid>
              <a:tr h="381000">
                <a:tc>
                  <a:txBody>
                    <a:bodyPr/>
                    <a:lstStyle/>
                    <a:p>
                      <a:pPr marL="36000" algn="r" rtl="1" fontAlgn="b"/>
                      <a:endParaRPr lang="ar-AE" sz="1400" b="0" i="0" u="none" strike="noStrike" dirty="0">
                        <a:solidFill>
                          <a:srgbClr val="00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ar-AE" sz="1400" b="0" i="0" u="none" strike="noStrike" dirty="0" smtClean="0">
                          <a:solidFill>
                            <a:srgbClr val="000000"/>
                          </a:solidFill>
                          <a:effectLst/>
                          <a:latin typeface="Calibri"/>
                        </a:rPr>
                        <a:t>وظائف</a:t>
                      </a:r>
                      <a:r>
                        <a:rPr lang="ar-AE" sz="1400" b="0" i="0" u="none" strike="noStrike" baseline="0" dirty="0" smtClean="0">
                          <a:solidFill>
                            <a:srgbClr val="000000"/>
                          </a:solidFill>
                          <a:effectLst/>
                          <a:latin typeface="Calibri"/>
                        </a:rPr>
                        <a:t> </a:t>
                      </a:r>
                      <a:r>
                        <a:rPr lang="ar-AE" sz="1400" b="0" i="0" u="none" strike="noStrike" dirty="0" smtClean="0">
                          <a:solidFill>
                            <a:srgbClr val="000000"/>
                          </a:solidFill>
                          <a:effectLst/>
                          <a:latin typeface="Calibri"/>
                        </a:rPr>
                        <a:t>أساسية</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rtl="0" fontAlgn="b"/>
                      <a:r>
                        <a:rPr lang="ar-AE" sz="1400" b="0" i="0" u="none" strike="noStrike" dirty="0" smtClean="0">
                          <a:solidFill>
                            <a:srgbClr val="000000"/>
                          </a:solidFill>
                          <a:effectLst/>
                          <a:latin typeface="Calibri"/>
                        </a:rPr>
                        <a:t>وظائف</a:t>
                      </a:r>
                      <a:r>
                        <a:rPr lang="ar-AE" sz="1400" b="0" i="0" u="none" strike="noStrike" baseline="0" dirty="0" smtClean="0">
                          <a:solidFill>
                            <a:srgbClr val="000000"/>
                          </a:solidFill>
                          <a:effectLst/>
                          <a:latin typeface="Calibri"/>
                        </a:rPr>
                        <a:t> </a:t>
                      </a:r>
                      <a:r>
                        <a:rPr lang="ar-AE" sz="1400" b="0" i="0" u="none" strike="noStrike" dirty="0" smtClean="0">
                          <a:solidFill>
                            <a:srgbClr val="000000"/>
                          </a:solidFill>
                          <a:effectLst/>
                          <a:latin typeface="Calibri"/>
                        </a:rPr>
                        <a:t>حرفية</a:t>
                      </a:r>
                      <a:r>
                        <a:rPr lang="ar-AE" sz="1400" b="0" i="0" u="none" strike="noStrike" baseline="0" dirty="0" smtClean="0">
                          <a:solidFill>
                            <a:srgbClr val="000000"/>
                          </a:solidFill>
                          <a:effectLst/>
                          <a:latin typeface="Calibri"/>
                        </a:rPr>
                        <a:t> ومعاونة</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rtl="0" fontAlgn="b"/>
                      <a:r>
                        <a:rPr lang="ar-AE" sz="1400" b="0" i="0" u="none" strike="noStrike" dirty="0" smtClean="0">
                          <a:solidFill>
                            <a:srgbClr val="000000"/>
                          </a:solidFill>
                          <a:effectLst/>
                          <a:latin typeface="+mn-lt"/>
                        </a:rPr>
                        <a:t>مجموع الوظائف</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280988">
                <a:tc>
                  <a:txBody>
                    <a:bodyPr/>
                    <a:lstStyle/>
                    <a:p>
                      <a:pPr marL="321750" indent="-285750" algn="r" rtl="1" fontAlgn="b">
                        <a:buFont typeface="Arial" panose="020B0604020202020204" pitchFamily="34" charset="0"/>
                        <a:buChar char="•"/>
                      </a:pPr>
                      <a:r>
                        <a:rPr lang="ar-AE" sz="1400" b="0" i="0" u="none" strike="noStrike" dirty="0">
                          <a:solidFill>
                            <a:srgbClr val="000000"/>
                          </a:solidFill>
                          <a:effectLst/>
                          <a:latin typeface="Arial"/>
                        </a:rPr>
                        <a:t>الجهات المشغلة لنظام بياناتي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dirty="0">
                          <a:effectLst/>
                          <a:latin typeface="Segoe UI"/>
                        </a:rPr>
                        <a:t>55,468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effectLst/>
                          <a:latin typeface="Segoe UI"/>
                        </a:rPr>
                        <a:t>2,039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effectLst/>
                          <a:latin typeface="Segoe UI"/>
                        </a:rPr>
                        <a:t>57,507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r h="280988">
                <a:tc>
                  <a:txBody>
                    <a:bodyPr/>
                    <a:lstStyle/>
                    <a:p>
                      <a:pPr marL="321750" indent="-285750" algn="r" rtl="1" fontAlgn="b">
                        <a:buFont typeface="Arial" panose="020B0604020202020204" pitchFamily="34" charset="0"/>
                        <a:buChar char="•"/>
                      </a:pPr>
                      <a:r>
                        <a:rPr lang="ar-AE" sz="1400" b="0" i="0" u="none" strike="noStrike" dirty="0" smtClean="0">
                          <a:solidFill>
                            <a:srgbClr val="000000"/>
                          </a:solidFill>
                          <a:effectLst/>
                          <a:latin typeface="Arial"/>
                        </a:rPr>
                        <a:t>جهات مستقلة لها ربط مباشر بنظام بياناتي</a:t>
                      </a:r>
                      <a:endParaRPr lang="ar-AE"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dirty="0">
                          <a:effectLst/>
                          <a:latin typeface="Segoe UI"/>
                        </a:rPr>
                        <a:t>20,932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effectLst/>
                          <a:latin typeface="Segoe UI"/>
                        </a:rPr>
                        <a:t>15,373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effectLst/>
                          <a:latin typeface="Segoe UI"/>
                        </a:rPr>
                        <a:t>36,305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r h="280988">
                <a:tc>
                  <a:txBody>
                    <a:bodyPr/>
                    <a:lstStyle/>
                    <a:p>
                      <a:pPr marL="321750" indent="-285750" algn="r" rtl="1" fontAlgn="b">
                        <a:buFont typeface="Arial" panose="020B0604020202020204" pitchFamily="34" charset="0"/>
                        <a:buChar char="•"/>
                      </a:pPr>
                      <a:r>
                        <a:rPr lang="ar-AE" sz="1400" b="0" i="0" u="none" strike="noStrike" dirty="0" smtClean="0">
                          <a:solidFill>
                            <a:srgbClr val="000000"/>
                          </a:solidFill>
                          <a:effectLst/>
                          <a:latin typeface="Arial"/>
                        </a:rPr>
                        <a:t>جهات مستقلة لم</a:t>
                      </a:r>
                      <a:r>
                        <a:rPr lang="ar-AE" sz="1400" b="0" i="0" u="none" strike="noStrike" baseline="0" dirty="0" smtClean="0">
                          <a:solidFill>
                            <a:srgbClr val="000000"/>
                          </a:solidFill>
                          <a:effectLst/>
                          <a:latin typeface="Arial"/>
                        </a:rPr>
                        <a:t> تربط بنظام بياناتي</a:t>
                      </a:r>
                      <a:endParaRPr lang="ar-AE"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a:effectLst/>
                          <a:latin typeface="Segoe UI"/>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effectLst/>
                          <a:latin typeface="Segoe UI"/>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effectLst/>
                          <a:latin typeface="Segoe UI"/>
                        </a:rPr>
                        <a:t>302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r h="280988">
                <a:tc>
                  <a:txBody>
                    <a:bodyPr/>
                    <a:lstStyle/>
                    <a:p>
                      <a:pPr marL="321750" indent="-285750" algn="r" rtl="1" fontAlgn="b">
                        <a:buFont typeface="Arial" panose="020B0604020202020204" pitchFamily="34" charset="0"/>
                        <a:buChar char="•"/>
                      </a:pPr>
                      <a:r>
                        <a:rPr lang="ar-AE" sz="1400" b="0" i="0" u="none" strike="noStrike" dirty="0">
                          <a:solidFill>
                            <a:srgbClr val="000000"/>
                          </a:solidFill>
                          <a:effectLst/>
                          <a:latin typeface="Arial"/>
                        </a:rPr>
                        <a:t>إجمالي الحكومة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a:effectLst/>
                          <a:latin typeface="Segoe UI"/>
                        </a:rPr>
                        <a:t>76,694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effectLst/>
                          <a:latin typeface="Segoe UI"/>
                        </a:rPr>
                        <a:t>17,420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effectLst/>
                          <a:latin typeface="Segoe UI"/>
                        </a:rPr>
                        <a:t>94,114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bl>
          </a:graphicData>
        </a:graphic>
      </p:graphicFrame>
      <p:graphicFrame>
        <p:nvGraphicFramePr>
          <p:cNvPr id="13" name="Diagram 12"/>
          <p:cNvGraphicFramePr/>
          <p:nvPr>
            <p:extLst>
              <p:ext uri="{D42A27DB-BD31-4B8C-83A1-F6EECF244321}">
                <p14:modId xmlns:p14="http://schemas.microsoft.com/office/powerpoint/2010/main" val="2730411275"/>
              </p:ext>
            </p:extLst>
          </p:nvPr>
        </p:nvGraphicFramePr>
        <p:xfrm>
          <a:off x="228600" y="5842956"/>
          <a:ext cx="8686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1"/>
          <p:cNvSpPr txBox="1"/>
          <p:nvPr/>
        </p:nvSpPr>
        <p:spPr>
          <a:xfrm>
            <a:off x="6476942" y="5442795"/>
            <a:ext cx="1676443" cy="2686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r>
              <a:rPr lang="ar-AE" b="1" i="0" u="none" strike="noStrike" dirty="0" smtClean="0">
                <a:solidFill>
                  <a:srgbClr val="000000"/>
                </a:solidFill>
                <a:effectLst/>
                <a:latin typeface="Arial"/>
              </a:rPr>
              <a:t>الجهات المشغلة لنظام بياناتي</a:t>
            </a:r>
          </a:p>
          <a:p>
            <a:pPr algn="ctr"/>
            <a:endParaRPr lang="en-US" sz="1100" b="1" dirty="0"/>
          </a:p>
        </p:txBody>
      </p:sp>
      <p:sp>
        <p:nvSpPr>
          <p:cNvPr id="7" name="TextBox 1"/>
          <p:cNvSpPr txBox="1"/>
          <p:nvPr/>
        </p:nvSpPr>
        <p:spPr>
          <a:xfrm>
            <a:off x="4419600" y="5442795"/>
            <a:ext cx="1828800" cy="3484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r>
              <a:rPr lang="ar-AE" b="1" i="0" u="none" strike="noStrike" dirty="0" smtClean="0">
                <a:solidFill>
                  <a:srgbClr val="000000"/>
                </a:solidFill>
                <a:effectLst/>
                <a:latin typeface="Arial"/>
              </a:rPr>
              <a:t>جهات مستقلة لها ربط مباشر بنظام بياناتي</a:t>
            </a:r>
          </a:p>
          <a:p>
            <a:pPr algn="ctr"/>
            <a:endParaRPr lang="en-US" sz="1100" b="1" dirty="0"/>
          </a:p>
        </p:txBody>
      </p:sp>
      <p:sp>
        <p:nvSpPr>
          <p:cNvPr id="8" name="TextBox 1"/>
          <p:cNvSpPr txBox="1"/>
          <p:nvPr/>
        </p:nvSpPr>
        <p:spPr>
          <a:xfrm>
            <a:off x="2590800" y="5442795"/>
            <a:ext cx="1604159" cy="1880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6000" algn="ctr" rtl="1" fontAlgn="b"/>
            <a:r>
              <a:rPr lang="ar-AE" b="1" dirty="0">
                <a:solidFill>
                  <a:srgbClr val="000000"/>
                </a:solidFill>
                <a:latin typeface="Arial"/>
              </a:rPr>
              <a:t>جهات مستقلة لم تربط بنظام بياناتي</a:t>
            </a:r>
          </a:p>
          <a:p>
            <a:endParaRPr lang="en-US" sz="1100" b="1" dirty="0"/>
          </a:p>
        </p:txBody>
      </p:sp>
      <p:sp>
        <p:nvSpPr>
          <p:cNvPr id="11" name="TextBox 1"/>
          <p:cNvSpPr txBox="1"/>
          <p:nvPr/>
        </p:nvSpPr>
        <p:spPr>
          <a:xfrm>
            <a:off x="609600" y="5416364"/>
            <a:ext cx="1524000" cy="2409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6000" algn="ctr" rtl="1" fontAlgn="b"/>
            <a:r>
              <a:rPr lang="ar-AE" b="1" dirty="0">
                <a:solidFill>
                  <a:srgbClr val="000000"/>
                </a:solidFill>
                <a:latin typeface="Arial"/>
              </a:rPr>
              <a:t>إجمالي الحكومة</a:t>
            </a:r>
          </a:p>
          <a:p>
            <a:endParaRPr lang="en-US" sz="1100" b="1" dirty="0"/>
          </a:p>
        </p:txBody>
      </p:sp>
      <p:graphicFrame>
        <p:nvGraphicFramePr>
          <p:cNvPr id="12" name="Chart 11"/>
          <p:cNvGraphicFramePr>
            <a:graphicFrameLocks/>
          </p:cNvGraphicFramePr>
          <p:nvPr>
            <p:extLst>
              <p:ext uri="{D42A27DB-BD31-4B8C-83A1-F6EECF244321}">
                <p14:modId xmlns:p14="http://schemas.microsoft.com/office/powerpoint/2010/main" val="1018320409"/>
              </p:ext>
            </p:extLst>
          </p:nvPr>
        </p:nvGraphicFramePr>
        <p:xfrm>
          <a:off x="152401" y="3153106"/>
          <a:ext cx="8877299" cy="246113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64976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1" y="1134018"/>
            <a:ext cx="8839200" cy="369332"/>
          </a:xfrm>
          <a:prstGeom prst="rect">
            <a:avLst/>
          </a:prstGeom>
          <a:noFill/>
          <a:ln>
            <a:noFill/>
          </a:ln>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أعداد الموظفين في الحكومة الاتحادية لسنة 2015 - حسب نوع الجهة ومصدر البيانات</a:t>
            </a:r>
          </a:p>
        </p:txBody>
      </p:sp>
      <p:graphicFrame>
        <p:nvGraphicFramePr>
          <p:cNvPr id="7" name="Table 6"/>
          <p:cNvGraphicFramePr>
            <a:graphicFrameLocks noGrp="1"/>
          </p:cNvGraphicFramePr>
          <p:nvPr>
            <p:extLst>
              <p:ext uri="{D42A27DB-BD31-4B8C-83A1-F6EECF244321}">
                <p14:modId xmlns:p14="http://schemas.microsoft.com/office/powerpoint/2010/main" val="3018489432"/>
              </p:ext>
            </p:extLst>
          </p:nvPr>
        </p:nvGraphicFramePr>
        <p:xfrm>
          <a:off x="342901" y="1600202"/>
          <a:ext cx="8458199" cy="1949244"/>
        </p:xfrm>
        <a:graphic>
          <a:graphicData uri="http://schemas.openxmlformats.org/drawingml/2006/table">
            <a:tbl>
              <a:tblPr rtl="1"/>
              <a:tblGrid>
                <a:gridCol w="2843582"/>
                <a:gridCol w="1871539"/>
                <a:gridCol w="1871539"/>
                <a:gridCol w="1871539"/>
              </a:tblGrid>
              <a:tr h="354409">
                <a:tc>
                  <a:txBody>
                    <a:bodyPr/>
                    <a:lstStyle/>
                    <a:p>
                      <a:pPr marL="36000" algn="r" rtl="1" fontAlgn="t"/>
                      <a:endParaRPr lang="ar-AE" sz="1400" b="0" i="0" u="none" strike="noStrike" dirty="0">
                        <a:solidFill>
                          <a:srgbClr val="00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ar-AE" sz="1400" b="0" i="0" u="none" strike="noStrike" dirty="0" smtClean="0">
                          <a:solidFill>
                            <a:srgbClr val="000000"/>
                          </a:solidFill>
                          <a:effectLst/>
                          <a:latin typeface="Calibri"/>
                        </a:rPr>
                        <a:t>وظائف</a:t>
                      </a:r>
                      <a:r>
                        <a:rPr lang="ar-AE" sz="1400" b="0" i="0" u="none" strike="noStrike" baseline="0" dirty="0" smtClean="0">
                          <a:solidFill>
                            <a:srgbClr val="000000"/>
                          </a:solidFill>
                          <a:effectLst/>
                          <a:latin typeface="Calibri"/>
                        </a:rPr>
                        <a:t> </a:t>
                      </a:r>
                      <a:r>
                        <a:rPr lang="ar-AE" sz="1400" b="0" i="0" u="none" strike="noStrike" dirty="0" smtClean="0">
                          <a:solidFill>
                            <a:srgbClr val="000000"/>
                          </a:solidFill>
                          <a:effectLst/>
                          <a:latin typeface="Calibri"/>
                        </a:rPr>
                        <a:t>أساسية</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rtl="0" fontAlgn="b"/>
                      <a:r>
                        <a:rPr lang="ar-AE" sz="1400" b="0" i="0" u="none" strike="noStrike" dirty="0" smtClean="0">
                          <a:solidFill>
                            <a:srgbClr val="000000"/>
                          </a:solidFill>
                          <a:effectLst/>
                          <a:latin typeface="Calibri"/>
                        </a:rPr>
                        <a:t>وظائف</a:t>
                      </a:r>
                      <a:r>
                        <a:rPr lang="ar-AE" sz="1400" b="0" i="0" u="none" strike="noStrike" baseline="0" dirty="0" smtClean="0">
                          <a:solidFill>
                            <a:srgbClr val="000000"/>
                          </a:solidFill>
                          <a:effectLst/>
                          <a:latin typeface="Calibri"/>
                        </a:rPr>
                        <a:t> </a:t>
                      </a:r>
                      <a:r>
                        <a:rPr lang="ar-AE" sz="1400" b="0" i="0" u="none" strike="noStrike" dirty="0" smtClean="0">
                          <a:solidFill>
                            <a:srgbClr val="000000"/>
                          </a:solidFill>
                          <a:effectLst/>
                          <a:latin typeface="Calibri"/>
                        </a:rPr>
                        <a:t>حرفية</a:t>
                      </a:r>
                      <a:r>
                        <a:rPr lang="ar-AE" sz="1400" b="0" i="0" u="none" strike="noStrike" baseline="0" dirty="0" smtClean="0">
                          <a:solidFill>
                            <a:srgbClr val="000000"/>
                          </a:solidFill>
                          <a:effectLst/>
                          <a:latin typeface="Calibri"/>
                        </a:rPr>
                        <a:t> ومعاونة</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rtl="0" fontAlgn="b"/>
                      <a:r>
                        <a:rPr lang="ar-AE" sz="1400" b="0" i="0" u="none" strike="noStrike" dirty="0" smtClean="0">
                          <a:solidFill>
                            <a:srgbClr val="000000"/>
                          </a:solidFill>
                          <a:effectLst/>
                          <a:latin typeface="Calibri"/>
                        </a:rPr>
                        <a:t>مجموع الوظائف</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18967">
                <a:tc>
                  <a:txBody>
                    <a:bodyPr/>
                    <a:lstStyle/>
                    <a:p>
                      <a:pPr marL="321750" lvl="0" indent="-285750" algn="r" rtl="1" fontAlgn="t">
                        <a:buFont typeface="Arial" panose="020B0604020202020204" pitchFamily="34" charset="0"/>
                        <a:buChar char="•"/>
                      </a:pPr>
                      <a:r>
                        <a:rPr lang="ar-AE" sz="1400" b="0" i="0" u="none" strike="noStrike" dirty="0">
                          <a:solidFill>
                            <a:srgbClr val="000000"/>
                          </a:solidFill>
                          <a:effectLst/>
                          <a:latin typeface="Arial"/>
                        </a:rPr>
                        <a:t>وزارات مشغلة لنظام بياناتي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dirty="0">
                          <a:solidFill>
                            <a:srgbClr val="000000"/>
                          </a:solidFill>
                          <a:effectLst/>
                          <a:latin typeface="Segoe UI"/>
                        </a:rPr>
                        <a:t>50,522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solidFill>
                            <a:srgbClr val="000000"/>
                          </a:solidFill>
                          <a:effectLst/>
                          <a:latin typeface="Segoe UI"/>
                        </a:rPr>
                        <a:t>1,887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solidFill>
                            <a:srgbClr val="000000"/>
                          </a:solidFill>
                          <a:effectLst/>
                          <a:latin typeface="Segoe UI"/>
                        </a:rPr>
                        <a:t>52,409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r h="318967">
                <a:tc>
                  <a:txBody>
                    <a:bodyPr/>
                    <a:lstStyle/>
                    <a:p>
                      <a:pPr marL="321750" lvl="0" indent="-285750" algn="r" rtl="1" fontAlgn="t">
                        <a:buFont typeface="Arial" panose="020B0604020202020204" pitchFamily="34" charset="0"/>
                        <a:buChar char="•"/>
                      </a:pPr>
                      <a:r>
                        <a:rPr lang="ar-AE" sz="1400" b="0" i="0" u="none" strike="noStrike" dirty="0">
                          <a:solidFill>
                            <a:srgbClr val="000000"/>
                          </a:solidFill>
                          <a:effectLst/>
                          <a:latin typeface="Arial"/>
                        </a:rPr>
                        <a:t>جهات مستقلة مشغلة لنظام بياناتي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dirty="0">
                          <a:solidFill>
                            <a:srgbClr val="000000"/>
                          </a:solidFill>
                          <a:effectLst/>
                          <a:latin typeface="Segoe UI"/>
                        </a:rPr>
                        <a:t>4,946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solidFill>
                            <a:srgbClr val="000000"/>
                          </a:solidFill>
                          <a:effectLst/>
                          <a:latin typeface="Segoe UI"/>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solidFill>
                            <a:srgbClr val="000000"/>
                          </a:solidFill>
                          <a:effectLst/>
                          <a:latin typeface="Segoe UI"/>
                        </a:rPr>
                        <a:t>5,098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r h="318967">
                <a:tc>
                  <a:txBody>
                    <a:bodyPr/>
                    <a:lstStyle/>
                    <a:p>
                      <a:pPr marL="321750" lvl="0" indent="-285750" algn="r" rtl="1" fontAlgn="b">
                        <a:buFont typeface="Arial" panose="020B0604020202020204" pitchFamily="34" charset="0"/>
                        <a:buChar char="•"/>
                      </a:pPr>
                      <a:r>
                        <a:rPr lang="ar-AE" sz="1400" b="0" i="0" u="none" strike="noStrike" dirty="0" smtClean="0">
                          <a:solidFill>
                            <a:srgbClr val="000000"/>
                          </a:solidFill>
                          <a:effectLst/>
                          <a:latin typeface="Arial"/>
                        </a:rPr>
                        <a:t>جهات مستقلة لها ربط مباشر بنظام بياناتي</a:t>
                      </a:r>
                      <a:endParaRPr lang="ar-AE"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a:solidFill>
                            <a:srgbClr val="000000"/>
                          </a:solidFill>
                          <a:effectLst/>
                          <a:latin typeface="Segoe UI"/>
                        </a:rPr>
                        <a:t>20,932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solidFill>
                            <a:srgbClr val="000000"/>
                          </a:solidFill>
                          <a:effectLst/>
                          <a:latin typeface="Segoe UI"/>
                        </a:rPr>
                        <a:t>15,373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solidFill>
                            <a:srgbClr val="000000"/>
                          </a:solidFill>
                          <a:effectLst/>
                          <a:latin typeface="Segoe UI"/>
                        </a:rPr>
                        <a:t>36,305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r h="318967">
                <a:tc>
                  <a:txBody>
                    <a:bodyPr/>
                    <a:lstStyle/>
                    <a:p>
                      <a:pPr marL="321750" lvl="0" indent="-285750" algn="r" rtl="1" fontAlgn="t">
                        <a:buFont typeface="Arial" panose="020B0604020202020204" pitchFamily="34" charset="0"/>
                        <a:buChar char="•"/>
                      </a:pPr>
                      <a:r>
                        <a:rPr lang="ar-AE" sz="1400" b="0" i="0" u="none" strike="noStrike" dirty="0" smtClean="0">
                          <a:solidFill>
                            <a:srgbClr val="000000"/>
                          </a:solidFill>
                          <a:effectLst/>
                          <a:latin typeface="Arial"/>
                        </a:rPr>
                        <a:t>جهات مستقلة لم</a:t>
                      </a:r>
                      <a:r>
                        <a:rPr lang="ar-AE" sz="1400" b="0" i="0" u="none" strike="noStrike" baseline="0" dirty="0" smtClean="0">
                          <a:solidFill>
                            <a:srgbClr val="000000"/>
                          </a:solidFill>
                          <a:effectLst/>
                          <a:latin typeface="Arial"/>
                        </a:rPr>
                        <a:t> تربط بنظام بياناتي</a:t>
                      </a:r>
                      <a:endParaRPr lang="ar-AE"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a:solidFill>
                            <a:srgbClr val="000000"/>
                          </a:solidFill>
                          <a:effectLst/>
                          <a:latin typeface="Segoe UI"/>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solidFill>
                            <a:srgbClr val="000000"/>
                          </a:solidFill>
                          <a:effectLst/>
                          <a:latin typeface="Segoe UI"/>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solidFill>
                            <a:srgbClr val="000000"/>
                          </a:solidFill>
                          <a:effectLst/>
                          <a:latin typeface="Segoe UI"/>
                        </a:rPr>
                        <a:t>302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r h="318967">
                <a:tc>
                  <a:txBody>
                    <a:bodyPr/>
                    <a:lstStyle/>
                    <a:p>
                      <a:pPr marL="36000" lvl="0" indent="0" algn="ctr" rtl="1" fontAlgn="b">
                        <a:buFont typeface="Arial" panose="020B0604020202020204" pitchFamily="34" charset="0"/>
                        <a:buNone/>
                      </a:pPr>
                      <a:r>
                        <a:rPr lang="ar-AE" sz="1400" b="0" i="0" u="none" strike="noStrike" dirty="0">
                          <a:solidFill>
                            <a:srgbClr val="000000"/>
                          </a:solidFill>
                          <a:effectLst/>
                          <a:latin typeface="Arial"/>
                        </a:rPr>
                        <a:t>إجمالي الحكومة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a:solidFill>
                            <a:srgbClr val="000000"/>
                          </a:solidFill>
                          <a:effectLst/>
                          <a:latin typeface="Segoe UI"/>
                        </a:rPr>
                        <a:t>76,694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solidFill>
                            <a:srgbClr val="000000"/>
                          </a:solidFill>
                          <a:effectLst/>
                          <a:latin typeface="Segoe UI"/>
                        </a:rPr>
                        <a:t>17,420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solidFill>
                            <a:srgbClr val="000000"/>
                          </a:solidFill>
                          <a:effectLst/>
                          <a:latin typeface="Segoe UI"/>
                        </a:rPr>
                        <a:t>94,114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bl>
          </a:graphicData>
        </a:graphic>
      </p:graphicFrame>
      <p:graphicFrame>
        <p:nvGraphicFramePr>
          <p:cNvPr id="13" name="Diagram 12"/>
          <p:cNvGraphicFramePr/>
          <p:nvPr>
            <p:extLst>
              <p:ext uri="{D42A27DB-BD31-4B8C-83A1-F6EECF244321}">
                <p14:modId xmlns:p14="http://schemas.microsoft.com/office/powerpoint/2010/main" val="3111891763"/>
              </p:ext>
            </p:extLst>
          </p:nvPr>
        </p:nvGraphicFramePr>
        <p:xfrm>
          <a:off x="228600" y="5842956"/>
          <a:ext cx="8686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hart 7"/>
          <p:cNvGraphicFramePr>
            <a:graphicFrameLocks/>
          </p:cNvGraphicFramePr>
          <p:nvPr>
            <p:extLst>
              <p:ext uri="{D42A27DB-BD31-4B8C-83A1-F6EECF244321}">
                <p14:modId xmlns:p14="http://schemas.microsoft.com/office/powerpoint/2010/main" val="1073030206"/>
              </p:ext>
            </p:extLst>
          </p:nvPr>
        </p:nvGraphicFramePr>
        <p:xfrm>
          <a:off x="117765" y="3200400"/>
          <a:ext cx="88392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39439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أعداد الموظفين في الحكومة الاتحادية لسنة  2015 – حسب الجنس</a:t>
            </a:r>
          </a:p>
        </p:txBody>
      </p:sp>
      <p:graphicFrame>
        <p:nvGraphicFramePr>
          <p:cNvPr id="4" name="Table 3"/>
          <p:cNvGraphicFramePr>
            <a:graphicFrameLocks noGrp="1"/>
          </p:cNvGraphicFramePr>
          <p:nvPr>
            <p:extLst>
              <p:ext uri="{D42A27DB-BD31-4B8C-83A1-F6EECF244321}">
                <p14:modId xmlns:p14="http://schemas.microsoft.com/office/powerpoint/2010/main" val="2630760087"/>
              </p:ext>
            </p:extLst>
          </p:nvPr>
        </p:nvGraphicFramePr>
        <p:xfrm>
          <a:off x="457200" y="1600200"/>
          <a:ext cx="8077200" cy="1295400"/>
        </p:xfrm>
        <a:graphic>
          <a:graphicData uri="http://schemas.openxmlformats.org/drawingml/2006/table">
            <a:tbl>
              <a:tblPr rtl="1"/>
              <a:tblGrid>
                <a:gridCol w="3900020"/>
                <a:gridCol w="4177180"/>
              </a:tblGrid>
              <a:tr h="323850">
                <a:tc>
                  <a:txBody>
                    <a:bodyPr/>
                    <a:lstStyle/>
                    <a:p>
                      <a:pPr algn="ctr" rtl="1" fontAlgn="b"/>
                      <a:r>
                        <a:rPr lang="ar-AE" sz="1600" b="1" i="0" u="none" strike="noStrike" dirty="0" smtClean="0">
                          <a:solidFill>
                            <a:srgbClr val="000000"/>
                          </a:solidFill>
                          <a:effectLst/>
                          <a:latin typeface="Calibri"/>
                        </a:rPr>
                        <a:t>سنة </a:t>
                      </a:r>
                      <a:r>
                        <a:rPr lang="ar-AE" sz="1600" b="1" i="0" u="none" strike="noStrike" dirty="0" smtClean="0">
                          <a:solidFill>
                            <a:srgbClr val="000000"/>
                          </a:solidFill>
                          <a:effectLst/>
                          <a:latin typeface="Arial"/>
                        </a:rPr>
                        <a:t>2015</a:t>
                      </a:r>
                      <a:endParaRPr lang="ar-AE" sz="1600" b="1" i="0" u="none" strike="noStrike" dirty="0">
                        <a:solidFill>
                          <a:srgbClr val="000000"/>
                        </a:solidFill>
                        <a:effectLst/>
                        <a:latin typeface="Calibri"/>
                      </a:endParaRP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6B9B8"/>
                    </a:solidFill>
                  </a:tcPr>
                </a:tc>
                <a:tc>
                  <a:txBody>
                    <a:bodyPr/>
                    <a:lstStyle/>
                    <a:p>
                      <a:pPr algn="ctr" rtl="1" fontAlgn="b"/>
                      <a:r>
                        <a:rPr lang="ar-AE" sz="1600" b="1" i="0" u="none" strike="noStrike" dirty="0" smtClean="0">
                          <a:solidFill>
                            <a:srgbClr val="000000"/>
                          </a:solidFill>
                          <a:effectLst/>
                          <a:latin typeface="Arial"/>
                        </a:rPr>
                        <a:t>عدد الموظفين</a:t>
                      </a:r>
                      <a:endParaRPr lang="ar-AE" sz="1600" b="1" i="0" u="none" strike="noStrike" dirty="0">
                        <a:solidFill>
                          <a:srgbClr val="000000"/>
                        </a:solidFill>
                        <a:effectLst/>
                        <a:latin typeface="Arial"/>
                      </a:endParaRP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6B9B8"/>
                    </a:solidFill>
                  </a:tcPr>
                </a:tc>
              </a:tr>
              <a:tr h="323850">
                <a:tc>
                  <a:txBody>
                    <a:bodyPr/>
                    <a:lstStyle/>
                    <a:p>
                      <a:pPr algn="ctr" rtl="1" fontAlgn="b"/>
                      <a:r>
                        <a:rPr lang="ar-AE" sz="1600" b="1" i="0" u="none" strike="noStrike" dirty="0">
                          <a:solidFill>
                            <a:srgbClr val="000000"/>
                          </a:solidFill>
                          <a:effectLst/>
                          <a:latin typeface="Arial"/>
                        </a:rPr>
                        <a:t>أنثى</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c>
                  <a:txBody>
                    <a:bodyPr/>
                    <a:lstStyle/>
                    <a:p>
                      <a:pPr algn="ctr" rtl="0" fontAlgn="b"/>
                      <a:r>
                        <a:rPr lang="en-US" sz="1400" b="0" i="0" u="none" strike="noStrike" dirty="0">
                          <a:solidFill>
                            <a:srgbClr val="000000"/>
                          </a:solidFill>
                          <a:effectLst/>
                          <a:latin typeface="Segoe UI"/>
                        </a:rPr>
                        <a:t>35,297</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r>
              <a:tr h="323850">
                <a:tc>
                  <a:txBody>
                    <a:bodyPr/>
                    <a:lstStyle/>
                    <a:p>
                      <a:pPr algn="ctr" rtl="1" fontAlgn="b"/>
                      <a:r>
                        <a:rPr lang="ar-AE" sz="1600" b="1" i="0" u="none" strike="noStrike" dirty="0">
                          <a:solidFill>
                            <a:srgbClr val="000000"/>
                          </a:solidFill>
                          <a:effectLst/>
                          <a:latin typeface="Arial"/>
                        </a:rPr>
                        <a:t>ذكر</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c>
                  <a:txBody>
                    <a:bodyPr/>
                    <a:lstStyle/>
                    <a:p>
                      <a:pPr algn="ctr" rtl="0" fontAlgn="b"/>
                      <a:r>
                        <a:rPr lang="en-US" sz="1400" b="0" i="0" u="none" strike="noStrike" dirty="0">
                          <a:solidFill>
                            <a:srgbClr val="000000"/>
                          </a:solidFill>
                          <a:effectLst/>
                          <a:latin typeface="Segoe UI"/>
                        </a:rPr>
                        <a:t>58,817</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r>
              <a:tr h="323850">
                <a:tc>
                  <a:txBody>
                    <a:bodyPr/>
                    <a:lstStyle/>
                    <a:p>
                      <a:pPr algn="ctr" rtl="1" fontAlgn="b"/>
                      <a:r>
                        <a:rPr lang="ar-AE" sz="1600" b="1" i="0" u="none" strike="noStrike" dirty="0">
                          <a:solidFill>
                            <a:srgbClr val="000000"/>
                          </a:solidFill>
                          <a:effectLst/>
                          <a:latin typeface="Arial"/>
                        </a:rPr>
                        <a:t>مجموع</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c>
                  <a:txBody>
                    <a:bodyPr/>
                    <a:lstStyle/>
                    <a:p>
                      <a:pPr algn="ctr" rtl="0" fontAlgn="b"/>
                      <a:r>
                        <a:rPr lang="en-US" sz="1400" b="0" i="0" u="none" strike="noStrike" dirty="0">
                          <a:solidFill>
                            <a:srgbClr val="000000"/>
                          </a:solidFill>
                          <a:effectLst/>
                          <a:latin typeface="Segoe UI"/>
                        </a:rPr>
                        <a:t>94,114</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r>
            </a:tbl>
          </a:graphicData>
        </a:graphic>
      </p:graphicFrame>
      <p:graphicFrame>
        <p:nvGraphicFramePr>
          <p:cNvPr id="8" name="Diagram 7"/>
          <p:cNvGraphicFramePr/>
          <p:nvPr>
            <p:extLst>
              <p:ext uri="{D42A27DB-BD31-4B8C-83A1-F6EECF244321}">
                <p14:modId xmlns:p14="http://schemas.microsoft.com/office/powerpoint/2010/main" val="2982646862"/>
              </p:ext>
            </p:extLst>
          </p:nvPr>
        </p:nvGraphicFramePr>
        <p:xfrm>
          <a:off x="228600" y="5842956"/>
          <a:ext cx="8686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hart 8"/>
          <p:cNvGraphicFramePr>
            <a:graphicFrameLocks/>
          </p:cNvGraphicFramePr>
          <p:nvPr>
            <p:extLst>
              <p:ext uri="{D42A27DB-BD31-4B8C-83A1-F6EECF244321}">
                <p14:modId xmlns:p14="http://schemas.microsoft.com/office/powerpoint/2010/main" val="203088687"/>
              </p:ext>
            </p:extLst>
          </p:nvPr>
        </p:nvGraphicFramePr>
        <p:xfrm>
          <a:off x="990599" y="3048000"/>
          <a:ext cx="6934201" cy="2971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01809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أعداد الموظفين في الحكومة الاتحادية لسنة 2015– حسب الحالة الاجتماعية</a:t>
            </a:r>
          </a:p>
        </p:txBody>
      </p:sp>
      <p:graphicFrame>
        <p:nvGraphicFramePr>
          <p:cNvPr id="3" name="Table 2"/>
          <p:cNvGraphicFramePr>
            <a:graphicFrameLocks noGrp="1"/>
          </p:cNvGraphicFramePr>
          <p:nvPr>
            <p:extLst>
              <p:ext uri="{D42A27DB-BD31-4B8C-83A1-F6EECF244321}">
                <p14:modId xmlns:p14="http://schemas.microsoft.com/office/powerpoint/2010/main" val="701243580"/>
              </p:ext>
            </p:extLst>
          </p:nvPr>
        </p:nvGraphicFramePr>
        <p:xfrm>
          <a:off x="304802" y="1600200"/>
          <a:ext cx="8458198" cy="829836"/>
        </p:xfrm>
        <a:graphic>
          <a:graphicData uri="http://schemas.openxmlformats.org/drawingml/2006/table">
            <a:tbl>
              <a:tblPr rtl="1"/>
              <a:tblGrid>
                <a:gridCol w="1208314"/>
                <a:gridCol w="1208314"/>
                <a:gridCol w="1208314"/>
                <a:gridCol w="1208314"/>
                <a:gridCol w="1208314"/>
                <a:gridCol w="1208314"/>
                <a:gridCol w="1208314"/>
              </a:tblGrid>
              <a:tr h="457200">
                <a:tc>
                  <a:txBody>
                    <a:bodyPr/>
                    <a:lstStyle/>
                    <a:p>
                      <a:pPr algn="ctr" rtl="1" fontAlgn="ctr"/>
                      <a:r>
                        <a:rPr lang="ar-AE" sz="1200" b="1" i="0" u="none" strike="noStrike" kern="1200" dirty="0" smtClean="0">
                          <a:solidFill>
                            <a:srgbClr val="000000"/>
                          </a:solidFill>
                          <a:effectLst/>
                          <a:latin typeface="Arial"/>
                          <a:ea typeface="+mn-ea"/>
                          <a:cs typeface="+mn-cs"/>
                        </a:rPr>
                        <a:t>سنة 2015</a:t>
                      </a:r>
                      <a:endParaRPr lang="ar-AE" sz="1200" b="1" i="0" u="none" strike="noStrike" kern="1200" dirty="0">
                        <a:solidFill>
                          <a:srgbClr val="000000"/>
                        </a:solidFill>
                        <a:effectLst/>
                        <a:latin typeface="Arial"/>
                        <a:ea typeface="+mn-ea"/>
                        <a:cs typeface="+mn-cs"/>
                      </a:endParaRPr>
                    </a:p>
                  </a:txBody>
                  <a:tcPr marL="7913" marR="7913" marT="7913"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6B9B8"/>
                    </a:solidFill>
                  </a:tcPr>
                </a:tc>
                <a:tc>
                  <a:txBody>
                    <a:bodyPr/>
                    <a:lstStyle/>
                    <a:p>
                      <a:pPr algn="ctr" rtl="1" fontAlgn="ctr"/>
                      <a:r>
                        <a:rPr lang="ar-AE" sz="1200" b="1" i="0" u="none" strike="noStrike" dirty="0">
                          <a:solidFill>
                            <a:srgbClr val="000000"/>
                          </a:solidFill>
                          <a:effectLst/>
                          <a:latin typeface="Arial"/>
                        </a:rPr>
                        <a:t>متزوج</a:t>
                      </a:r>
                    </a:p>
                  </a:txBody>
                  <a:tcPr marL="7913" marR="7913" marT="7913"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6B9B8"/>
                    </a:solidFill>
                  </a:tcPr>
                </a:tc>
                <a:tc>
                  <a:txBody>
                    <a:bodyPr/>
                    <a:lstStyle/>
                    <a:p>
                      <a:pPr algn="ctr" rtl="1" fontAlgn="ctr"/>
                      <a:r>
                        <a:rPr lang="ar-AE" sz="1200" b="1" i="0" u="none" strike="noStrike" dirty="0">
                          <a:solidFill>
                            <a:srgbClr val="000000"/>
                          </a:solidFill>
                          <a:effectLst/>
                          <a:latin typeface="Arial"/>
                        </a:rPr>
                        <a:t>اعزب</a:t>
                      </a:r>
                    </a:p>
                  </a:txBody>
                  <a:tcPr marL="7913" marR="7913" marT="7913"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6B9B8"/>
                    </a:solidFill>
                  </a:tcPr>
                </a:tc>
                <a:tc>
                  <a:txBody>
                    <a:bodyPr/>
                    <a:lstStyle/>
                    <a:p>
                      <a:pPr algn="ctr" rtl="1" fontAlgn="ctr"/>
                      <a:r>
                        <a:rPr lang="ar-AE" sz="1200" b="1" i="0" u="none" strike="noStrike" dirty="0">
                          <a:solidFill>
                            <a:srgbClr val="000000"/>
                          </a:solidFill>
                          <a:effectLst/>
                          <a:latin typeface="Arial"/>
                        </a:rPr>
                        <a:t>مطلق</a:t>
                      </a:r>
                    </a:p>
                  </a:txBody>
                  <a:tcPr marL="7913" marR="7913" marT="7913"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6B9B8"/>
                    </a:solidFill>
                  </a:tcPr>
                </a:tc>
                <a:tc>
                  <a:txBody>
                    <a:bodyPr/>
                    <a:lstStyle/>
                    <a:p>
                      <a:pPr algn="ctr" rtl="1" fontAlgn="ctr"/>
                      <a:r>
                        <a:rPr lang="ar-AE" sz="1200" b="1" i="0" u="none" strike="noStrike" dirty="0">
                          <a:solidFill>
                            <a:srgbClr val="000000"/>
                          </a:solidFill>
                          <a:effectLst/>
                          <a:latin typeface="Arial"/>
                        </a:rPr>
                        <a:t>أرمل</a:t>
                      </a:r>
                    </a:p>
                  </a:txBody>
                  <a:tcPr marL="7913" marR="7913" marT="7913"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6B9B8"/>
                    </a:solidFill>
                  </a:tcPr>
                </a:tc>
                <a:tc>
                  <a:txBody>
                    <a:bodyPr/>
                    <a:lstStyle/>
                    <a:p>
                      <a:pPr algn="ctr" rtl="1" fontAlgn="ctr"/>
                      <a:r>
                        <a:rPr lang="ar-AE" sz="1200" b="1" i="0" u="none" strike="noStrike" dirty="0" smtClean="0">
                          <a:solidFill>
                            <a:srgbClr val="000000"/>
                          </a:solidFill>
                          <a:effectLst/>
                          <a:latin typeface="Arial"/>
                        </a:rPr>
                        <a:t>غير محدد</a:t>
                      </a:r>
                      <a:endParaRPr lang="ar-AE" sz="1200" b="1" i="0" u="none" strike="noStrike" dirty="0">
                        <a:solidFill>
                          <a:srgbClr val="000000"/>
                        </a:solidFill>
                        <a:effectLst/>
                        <a:latin typeface="Arial"/>
                      </a:endParaRPr>
                    </a:p>
                  </a:txBody>
                  <a:tcPr marL="7913" marR="7913" marT="7913"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6B9B8"/>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200" b="1" i="0" u="none" strike="noStrike" dirty="0" smtClean="0">
                          <a:solidFill>
                            <a:srgbClr val="000000"/>
                          </a:solidFill>
                          <a:effectLst/>
                          <a:latin typeface="Arial"/>
                        </a:rPr>
                        <a:t>مجموع</a:t>
                      </a:r>
                    </a:p>
                    <a:p>
                      <a:pPr algn="ctr" rtl="1" fontAlgn="ctr"/>
                      <a:endParaRPr lang="ar-AE" sz="1200" b="1" i="0" u="none" strike="noStrike" dirty="0">
                        <a:solidFill>
                          <a:srgbClr val="000000"/>
                        </a:solidFill>
                        <a:effectLst/>
                        <a:latin typeface="Arial"/>
                      </a:endParaRPr>
                    </a:p>
                  </a:txBody>
                  <a:tcPr marL="7913" marR="7913" marT="7913"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6B9B8"/>
                    </a:solidFill>
                  </a:tcPr>
                </a:tc>
              </a:tr>
              <a:tr h="372636">
                <a:tc>
                  <a:txBody>
                    <a:bodyPr/>
                    <a:lstStyle/>
                    <a:p>
                      <a:pPr algn="ctr" rtl="1" fontAlgn="b"/>
                      <a:r>
                        <a:rPr lang="ar-AE" sz="1200" b="1" i="0" u="none" strike="noStrike" dirty="0" smtClean="0">
                          <a:solidFill>
                            <a:srgbClr val="000000"/>
                          </a:solidFill>
                          <a:effectLst/>
                          <a:latin typeface="Arial"/>
                        </a:rPr>
                        <a:t>عدد الموظفين</a:t>
                      </a:r>
                      <a:endParaRPr lang="ar-AE" sz="1200" b="1" i="0" u="none" strike="noStrike" dirty="0">
                        <a:solidFill>
                          <a:srgbClr val="000000"/>
                        </a:solidFill>
                        <a:effectLst/>
                        <a:latin typeface="Arial"/>
                      </a:endParaRPr>
                    </a:p>
                  </a:txBody>
                  <a:tcPr marL="7913" marR="7913" marT="7913"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6B9B8"/>
                    </a:solidFill>
                  </a:tcPr>
                </a:tc>
                <a:tc>
                  <a:txBody>
                    <a:bodyPr/>
                    <a:lstStyle/>
                    <a:p>
                      <a:pPr algn="ctr" rtl="0" fontAlgn="b"/>
                      <a:r>
                        <a:rPr lang="en-US" sz="1400" b="0" i="0" u="none" strike="noStrike" dirty="0">
                          <a:solidFill>
                            <a:srgbClr val="000000"/>
                          </a:solidFill>
                          <a:effectLst/>
                          <a:latin typeface="Segoe UI"/>
                        </a:rPr>
                        <a:t>67,158</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c>
                  <a:txBody>
                    <a:bodyPr/>
                    <a:lstStyle/>
                    <a:p>
                      <a:pPr algn="ctr" rtl="0" fontAlgn="b"/>
                      <a:r>
                        <a:rPr lang="en-US" sz="1400" b="0" i="0" u="none" strike="noStrike" dirty="0">
                          <a:solidFill>
                            <a:srgbClr val="000000"/>
                          </a:solidFill>
                          <a:effectLst/>
                          <a:latin typeface="Segoe UI"/>
                        </a:rPr>
                        <a:t>23,007</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c>
                  <a:txBody>
                    <a:bodyPr/>
                    <a:lstStyle/>
                    <a:p>
                      <a:pPr algn="ctr" rtl="0" fontAlgn="b"/>
                      <a:r>
                        <a:rPr lang="en-US" sz="1400" b="0" i="0" u="none" strike="noStrike" dirty="0">
                          <a:solidFill>
                            <a:srgbClr val="000000"/>
                          </a:solidFill>
                          <a:effectLst/>
                          <a:latin typeface="Segoe UI"/>
                        </a:rPr>
                        <a:t>1,658</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c>
                  <a:txBody>
                    <a:bodyPr/>
                    <a:lstStyle/>
                    <a:p>
                      <a:pPr algn="ctr" rtl="0" fontAlgn="b"/>
                      <a:r>
                        <a:rPr lang="en-US" sz="1400" b="0" i="0" u="none" strike="noStrike" dirty="0">
                          <a:solidFill>
                            <a:srgbClr val="000000"/>
                          </a:solidFill>
                          <a:effectLst/>
                          <a:latin typeface="Segoe UI"/>
                        </a:rPr>
                        <a:t>460</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c>
                  <a:txBody>
                    <a:bodyPr/>
                    <a:lstStyle/>
                    <a:p>
                      <a:pPr algn="ctr" rtl="0" fontAlgn="b"/>
                      <a:r>
                        <a:rPr lang="en-US" sz="1400" b="0" i="0" u="none" strike="noStrike" dirty="0">
                          <a:solidFill>
                            <a:srgbClr val="000000"/>
                          </a:solidFill>
                          <a:effectLst/>
                          <a:latin typeface="Segoe UI"/>
                        </a:rPr>
                        <a:t>1,831</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c>
                  <a:txBody>
                    <a:bodyPr/>
                    <a:lstStyle/>
                    <a:p>
                      <a:pPr algn="ctr" rtl="0" fontAlgn="b"/>
                      <a:r>
                        <a:rPr lang="en-US" sz="1400" b="0" i="0" u="none" strike="noStrike" dirty="0">
                          <a:solidFill>
                            <a:srgbClr val="000000"/>
                          </a:solidFill>
                          <a:effectLst/>
                          <a:latin typeface="Segoe UI"/>
                        </a:rPr>
                        <a:t>94,114</a:t>
                      </a:r>
                    </a:p>
                  </a:txBody>
                  <a:tcPr marL="9525" marR="9525" marT="9525"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4E9E9"/>
                    </a:solidFill>
                  </a:tcPr>
                </a:tc>
              </a:tr>
            </a:tbl>
          </a:graphicData>
        </a:graphic>
      </p:graphicFrame>
      <p:graphicFrame>
        <p:nvGraphicFramePr>
          <p:cNvPr id="9" name="Diagram 8"/>
          <p:cNvGraphicFramePr/>
          <p:nvPr>
            <p:extLst>
              <p:ext uri="{D42A27DB-BD31-4B8C-83A1-F6EECF244321}">
                <p14:modId xmlns:p14="http://schemas.microsoft.com/office/powerpoint/2010/main" val="276583206"/>
              </p:ext>
            </p:extLst>
          </p:nvPr>
        </p:nvGraphicFramePr>
        <p:xfrm>
          <a:off x="228600" y="5943600"/>
          <a:ext cx="8686800" cy="661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p:cNvGraphicFramePr>
            <a:graphicFrameLocks/>
          </p:cNvGraphicFramePr>
          <p:nvPr>
            <p:extLst>
              <p:ext uri="{D42A27DB-BD31-4B8C-83A1-F6EECF244321}">
                <p14:modId xmlns:p14="http://schemas.microsoft.com/office/powerpoint/2010/main" val="1581926464"/>
              </p:ext>
            </p:extLst>
          </p:nvPr>
        </p:nvGraphicFramePr>
        <p:xfrm>
          <a:off x="381000" y="2590800"/>
          <a:ext cx="8534400" cy="32766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94796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أعداد الموظفين في الحكومة الاتحادية لسنة  2015– حسب الفئة العمرية</a:t>
            </a:r>
          </a:p>
        </p:txBody>
      </p:sp>
      <p:graphicFrame>
        <p:nvGraphicFramePr>
          <p:cNvPr id="11" name="Table 10"/>
          <p:cNvGraphicFramePr>
            <a:graphicFrameLocks noGrp="1"/>
          </p:cNvGraphicFramePr>
          <p:nvPr>
            <p:extLst>
              <p:ext uri="{D42A27DB-BD31-4B8C-83A1-F6EECF244321}">
                <p14:modId xmlns:p14="http://schemas.microsoft.com/office/powerpoint/2010/main" val="3922622085"/>
              </p:ext>
            </p:extLst>
          </p:nvPr>
        </p:nvGraphicFramePr>
        <p:xfrm>
          <a:off x="5638800" y="1600200"/>
          <a:ext cx="3263900" cy="3726666"/>
        </p:xfrm>
        <a:graphic>
          <a:graphicData uri="http://schemas.openxmlformats.org/drawingml/2006/table">
            <a:tbl>
              <a:tblPr rtl="1">
                <a:tableStyleId>{69C7853C-536D-4A76-A0AE-DD22124D55A5}</a:tableStyleId>
              </a:tblPr>
              <a:tblGrid>
                <a:gridCol w="2120344"/>
                <a:gridCol w="1143556"/>
              </a:tblGrid>
              <a:tr h="423333">
                <a:tc>
                  <a:txBody>
                    <a:bodyPr/>
                    <a:lstStyle/>
                    <a:p>
                      <a:pPr algn="ctr" rtl="1" fontAlgn="ctr"/>
                      <a:r>
                        <a:rPr lang="ar-AE" sz="1400" b="1" u="none" strike="noStrike" dirty="0" smtClean="0">
                          <a:solidFill>
                            <a:schemeClr val="accent6">
                              <a:lumMod val="20000"/>
                              <a:lumOff val="80000"/>
                            </a:schemeClr>
                          </a:solidFill>
                          <a:effectLst/>
                        </a:rPr>
                        <a:t>الفئة العمرية</a:t>
                      </a:r>
                      <a:endParaRPr lang="ar-AE" sz="1400" b="1" i="0" u="none" strike="noStrike" dirty="0">
                        <a:solidFill>
                          <a:schemeClr val="accent6">
                            <a:lumMod val="20000"/>
                            <a:lumOff val="80000"/>
                          </a:schemeClr>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rtl="1" fontAlgn="ctr"/>
                      <a:r>
                        <a:rPr lang="ar-AE" sz="1400" b="1" u="none" strike="noStrike" dirty="0" smtClean="0">
                          <a:solidFill>
                            <a:schemeClr val="accent6">
                              <a:lumMod val="20000"/>
                              <a:lumOff val="80000"/>
                            </a:schemeClr>
                          </a:solidFill>
                          <a:effectLst/>
                        </a:rPr>
                        <a:t>عدد</a:t>
                      </a:r>
                      <a:r>
                        <a:rPr lang="ar-AE" sz="1400" b="1" u="none" strike="noStrike" baseline="0" dirty="0" smtClean="0">
                          <a:solidFill>
                            <a:schemeClr val="accent6">
                              <a:lumMod val="20000"/>
                              <a:lumOff val="80000"/>
                            </a:schemeClr>
                          </a:solidFill>
                          <a:effectLst/>
                        </a:rPr>
                        <a:t> الموظفين</a:t>
                      </a:r>
                      <a:endParaRPr lang="ar-AE" sz="1400" b="1" i="0" u="none" strike="noStrike" dirty="0">
                        <a:solidFill>
                          <a:schemeClr val="accent6">
                            <a:lumMod val="20000"/>
                            <a:lumOff val="80000"/>
                          </a:schemeClr>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360000">
                <a:tc>
                  <a:txBody>
                    <a:bodyPr/>
                    <a:lstStyle/>
                    <a:p>
                      <a:pPr algn="ctr" rtl="1" fontAlgn="ctr"/>
                      <a:r>
                        <a:rPr lang="ar-AE" sz="1400" u="none" strike="noStrike" dirty="0">
                          <a:effectLst/>
                        </a:rPr>
                        <a:t>أقل </a:t>
                      </a:r>
                      <a:r>
                        <a:rPr lang="ar-AE" sz="1400" u="none" strike="noStrike" dirty="0" smtClean="0">
                          <a:effectLst/>
                        </a:rPr>
                        <a:t>من</a:t>
                      </a:r>
                      <a:r>
                        <a:rPr lang="ar-AE" sz="1400" u="none" strike="noStrike" baseline="0" dirty="0" smtClean="0">
                          <a:effectLst/>
                        </a:rPr>
                        <a:t> 20</a:t>
                      </a:r>
                      <a:endParaRPr lang="ar-AE"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US" sz="1400" b="0" i="0" u="none" strike="noStrike" dirty="0">
                          <a:effectLst/>
                          <a:latin typeface="Segoe UI"/>
                        </a:rPr>
                        <a:t>327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60000">
                <a:tc>
                  <a:txBody>
                    <a:bodyPr/>
                    <a:lstStyle/>
                    <a:p>
                      <a:pPr algn="ctr" rtl="1" fontAlgn="ctr"/>
                      <a:r>
                        <a:rPr lang="ar-AE" sz="1400" u="none" strike="noStrike" dirty="0" smtClean="0">
                          <a:effectLst/>
                        </a:rPr>
                        <a:t>من</a:t>
                      </a:r>
                      <a:r>
                        <a:rPr lang="ar-AE" sz="1400" u="none" strike="noStrike" baseline="0" dirty="0" smtClean="0">
                          <a:effectLst/>
                        </a:rPr>
                        <a:t> 20 إلى 29</a:t>
                      </a:r>
                      <a:endParaRPr lang="ar-AE"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US" sz="1400" b="0" i="0" u="none" strike="noStrike" dirty="0">
                          <a:effectLst/>
                          <a:latin typeface="Segoe UI"/>
                        </a:rPr>
                        <a:t>16,832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60000">
                <a:tc>
                  <a:txBody>
                    <a:bodyPr/>
                    <a:lstStyle/>
                    <a:p>
                      <a:pPr algn="ctr" rtl="1" fontAlgn="b"/>
                      <a:r>
                        <a:rPr lang="ar-AE" sz="1400" u="none" strike="noStrike" kern="1200" dirty="0">
                          <a:effectLst/>
                        </a:rPr>
                        <a:t>من 30 إلى 39</a:t>
                      </a:r>
                      <a:endParaRPr lang="ar-AE" sz="1400" b="0" i="0" u="none" strike="noStrike" kern="1200" dirty="0">
                        <a:solidFill>
                          <a:srgbClr val="000000"/>
                        </a:solidFill>
                        <a:effectLst/>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US" sz="1400" b="0" i="0" u="none" strike="noStrike" dirty="0">
                          <a:effectLst/>
                          <a:latin typeface="Segoe UI"/>
                        </a:rPr>
                        <a:t>34,265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60000">
                <a:tc>
                  <a:txBody>
                    <a:bodyPr/>
                    <a:lstStyle/>
                    <a:p>
                      <a:pPr algn="ctr" rtl="1" fontAlgn="b"/>
                      <a:r>
                        <a:rPr lang="ar-AE" sz="1400" u="none" strike="noStrike" kern="1200" dirty="0">
                          <a:effectLst/>
                        </a:rPr>
                        <a:t>من 40 إلى 49</a:t>
                      </a:r>
                      <a:endParaRPr lang="ar-AE" sz="1400" b="0" i="0" u="none" strike="noStrike" kern="1200" dirty="0">
                        <a:solidFill>
                          <a:srgbClr val="000000"/>
                        </a:solidFill>
                        <a:effectLst/>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US" sz="1400" b="0" i="0" u="none" strike="noStrike" dirty="0">
                          <a:effectLst/>
                          <a:latin typeface="Segoe UI"/>
                        </a:rPr>
                        <a:t>24,758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60000">
                <a:tc>
                  <a:txBody>
                    <a:bodyPr/>
                    <a:lstStyle/>
                    <a:p>
                      <a:pPr algn="ctr" rtl="1" fontAlgn="b"/>
                      <a:r>
                        <a:rPr lang="ar-AE" sz="1400" u="none" strike="noStrike" kern="1200" dirty="0">
                          <a:effectLst/>
                        </a:rPr>
                        <a:t>من 50 إلى 59</a:t>
                      </a:r>
                      <a:endParaRPr lang="ar-AE" sz="1400" b="0" i="0" u="none" strike="noStrike" kern="1200" dirty="0">
                        <a:solidFill>
                          <a:srgbClr val="000000"/>
                        </a:solidFill>
                        <a:effectLst/>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US" sz="1400" b="0" i="0" u="none" strike="noStrike" dirty="0">
                          <a:effectLst/>
                          <a:latin typeface="Segoe UI"/>
                        </a:rPr>
                        <a:t>12,318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60000">
                <a:tc>
                  <a:txBody>
                    <a:bodyPr/>
                    <a:lstStyle/>
                    <a:p>
                      <a:pPr algn="ctr" rtl="1" fontAlgn="b"/>
                      <a:r>
                        <a:rPr lang="ar-AE" sz="1400" u="none" strike="noStrike" kern="1200" dirty="0">
                          <a:effectLst/>
                        </a:rPr>
                        <a:t>من 60 إلى 69</a:t>
                      </a:r>
                      <a:endParaRPr lang="ar-AE" sz="1400" b="0" i="0" u="none" strike="noStrike" kern="1200" dirty="0">
                        <a:solidFill>
                          <a:srgbClr val="000000"/>
                        </a:solidFill>
                        <a:effectLst/>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US" sz="1400" b="0" i="0" u="none" strike="noStrike" dirty="0">
                          <a:effectLst/>
                          <a:latin typeface="Segoe UI"/>
                        </a:rPr>
                        <a:t>4,516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60000">
                <a:tc>
                  <a:txBody>
                    <a:bodyPr/>
                    <a:lstStyle/>
                    <a:p>
                      <a:pPr algn="ctr" rtl="1" fontAlgn="b"/>
                      <a:r>
                        <a:rPr lang="ar-AE" sz="1400" u="none" strike="noStrike" kern="1200" dirty="0">
                          <a:effectLst/>
                        </a:rPr>
                        <a:t>أكبر من 70</a:t>
                      </a:r>
                      <a:endParaRPr lang="ar-AE" sz="1400" b="0" i="0" u="none" strike="noStrike" kern="1200" dirty="0">
                        <a:solidFill>
                          <a:srgbClr val="000000"/>
                        </a:solidFill>
                        <a:effectLst/>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US" sz="1400" b="0" i="0" u="none" strike="noStrike" dirty="0">
                          <a:effectLst/>
                          <a:latin typeface="Segoe UI"/>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60000">
                <a:tc>
                  <a:txBody>
                    <a:bodyPr/>
                    <a:lstStyle/>
                    <a:p>
                      <a:pPr algn="ctr" rtl="1" fontAlgn="b"/>
                      <a:r>
                        <a:rPr lang="ar-AE" sz="1400" b="0" i="0" u="none" strike="noStrike" kern="1200" dirty="0" smtClean="0">
                          <a:solidFill>
                            <a:srgbClr val="000000"/>
                          </a:solidFill>
                          <a:effectLst/>
                          <a:latin typeface="Arial"/>
                          <a:ea typeface="+mn-ea"/>
                          <a:cs typeface="+mn-cs"/>
                        </a:rPr>
                        <a:t>غير مسجل</a:t>
                      </a:r>
                      <a:endParaRPr lang="ar-AE" sz="1400" b="0" i="0" u="none" strike="noStrike" kern="1200" dirty="0">
                        <a:solidFill>
                          <a:srgbClr val="000000"/>
                        </a:solidFill>
                        <a:effectLst/>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US" sz="1400" b="0" i="0" u="none" strike="noStrike" dirty="0">
                          <a:effectLst/>
                          <a:latin typeface="Segoe UI"/>
                        </a:rPr>
                        <a:t>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23333">
                <a:tc>
                  <a:txBody>
                    <a:bodyPr/>
                    <a:lstStyle/>
                    <a:p>
                      <a:pPr algn="ctr" rtl="1" fontAlgn="ctr"/>
                      <a:r>
                        <a:rPr lang="ar-AE" sz="1400" b="1" u="none" strike="noStrike" dirty="0">
                          <a:solidFill>
                            <a:schemeClr val="accent6">
                              <a:lumMod val="20000"/>
                              <a:lumOff val="80000"/>
                            </a:schemeClr>
                          </a:solidFill>
                          <a:effectLst/>
                        </a:rPr>
                        <a:t>الإجمالي</a:t>
                      </a:r>
                      <a:endParaRPr lang="ar-AE" sz="1400" b="1" i="0" u="none" strike="noStrike" dirty="0">
                        <a:solidFill>
                          <a:schemeClr val="accent6">
                            <a:lumMod val="20000"/>
                            <a:lumOff val="80000"/>
                          </a:schemeClr>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rtl="0" fontAlgn="b"/>
                      <a:r>
                        <a:rPr lang="en-US" sz="1400" b="1" u="none" strike="noStrike" kern="1200" dirty="0" smtClean="0">
                          <a:solidFill>
                            <a:schemeClr val="accent6">
                              <a:lumMod val="20000"/>
                              <a:lumOff val="80000"/>
                            </a:schemeClr>
                          </a:solidFill>
                          <a:effectLst/>
                          <a:latin typeface="+mn-lt"/>
                          <a:ea typeface="+mn-ea"/>
                          <a:cs typeface="+mn-cs"/>
                        </a:rPr>
                        <a:t>94,114</a:t>
                      </a:r>
                      <a:endParaRPr lang="en-US" sz="1400" b="1" u="none" strike="noStrike" kern="1200" dirty="0">
                        <a:solidFill>
                          <a:schemeClr val="accent6">
                            <a:lumMod val="20000"/>
                            <a:lumOff val="80000"/>
                          </a:schemeClr>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366742091"/>
              </p:ext>
            </p:extLst>
          </p:nvPr>
        </p:nvGraphicFramePr>
        <p:xfrm>
          <a:off x="304800" y="1503350"/>
          <a:ext cx="5029200" cy="4364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p:cNvGraphicFramePr/>
          <p:nvPr>
            <p:extLst>
              <p:ext uri="{D42A27DB-BD31-4B8C-83A1-F6EECF244321}">
                <p14:modId xmlns:p14="http://schemas.microsoft.com/office/powerpoint/2010/main" val="2747627851"/>
              </p:ext>
            </p:extLst>
          </p:nvPr>
        </p:nvGraphicFramePr>
        <p:xfrm>
          <a:off x="228600" y="5791200"/>
          <a:ext cx="86868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4244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أعداد الموظفين في الحكومة الاتحادية لسنة  2015 – حسب مدة الخدمة</a:t>
            </a:r>
          </a:p>
        </p:txBody>
      </p:sp>
      <p:graphicFrame>
        <p:nvGraphicFramePr>
          <p:cNvPr id="3" name="Table 2"/>
          <p:cNvGraphicFramePr>
            <a:graphicFrameLocks noGrp="1"/>
          </p:cNvGraphicFramePr>
          <p:nvPr>
            <p:extLst>
              <p:ext uri="{D42A27DB-BD31-4B8C-83A1-F6EECF244321}">
                <p14:modId xmlns:p14="http://schemas.microsoft.com/office/powerpoint/2010/main" val="1239330632"/>
              </p:ext>
            </p:extLst>
          </p:nvPr>
        </p:nvGraphicFramePr>
        <p:xfrm>
          <a:off x="5638800" y="1600200"/>
          <a:ext cx="3263900" cy="3886200"/>
        </p:xfrm>
        <a:graphic>
          <a:graphicData uri="http://schemas.openxmlformats.org/drawingml/2006/table">
            <a:tbl>
              <a:tblPr rtl="1"/>
              <a:tblGrid>
                <a:gridCol w="2120344"/>
                <a:gridCol w="1143556"/>
              </a:tblGrid>
              <a:tr h="323850">
                <a:tc>
                  <a:txBody>
                    <a:bodyPr/>
                    <a:lstStyle/>
                    <a:p>
                      <a:pPr algn="ctr" rtl="1" fontAlgn="ctr"/>
                      <a:r>
                        <a:rPr lang="ar-AE" sz="1400" b="0" i="0" u="none" strike="noStrike" dirty="0" smtClean="0">
                          <a:solidFill>
                            <a:srgbClr val="000000"/>
                          </a:solidFill>
                          <a:effectLst/>
                          <a:latin typeface="Arial"/>
                        </a:rPr>
                        <a:t>مدة الخدمة</a:t>
                      </a:r>
                      <a:endParaRPr lang="ar-AE"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rtl="1" fontAlgn="ctr"/>
                      <a:r>
                        <a:rPr lang="ar-AE" sz="1400" b="0" i="0" u="none" strike="noStrike" dirty="0" smtClean="0">
                          <a:solidFill>
                            <a:srgbClr val="000000"/>
                          </a:solidFill>
                          <a:effectLst/>
                          <a:latin typeface="Arial"/>
                        </a:rPr>
                        <a:t>عدد</a:t>
                      </a:r>
                      <a:r>
                        <a:rPr lang="ar-AE" sz="1400" b="0" i="0" u="none" strike="noStrike" baseline="0" dirty="0" smtClean="0">
                          <a:solidFill>
                            <a:srgbClr val="000000"/>
                          </a:solidFill>
                          <a:effectLst/>
                          <a:latin typeface="Arial"/>
                        </a:rPr>
                        <a:t> الموظفين</a:t>
                      </a:r>
                      <a:endParaRPr lang="ar-AE"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r>
              <a:tr h="323850">
                <a:tc>
                  <a:txBody>
                    <a:bodyPr/>
                    <a:lstStyle/>
                    <a:p>
                      <a:pPr algn="ctr" rtl="1" fontAlgn="b"/>
                      <a:r>
                        <a:rPr lang="ar-AE" sz="1400" u="none" strike="noStrike" kern="1200" dirty="0">
                          <a:solidFill>
                            <a:schemeClr val="dk1"/>
                          </a:solidFill>
                          <a:effectLst/>
                          <a:latin typeface="+mn-lt"/>
                          <a:ea typeface="+mn-ea"/>
                          <a:cs typeface="+mn-cs"/>
                        </a:rPr>
                        <a:t>أقل من سنة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algn="ctr" rtl="0" fontAlgn="b"/>
                      <a:r>
                        <a:rPr lang="en-US" sz="1400" b="0" i="0" u="none" strike="noStrike" dirty="0">
                          <a:effectLst/>
                          <a:latin typeface="Segoe UI"/>
                        </a:rPr>
                        <a:t>8,128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r>
              <a:tr h="323850">
                <a:tc>
                  <a:txBody>
                    <a:bodyPr/>
                    <a:lstStyle/>
                    <a:p>
                      <a:pPr algn="ctr" rtl="1" fontAlgn="b"/>
                      <a:r>
                        <a:rPr lang="ar-AE" sz="1400" u="none" strike="noStrike" kern="1200" dirty="0">
                          <a:solidFill>
                            <a:schemeClr val="dk1"/>
                          </a:solidFill>
                          <a:effectLst/>
                          <a:latin typeface="+mn-lt"/>
                          <a:ea typeface="+mn-ea"/>
                          <a:cs typeface="+mn-cs"/>
                        </a:rPr>
                        <a:t>من 01 إلى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algn="ctr" rtl="0" fontAlgn="b"/>
                      <a:r>
                        <a:rPr lang="en-US" sz="1400" b="0" i="0" u="none" strike="noStrike" dirty="0">
                          <a:effectLst/>
                          <a:latin typeface="Segoe UI"/>
                        </a:rPr>
                        <a:t>25,367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r>
              <a:tr h="323850">
                <a:tc>
                  <a:txBody>
                    <a:bodyPr/>
                    <a:lstStyle/>
                    <a:p>
                      <a:pPr algn="ctr" rtl="1" fontAlgn="b"/>
                      <a:r>
                        <a:rPr lang="ar-AE" sz="1400" u="none" strike="noStrike" kern="1200" dirty="0">
                          <a:solidFill>
                            <a:schemeClr val="dk1"/>
                          </a:solidFill>
                          <a:effectLst/>
                          <a:latin typeface="+mn-lt"/>
                          <a:ea typeface="+mn-ea"/>
                          <a:cs typeface="+mn-cs"/>
                        </a:rPr>
                        <a:t>من 05 إلى 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algn="ctr" rtl="0" fontAlgn="b"/>
                      <a:r>
                        <a:rPr lang="en-US" sz="1400" b="0" i="0" u="none" strike="noStrike" dirty="0">
                          <a:effectLst/>
                          <a:latin typeface="Segoe UI"/>
                        </a:rPr>
                        <a:t>22,526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r>
              <a:tr h="323850">
                <a:tc>
                  <a:txBody>
                    <a:bodyPr/>
                    <a:lstStyle/>
                    <a:p>
                      <a:pPr algn="ctr" rtl="1" fontAlgn="b"/>
                      <a:r>
                        <a:rPr lang="ar-AE" sz="1400" u="none" strike="noStrike" kern="1200" dirty="0">
                          <a:solidFill>
                            <a:schemeClr val="dk1"/>
                          </a:solidFill>
                          <a:effectLst/>
                          <a:latin typeface="+mn-lt"/>
                          <a:ea typeface="+mn-ea"/>
                          <a:cs typeface="+mn-cs"/>
                        </a:rPr>
                        <a:t>من 10 إلى 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algn="ctr" rtl="0" fontAlgn="b"/>
                      <a:r>
                        <a:rPr lang="en-US" sz="1400" b="0" i="0" u="none" strike="noStrike" dirty="0">
                          <a:effectLst/>
                          <a:latin typeface="Segoe UI"/>
                        </a:rPr>
                        <a:t>13,476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r>
              <a:tr h="323850">
                <a:tc>
                  <a:txBody>
                    <a:bodyPr/>
                    <a:lstStyle/>
                    <a:p>
                      <a:pPr algn="ctr" rtl="1" fontAlgn="b"/>
                      <a:r>
                        <a:rPr lang="ar-AE" sz="1400" u="none" strike="noStrike" kern="1200" dirty="0">
                          <a:solidFill>
                            <a:schemeClr val="dk1"/>
                          </a:solidFill>
                          <a:effectLst/>
                          <a:latin typeface="+mn-lt"/>
                          <a:ea typeface="+mn-ea"/>
                          <a:cs typeface="+mn-cs"/>
                        </a:rPr>
                        <a:t>من 15 إلى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algn="ctr" rtl="0" fontAlgn="b"/>
                      <a:r>
                        <a:rPr lang="en-US" sz="1400" b="0" i="0" u="none" strike="noStrike" dirty="0">
                          <a:effectLst/>
                          <a:latin typeface="Segoe UI"/>
                        </a:rPr>
                        <a:t>11,425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r>
              <a:tr h="323850">
                <a:tc>
                  <a:txBody>
                    <a:bodyPr/>
                    <a:lstStyle/>
                    <a:p>
                      <a:pPr algn="ctr" rtl="1" fontAlgn="b"/>
                      <a:r>
                        <a:rPr lang="ar-AE" sz="1400" u="none" strike="noStrike" kern="1200" dirty="0">
                          <a:solidFill>
                            <a:schemeClr val="dk1"/>
                          </a:solidFill>
                          <a:effectLst/>
                          <a:latin typeface="+mn-lt"/>
                          <a:ea typeface="+mn-ea"/>
                          <a:cs typeface="+mn-cs"/>
                        </a:rPr>
                        <a:t>من 20 إلى 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algn="ctr" rtl="0" fontAlgn="b"/>
                      <a:r>
                        <a:rPr lang="en-US" sz="1400" b="0" i="0" u="none" strike="noStrike" dirty="0">
                          <a:effectLst/>
                          <a:latin typeface="Segoe UI"/>
                        </a:rPr>
                        <a:t>6,682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r>
              <a:tr h="323850">
                <a:tc>
                  <a:txBody>
                    <a:bodyPr/>
                    <a:lstStyle/>
                    <a:p>
                      <a:pPr algn="ctr" rtl="1" fontAlgn="b"/>
                      <a:r>
                        <a:rPr lang="ar-AE" sz="1400" u="none" strike="noStrike" kern="1200" dirty="0">
                          <a:solidFill>
                            <a:schemeClr val="dk1"/>
                          </a:solidFill>
                          <a:effectLst/>
                          <a:latin typeface="+mn-lt"/>
                          <a:ea typeface="+mn-ea"/>
                          <a:cs typeface="+mn-cs"/>
                        </a:rPr>
                        <a:t>من 25 إلى 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algn="ctr" rtl="0" fontAlgn="b"/>
                      <a:r>
                        <a:rPr lang="en-US" sz="1400" b="0" i="0" u="none" strike="noStrike" dirty="0">
                          <a:effectLst/>
                          <a:latin typeface="Segoe UI"/>
                        </a:rPr>
                        <a:t>4,044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r>
              <a:tr h="323850">
                <a:tc>
                  <a:txBody>
                    <a:bodyPr/>
                    <a:lstStyle/>
                    <a:p>
                      <a:pPr algn="ctr" rtl="1" fontAlgn="b"/>
                      <a:r>
                        <a:rPr lang="ar-AE" sz="1400" u="none" strike="noStrike" kern="1200" dirty="0">
                          <a:solidFill>
                            <a:schemeClr val="dk1"/>
                          </a:solidFill>
                          <a:effectLst/>
                          <a:latin typeface="+mn-lt"/>
                          <a:ea typeface="+mn-ea"/>
                          <a:cs typeface="+mn-cs"/>
                        </a:rPr>
                        <a:t>من 30 إلى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algn="ctr" rtl="0" fontAlgn="b"/>
                      <a:r>
                        <a:rPr lang="en-US" sz="1400" b="0" i="0" u="none" strike="noStrike" dirty="0">
                          <a:effectLst/>
                          <a:latin typeface="Segoe UI"/>
                        </a:rPr>
                        <a:t>1,587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r>
              <a:tr h="323850">
                <a:tc>
                  <a:txBody>
                    <a:bodyPr/>
                    <a:lstStyle/>
                    <a:p>
                      <a:pPr algn="ctr" rtl="1" fontAlgn="b"/>
                      <a:r>
                        <a:rPr lang="ar-AE" sz="1400" u="none" strike="noStrike" kern="1200">
                          <a:solidFill>
                            <a:schemeClr val="dk1"/>
                          </a:solidFill>
                          <a:effectLst/>
                          <a:latin typeface="+mn-lt"/>
                          <a:ea typeface="+mn-ea"/>
                          <a:cs typeface="+mn-cs"/>
                        </a:rPr>
                        <a:t>من 35 إلى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algn="ctr" rtl="0" fontAlgn="b"/>
                      <a:r>
                        <a:rPr lang="en-US" sz="1400" b="0" i="0" u="none" strike="noStrike" dirty="0">
                          <a:effectLst/>
                          <a:latin typeface="Segoe UI"/>
                        </a:rPr>
                        <a:t>693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r>
              <a:tr h="323850">
                <a:tc>
                  <a:txBody>
                    <a:bodyPr/>
                    <a:lstStyle/>
                    <a:p>
                      <a:pPr algn="ctr" rtl="1" fontAlgn="b"/>
                      <a:r>
                        <a:rPr lang="ar-AE" sz="1400" u="none" strike="noStrike" kern="1200" dirty="0">
                          <a:solidFill>
                            <a:schemeClr val="dk1"/>
                          </a:solidFill>
                          <a:effectLst/>
                          <a:latin typeface="+mn-lt"/>
                          <a:ea typeface="+mn-ea"/>
                          <a:cs typeface="+mn-cs"/>
                        </a:rPr>
                        <a:t>أكثر من 40 سنة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c>
                  <a:txBody>
                    <a:bodyPr/>
                    <a:lstStyle/>
                    <a:p>
                      <a:pPr algn="ctr" rtl="0" fontAlgn="b"/>
                      <a:r>
                        <a:rPr lang="en-US" sz="1400" b="0" i="0" u="none" strike="noStrike" dirty="0">
                          <a:effectLst/>
                          <a:latin typeface="Segoe UI"/>
                        </a:rPr>
                        <a:t>186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9E9"/>
                    </a:solidFill>
                  </a:tcPr>
                </a:tc>
              </a:tr>
              <a:tr h="323850">
                <a:tc>
                  <a:txBody>
                    <a:bodyPr/>
                    <a:lstStyle/>
                    <a:p>
                      <a:pPr marL="0" algn="ctr" defTabSz="914400" rtl="0" eaLnBrk="1" fontAlgn="b" latinLnBrk="0" hangingPunct="1"/>
                      <a:r>
                        <a:rPr lang="ar-AE" sz="1500" b="1" u="none" strike="noStrike" kern="1200" dirty="0">
                          <a:solidFill>
                            <a:schemeClr val="accent6">
                              <a:lumMod val="20000"/>
                              <a:lumOff val="80000"/>
                            </a:schemeClr>
                          </a:solidFill>
                          <a:effectLst/>
                          <a:latin typeface="+mn-lt"/>
                          <a:ea typeface="+mn-ea"/>
                          <a:cs typeface="+mn-cs"/>
                        </a:rPr>
                        <a:t>مجموع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rtl="0" fontAlgn="b"/>
                      <a:r>
                        <a:rPr lang="en-US" sz="1500" b="1" u="none" strike="noStrike" kern="1200" dirty="0">
                          <a:solidFill>
                            <a:schemeClr val="accent6">
                              <a:lumMod val="20000"/>
                              <a:lumOff val="80000"/>
                            </a:schemeClr>
                          </a:solidFill>
                          <a:effectLst/>
                          <a:latin typeface="+mn-lt"/>
                          <a:ea typeface="+mn-ea"/>
                          <a:cs typeface="+mn-cs"/>
                        </a:rPr>
                        <a:t>94,114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r>
            </a:tbl>
          </a:graphicData>
        </a:graphic>
      </p:graphicFrame>
      <p:graphicFrame>
        <p:nvGraphicFramePr>
          <p:cNvPr id="9" name="Diagram 8"/>
          <p:cNvGraphicFramePr/>
          <p:nvPr>
            <p:extLst>
              <p:ext uri="{D42A27DB-BD31-4B8C-83A1-F6EECF244321}">
                <p14:modId xmlns:p14="http://schemas.microsoft.com/office/powerpoint/2010/main" val="3660480180"/>
              </p:ext>
            </p:extLst>
          </p:nvPr>
        </p:nvGraphicFramePr>
        <p:xfrm>
          <a:off x="228600" y="5638800"/>
          <a:ext cx="86868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hart 5"/>
          <p:cNvGraphicFramePr>
            <a:graphicFrameLocks/>
          </p:cNvGraphicFramePr>
          <p:nvPr>
            <p:extLst>
              <p:ext uri="{D42A27DB-BD31-4B8C-83A1-F6EECF244321}">
                <p14:modId xmlns:p14="http://schemas.microsoft.com/office/powerpoint/2010/main" val="1110819187"/>
              </p:ext>
            </p:extLst>
          </p:nvPr>
        </p:nvGraphicFramePr>
        <p:xfrm>
          <a:off x="381000" y="1503350"/>
          <a:ext cx="5029200" cy="40592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67504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41149856"/>
              </p:ext>
            </p:extLst>
          </p:nvPr>
        </p:nvGraphicFramePr>
        <p:xfrm>
          <a:off x="228600" y="5638800"/>
          <a:ext cx="8686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682426" y="2895600"/>
            <a:ext cx="5779146" cy="954107"/>
          </a:xfrm>
          <a:prstGeom prst="rect">
            <a:avLst/>
          </a:prstGeom>
          <a:noFill/>
        </p:spPr>
        <p:txBody>
          <a:bodyPr wrap="none" lIns="91440" tIns="45720" rIns="91440" bIns="45720">
            <a:spAutoFit/>
          </a:bodyPr>
          <a:lstStyle/>
          <a:p>
            <a:pPr algn="ctr" rtl="1"/>
            <a:r>
              <a:rPr lang="ar-AE" sz="2800" b="1" dirty="0">
                <a:solidFill>
                  <a:srgbClr val="C00000"/>
                </a:solidFill>
                <a:latin typeface="Sakkal Majalla" pitchFamily="2" charset="-78"/>
                <a:cs typeface="Sakkal Majalla" pitchFamily="2" charset="-78"/>
              </a:rPr>
              <a:t>إحصائيات الجهات </a:t>
            </a:r>
            <a:r>
              <a:rPr lang="ar-AE" sz="2800" b="1" dirty="0" smtClean="0">
                <a:solidFill>
                  <a:srgbClr val="C00000"/>
                </a:solidFill>
                <a:latin typeface="Sakkal Majalla" pitchFamily="2" charset="-78"/>
                <a:cs typeface="Sakkal Majalla" pitchFamily="2" charset="-78"/>
              </a:rPr>
              <a:t>الاتحادية </a:t>
            </a:r>
            <a:r>
              <a:rPr lang="ar-AE" sz="2800" b="1" dirty="0">
                <a:solidFill>
                  <a:srgbClr val="C00000"/>
                </a:solidFill>
                <a:latin typeface="Sakkal Majalla" pitchFamily="2" charset="-78"/>
                <a:cs typeface="Sakkal Majalla" pitchFamily="2" charset="-78"/>
              </a:rPr>
              <a:t>المشغلة لنظام «</a:t>
            </a:r>
            <a:r>
              <a:rPr lang="ar-AE" sz="2800" b="1" dirty="0" smtClean="0">
                <a:solidFill>
                  <a:srgbClr val="C00000"/>
                </a:solidFill>
                <a:latin typeface="Sakkal Majalla" pitchFamily="2" charset="-78"/>
                <a:cs typeface="Sakkal Majalla" pitchFamily="2" charset="-78"/>
              </a:rPr>
              <a:t>بياناتي»</a:t>
            </a:r>
          </a:p>
          <a:p>
            <a:pPr algn="ctr" rtl="1"/>
            <a:r>
              <a:rPr lang="ar-AE" sz="2800" b="1" dirty="0" smtClean="0">
                <a:solidFill>
                  <a:srgbClr val="C00000"/>
                </a:solidFill>
                <a:latin typeface="Sakkal Majalla" pitchFamily="2" charset="-78"/>
                <a:cs typeface="Sakkal Majalla" pitchFamily="2" charset="-78"/>
              </a:rPr>
              <a:t>لسنة  2015</a:t>
            </a:r>
            <a:endParaRPr lang="ar-AE" sz="2800" b="1" dirty="0">
              <a:solidFill>
                <a:srgbClr val="C00000"/>
              </a:solidFill>
              <a:latin typeface="Sakkal Majalla" pitchFamily="2" charset="-78"/>
              <a:cs typeface="Sakkal Majalla" pitchFamily="2" charset="-78"/>
            </a:endParaRPr>
          </a:p>
        </p:txBody>
      </p:sp>
    </p:spTree>
    <p:extLst>
      <p:ext uri="{BB962C8B-B14F-4D97-AF65-F5344CB8AC3E}">
        <p14:creationId xmlns:p14="http://schemas.microsoft.com/office/powerpoint/2010/main" val="1254227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التغيرات في أعداد موظفي الحكومة الاتحادية في الجهات المشغلة لنظام «بياناتي» من سنة </a:t>
            </a:r>
            <a:r>
              <a:rPr lang="en-US" b="1" u="sng" dirty="0" smtClean="0">
                <a:solidFill>
                  <a:srgbClr val="C00000"/>
                </a:solidFill>
                <a:latin typeface="Sakkal Majalla" pitchFamily="2" charset="-78"/>
                <a:cs typeface="Sakkal Majalla" pitchFamily="2" charset="-78"/>
              </a:rPr>
              <a:t>2012</a:t>
            </a:r>
            <a:r>
              <a:rPr lang="ar-AE" b="1" u="sng" dirty="0" smtClean="0">
                <a:solidFill>
                  <a:srgbClr val="C00000"/>
                </a:solidFill>
                <a:latin typeface="Sakkal Majalla" pitchFamily="2" charset="-78"/>
                <a:cs typeface="Sakkal Majalla" pitchFamily="2" charset="-78"/>
              </a:rPr>
              <a:t> إلى نهاية سنة  </a:t>
            </a:r>
            <a:r>
              <a:rPr lang="en-US" b="1" u="sng" dirty="0" smtClean="0">
                <a:solidFill>
                  <a:srgbClr val="C00000"/>
                </a:solidFill>
                <a:latin typeface="Sakkal Majalla" pitchFamily="2" charset="-78"/>
                <a:cs typeface="Sakkal Majalla" pitchFamily="2" charset="-78"/>
              </a:rPr>
              <a:t>2015</a:t>
            </a:r>
            <a:endParaRPr lang="ar-AE" b="1" u="sng" dirty="0" smtClean="0">
              <a:solidFill>
                <a:srgbClr val="C00000"/>
              </a:solidFill>
              <a:latin typeface="Sakkal Majalla" pitchFamily="2" charset="-78"/>
              <a:cs typeface="Sakkal Majalla" pitchFamily="2" charset="-78"/>
            </a:endParaRPr>
          </a:p>
        </p:txBody>
      </p:sp>
      <p:graphicFrame>
        <p:nvGraphicFramePr>
          <p:cNvPr id="8" name="Diagram 7"/>
          <p:cNvGraphicFramePr/>
          <p:nvPr>
            <p:extLst>
              <p:ext uri="{D42A27DB-BD31-4B8C-83A1-F6EECF244321}">
                <p14:modId xmlns:p14="http://schemas.microsoft.com/office/powerpoint/2010/main" val="3180941215"/>
              </p:ext>
            </p:extLst>
          </p:nvPr>
        </p:nvGraphicFramePr>
        <p:xfrm>
          <a:off x="152401" y="5867400"/>
          <a:ext cx="8839199"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24639819"/>
              </p:ext>
            </p:extLst>
          </p:nvPr>
        </p:nvGraphicFramePr>
        <p:xfrm>
          <a:off x="76200" y="1503350"/>
          <a:ext cx="8966172" cy="1468450"/>
        </p:xfrm>
        <a:graphic>
          <a:graphicData uri="http://schemas.openxmlformats.org/drawingml/2006/table">
            <a:tbl>
              <a:tblPr rtl="1"/>
              <a:tblGrid>
                <a:gridCol w="632268"/>
                <a:gridCol w="515508"/>
                <a:gridCol w="515508"/>
                <a:gridCol w="515508"/>
                <a:gridCol w="515508"/>
                <a:gridCol w="515508"/>
                <a:gridCol w="515508"/>
                <a:gridCol w="515508"/>
                <a:gridCol w="515508"/>
                <a:gridCol w="515508"/>
                <a:gridCol w="515508"/>
                <a:gridCol w="515508"/>
                <a:gridCol w="515508"/>
                <a:gridCol w="515508"/>
                <a:gridCol w="597386"/>
                <a:gridCol w="532801"/>
                <a:gridCol w="502113"/>
              </a:tblGrid>
              <a:tr h="236747">
                <a:tc>
                  <a:txBody>
                    <a:bodyPr/>
                    <a:lstStyle/>
                    <a:p>
                      <a:pPr algn="ctr" rtl="0" fontAlgn="ctr"/>
                      <a:r>
                        <a:rPr lang="ar-AE" sz="1100" b="1" i="0" u="none" strike="noStrike" dirty="0">
                          <a:solidFill>
                            <a:srgbClr val="000000"/>
                          </a:solidFill>
                          <a:effectLst/>
                          <a:latin typeface="Arial"/>
                        </a:rPr>
                        <a:t>السنة</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gridSpan="4">
                  <a:txBody>
                    <a:bodyPr/>
                    <a:lstStyle/>
                    <a:p>
                      <a:pPr algn="ctr" rtl="0" fontAlgn="ctr"/>
                      <a:r>
                        <a:rPr lang="en-US" sz="1200" b="1" i="0" u="none" strike="noStrike" dirty="0">
                          <a:solidFill>
                            <a:srgbClr val="000000"/>
                          </a:solidFill>
                          <a:effectLst/>
                          <a:latin typeface="Calibri"/>
                        </a:rPr>
                        <a:t>2012</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200" b="1" i="0" u="none" strike="noStrike" dirty="0">
                          <a:solidFill>
                            <a:srgbClr val="000000"/>
                          </a:solidFill>
                          <a:effectLst/>
                          <a:latin typeface="Calibri"/>
                        </a:rPr>
                        <a:t>2013</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200" b="1" i="0" u="none" strike="noStrike" dirty="0">
                          <a:solidFill>
                            <a:srgbClr val="000000"/>
                          </a:solidFill>
                          <a:effectLst/>
                          <a:latin typeface="Calibri"/>
                        </a:rPr>
                        <a:t>2014</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hMerge="1">
                  <a:txBody>
                    <a:bodyPr/>
                    <a:lstStyle/>
                    <a:p>
                      <a:pPr algn="ctr" rtl="0" fontAlgn="ctr"/>
                      <a:endParaRPr lang="en-US" sz="1200" b="1"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gridSpan="4">
                  <a:txBody>
                    <a:bodyPr/>
                    <a:lstStyle/>
                    <a:p>
                      <a:pPr algn="ctr" rtl="0" fontAlgn="ctr"/>
                      <a:r>
                        <a:rPr lang="en-US" sz="1200" b="1" i="0" u="none" strike="noStrike" dirty="0" smtClean="0">
                          <a:solidFill>
                            <a:srgbClr val="000000"/>
                          </a:solidFill>
                          <a:effectLst/>
                          <a:latin typeface="Calibri"/>
                        </a:rPr>
                        <a:t>2015</a:t>
                      </a:r>
                      <a:endParaRPr lang="en-US" sz="1200" b="1"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hMerge="1">
                  <a:txBody>
                    <a:bodyPr/>
                    <a:lstStyle/>
                    <a:p>
                      <a:pPr algn="ctr" rtl="0" fontAlgn="ctr"/>
                      <a:endParaRPr lang="en-US" sz="1200" b="1"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hMerge="1">
                  <a:txBody>
                    <a:bodyPr/>
                    <a:lstStyle/>
                    <a:p>
                      <a:pPr algn="ctr" rtl="0" fontAlgn="ctr"/>
                      <a:endParaRPr lang="en-US" sz="1200" b="1"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hMerge="1">
                  <a:txBody>
                    <a:bodyPr/>
                    <a:lstStyle/>
                    <a:p>
                      <a:pPr algn="ctr" rtl="0" fontAlgn="ctr"/>
                      <a:endParaRPr lang="en-US" sz="1200" b="1"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r>
              <a:tr h="236747">
                <a:tc>
                  <a:txBody>
                    <a:bodyPr/>
                    <a:lstStyle/>
                    <a:p>
                      <a:pPr algn="ctr" rtl="0" fontAlgn="ctr"/>
                      <a:r>
                        <a:rPr lang="ar-AE" sz="1100" b="1" i="0" u="none" strike="noStrike" dirty="0" smtClean="0">
                          <a:solidFill>
                            <a:srgbClr val="000000"/>
                          </a:solidFill>
                          <a:effectLst/>
                          <a:latin typeface="Arial"/>
                        </a:rPr>
                        <a:t>الربع</a:t>
                      </a:r>
                      <a:endParaRPr lang="ar-AE" sz="1100" b="1"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rtl="1" fontAlgn="ctr"/>
                      <a:r>
                        <a:rPr lang="ar-AE" sz="1150" b="0" i="0" u="none" strike="noStrike" dirty="0" smtClean="0">
                          <a:solidFill>
                            <a:srgbClr val="000000"/>
                          </a:solidFill>
                          <a:effectLst/>
                          <a:latin typeface="Arial"/>
                        </a:rPr>
                        <a:t>الأول</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الثاني</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الثالث</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الرابع</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الأول</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الثاني</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الثالث</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الرابع</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الأول</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الثاني</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الثالث</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الرابع</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الأول</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الثاني</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الثالث</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1" fontAlgn="ctr"/>
                      <a:r>
                        <a:rPr lang="ar-AE" sz="1150" b="0" i="0" u="none" strike="noStrike" dirty="0" smtClean="0">
                          <a:solidFill>
                            <a:srgbClr val="000000"/>
                          </a:solidFill>
                          <a:effectLst/>
                          <a:latin typeface="Arial"/>
                        </a:rPr>
                        <a:t>الرابع</a:t>
                      </a:r>
                      <a:endParaRPr lang="ar-AE" sz="1150" b="0" i="0" u="none" strike="noStrike" dirty="0">
                        <a:solidFill>
                          <a:srgbClr val="000000"/>
                        </a:solidFill>
                        <a:effectLst/>
                        <a:latin typeface="Arial"/>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64064">
                <a:tc>
                  <a:txBody>
                    <a:bodyPr/>
                    <a:lstStyle/>
                    <a:p>
                      <a:pPr algn="ctr" rtl="1" fontAlgn="ctr"/>
                      <a:r>
                        <a:rPr lang="ar-AE" sz="1100" b="1" i="0" u="none" strike="noStrike" dirty="0">
                          <a:solidFill>
                            <a:srgbClr val="000000"/>
                          </a:solidFill>
                          <a:effectLst/>
                          <a:latin typeface="Arial"/>
                        </a:rPr>
                        <a:t>العاملين</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rtl="0" fontAlgn="ctr"/>
                      <a:r>
                        <a:rPr lang="en-US" sz="1150" b="0" i="0" u="none" strike="noStrike" dirty="0">
                          <a:solidFill>
                            <a:srgbClr val="000000"/>
                          </a:solidFill>
                          <a:effectLst/>
                          <a:latin typeface="Calibri"/>
                        </a:rPr>
                        <a:t>54,741</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55,204</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55,382</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55,566</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55,732</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56,007</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55,863</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55,115</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56,025</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55,615</a:t>
                      </a:r>
                      <a:endParaRPr lang="en-US" sz="1150" b="1" i="0" u="none" strike="noStrike" dirty="0">
                        <a:solidFill>
                          <a:srgbClr val="C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55,674</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55,850</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57,939</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57,803</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kern="1200" dirty="0" smtClean="0">
                          <a:solidFill>
                            <a:srgbClr val="000000"/>
                          </a:solidFill>
                          <a:effectLst/>
                          <a:latin typeface="Calibri"/>
                          <a:ea typeface="+mn-ea"/>
                          <a:cs typeface="+mn-cs"/>
                        </a:rPr>
                        <a:t>57,780</a:t>
                      </a:r>
                      <a:endParaRPr lang="en-US" sz="1150" b="0" i="0" u="none" strike="noStrike" kern="1200" dirty="0">
                        <a:solidFill>
                          <a:srgbClr val="000000"/>
                        </a:solidFill>
                        <a:effectLst/>
                        <a:latin typeface="Calibri"/>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kern="1200" dirty="0" smtClean="0">
                          <a:solidFill>
                            <a:srgbClr val="FF0000"/>
                          </a:solidFill>
                          <a:effectLst/>
                          <a:latin typeface="+mn-lt"/>
                          <a:ea typeface="+mn-ea"/>
                          <a:cs typeface="+mn-cs"/>
                        </a:rPr>
                        <a:t>*</a:t>
                      </a:r>
                      <a:r>
                        <a:rPr lang="en-US" sz="1150" b="0" i="0" u="none" strike="noStrike" kern="1200" dirty="0" smtClean="0">
                          <a:solidFill>
                            <a:srgbClr val="000000"/>
                          </a:solidFill>
                          <a:effectLst/>
                          <a:latin typeface="Calibri"/>
                          <a:ea typeface="+mn-ea"/>
                          <a:cs typeface="+mn-cs"/>
                        </a:rPr>
                        <a:t>57,831</a:t>
                      </a:r>
                      <a:endParaRPr lang="en-US" sz="1150" b="0" i="0" u="none" strike="noStrike" kern="1200" dirty="0">
                        <a:solidFill>
                          <a:srgbClr val="000000"/>
                        </a:solidFill>
                        <a:effectLst/>
                        <a:latin typeface="Calibri"/>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36747">
                <a:tc>
                  <a:txBody>
                    <a:bodyPr/>
                    <a:lstStyle/>
                    <a:p>
                      <a:pPr algn="ctr" rtl="1" fontAlgn="ctr"/>
                      <a:r>
                        <a:rPr lang="ar-AE" sz="1100" b="1" i="0" u="none" strike="noStrike" dirty="0">
                          <a:solidFill>
                            <a:srgbClr val="000000"/>
                          </a:solidFill>
                          <a:effectLst/>
                          <a:latin typeface="Arial"/>
                        </a:rPr>
                        <a:t>التعيينات</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rtl="0" fontAlgn="ctr"/>
                      <a:r>
                        <a:rPr lang="en-US" sz="1150" b="0" i="0" u="none" strike="noStrike" dirty="0">
                          <a:solidFill>
                            <a:srgbClr val="000000"/>
                          </a:solidFill>
                          <a:effectLst/>
                          <a:latin typeface="Calibri"/>
                        </a:rPr>
                        <a:t>693</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472</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796</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480</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654</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379</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667</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614</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415</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285</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418</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401</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560</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365</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491</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kern="1200" dirty="0" smtClean="0">
                          <a:solidFill>
                            <a:srgbClr val="000000"/>
                          </a:solidFill>
                          <a:effectLst/>
                          <a:latin typeface="Calibri"/>
                          <a:ea typeface="+mn-ea"/>
                          <a:cs typeface="+mn-cs"/>
                        </a:rPr>
                        <a:t>572</a:t>
                      </a:r>
                      <a:endParaRPr lang="en-US" sz="1150" b="0" i="0" u="none" strike="noStrike" kern="1200" dirty="0">
                        <a:solidFill>
                          <a:srgbClr val="000000"/>
                        </a:solidFill>
                        <a:effectLst/>
                        <a:latin typeface="Calibri"/>
                        <a:ea typeface="+mn-ea"/>
                        <a:cs typeface="+mn-cs"/>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36747">
                <a:tc>
                  <a:txBody>
                    <a:bodyPr/>
                    <a:lstStyle/>
                    <a:p>
                      <a:pPr algn="ctr" rtl="1" fontAlgn="ctr"/>
                      <a:r>
                        <a:rPr lang="ar-AE" sz="1100" b="1" i="0" u="none" strike="noStrike" dirty="0">
                          <a:solidFill>
                            <a:srgbClr val="000000"/>
                          </a:solidFill>
                          <a:effectLst/>
                          <a:latin typeface="Arial"/>
                        </a:rPr>
                        <a:t>تاركو الخدمة</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rtl="0" fontAlgn="ctr"/>
                      <a:r>
                        <a:rPr lang="en-US" sz="1150" b="0" i="0" u="none" strike="noStrike" dirty="0">
                          <a:solidFill>
                            <a:srgbClr val="000000"/>
                          </a:solidFill>
                          <a:effectLst/>
                          <a:latin typeface="Calibri"/>
                        </a:rPr>
                        <a:t>230</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a:solidFill>
                            <a:srgbClr val="000000"/>
                          </a:solidFill>
                          <a:effectLst/>
                          <a:latin typeface="Calibri"/>
                        </a:rPr>
                        <a:t>294</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612</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314</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440</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699</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927</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dirty="0">
                          <a:solidFill>
                            <a:srgbClr val="000000"/>
                          </a:solidFill>
                          <a:effectLst/>
                          <a:latin typeface="Calibri"/>
                        </a:rPr>
                        <a:t>309</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dirty="0">
                          <a:solidFill>
                            <a:srgbClr val="000000"/>
                          </a:solidFill>
                          <a:effectLst/>
                          <a:latin typeface="Calibri"/>
                        </a:rPr>
                        <a:t>557</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dirty="0">
                          <a:solidFill>
                            <a:srgbClr val="000000"/>
                          </a:solidFill>
                          <a:effectLst/>
                          <a:latin typeface="Calibri"/>
                        </a:rPr>
                        <a:t>421</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dirty="0">
                          <a:solidFill>
                            <a:srgbClr val="000000"/>
                          </a:solidFill>
                          <a:effectLst/>
                          <a:latin typeface="Calibri"/>
                        </a:rPr>
                        <a:t>764</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dirty="0" smtClean="0">
                          <a:solidFill>
                            <a:srgbClr val="000000"/>
                          </a:solidFill>
                          <a:effectLst/>
                          <a:latin typeface="Calibri"/>
                        </a:rPr>
                        <a:t>416</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dirty="0" smtClean="0">
                          <a:solidFill>
                            <a:srgbClr val="000000"/>
                          </a:solidFill>
                          <a:effectLst/>
                          <a:latin typeface="Calibri"/>
                        </a:rPr>
                        <a:t>597</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dirty="0" smtClean="0">
                          <a:solidFill>
                            <a:srgbClr val="000000"/>
                          </a:solidFill>
                          <a:effectLst/>
                          <a:latin typeface="Calibri"/>
                        </a:rPr>
                        <a:t>274</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dirty="0" smtClean="0">
                          <a:solidFill>
                            <a:srgbClr val="000000"/>
                          </a:solidFill>
                          <a:effectLst/>
                          <a:latin typeface="Calibri"/>
                        </a:rPr>
                        <a:t>1,679</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kern="1200" dirty="0" smtClean="0">
                          <a:solidFill>
                            <a:srgbClr val="000000"/>
                          </a:solidFill>
                          <a:effectLst/>
                          <a:latin typeface="Calibri"/>
                          <a:ea typeface="+mn-ea"/>
                          <a:cs typeface="+mn-cs"/>
                        </a:rPr>
                        <a:t>896</a:t>
                      </a:r>
                      <a:endParaRPr lang="en-US" sz="1150" b="0" i="0" u="none" strike="noStrike" kern="1200" dirty="0">
                        <a:solidFill>
                          <a:srgbClr val="000000"/>
                        </a:solidFill>
                        <a:effectLst/>
                        <a:latin typeface="Calibri"/>
                        <a:ea typeface="+mn-ea"/>
                        <a:cs typeface="+mn-cs"/>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57398">
                <a:tc>
                  <a:txBody>
                    <a:bodyPr/>
                    <a:lstStyle/>
                    <a:p>
                      <a:pPr algn="ctr" rtl="1" fontAlgn="ctr"/>
                      <a:r>
                        <a:rPr lang="ar-AE" sz="1100" b="1" i="0" u="none" strike="noStrike" dirty="0">
                          <a:solidFill>
                            <a:srgbClr val="000000"/>
                          </a:solidFill>
                          <a:effectLst/>
                          <a:latin typeface="Arial"/>
                        </a:rPr>
                        <a:t>الإجمالي</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6D9F1"/>
                    </a:solidFill>
                  </a:tcPr>
                </a:tc>
                <a:tc>
                  <a:txBody>
                    <a:bodyPr/>
                    <a:lstStyle/>
                    <a:p>
                      <a:pPr algn="ctr" rtl="0" fontAlgn="ctr"/>
                      <a:r>
                        <a:rPr lang="en-US" sz="1150" b="0" i="0" u="none" strike="noStrike" dirty="0">
                          <a:solidFill>
                            <a:srgbClr val="000000"/>
                          </a:solidFill>
                          <a:effectLst/>
                          <a:latin typeface="Calibri"/>
                        </a:rPr>
                        <a:t>55,204</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55,382</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55,566</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55,732</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55,946</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55,687</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55,603</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a:solidFill>
                            <a:srgbClr val="000000"/>
                          </a:solidFill>
                          <a:effectLst/>
                          <a:latin typeface="Calibri"/>
                        </a:rPr>
                        <a:t>55,420</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55,883</a:t>
                      </a:r>
                      <a:endParaRPr lang="en-US" sz="1150" b="1" i="0" u="none" strike="noStrike" dirty="0">
                        <a:solidFill>
                          <a:srgbClr val="C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55,479</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55,301</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55,835</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Calibri"/>
                        </a:rPr>
                        <a:t>57,902</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n-US" sz="1150" b="0" i="0" u="none" strike="noStrike" dirty="0" smtClean="0">
                          <a:solidFill>
                            <a:srgbClr val="000000"/>
                          </a:solidFill>
                          <a:effectLst/>
                          <a:latin typeface="+mn-lt"/>
                        </a:rPr>
                        <a:t>57,894</a:t>
                      </a:r>
                      <a:endParaRPr lang="en-US" sz="1150" b="0" i="0" u="none" strike="noStrike" dirty="0">
                        <a:solidFill>
                          <a:srgbClr val="000000"/>
                        </a:solidFill>
                        <a:effectLst/>
                        <a:latin typeface="Calibri"/>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b"/>
                      <a:r>
                        <a:rPr lang="en-US" sz="1150" b="0" i="0" u="none" strike="noStrike" kern="1200" dirty="0" smtClean="0">
                          <a:solidFill>
                            <a:srgbClr val="FF0000"/>
                          </a:solidFill>
                          <a:effectLst/>
                          <a:latin typeface="+mn-lt"/>
                          <a:ea typeface="+mn-ea"/>
                          <a:cs typeface="+mn-cs"/>
                        </a:rPr>
                        <a:t>*</a:t>
                      </a:r>
                      <a:r>
                        <a:rPr lang="en-US" sz="1150" b="0" i="0" u="none" strike="noStrike" kern="1200" dirty="0" smtClean="0">
                          <a:solidFill>
                            <a:schemeClr val="tx1"/>
                          </a:solidFill>
                          <a:effectLst/>
                          <a:latin typeface="+mn-lt"/>
                          <a:ea typeface="+mn-ea"/>
                          <a:cs typeface="+mn-cs"/>
                        </a:rPr>
                        <a:t>56,592</a:t>
                      </a:r>
                      <a:endParaRPr lang="en-US" sz="1150" b="0" i="0" u="none" strike="noStrike" kern="1200" dirty="0">
                        <a:solidFill>
                          <a:schemeClr val="tx1"/>
                        </a:solidFill>
                        <a:effectLst/>
                        <a:latin typeface="+mn-lt"/>
                        <a:ea typeface="+mn-ea"/>
                        <a:cs typeface="+mn-cs"/>
                      </a:endParaRP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50" b="0" i="0" u="none" strike="noStrike" kern="1200" dirty="0" smtClean="0">
                          <a:solidFill>
                            <a:srgbClr val="000000"/>
                          </a:solidFill>
                          <a:effectLst/>
                          <a:latin typeface="Calibri"/>
                          <a:ea typeface="+mn-ea"/>
                          <a:cs typeface="+mn-cs"/>
                        </a:rPr>
                        <a:t>57,507</a:t>
                      </a:r>
                    </a:p>
                  </a:txBody>
                  <a:tcPr marL="8432" marR="8432" marT="8432"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805605012"/>
              </p:ext>
            </p:extLst>
          </p:nvPr>
        </p:nvGraphicFramePr>
        <p:xfrm>
          <a:off x="76200" y="2971800"/>
          <a:ext cx="8991599" cy="28432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63879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612029905"/>
              </p:ext>
            </p:extLst>
          </p:nvPr>
        </p:nvGraphicFramePr>
        <p:xfrm>
          <a:off x="228600" y="2057400"/>
          <a:ext cx="4343400" cy="2838450"/>
        </p:xfrm>
        <a:graphic>
          <a:graphicData uri="http://schemas.openxmlformats.org/drawingml/2006/chart">
            <c:chart xmlns:c="http://schemas.openxmlformats.org/drawingml/2006/chart" xmlns:r="http://schemas.openxmlformats.org/officeDocument/2006/relationships" r:id="rId2"/>
          </a:graphicData>
        </a:graphic>
      </p:graphicFrame>
      <p:sp>
        <p:nvSpPr>
          <p:cNvPr id="15" name="Rounded Rectangle 4"/>
          <p:cNvSpPr/>
          <p:nvPr/>
        </p:nvSpPr>
        <p:spPr>
          <a:xfrm>
            <a:off x="284518" y="6214133"/>
            <a:ext cx="8648134" cy="428665"/>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والعاملين المحليين في البعثات والسفارات في وزارة الخارجية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kern="1200" dirty="0">
              <a:solidFill>
                <a:schemeClr val="accent1">
                  <a:lumMod val="50000"/>
                </a:schemeClr>
              </a:solidFill>
              <a:latin typeface="Sakkal Majalla" panose="02000000000000000000" pitchFamily="2" charset="-78"/>
              <a:ea typeface="Tahoma" pitchFamily="34" charset="0"/>
              <a:cs typeface="Sakkal Majalla" panose="02000000000000000000" pitchFamily="2" charset="-78"/>
            </a:endParaRPr>
          </a:p>
        </p:txBody>
      </p:sp>
      <p:sp>
        <p:nvSpPr>
          <p:cNvPr id="11" name="Rectangle 10"/>
          <p:cNvSpPr/>
          <p:nvPr/>
        </p:nvSpPr>
        <p:spPr>
          <a:xfrm>
            <a:off x="5334000" y="1066800"/>
            <a:ext cx="3697215" cy="646331"/>
          </a:xfrm>
          <a:prstGeom prst="rect">
            <a:avLst/>
          </a:prstGeom>
          <a:noFill/>
        </p:spPr>
        <p:txBody>
          <a:bodyPr wrap="square" lIns="91440" tIns="45720" rIns="91440" bIns="45720">
            <a:spAutoFit/>
          </a:bodyPr>
          <a:lstStyle/>
          <a:p>
            <a:pPr algn="ctr" rtl="1"/>
            <a:r>
              <a:rPr lang="ar-AE" b="1" u="sng" dirty="0">
                <a:solidFill>
                  <a:srgbClr val="C00000"/>
                </a:solidFill>
                <a:latin typeface="Sakkal Majalla" pitchFamily="2" charset="-78"/>
                <a:cs typeface="Sakkal Majalla" pitchFamily="2" charset="-78"/>
              </a:rPr>
              <a:t>أعداد الموظفين في الجهات الاتحادية المشغلة لنظام «بياناتي» </a:t>
            </a:r>
            <a:r>
              <a:rPr lang="ar-AE" b="1" u="sng" dirty="0" smtClean="0">
                <a:solidFill>
                  <a:srgbClr val="C00000"/>
                </a:solidFill>
                <a:latin typeface="Sakkal Majalla" pitchFamily="2" charset="-78"/>
                <a:cs typeface="Sakkal Majalla" pitchFamily="2" charset="-78"/>
              </a:rPr>
              <a:t>لسنة  2015 - </a:t>
            </a:r>
            <a:r>
              <a:rPr lang="ar-AE" b="1" u="sng" dirty="0">
                <a:solidFill>
                  <a:srgbClr val="C00000"/>
                </a:solidFill>
                <a:latin typeface="Sakkal Majalla" pitchFamily="2" charset="-78"/>
                <a:cs typeface="Sakkal Majalla" pitchFamily="2" charset="-78"/>
              </a:rPr>
              <a:t>حسب الحالة الاجتماعية</a:t>
            </a:r>
          </a:p>
        </p:txBody>
      </p:sp>
      <p:graphicFrame>
        <p:nvGraphicFramePr>
          <p:cNvPr id="8" name="Chart 7"/>
          <p:cNvGraphicFramePr>
            <a:graphicFrameLocks/>
          </p:cNvGraphicFramePr>
          <p:nvPr>
            <p:extLst>
              <p:ext uri="{D42A27DB-BD31-4B8C-83A1-F6EECF244321}">
                <p14:modId xmlns:p14="http://schemas.microsoft.com/office/powerpoint/2010/main" val="2601957249"/>
              </p:ext>
            </p:extLst>
          </p:nvPr>
        </p:nvGraphicFramePr>
        <p:xfrm>
          <a:off x="381001" y="1905000"/>
          <a:ext cx="8650214"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417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1" y="1033046"/>
            <a:ext cx="8839200" cy="338554"/>
          </a:xfrm>
          <a:prstGeom prst="rect">
            <a:avLst/>
          </a:prstGeom>
          <a:noFill/>
        </p:spPr>
        <p:txBody>
          <a:bodyPr wrap="square" lIns="91440" tIns="45720" rIns="91440" bIns="45720">
            <a:spAutoFit/>
          </a:bodyPr>
          <a:lstStyle/>
          <a:p>
            <a:pPr algn="r" rtl="1"/>
            <a:r>
              <a:rPr lang="ar-AE" sz="1600" b="1" u="sng" dirty="0" smtClean="0">
                <a:solidFill>
                  <a:srgbClr val="C00000"/>
                </a:solidFill>
                <a:latin typeface="Sakkal Majalla" pitchFamily="2" charset="-78"/>
                <a:cs typeface="Sakkal Majalla" pitchFamily="2" charset="-78"/>
              </a:rPr>
              <a:t>أعداد الموظفين في الجهات الاتحادية المشغلة لنظام «بياناتي» لسنة  2015  - حسب الفئة العمرية</a:t>
            </a:r>
            <a:endParaRPr lang="ar-AE" sz="1600" b="1" u="sng" dirty="0">
              <a:solidFill>
                <a:srgbClr val="C00000"/>
              </a:solidFill>
              <a:latin typeface="Sakkal Majalla" pitchFamily="2" charset="-78"/>
              <a:cs typeface="Sakkal Majalla"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1610257902"/>
              </p:ext>
            </p:extLst>
          </p:nvPr>
        </p:nvGraphicFramePr>
        <p:xfrm>
          <a:off x="0" y="1472572"/>
          <a:ext cx="8610600" cy="4166228"/>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4"/>
          <p:cNvSpPr/>
          <p:nvPr/>
        </p:nvSpPr>
        <p:spPr>
          <a:xfrm>
            <a:off x="267266" y="6096000"/>
            <a:ext cx="8648134" cy="428665"/>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والعاملين المحليين في البعثات والسفارات في وزارة الخارجية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kern="1200" dirty="0">
              <a:solidFill>
                <a:schemeClr val="accent1">
                  <a:lumMod val="50000"/>
                </a:schemeClr>
              </a:solidFill>
              <a:latin typeface="Sakkal Majalla" panose="02000000000000000000" pitchFamily="2" charset="-78"/>
              <a:ea typeface="Tahoma" pitchFamily="34" charset="0"/>
              <a:cs typeface="Sakkal Majalla" panose="02000000000000000000" pitchFamily="2" charset="-78"/>
            </a:endParaRPr>
          </a:p>
        </p:txBody>
      </p:sp>
      <p:graphicFrame>
        <p:nvGraphicFramePr>
          <p:cNvPr id="13" name="Chart 12"/>
          <p:cNvGraphicFramePr>
            <a:graphicFrameLocks/>
          </p:cNvGraphicFramePr>
          <p:nvPr>
            <p:extLst>
              <p:ext uri="{D42A27DB-BD31-4B8C-83A1-F6EECF244321}">
                <p14:modId xmlns:p14="http://schemas.microsoft.com/office/powerpoint/2010/main" val="4268091346"/>
              </p:ext>
            </p:extLst>
          </p:nvPr>
        </p:nvGraphicFramePr>
        <p:xfrm>
          <a:off x="282882" y="1359098"/>
          <a:ext cx="8612663" cy="41398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923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209800"/>
            <a:ext cx="4305300" cy="1169551"/>
          </a:xfrm>
          <a:prstGeom prst="rect">
            <a:avLst/>
          </a:prstGeom>
          <a:noFill/>
          <a:ln w="3175">
            <a:noFill/>
            <a:prstDash val="sysDot"/>
          </a:ln>
          <a:effectLst/>
        </p:spPr>
        <p:txBody>
          <a:bodyPr wrap="square" rtlCol="0">
            <a:spAutoFit/>
          </a:bodyPr>
          <a:lstStyle/>
          <a:p>
            <a:pPr marL="285750" indent="-285750" algn="r" rtl="1">
              <a:buFont typeface="Arial" pitchFamily="34" charset="0"/>
              <a:buChar char="•"/>
              <a:defRPr/>
            </a:pPr>
            <a:r>
              <a:rPr lang="ar-AE" sz="1400" b="1" dirty="0">
                <a:latin typeface="Sakkal Majalla" pitchFamily="2" charset="-78"/>
                <a:cs typeface="Sakkal Majalla" pitchFamily="2" charset="-78"/>
              </a:rPr>
              <a:t>مصطلحات عامة</a:t>
            </a:r>
          </a:p>
          <a:p>
            <a:pPr marL="285750" indent="-285750" algn="r" rtl="1">
              <a:buFont typeface="Arial" pitchFamily="34" charset="0"/>
              <a:buChar char="•"/>
              <a:defRPr/>
            </a:pPr>
            <a:r>
              <a:rPr lang="ar-AE" sz="1400" b="1" dirty="0" smtClean="0">
                <a:latin typeface="Sakkal Majalla" pitchFamily="2" charset="-78"/>
                <a:cs typeface="Sakkal Majalla" pitchFamily="2" charset="-78"/>
              </a:rPr>
              <a:t>الجهات الاتحادية المشمولة بالإحصائيات</a:t>
            </a:r>
          </a:p>
          <a:p>
            <a:pPr marL="285750" indent="-285750" algn="r" rtl="1">
              <a:buFont typeface="Arial" pitchFamily="34" charset="0"/>
              <a:buChar char="•"/>
              <a:defRPr/>
            </a:pPr>
            <a:r>
              <a:rPr lang="ar-AE" sz="1400" b="1" dirty="0">
                <a:latin typeface="Sakkal Majalla" pitchFamily="2" charset="-78"/>
                <a:cs typeface="Sakkal Majalla" pitchFamily="2" charset="-78"/>
              </a:rPr>
              <a:t>إحصائيات </a:t>
            </a:r>
            <a:r>
              <a:rPr lang="ar-AE" sz="1400" b="1" dirty="0" smtClean="0">
                <a:latin typeface="Sakkal Majalla" pitchFamily="2" charset="-78"/>
                <a:cs typeface="Sakkal Majalla" pitchFamily="2" charset="-78"/>
              </a:rPr>
              <a:t> شاملة لجميع موظفي الجهات الاتحادية</a:t>
            </a:r>
          </a:p>
          <a:p>
            <a:pPr marL="285750" indent="-285750" algn="r" rtl="1">
              <a:buFont typeface="Arial" pitchFamily="34" charset="0"/>
              <a:buChar char="•"/>
              <a:defRPr/>
            </a:pPr>
            <a:r>
              <a:rPr lang="ar-AE" sz="1400" b="1" dirty="0" smtClean="0">
                <a:latin typeface="Sakkal Majalla" pitchFamily="2" charset="-78"/>
                <a:cs typeface="Sakkal Majalla" pitchFamily="2" charset="-78"/>
              </a:rPr>
              <a:t>إحصائيات الجهات الاتحادية المشغلة لنظام «بياناتي»</a:t>
            </a:r>
          </a:p>
          <a:p>
            <a:pPr marL="285750" indent="-285750" algn="r" rtl="1">
              <a:buFont typeface="Arial" pitchFamily="34" charset="0"/>
              <a:buChar char="•"/>
              <a:defRPr/>
            </a:pPr>
            <a:r>
              <a:rPr lang="ar-AE" sz="1400" b="1" dirty="0" smtClean="0">
                <a:latin typeface="Sakkal Majalla" pitchFamily="2" charset="-78"/>
                <a:cs typeface="Sakkal Majalla" pitchFamily="2" charset="-78"/>
              </a:rPr>
              <a:t>إحصائيات </a:t>
            </a:r>
            <a:r>
              <a:rPr lang="ar-AE" sz="1400" b="1" dirty="0">
                <a:latin typeface="Sakkal Majalla" pitchFamily="2" charset="-78"/>
                <a:cs typeface="Sakkal Majalla" pitchFamily="2" charset="-78"/>
              </a:rPr>
              <a:t>الجهات </a:t>
            </a:r>
            <a:r>
              <a:rPr lang="ar-AE" sz="1400" b="1" dirty="0" smtClean="0">
                <a:latin typeface="Sakkal Majalla" pitchFamily="2" charset="-78"/>
                <a:cs typeface="Sakkal Majalla" pitchFamily="2" charset="-78"/>
              </a:rPr>
              <a:t>الاتحادية </a:t>
            </a:r>
            <a:r>
              <a:rPr lang="ar-AE" sz="1400" b="1" dirty="0">
                <a:latin typeface="Sakkal Majalla" pitchFamily="2" charset="-78"/>
                <a:cs typeface="Sakkal Majalla" pitchFamily="2" charset="-78"/>
              </a:rPr>
              <a:t>المستقلة المرتبطة بنظام «بياناتي»</a:t>
            </a:r>
            <a:endParaRPr lang="en-US" sz="1400" b="1" dirty="0">
              <a:latin typeface="Sakkal Majalla" pitchFamily="2" charset="-78"/>
              <a:cs typeface="Sakkal Majalla" pitchFamily="2" charset="-78"/>
            </a:endParaRPr>
          </a:p>
        </p:txBody>
      </p:sp>
      <p:sp>
        <p:nvSpPr>
          <p:cNvPr id="6" name="Rectangle 5"/>
          <p:cNvSpPr/>
          <p:nvPr/>
        </p:nvSpPr>
        <p:spPr>
          <a:xfrm>
            <a:off x="7607773" y="1153180"/>
            <a:ext cx="1205779" cy="523220"/>
          </a:xfrm>
          <a:prstGeom prst="rect">
            <a:avLst/>
          </a:prstGeom>
          <a:noFill/>
          <a:ln>
            <a:noFill/>
          </a:ln>
        </p:spPr>
        <p:txBody>
          <a:bodyPr wrap="none" lIns="91440" tIns="45720" rIns="91440" bIns="45720">
            <a:spAutoFit/>
          </a:bodyPr>
          <a:lstStyle/>
          <a:p>
            <a:pPr algn="ctr"/>
            <a:r>
              <a:rPr lang="ar-AE" sz="2800" b="1" u="sng" dirty="0">
                <a:solidFill>
                  <a:srgbClr val="C00000"/>
                </a:solidFill>
                <a:latin typeface="Sakkal Majalla" pitchFamily="2" charset="-78"/>
                <a:cs typeface="Sakkal Majalla" pitchFamily="2" charset="-78"/>
              </a:rPr>
              <a:t>المحتويات</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1" y="1134018"/>
            <a:ext cx="8839200" cy="338554"/>
          </a:xfrm>
          <a:prstGeom prst="rect">
            <a:avLst/>
          </a:prstGeom>
          <a:noFill/>
        </p:spPr>
        <p:txBody>
          <a:bodyPr wrap="square" lIns="91440" tIns="45720" rIns="91440" bIns="45720">
            <a:spAutoFit/>
          </a:bodyPr>
          <a:lstStyle/>
          <a:p>
            <a:pPr algn="r" rtl="1"/>
            <a:r>
              <a:rPr lang="ar-AE" sz="1600" b="1" u="sng" dirty="0" smtClean="0">
                <a:solidFill>
                  <a:srgbClr val="C00000"/>
                </a:solidFill>
                <a:latin typeface="Sakkal Majalla" pitchFamily="2" charset="-78"/>
                <a:cs typeface="Sakkal Majalla" pitchFamily="2" charset="-78"/>
              </a:rPr>
              <a:t>أعداد </a:t>
            </a:r>
            <a:r>
              <a:rPr lang="ar-AE" sz="1600" b="1" u="sng" dirty="0">
                <a:solidFill>
                  <a:srgbClr val="C00000"/>
                </a:solidFill>
                <a:latin typeface="Sakkal Majalla" pitchFamily="2" charset="-78"/>
                <a:cs typeface="Sakkal Majalla" pitchFamily="2" charset="-78"/>
              </a:rPr>
              <a:t>موظفي الحكومة </a:t>
            </a:r>
            <a:r>
              <a:rPr lang="ar-AE" sz="1600" b="1" u="sng" dirty="0" smtClean="0">
                <a:solidFill>
                  <a:srgbClr val="C00000"/>
                </a:solidFill>
                <a:latin typeface="Sakkal Majalla" pitchFamily="2" charset="-78"/>
                <a:cs typeface="Sakkal Majalla" pitchFamily="2" charset="-78"/>
              </a:rPr>
              <a:t>الاتحادية </a:t>
            </a:r>
            <a:r>
              <a:rPr lang="ar-AE" sz="1600" b="1" u="sng" dirty="0">
                <a:solidFill>
                  <a:srgbClr val="C00000"/>
                </a:solidFill>
                <a:latin typeface="Sakkal Majalla" pitchFamily="2" charset="-78"/>
                <a:cs typeface="Sakkal Majalla" pitchFamily="2" charset="-78"/>
              </a:rPr>
              <a:t>في الجهات المشغلة لنظام «</a:t>
            </a:r>
            <a:r>
              <a:rPr lang="ar-AE" sz="1600" b="1" u="sng" dirty="0" smtClean="0">
                <a:solidFill>
                  <a:srgbClr val="C00000"/>
                </a:solidFill>
                <a:latin typeface="Sakkal Majalla" pitchFamily="2" charset="-78"/>
                <a:cs typeface="Sakkal Majalla" pitchFamily="2" charset="-78"/>
              </a:rPr>
              <a:t>بياناتي»   لسنة 2015 - حسب </a:t>
            </a:r>
            <a:r>
              <a:rPr lang="ar-AE" sz="1600" b="1" u="sng" dirty="0">
                <a:solidFill>
                  <a:srgbClr val="C00000"/>
                </a:solidFill>
                <a:latin typeface="Sakkal Majalla" pitchFamily="2" charset="-78"/>
                <a:cs typeface="Sakkal Majalla" pitchFamily="2" charset="-78"/>
              </a:rPr>
              <a:t>مدة الخدمة</a:t>
            </a:r>
          </a:p>
        </p:txBody>
      </p:sp>
      <p:sp>
        <p:nvSpPr>
          <p:cNvPr id="6" name="Rounded Rectangle 4"/>
          <p:cNvSpPr/>
          <p:nvPr/>
        </p:nvSpPr>
        <p:spPr>
          <a:xfrm>
            <a:off x="267266" y="6172200"/>
            <a:ext cx="8648134" cy="428665"/>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والعاملين المحليين في البعثات والسفارات في وزارة الخارجية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kern="1200" dirty="0">
              <a:solidFill>
                <a:schemeClr val="accent1">
                  <a:lumMod val="50000"/>
                </a:schemeClr>
              </a:solidFill>
              <a:latin typeface="Sakkal Majalla" panose="02000000000000000000" pitchFamily="2" charset="-78"/>
              <a:ea typeface="Tahoma" pitchFamily="34" charset="0"/>
              <a:cs typeface="Sakkal Majalla" panose="02000000000000000000"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983029753"/>
              </p:ext>
            </p:extLst>
          </p:nvPr>
        </p:nvGraphicFramePr>
        <p:xfrm>
          <a:off x="267266" y="1472572"/>
          <a:ext cx="8648134" cy="4471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4070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1" y="1134018"/>
            <a:ext cx="8839200" cy="338554"/>
          </a:xfrm>
          <a:prstGeom prst="rect">
            <a:avLst/>
          </a:prstGeom>
          <a:noFill/>
        </p:spPr>
        <p:txBody>
          <a:bodyPr wrap="square" lIns="91440" tIns="45720" rIns="91440" bIns="45720">
            <a:spAutoFit/>
          </a:bodyPr>
          <a:lstStyle/>
          <a:p>
            <a:pPr algn="r" rtl="1"/>
            <a:r>
              <a:rPr lang="ar-AE" sz="1600" b="1" u="sng" dirty="0">
                <a:solidFill>
                  <a:srgbClr val="C00000"/>
                </a:solidFill>
                <a:latin typeface="Sakkal Majalla" pitchFamily="2" charset="-78"/>
                <a:cs typeface="Sakkal Majalla" pitchFamily="2" charset="-78"/>
              </a:rPr>
              <a:t>أعداد </a:t>
            </a:r>
            <a:r>
              <a:rPr lang="ar-AE" sz="1600" b="1" u="sng" dirty="0" smtClean="0">
                <a:solidFill>
                  <a:srgbClr val="C00000"/>
                </a:solidFill>
                <a:latin typeface="Sakkal Majalla" pitchFamily="2" charset="-78"/>
                <a:cs typeface="Sakkal Majalla" pitchFamily="2" charset="-78"/>
              </a:rPr>
              <a:t>موظفي درجات الكادر العام</a:t>
            </a:r>
            <a:r>
              <a:rPr lang="en-US" sz="1600" b="1" u="sng" dirty="0" smtClean="0">
                <a:solidFill>
                  <a:srgbClr val="C00000"/>
                </a:solidFill>
                <a:latin typeface="Sakkal Majalla" pitchFamily="2" charset="-78"/>
                <a:cs typeface="Sakkal Majalla" pitchFamily="2" charset="-78"/>
              </a:rPr>
              <a:t>*</a:t>
            </a:r>
            <a:r>
              <a:rPr lang="ar-AE" sz="1600" b="1" u="sng" dirty="0" smtClean="0">
                <a:solidFill>
                  <a:srgbClr val="C00000"/>
                </a:solidFill>
                <a:latin typeface="Sakkal Majalla" pitchFamily="2" charset="-78"/>
                <a:cs typeface="Sakkal Majalla" pitchFamily="2" charset="-78"/>
              </a:rPr>
              <a:t> </a:t>
            </a:r>
            <a:r>
              <a:rPr lang="en-US" sz="1600" b="1" u="sng" dirty="0" smtClean="0">
                <a:solidFill>
                  <a:srgbClr val="C00000"/>
                </a:solidFill>
                <a:latin typeface="Sakkal Majalla" pitchFamily="2" charset="-78"/>
                <a:cs typeface="Sakkal Majalla" pitchFamily="2" charset="-78"/>
              </a:rPr>
              <a:t> </a:t>
            </a:r>
            <a:r>
              <a:rPr lang="ar-AE" sz="1600" b="1" u="sng" dirty="0">
                <a:solidFill>
                  <a:srgbClr val="C00000"/>
                </a:solidFill>
                <a:latin typeface="Sakkal Majalla" pitchFamily="2" charset="-78"/>
                <a:cs typeface="Sakkal Majalla" pitchFamily="2" charset="-78"/>
              </a:rPr>
              <a:t>في الجهات </a:t>
            </a:r>
            <a:r>
              <a:rPr lang="ar-AE" sz="1600" b="1" u="sng" dirty="0" smtClean="0">
                <a:solidFill>
                  <a:srgbClr val="C00000"/>
                </a:solidFill>
                <a:latin typeface="Sakkal Majalla" pitchFamily="2" charset="-78"/>
                <a:cs typeface="Sakkal Majalla" pitchFamily="2" charset="-78"/>
              </a:rPr>
              <a:t>الاتحادية </a:t>
            </a:r>
            <a:r>
              <a:rPr lang="ar-AE" sz="1600" b="1" u="sng" dirty="0">
                <a:solidFill>
                  <a:srgbClr val="C00000"/>
                </a:solidFill>
                <a:latin typeface="Sakkal Majalla" pitchFamily="2" charset="-78"/>
                <a:cs typeface="Sakkal Majalla" pitchFamily="2" charset="-78"/>
              </a:rPr>
              <a:t>المشغلة لنظام «بياناتي» </a:t>
            </a:r>
            <a:r>
              <a:rPr lang="ar-AE" sz="1600" b="1" u="sng" dirty="0" smtClean="0">
                <a:solidFill>
                  <a:srgbClr val="C00000"/>
                </a:solidFill>
                <a:latin typeface="Sakkal Majalla" pitchFamily="2" charset="-78"/>
                <a:cs typeface="Sakkal Majalla" pitchFamily="2" charset="-78"/>
              </a:rPr>
              <a:t>لسنة 2015</a:t>
            </a:r>
            <a:endParaRPr lang="ar-AE" sz="1600" b="1" u="sng" dirty="0">
              <a:solidFill>
                <a:srgbClr val="C00000"/>
              </a:solidFill>
              <a:latin typeface="Sakkal Majalla" pitchFamily="2" charset="-78"/>
              <a:cs typeface="Sakkal Majalla" pitchFamily="2" charset="-78"/>
            </a:endParaRPr>
          </a:p>
        </p:txBody>
      </p:sp>
      <p:graphicFrame>
        <p:nvGraphicFramePr>
          <p:cNvPr id="12" name="Diagram 11"/>
          <p:cNvGraphicFramePr/>
          <p:nvPr>
            <p:extLst>
              <p:ext uri="{D42A27DB-BD31-4B8C-83A1-F6EECF244321}">
                <p14:modId xmlns:p14="http://schemas.microsoft.com/office/powerpoint/2010/main" val="2901706922"/>
              </p:ext>
            </p:extLst>
          </p:nvPr>
        </p:nvGraphicFramePr>
        <p:xfrm>
          <a:off x="228600" y="6248400"/>
          <a:ext cx="86868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794106598"/>
              </p:ext>
            </p:extLst>
          </p:nvPr>
        </p:nvGraphicFramePr>
        <p:xfrm>
          <a:off x="228600" y="6248400"/>
          <a:ext cx="8686800" cy="22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67584736"/>
              </p:ext>
            </p:extLst>
          </p:nvPr>
        </p:nvGraphicFramePr>
        <p:xfrm>
          <a:off x="5867399" y="1472572"/>
          <a:ext cx="3048001" cy="4547234"/>
        </p:xfrm>
        <a:graphic>
          <a:graphicData uri="http://schemas.openxmlformats.org/drawingml/2006/table">
            <a:tbl>
              <a:tblPr rtl="1"/>
              <a:tblGrid>
                <a:gridCol w="395741"/>
                <a:gridCol w="1271094"/>
                <a:gridCol w="1381166"/>
              </a:tblGrid>
              <a:tr h="273929">
                <a:tc>
                  <a:txBody>
                    <a:bodyPr/>
                    <a:lstStyle/>
                    <a:p>
                      <a:pPr marL="36000" algn="ctr" rtl="1" fontAlgn="ctr"/>
                      <a:r>
                        <a:rPr lang="ar-AE" sz="1400" b="0" i="0" u="none" strike="noStrike" dirty="0" smtClean="0">
                          <a:solidFill>
                            <a:schemeClr val="bg2"/>
                          </a:solidFill>
                          <a:effectLst/>
                          <a:latin typeface="Arial"/>
                        </a:rPr>
                        <a:t>#</a:t>
                      </a:r>
                      <a:endParaRPr lang="ar-AE" sz="1400" b="0" i="0" u="none" strike="noStrike" dirty="0">
                        <a:solidFill>
                          <a:schemeClr val="bg2"/>
                        </a:solidFill>
                        <a:effectLst/>
                        <a:latin typeface="Arial"/>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marL="36000" algn="ctr" rtl="1" fontAlgn="ctr"/>
                      <a:r>
                        <a:rPr lang="ar-AE" sz="1400" b="0" i="0" u="none" strike="noStrike" dirty="0">
                          <a:solidFill>
                            <a:schemeClr val="bg2"/>
                          </a:solidFill>
                          <a:effectLst/>
                          <a:latin typeface="Arial"/>
                        </a:rPr>
                        <a:t>الدرجة</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marL="36000" algn="ctr" rtl="1" fontAlgn="ctr"/>
                      <a:r>
                        <a:rPr lang="ar-AE" sz="1400" b="0" i="0" u="none" strike="noStrike" dirty="0">
                          <a:solidFill>
                            <a:schemeClr val="bg2"/>
                          </a:solidFill>
                          <a:effectLst/>
                          <a:latin typeface="Arial"/>
                        </a:rPr>
                        <a:t>عدد الموظفين</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r>
              <a:tr h="284887">
                <a:tc>
                  <a:txBody>
                    <a:bodyPr/>
                    <a:lstStyle/>
                    <a:p>
                      <a:pPr marL="36000" algn="ctr" rtl="0" fontAlgn="b"/>
                      <a:r>
                        <a:rPr lang="en-US" sz="1400" b="0" i="0" u="none" strike="noStrike">
                          <a:solidFill>
                            <a:srgbClr val="000000"/>
                          </a:solidFill>
                          <a:effectLst/>
                          <a:latin typeface="Calibri"/>
                        </a:rPr>
                        <a:t>1</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الأولى</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dirty="0">
                          <a:effectLst/>
                          <a:latin typeface="+mj-lt"/>
                        </a:rPr>
                        <a:t>1,849</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dirty="0">
                          <a:solidFill>
                            <a:srgbClr val="000000"/>
                          </a:solidFill>
                          <a:effectLst/>
                          <a:latin typeface="Calibri"/>
                        </a:rPr>
                        <a:t>2</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الثانية</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5,341</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3</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الثالثة</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4,304</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4</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الرابعة</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5,692</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5</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الخامسة</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2,371</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6</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السادسة</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4,535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7</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السابعة</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2,767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8</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الثامنة</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3,832</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9</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التاسعة</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1,730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10</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العاشرة</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337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11</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الحادية عشر</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69</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12</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الثانية عشر</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165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13</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الثالثة عشر</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a:effectLst/>
                          <a:latin typeface="+mj-lt"/>
                        </a:rPr>
                        <a:t>119</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a:txBody>
                    <a:bodyPr/>
                    <a:lstStyle/>
                    <a:p>
                      <a:pPr marL="36000" algn="ctr" rtl="0" fontAlgn="b"/>
                      <a:r>
                        <a:rPr lang="en-US" sz="1400" b="0" i="0" u="none" strike="noStrike">
                          <a:solidFill>
                            <a:srgbClr val="000000"/>
                          </a:solidFill>
                          <a:effectLst/>
                          <a:latin typeface="Calibri"/>
                        </a:rPr>
                        <a:t>14</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marL="36000" algn="ctr" rtl="1" fontAlgn="b"/>
                      <a:r>
                        <a:rPr lang="ar-AE" sz="1400" b="0" i="0" u="none" strike="noStrike" dirty="0">
                          <a:solidFill>
                            <a:schemeClr val="bg2"/>
                          </a:solidFill>
                          <a:effectLst/>
                          <a:latin typeface="Arial"/>
                        </a:rPr>
                        <a:t>الرابعة عشر</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a:txBody>
                    <a:bodyPr/>
                    <a:lstStyle/>
                    <a:p>
                      <a:pPr algn="ctr" rtl="0" fontAlgn="b"/>
                      <a:r>
                        <a:rPr lang="en-US" sz="1400" b="0" i="0" u="none" strike="noStrike" dirty="0">
                          <a:effectLst/>
                          <a:latin typeface="+mj-lt"/>
                        </a:rPr>
                        <a:t>340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84887">
                <a:tc gridSpan="2">
                  <a:txBody>
                    <a:bodyPr/>
                    <a:lstStyle/>
                    <a:p>
                      <a:pPr marL="36000" algn="ctr" rtl="0" fontAlgn="b"/>
                      <a:r>
                        <a:rPr lang="ar-AE" sz="1400" b="0" i="0" u="none" strike="noStrike" dirty="0">
                          <a:solidFill>
                            <a:schemeClr val="bg2"/>
                          </a:solidFill>
                          <a:effectLst/>
                          <a:latin typeface="Arial"/>
                        </a:rPr>
                        <a:t>المجموع</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c hMerge="1">
                  <a:txBody>
                    <a:bodyPr/>
                    <a:lstStyle/>
                    <a:p>
                      <a:endParaRPr lang="en-US"/>
                    </a:p>
                  </a:txBody>
                  <a:tcPr/>
                </a:tc>
                <a:tc>
                  <a:txBody>
                    <a:bodyPr/>
                    <a:lstStyle/>
                    <a:p>
                      <a:pPr algn="ctr" rtl="0" fontAlgn="b"/>
                      <a:r>
                        <a:rPr lang="en-US" sz="1400" b="0" i="0" u="none" strike="noStrike" kern="1200" dirty="0" smtClean="0">
                          <a:solidFill>
                            <a:schemeClr val="bg2"/>
                          </a:solidFill>
                          <a:effectLst/>
                          <a:latin typeface="+mn-lt"/>
                          <a:ea typeface="+mn-ea"/>
                          <a:cs typeface="+mn-cs"/>
                        </a:rPr>
                        <a:t> 33,451</a:t>
                      </a:r>
                      <a:endParaRPr lang="en-US" sz="1400" b="0" i="0" u="none" strike="noStrike" kern="1200" dirty="0">
                        <a:solidFill>
                          <a:schemeClr val="bg2"/>
                        </a:solidFill>
                        <a:effectLst/>
                        <a:latin typeface="+mn-lt"/>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75000"/>
                      </a:schemeClr>
                    </a:solid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629619138"/>
              </p:ext>
            </p:extLst>
          </p:nvPr>
        </p:nvGraphicFramePr>
        <p:xfrm>
          <a:off x="152401" y="1472572"/>
          <a:ext cx="5638799" cy="477582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4157559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a:solidFill>
                  <a:srgbClr val="C00000"/>
                </a:solidFill>
                <a:latin typeface="Sakkal Majalla" pitchFamily="2" charset="-78"/>
                <a:cs typeface="Sakkal Majalla" pitchFamily="2" charset="-78"/>
              </a:rPr>
              <a:t>التعيينات  في الجهات </a:t>
            </a:r>
            <a:r>
              <a:rPr lang="ar-AE" b="1" u="sng" dirty="0" smtClean="0">
                <a:solidFill>
                  <a:srgbClr val="C00000"/>
                </a:solidFill>
                <a:latin typeface="Sakkal Majalla" pitchFamily="2" charset="-78"/>
                <a:cs typeface="Sakkal Majalla" pitchFamily="2" charset="-78"/>
              </a:rPr>
              <a:t>الاتحادية </a:t>
            </a:r>
            <a:r>
              <a:rPr lang="ar-AE" b="1" u="sng" dirty="0">
                <a:solidFill>
                  <a:srgbClr val="C00000"/>
                </a:solidFill>
                <a:latin typeface="Sakkal Majalla" pitchFamily="2" charset="-78"/>
                <a:cs typeface="Sakkal Majalla" pitchFamily="2" charset="-78"/>
              </a:rPr>
              <a:t>المشغلة لنظام </a:t>
            </a:r>
            <a:r>
              <a:rPr lang="ar-AE" b="1" u="sng" dirty="0" smtClean="0">
                <a:solidFill>
                  <a:srgbClr val="C00000"/>
                </a:solidFill>
                <a:latin typeface="Sakkal Majalla" pitchFamily="2" charset="-78"/>
                <a:cs typeface="Sakkal Majalla" pitchFamily="2" charset="-78"/>
              </a:rPr>
              <a:t>«بياناتي» لسنة 2015–</a:t>
            </a:r>
            <a:r>
              <a:rPr lang="en-US" b="1" u="sng" dirty="0" smtClean="0">
                <a:solidFill>
                  <a:srgbClr val="C00000"/>
                </a:solidFill>
                <a:latin typeface="Sakkal Majalla" pitchFamily="2" charset="-78"/>
                <a:cs typeface="Sakkal Majalla" pitchFamily="2" charset="-78"/>
              </a:rPr>
              <a:t> </a:t>
            </a:r>
            <a:r>
              <a:rPr lang="ar-AE" b="1" u="sng" dirty="0" smtClean="0">
                <a:solidFill>
                  <a:srgbClr val="C00000"/>
                </a:solidFill>
                <a:latin typeface="Sakkal Majalla" pitchFamily="2" charset="-78"/>
                <a:cs typeface="Sakkal Majalla" pitchFamily="2" charset="-78"/>
              </a:rPr>
              <a:t>مقارنة بالفترات السابقة</a:t>
            </a:r>
            <a:endParaRPr lang="ar-AE" b="1" u="sng" dirty="0">
              <a:solidFill>
                <a:srgbClr val="C00000"/>
              </a:solidFill>
              <a:latin typeface="Sakkal Majalla" pitchFamily="2" charset="-78"/>
              <a:cs typeface="Sakkal Majalla"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578075853"/>
              </p:ext>
            </p:extLst>
          </p:nvPr>
        </p:nvGraphicFramePr>
        <p:xfrm>
          <a:off x="6088062" y="1568294"/>
          <a:ext cx="2827338" cy="4393490"/>
        </p:xfrm>
        <a:graphic>
          <a:graphicData uri="http://schemas.openxmlformats.org/drawingml/2006/table">
            <a:tbl>
              <a:tblPr rtl="1"/>
              <a:tblGrid>
                <a:gridCol w="533400"/>
                <a:gridCol w="550862"/>
                <a:gridCol w="592139"/>
                <a:gridCol w="590550"/>
                <a:gridCol w="560387"/>
              </a:tblGrid>
              <a:tr h="401650">
                <a:tc>
                  <a:txBody>
                    <a:bodyPr/>
                    <a:lstStyle/>
                    <a:p>
                      <a:pPr algn="ctr" rtl="1" fontAlgn="ctr"/>
                      <a:r>
                        <a:rPr lang="ar-AE" sz="1200" b="1" i="0" u="none" strike="noStrike" dirty="0">
                          <a:solidFill>
                            <a:srgbClr val="000000"/>
                          </a:solidFill>
                          <a:effectLst/>
                          <a:latin typeface="Arial"/>
                        </a:rPr>
                        <a:t>السنة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1" fontAlgn="ctr"/>
                      <a:r>
                        <a:rPr lang="ar-AE" sz="1200" b="1" i="0" u="none" strike="noStrike" dirty="0">
                          <a:solidFill>
                            <a:srgbClr val="000000"/>
                          </a:solidFill>
                          <a:effectLst/>
                          <a:latin typeface="Arial"/>
                        </a:rPr>
                        <a:t>ربع السنة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1" fontAlgn="ctr"/>
                      <a:r>
                        <a:rPr lang="ar-AE" sz="1200" b="1" i="0" u="none" strike="noStrike" dirty="0">
                          <a:solidFill>
                            <a:srgbClr val="000000"/>
                          </a:solidFill>
                          <a:effectLst/>
                          <a:latin typeface="Arial"/>
                        </a:rPr>
                        <a:t>مواطن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1" fontAlgn="ctr"/>
                      <a:r>
                        <a:rPr lang="ar-AE" sz="1200" b="1" i="0" u="none" strike="noStrike" dirty="0">
                          <a:solidFill>
                            <a:srgbClr val="000000"/>
                          </a:solidFill>
                          <a:effectLst/>
                          <a:latin typeface="Arial"/>
                        </a:rPr>
                        <a:t>غير مواطن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1" fontAlgn="ctr"/>
                      <a:r>
                        <a:rPr lang="ar-AE" sz="1200" b="1" i="0" u="none" strike="noStrike" dirty="0">
                          <a:solidFill>
                            <a:srgbClr val="000000"/>
                          </a:solidFill>
                          <a:effectLst/>
                          <a:latin typeface="Arial"/>
                        </a:rPr>
                        <a:t>مجموع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99184">
                <a:tc rowSpan="5">
                  <a:txBody>
                    <a:bodyPr/>
                    <a:lstStyle/>
                    <a:p>
                      <a:pPr algn="ctr" rtl="0" fontAlgn="ctr"/>
                      <a:r>
                        <a:rPr lang="en-US" sz="1200" b="1" i="0" u="none" strike="noStrike" dirty="0">
                          <a:solidFill>
                            <a:srgbClr val="000000"/>
                          </a:solidFill>
                          <a:effectLst/>
                          <a:latin typeface="Calibri"/>
                        </a:rPr>
                        <a:t>2014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1" fontAlgn="ctr"/>
                      <a:r>
                        <a:rPr lang="ar-AE" sz="1300" b="0" i="0" u="none" strike="noStrike" dirty="0">
                          <a:solidFill>
                            <a:srgbClr val="000000"/>
                          </a:solidFill>
                          <a:effectLst/>
                          <a:latin typeface="Arial"/>
                        </a:rPr>
                        <a:t>الأول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a:solidFill>
                            <a:srgbClr val="000000"/>
                          </a:solidFill>
                          <a:effectLst/>
                          <a:latin typeface="Calibri"/>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416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99184">
                <a:tc vMerge="1">
                  <a:txBody>
                    <a:bodyPr/>
                    <a:lstStyle/>
                    <a:p>
                      <a:endParaRPr lang="en-US"/>
                    </a:p>
                  </a:txBody>
                  <a:tcPr/>
                </a:tc>
                <a:tc>
                  <a:txBody>
                    <a:bodyPr/>
                    <a:lstStyle/>
                    <a:p>
                      <a:pPr algn="ctr" rtl="1" fontAlgn="ctr"/>
                      <a:r>
                        <a:rPr lang="ar-AE" sz="1300" b="0" i="0" u="none" strike="noStrike" dirty="0">
                          <a:solidFill>
                            <a:srgbClr val="000000"/>
                          </a:solidFill>
                          <a:effectLst/>
                          <a:latin typeface="Arial"/>
                        </a:rPr>
                        <a:t>الثاني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184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99184">
                <a:tc vMerge="1">
                  <a:txBody>
                    <a:bodyPr/>
                    <a:lstStyle/>
                    <a:p>
                      <a:endParaRPr lang="en-US"/>
                    </a:p>
                  </a:txBody>
                  <a:tcPr/>
                </a:tc>
                <a:tc>
                  <a:txBody>
                    <a:bodyPr/>
                    <a:lstStyle/>
                    <a:p>
                      <a:pPr algn="ctr" rtl="1" fontAlgn="ctr"/>
                      <a:r>
                        <a:rPr lang="ar-AE" sz="1300" b="0" i="0" u="none" strike="noStrike" dirty="0">
                          <a:solidFill>
                            <a:srgbClr val="000000"/>
                          </a:solidFill>
                          <a:effectLst/>
                          <a:latin typeface="Arial"/>
                        </a:rPr>
                        <a:t>الثالث</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99184">
                <a:tc vMerge="1">
                  <a:txBody>
                    <a:bodyPr/>
                    <a:lstStyle/>
                    <a:p>
                      <a:endParaRPr lang="en-US"/>
                    </a:p>
                  </a:txBody>
                  <a:tcPr/>
                </a:tc>
                <a:tc>
                  <a:txBody>
                    <a:bodyPr/>
                    <a:lstStyle/>
                    <a:p>
                      <a:pPr algn="ctr" rtl="1" fontAlgn="ctr"/>
                      <a:r>
                        <a:rPr lang="ar-AE" sz="1300" b="0" i="0" u="none" strike="noStrike" dirty="0" smtClean="0">
                          <a:solidFill>
                            <a:srgbClr val="000000"/>
                          </a:solidFill>
                          <a:effectLst/>
                          <a:latin typeface="Arial"/>
                        </a:rPr>
                        <a:t>الرابع</a:t>
                      </a:r>
                      <a:endParaRPr lang="ar-AE" sz="13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247</a:t>
                      </a:r>
                      <a:endParaRPr lang="en-US" sz="13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154</a:t>
                      </a:r>
                      <a:endParaRPr lang="en-US" sz="13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300" b="0" i="0" u="none" strike="noStrike" dirty="0" smtClean="0">
                          <a:solidFill>
                            <a:srgbClr val="000000"/>
                          </a:solidFill>
                          <a:effectLst/>
                          <a:latin typeface="+mn-lt"/>
                        </a:rPr>
                        <a:t>401</a:t>
                      </a:r>
                      <a:endParaRPr lang="en-US" sz="13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99184">
                <a:tc vMerge="1">
                  <a:txBody>
                    <a:bodyPr/>
                    <a:lstStyle/>
                    <a:p>
                      <a:endParaRPr lang="en-US"/>
                    </a:p>
                  </a:txBody>
                  <a:tcPr/>
                </a:tc>
                <a:tc>
                  <a:txBody>
                    <a:bodyPr/>
                    <a:lstStyle/>
                    <a:p>
                      <a:pPr algn="ctr" rtl="0" fontAlgn="ctr"/>
                      <a:r>
                        <a:rPr lang="ar-AE" sz="1300" b="0" i="0" u="none" strike="noStrike" dirty="0">
                          <a:solidFill>
                            <a:srgbClr val="000000"/>
                          </a:solidFill>
                          <a:effectLst/>
                          <a:latin typeface="Arial"/>
                        </a:rPr>
                        <a:t>مجموع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300" b="0" i="0" u="none" strike="noStrike" dirty="0" smtClean="0">
                          <a:solidFill>
                            <a:srgbClr val="000000"/>
                          </a:solidFill>
                          <a:effectLst/>
                          <a:latin typeface="Calibri" panose="020F0502020204030204" pitchFamily="34" charset="0"/>
                        </a:rPr>
                        <a:t>1,134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300" b="0" i="0" u="none" strike="noStrike" dirty="0" smtClean="0">
                          <a:solidFill>
                            <a:srgbClr val="000000"/>
                          </a:solidFill>
                          <a:effectLst/>
                          <a:latin typeface="Calibri" panose="020F0502020204030204" pitchFamily="34" charset="0"/>
                        </a:rPr>
                        <a:t>653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300" b="0" i="0" u="none" strike="noStrike" dirty="0" smtClean="0">
                          <a:solidFill>
                            <a:srgbClr val="000000"/>
                          </a:solidFill>
                          <a:effectLst/>
                          <a:latin typeface="Calibri" panose="020F0502020204030204" pitchFamily="34" charset="0"/>
                        </a:rPr>
                        <a:t>1,787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99184">
                <a:tc rowSpan="5">
                  <a:txBody>
                    <a:bodyPr/>
                    <a:lstStyle/>
                    <a:p>
                      <a:pPr algn="ctr" rtl="0" fontAlgn="ctr"/>
                      <a:r>
                        <a:rPr lang="en-US" sz="1200" b="1" i="0" u="none" strike="noStrike" dirty="0" smtClean="0">
                          <a:solidFill>
                            <a:srgbClr val="000000"/>
                          </a:solidFill>
                          <a:effectLst/>
                          <a:latin typeface="Calibri"/>
                        </a:rPr>
                        <a:t>2015</a:t>
                      </a:r>
                      <a:endParaRPr lang="en-US" sz="12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1" fontAlgn="ctr"/>
                      <a:r>
                        <a:rPr lang="ar-AE" sz="1300" b="0" i="0" u="none" strike="noStrike" dirty="0">
                          <a:solidFill>
                            <a:srgbClr val="000000"/>
                          </a:solidFill>
                          <a:effectLst/>
                          <a:latin typeface="Arial"/>
                        </a:rPr>
                        <a:t>الأول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300" b="0" i="0" u="none" strike="noStrike" kern="1200" dirty="0">
                          <a:solidFill>
                            <a:srgbClr val="000000"/>
                          </a:solidFill>
                          <a:effectLst/>
                          <a:latin typeface="+mn-lt"/>
                          <a:ea typeface="+mn-ea"/>
                          <a:cs typeface="+mn-cs"/>
                        </a:rPr>
                        <a:t>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300" b="0" i="0" u="none" strike="noStrike" kern="1200" dirty="0">
                          <a:solidFill>
                            <a:srgbClr val="000000"/>
                          </a:solidFill>
                          <a:effectLst/>
                          <a:latin typeface="+mn-lt"/>
                          <a:ea typeface="+mn-ea"/>
                          <a:cs typeface="+mn-cs"/>
                        </a:rPr>
                        <a:t>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300" b="0" i="0" u="none" strike="noStrike" kern="1200">
                          <a:solidFill>
                            <a:srgbClr val="000000"/>
                          </a:solidFill>
                          <a:effectLst/>
                          <a:latin typeface="+mn-lt"/>
                          <a:ea typeface="+mn-ea"/>
                          <a:cs typeface="+mn-cs"/>
                        </a:rPr>
                        <a:t>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99184">
                <a:tc vMerge="1">
                  <a:txBody>
                    <a:bodyPr/>
                    <a:lstStyle/>
                    <a:p>
                      <a:pPr algn="ctr" rtl="0" fontAlgn="ctr"/>
                      <a:endParaRPr lang="en-US" sz="1200" b="0" i="0" u="none" strike="noStrike" dirty="0">
                        <a:solidFill>
                          <a:srgbClr val="000000"/>
                        </a:solidFill>
                        <a:effectLst/>
                        <a:latin typeface="Calibri"/>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8EB4E3"/>
                    </a:solidFill>
                  </a:tcPr>
                </a:tc>
                <a:tc>
                  <a:txBody>
                    <a:bodyPr/>
                    <a:lstStyle/>
                    <a:p>
                      <a:pPr algn="ctr" rtl="1" fontAlgn="ctr"/>
                      <a:r>
                        <a:rPr lang="ar-AE" sz="1300" b="0" i="0" u="none" strike="noStrike" dirty="0" smtClean="0">
                          <a:solidFill>
                            <a:srgbClr val="000000"/>
                          </a:solidFill>
                          <a:effectLst/>
                          <a:latin typeface="Arial"/>
                        </a:rPr>
                        <a:t>الثاني</a:t>
                      </a:r>
                      <a:endParaRPr lang="ar-AE" sz="13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300" b="0" i="0" u="none" strike="noStrike" kern="1200" dirty="0">
                          <a:solidFill>
                            <a:srgbClr val="000000"/>
                          </a:solidFill>
                          <a:effectLst/>
                          <a:latin typeface="+mn-lt"/>
                          <a:ea typeface="+mn-ea"/>
                          <a:cs typeface="+mn-cs"/>
                        </a:rPr>
                        <a:t>291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300" b="0" i="0" u="none" strike="noStrike" kern="1200" dirty="0">
                          <a:solidFill>
                            <a:srgbClr val="000000"/>
                          </a:solidFill>
                          <a:effectLst/>
                          <a:latin typeface="+mn-lt"/>
                          <a:ea typeface="+mn-ea"/>
                          <a:cs typeface="+mn-cs"/>
                        </a:rPr>
                        <a:t>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300" b="0" i="0" u="none" strike="noStrike" kern="1200" dirty="0">
                          <a:solidFill>
                            <a:srgbClr val="000000"/>
                          </a:solidFill>
                          <a:effectLst/>
                          <a:latin typeface="+mn-lt"/>
                          <a:ea typeface="+mn-ea"/>
                          <a:cs typeface="+mn-cs"/>
                        </a:rPr>
                        <a:t>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99184">
                <a:tc vMerge="1">
                  <a:txBody>
                    <a:bodyPr/>
                    <a:lstStyle/>
                    <a:p>
                      <a:pPr algn="ctr" rtl="0" fontAlgn="ctr"/>
                      <a:endParaRPr lang="en-US" sz="1200" b="0" i="0" u="none" strike="noStrike" dirty="0">
                        <a:solidFill>
                          <a:srgbClr val="000000"/>
                        </a:solidFill>
                        <a:effectLst/>
                        <a:latin typeface="Calibri"/>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8EB4E3"/>
                    </a:solidFill>
                  </a:tcPr>
                </a:tc>
                <a:tc>
                  <a:txBody>
                    <a:bodyPr/>
                    <a:lstStyle/>
                    <a:p>
                      <a:pPr algn="ctr" rtl="1" fontAlgn="ctr"/>
                      <a:r>
                        <a:rPr lang="ar-AE" sz="1300" b="0" i="0" u="none" strike="noStrike" dirty="0" smtClean="0">
                          <a:solidFill>
                            <a:srgbClr val="000000"/>
                          </a:solidFill>
                          <a:effectLst/>
                          <a:latin typeface="Arial"/>
                        </a:rPr>
                        <a:t>الثالث</a:t>
                      </a:r>
                      <a:endParaRPr lang="ar-AE" sz="13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300" b="0" i="0" u="none" strike="noStrike" kern="1200" dirty="0">
                          <a:solidFill>
                            <a:srgbClr val="000000"/>
                          </a:solidFill>
                          <a:effectLst/>
                          <a:latin typeface="+mn-lt"/>
                          <a:ea typeface="+mn-ea"/>
                          <a:cs typeface="+mn-cs"/>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300" b="0" i="0" u="none" strike="noStrike" kern="1200" dirty="0">
                          <a:solidFill>
                            <a:srgbClr val="000000"/>
                          </a:solidFill>
                          <a:effectLst/>
                          <a:latin typeface="+mn-lt"/>
                          <a:ea typeface="+mn-ea"/>
                          <a:cs typeface="+mn-cs"/>
                        </a:rPr>
                        <a:t>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300" b="0" i="0" u="none" strike="noStrike" kern="1200" dirty="0">
                          <a:solidFill>
                            <a:srgbClr val="000000"/>
                          </a:solidFill>
                          <a:effectLst/>
                          <a:latin typeface="+mn-lt"/>
                          <a:ea typeface="+mn-ea"/>
                          <a:cs typeface="+mn-cs"/>
                        </a:rPr>
                        <a:t>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99184">
                <a:tc vMerge="1">
                  <a:txBody>
                    <a:bodyPr/>
                    <a:lstStyle/>
                    <a:p>
                      <a:endParaRPr lang="en-US"/>
                    </a:p>
                  </a:txBody>
                  <a:tcPr/>
                </a:tc>
                <a:tc>
                  <a:txBody>
                    <a:bodyPr/>
                    <a:lstStyle/>
                    <a:p>
                      <a:pPr marL="0" algn="ctr" defTabSz="914400" rtl="0" eaLnBrk="1" fontAlgn="ctr" latinLnBrk="0" hangingPunct="1"/>
                      <a:r>
                        <a:rPr lang="ar-AE" sz="1300" b="0" i="0" u="none" strike="noStrike" kern="1200" dirty="0" smtClean="0">
                          <a:solidFill>
                            <a:srgbClr val="000000"/>
                          </a:solidFill>
                          <a:effectLst/>
                          <a:latin typeface="+mn-lt"/>
                          <a:ea typeface="+mn-ea"/>
                          <a:cs typeface="+mn-cs"/>
                        </a:rPr>
                        <a:t>الرابع</a:t>
                      </a:r>
                      <a:endParaRPr lang="ar-AE" sz="1300" b="0"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US" sz="1300" b="0" i="0" u="none" strike="noStrike" kern="1200" dirty="0">
                          <a:solidFill>
                            <a:srgbClr val="000000"/>
                          </a:solidFill>
                          <a:effectLst/>
                          <a:latin typeface="+mn-lt"/>
                          <a:ea typeface="+mn-ea"/>
                          <a:cs typeface="+mn-cs"/>
                        </a:rPr>
                        <a:t>349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US" sz="1300" b="0" i="0" u="none" strike="noStrike" kern="1200" dirty="0">
                          <a:solidFill>
                            <a:srgbClr val="000000"/>
                          </a:solidFill>
                          <a:effectLst/>
                          <a:latin typeface="+mn-lt"/>
                          <a:ea typeface="+mn-ea"/>
                          <a:cs typeface="+mn-cs"/>
                        </a:rPr>
                        <a:t>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US" sz="1300" b="0" i="0" u="none" strike="noStrike" kern="1200" dirty="0">
                          <a:solidFill>
                            <a:srgbClr val="000000"/>
                          </a:solidFill>
                          <a:effectLst/>
                          <a:latin typeface="+mn-lt"/>
                          <a:ea typeface="+mn-ea"/>
                          <a:cs typeface="+mn-cs"/>
                        </a:rPr>
                        <a:t>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99184">
                <a:tc vMerge="1">
                  <a:txBody>
                    <a:bodyPr/>
                    <a:lstStyle/>
                    <a:p>
                      <a:endParaRPr lang="en-US" dirty="0"/>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9C9AB"/>
                    </a:solidFill>
                  </a:tcPr>
                </a:tc>
                <a:tc>
                  <a:txBody>
                    <a:bodyPr/>
                    <a:lstStyle/>
                    <a:p>
                      <a:pPr marL="0" algn="ctr" defTabSz="914400" rtl="0" eaLnBrk="1" fontAlgn="ctr" latinLnBrk="0" hangingPunct="1"/>
                      <a:r>
                        <a:rPr lang="ar-AE" sz="1300" b="0" i="0" u="none" strike="noStrike" kern="1200" dirty="0">
                          <a:solidFill>
                            <a:srgbClr val="000000"/>
                          </a:solidFill>
                          <a:effectLst/>
                          <a:latin typeface="Calibri" panose="020F0502020204030204" pitchFamily="34" charset="0"/>
                          <a:ea typeface="+mn-ea"/>
                          <a:cs typeface="+mn-cs"/>
                        </a:rPr>
                        <a:t>مجموع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ctr" latinLnBrk="0" hangingPunct="1"/>
                      <a:r>
                        <a:rPr lang="en-US" sz="1300" b="0" i="0" u="none" strike="noStrike" kern="1200" dirty="0" smtClean="0">
                          <a:solidFill>
                            <a:srgbClr val="000000"/>
                          </a:solidFill>
                          <a:effectLst/>
                          <a:latin typeface="Calibri" panose="020F0502020204030204" pitchFamily="34" charset="0"/>
                          <a:ea typeface="+mn-ea"/>
                          <a:cs typeface="+mn-cs"/>
                        </a:rPr>
                        <a:t>1,603</a:t>
                      </a:r>
                      <a:endParaRPr lang="en-US" sz="13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ctr" latinLnBrk="0" hangingPunct="1"/>
                      <a:r>
                        <a:rPr lang="en-US" sz="1300" b="0" i="0" u="none" strike="noStrike" kern="1200" dirty="0" smtClean="0">
                          <a:solidFill>
                            <a:srgbClr val="000000"/>
                          </a:solidFill>
                          <a:effectLst/>
                          <a:latin typeface="Calibri" panose="020F0502020204030204" pitchFamily="34" charset="0"/>
                          <a:ea typeface="+mn-ea"/>
                          <a:cs typeface="+mn-cs"/>
                        </a:rPr>
                        <a:t>1,131</a:t>
                      </a:r>
                      <a:endParaRPr lang="en-US" sz="13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ctr" latinLnBrk="0" hangingPunct="1"/>
                      <a:r>
                        <a:rPr lang="en-US" sz="1300" b="0" i="0" u="none" strike="noStrike" kern="1200" dirty="0" smtClean="0">
                          <a:solidFill>
                            <a:srgbClr val="000000"/>
                          </a:solidFill>
                          <a:effectLst/>
                          <a:latin typeface="Calibri" panose="020F0502020204030204" pitchFamily="34" charset="0"/>
                          <a:ea typeface="+mn-ea"/>
                          <a:cs typeface="+mn-cs"/>
                        </a:rPr>
                        <a:t>2,734</a:t>
                      </a:r>
                      <a:endParaRPr lang="en-US" sz="13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8" name="Rounded Rectangle 4"/>
          <p:cNvSpPr/>
          <p:nvPr/>
        </p:nvSpPr>
        <p:spPr>
          <a:xfrm>
            <a:off x="267266" y="6172200"/>
            <a:ext cx="8648134" cy="428665"/>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والعاملين المحليين في البعثات والسفارات في وزارة الخارجية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kern="1200" dirty="0">
              <a:solidFill>
                <a:schemeClr val="accent1">
                  <a:lumMod val="50000"/>
                </a:schemeClr>
              </a:solidFill>
              <a:latin typeface="Sakkal Majalla" panose="02000000000000000000" pitchFamily="2" charset="-78"/>
              <a:ea typeface="Tahoma" pitchFamily="34" charset="0"/>
              <a:cs typeface="Sakkal Majalla" panose="02000000000000000000" pitchFamily="2" charset="-78"/>
            </a:endParaRPr>
          </a:p>
        </p:txBody>
      </p:sp>
      <p:graphicFrame>
        <p:nvGraphicFramePr>
          <p:cNvPr id="10" name="Chart 9"/>
          <p:cNvGraphicFramePr>
            <a:graphicFrameLocks/>
          </p:cNvGraphicFramePr>
          <p:nvPr>
            <p:extLst>
              <p:ext uri="{D42A27DB-BD31-4B8C-83A1-F6EECF244321}">
                <p14:modId xmlns:p14="http://schemas.microsoft.com/office/powerpoint/2010/main" val="2587040078"/>
              </p:ext>
            </p:extLst>
          </p:nvPr>
        </p:nvGraphicFramePr>
        <p:xfrm>
          <a:off x="152401" y="1600200"/>
          <a:ext cx="58674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8556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a:solidFill>
                  <a:srgbClr val="C00000"/>
                </a:solidFill>
                <a:latin typeface="Sakkal Majalla" pitchFamily="2" charset="-78"/>
                <a:cs typeface="Sakkal Majalla" pitchFamily="2" charset="-78"/>
              </a:rPr>
              <a:t>الترقيات التي تمت في الجهات </a:t>
            </a:r>
            <a:r>
              <a:rPr lang="ar-AE" b="1" u="sng" dirty="0" smtClean="0">
                <a:solidFill>
                  <a:srgbClr val="C00000"/>
                </a:solidFill>
                <a:latin typeface="Sakkal Majalla" pitchFamily="2" charset="-78"/>
                <a:cs typeface="Sakkal Majalla" pitchFamily="2" charset="-78"/>
              </a:rPr>
              <a:t>الاتحادية </a:t>
            </a:r>
            <a:r>
              <a:rPr lang="ar-AE" b="1" u="sng" dirty="0">
                <a:solidFill>
                  <a:srgbClr val="C00000"/>
                </a:solidFill>
                <a:latin typeface="Sakkal Majalla" pitchFamily="2" charset="-78"/>
                <a:cs typeface="Sakkal Majalla" pitchFamily="2" charset="-78"/>
              </a:rPr>
              <a:t>المشغلة لنظام «</a:t>
            </a:r>
            <a:r>
              <a:rPr lang="ar-AE" b="1" u="sng" dirty="0" smtClean="0">
                <a:solidFill>
                  <a:srgbClr val="C00000"/>
                </a:solidFill>
                <a:latin typeface="Sakkal Majalla" pitchFamily="2" charset="-78"/>
                <a:cs typeface="Sakkal Majalla" pitchFamily="2" charset="-78"/>
              </a:rPr>
              <a:t>بياناتي</a:t>
            </a:r>
            <a:r>
              <a:rPr lang="ar-AE" b="1" u="sng" dirty="0">
                <a:solidFill>
                  <a:srgbClr val="C00000"/>
                </a:solidFill>
                <a:latin typeface="Sakkal Majalla" pitchFamily="2" charset="-78"/>
                <a:cs typeface="Sakkal Majalla" pitchFamily="2" charset="-78"/>
              </a:rPr>
              <a:t>» </a:t>
            </a:r>
            <a:r>
              <a:rPr lang="ar-AE" b="1" u="sng" dirty="0" smtClean="0">
                <a:solidFill>
                  <a:srgbClr val="C00000"/>
                </a:solidFill>
                <a:latin typeface="Sakkal Majalla" pitchFamily="2" charset="-78"/>
                <a:cs typeface="Sakkal Majalla" pitchFamily="2" charset="-78"/>
              </a:rPr>
              <a:t>خلال عام 2015</a:t>
            </a:r>
            <a:endParaRPr lang="ar-AE" b="1" u="sng" dirty="0">
              <a:solidFill>
                <a:srgbClr val="C00000"/>
              </a:solidFill>
              <a:latin typeface="Sakkal Majalla" pitchFamily="2" charset="-78"/>
              <a:cs typeface="Sakkal Majalla" pitchFamily="2" charset="-78"/>
            </a:endParaRPr>
          </a:p>
        </p:txBody>
      </p:sp>
      <p:sp>
        <p:nvSpPr>
          <p:cNvPr id="7" name="Rounded Rectangle 4"/>
          <p:cNvSpPr/>
          <p:nvPr/>
        </p:nvSpPr>
        <p:spPr>
          <a:xfrm>
            <a:off x="267266" y="6172200"/>
            <a:ext cx="8648134" cy="428665"/>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والعاملين المحليين في البعثات والسفارات في وزارة الخارجية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kern="1200" dirty="0">
              <a:solidFill>
                <a:schemeClr val="accent1">
                  <a:lumMod val="50000"/>
                </a:schemeClr>
              </a:solidFill>
              <a:latin typeface="Sakkal Majalla" panose="02000000000000000000" pitchFamily="2" charset="-78"/>
              <a:ea typeface="Tahoma" pitchFamily="34" charset="0"/>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533795505"/>
              </p:ext>
            </p:extLst>
          </p:nvPr>
        </p:nvGraphicFramePr>
        <p:xfrm>
          <a:off x="3886202" y="1600200"/>
          <a:ext cx="5029198" cy="4267200"/>
        </p:xfrm>
        <a:graphic>
          <a:graphicData uri="http://schemas.openxmlformats.org/drawingml/2006/table">
            <a:tbl>
              <a:tblPr rtl="1">
                <a:tableStyleId>{69C7853C-536D-4A76-A0AE-DD22124D55A5}</a:tableStyleId>
              </a:tblPr>
              <a:tblGrid>
                <a:gridCol w="839182"/>
                <a:gridCol w="468613"/>
                <a:gridCol w="715538"/>
                <a:gridCol w="715538"/>
                <a:gridCol w="715538"/>
                <a:gridCol w="859251"/>
                <a:gridCol w="715538"/>
              </a:tblGrid>
              <a:tr h="733557">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فئة الجنسية</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1" fontAlgn="b"/>
                      <a:r>
                        <a:rPr lang="ar-AE" sz="1400" u="none" strike="noStrike" dirty="0">
                          <a:effectLst/>
                          <a:latin typeface="+mj-lt"/>
                          <a:cs typeface="+mn-cs"/>
                        </a:rPr>
                        <a:t>ربع السنة</a:t>
                      </a:r>
                      <a:endParaRPr lang="ar-AE" sz="1400" b="0" i="0" u="none" strike="noStrike" dirty="0">
                        <a:effectLst/>
                        <a:latin typeface="+mj-lt"/>
                        <a:cs typeface="+mn-cs"/>
                      </a:endParaRPr>
                    </a:p>
                  </a:txBody>
                  <a:tcPr marL="9254" marR="9254" marT="9254" marB="0" anchor="ctr">
                    <a:solidFill>
                      <a:schemeClr val="accent6">
                        <a:lumMod val="40000"/>
                        <a:lumOff val="60000"/>
                      </a:schemeClr>
                    </a:solidFill>
                  </a:tcPr>
                </a:tc>
                <a:tc>
                  <a:txBody>
                    <a:bodyPr/>
                    <a:lstStyle/>
                    <a:p>
                      <a:pPr algn="ctr" rtl="1" fontAlgn="b"/>
                      <a:r>
                        <a:rPr lang="ar-AE" sz="1400" b="0" i="0" u="none" strike="noStrike" dirty="0" smtClean="0">
                          <a:effectLst/>
                          <a:latin typeface="+mj-lt"/>
                          <a:cs typeface="+mn-cs"/>
                        </a:rPr>
                        <a:t>ترقية</a:t>
                      </a:r>
                      <a:r>
                        <a:rPr lang="ar-AE" sz="1400" b="0" i="0" u="none" strike="noStrike" baseline="0" dirty="0" smtClean="0">
                          <a:effectLst/>
                          <a:latin typeface="+mj-lt"/>
                          <a:cs typeface="+mn-cs"/>
                        </a:rPr>
                        <a:t> وظيفية درجة</a:t>
                      </a:r>
                      <a:endParaRPr lang="ar-AE" sz="1400" b="0" i="0" u="none" strike="noStrike" dirty="0">
                        <a:effectLst/>
                        <a:latin typeface="+mj-lt"/>
                        <a:cs typeface="+mn-cs"/>
                      </a:endParaRPr>
                    </a:p>
                  </a:txBody>
                  <a:tcPr marL="9254" marR="9254" marT="9254" marB="0" anchor="ctr">
                    <a:solidFill>
                      <a:schemeClr val="accent6">
                        <a:lumMod val="40000"/>
                        <a:lumOff val="60000"/>
                      </a:schemeClr>
                    </a:solidFill>
                  </a:tcPr>
                </a:tc>
                <a:tc>
                  <a:txBody>
                    <a:bodyPr/>
                    <a:lstStyle/>
                    <a:p>
                      <a:pPr algn="ctr" rtl="1" fontAlgn="b"/>
                      <a:r>
                        <a:rPr lang="ar-AE" sz="1400" b="0" i="0" u="none" strike="noStrike" dirty="0" smtClean="0">
                          <a:effectLst/>
                          <a:latin typeface="+mj-lt"/>
                          <a:cs typeface="+mn-cs"/>
                        </a:rPr>
                        <a:t>ترقية</a:t>
                      </a:r>
                      <a:r>
                        <a:rPr lang="ar-AE" sz="1400" b="0" i="0" u="none" strike="noStrike" baseline="0" dirty="0" smtClean="0">
                          <a:effectLst/>
                          <a:latin typeface="+mj-lt"/>
                          <a:cs typeface="+mn-cs"/>
                        </a:rPr>
                        <a:t> وظيفية استثنائية</a:t>
                      </a:r>
                      <a:endParaRPr lang="ar-AE" sz="1400" b="0" i="0" u="none" strike="noStrike" dirty="0">
                        <a:effectLst/>
                        <a:latin typeface="+mj-lt"/>
                        <a:cs typeface="+mn-cs"/>
                      </a:endParaRPr>
                    </a:p>
                  </a:txBody>
                  <a:tcPr marL="9254" marR="9254" marT="9254" marB="0" anchor="ctr">
                    <a:solidFill>
                      <a:schemeClr val="accent6">
                        <a:lumMod val="40000"/>
                        <a:lumOff val="60000"/>
                      </a:schemeClr>
                    </a:solidFill>
                  </a:tcPr>
                </a:tc>
                <a:tc>
                  <a:txBody>
                    <a:bodyPr/>
                    <a:lstStyle/>
                    <a:p>
                      <a:pPr algn="ctr" rtl="1" fontAlgn="b"/>
                      <a:r>
                        <a:rPr lang="ar-AE" sz="1400" u="none" strike="noStrike" dirty="0">
                          <a:effectLst/>
                          <a:latin typeface="+mj-lt"/>
                          <a:cs typeface="+mn-cs"/>
                        </a:rPr>
                        <a:t>ترقية مالية</a:t>
                      </a:r>
                      <a:endParaRPr lang="ar-AE" sz="1400" b="0" i="0" u="none" strike="noStrike" dirty="0">
                        <a:effectLst/>
                        <a:latin typeface="+mj-lt"/>
                        <a:cs typeface="+mn-cs"/>
                      </a:endParaRPr>
                    </a:p>
                  </a:txBody>
                  <a:tcPr marL="9254" marR="9254" marT="9254" marB="0" anchor="ctr">
                    <a:solidFill>
                      <a:schemeClr val="accent6">
                        <a:lumMod val="40000"/>
                        <a:lumOff val="60000"/>
                      </a:schemeClr>
                    </a:solidFill>
                  </a:tcPr>
                </a:tc>
                <a:tc>
                  <a:txBody>
                    <a:bodyPr/>
                    <a:lstStyle/>
                    <a:p>
                      <a:pPr algn="ctr" rtl="1" fontAlgn="b"/>
                      <a:r>
                        <a:rPr lang="ar-AE" sz="1400" u="none" strike="noStrike" dirty="0">
                          <a:effectLst/>
                          <a:latin typeface="+mj-lt"/>
                          <a:cs typeface="+mn-cs"/>
                        </a:rPr>
                        <a:t>ترقية مالية استثنائية</a:t>
                      </a:r>
                      <a:endParaRPr lang="ar-AE" sz="1400" b="0" i="0" u="none" strike="noStrike" dirty="0">
                        <a:effectLst/>
                        <a:latin typeface="+mj-lt"/>
                        <a:cs typeface="+mn-cs"/>
                      </a:endParaRPr>
                    </a:p>
                  </a:txBody>
                  <a:tcPr marL="9254" marR="9254" marT="9254" marB="0" anchor="ctr">
                    <a:solidFill>
                      <a:schemeClr val="accent6">
                        <a:lumMod val="40000"/>
                        <a:lumOff val="60000"/>
                      </a:schemeClr>
                    </a:solidFill>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الإجمالي</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r>
              <a:tr h="314313">
                <a:tc rowSpan="5">
                  <a:txBody>
                    <a:bodyPr/>
                    <a:lstStyle/>
                    <a:p>
                      <a:pPr algn="ctr" rtl="1" fontAlgn="ctr"/>
                      <a:r>
                        <a:rPr lang="ar-AE" sz="1600" u="none" strike="noStrike" dirty="0">
                          <a:effectLst/>
                          <a:latin typeface="Sakkal Majalla" panose="02000000000000000000" pitchFamily="2" charset="-78"/>
                          <a:cs typeface="Sakkal Majalla" panose="02000000000000000000" pitchFamily="2" charset="-78"/>
                        </a:rPr>
                        <a:t>مواطن</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الأول</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179</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26</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47</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9</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261</a:t>
                      </a:r>
                    </a:p>
                  </a:txBody>
                  <a:tcPr marL="9525" marR="9525" marT="9525" marB="0" anchor="ctr"/>
                </a:tc>
              </a:tr>
              <a:tr h="314313">
                <a:tc vMerge="1">
                  <a:txBody>
                    <a:bodyPr/>
                    <a:lstStyle/>
                    <a:p>
                      <a:endParaRPr lang="en-US"/>
                    </a:p>
                  </a:txBody>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الثاني</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94</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17</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84</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9</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204</a:t>
                      </a:r>
                    </a:p>
                  </a:txBody>
                  <a:tcPr marL="9525" marR="9525" marT="9525" marB="0" anchor="ctr"/>
                </a:tc>
              </a:tr>
              <a:tr h="314313">
                <a:tc vMerge="1">
                  <a:txBody>
                    <a:bodyPr/>
                    <a:lstStyle/>
                    <a:p>
                      <a:endParaRPr lang="en-US"/>
                    </a:p>
                  </a:txBody>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الثالث</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255</a:t>
                      </a:r>
                    </a:p>
                  </a:txBody>
                  <a:tcPr marL="9525" marR="9525" marT="9525" marB="0" anchor="ct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25</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69</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1</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350</a:t>
                      </a:r>
                    </a:p>
                  </a:txBody>
                  <a:tcPr marL="9525" marR="9525" marT="9525" marB="0" anchor="ctr"/>
                </a:tc>
              </a:tr>
              <a:tr h="314313">
                <a:tc vMerge="1">
                  <a:txBody>
                    <a:bodyPr/>
                    <a:lstStyle/>
                    <a:p>
                      <a:endParaRPr lang="en-US"/>
                    </a:p>
                  </a:txBody>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الرابع</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82</a:t>
                      </a:r>
                    </a:p>
                  </a:txBody>
                  <a:tcPr marL="9525" marR="9525" marT="9525" marB="0" anchor="ct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6</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323</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1</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412</a:t>
                      </a:r>
                    </a:p>
                  </a:txBody>
                  <a:tcPr marL="9525" marR="9525" marT="9525" marB="0" anchor="ctr"/>
                </a:tc>
              </a:tr>
              <a:tr h="314313">
                <a:tc vMerge="1">
                  <a:txBody>
                    <a:bodyPr/>
                    <a:lstStyle/>
                    <a:p>
                      <a:endParaRPr lang="en-US"/>
                    </a:p>
                  </a:txBody>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مجموع</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610</a:t>
                      </a:r>
                    </a:p>
                  </a:txBody>
                  <a:tcPr marL="9525" marR="9525" marT="9525" marB="0" anchor="ctr">
                    <a:solidFill>
                      <a:schemeClr val="accent6">
                        <a:lumMod val="40000"/>
                        <a:lumOff val="60000"/>
                      </a:schemeClr>
                    </a:solidFill>
                  </a:tcP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74</a:t>
                      </a:r>
                    </a:p>
                  </a:txBody>
                  <a:tcPr marL="9525" marR="9525" marT="9525"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523</a:t>
                      </a:r>
                    </a:p>
                  </a:txBody>
                  <a:tcPr marL="9525" marR="9525" marT="9525"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20</a:t>
                      </a:r>
                    </a:p>
                  </a:txBody>
                  <a:tcPr marL="9525" marR="9525" marT="9525"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1,227</a:t>
                      </a:r>
                    </a:p>
                  </a:txBody>
                  <a:tcPr marL="9525" marR="9525" marT="9525" marB="0" anchor="ctr">
                    <a:solidFill>
                      <a:schemeClr val="accent6">
                        <a:lumMod val="40000"/>
                        <a:lumOff val="60000"/>
                      </a:schemeClr>
                    </a:solidFill>
                  </a:tcPr>
                </a:tc>
              </a:tr>
              <a:tr h="314313">
                <a:tc rowSpan="5">
                  <a:txBody>
                    <a:bodyPr/>
                    <a:lstStyle/>
                    <a:p>
                      <a:pPr algn="ctr" rtl="1" fontAlgn="ctr"/>
                      <a:r>
                        <a:rPr lang="ar-AE" sz="1600" b="0" i="0" u="none" strike="noStrike" dirty="0" smtClean="0">
                          <a:effectLst/>
                          <a:latin typeface="Sakkal Majalla" panose="02000000000000000000" pitchFamily="2" charset="-78"/>
                          <a:cs typeface="Sakkal Majalla" panose="02000000000000000000" pitchFamily="2" charset="-78"/>
                        </a:rPr>
                        <a:t>غير</a:t>
                      </a:r>
                      <a:r>
                        <a:rPr lang="ar-AE" sz="1600" b="0" i="0" u="none" strike="noStrike" baseline="0" dirty="0" smtClean="0">
                          <a:effectLst/>
                          <a:latin typeface="Sakkal Majalla" panose="02000000000000000000" pitchFamily="2" charset="-78"/>
                          <a:cs typeface="Sakkal Majalla" panose="02000000000000000000" pitchFamily="2" charset="-78"/>
                        </a:rPr>
                        <a:t> مواطن</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الأول</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35</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1</a:t>
                      </a:r>
                    </a:p>
                  </a:txBody>
                  <a:tcPr marL="9525" marR="9525" marT="9525" marB="0" anchor="ct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3</a:t>
                      </a:r>
                    </a:p>
                  </a:txBody>
                  <a:tcPr marL="9525" marR="9525" marT="9525" marB="0" anchor="ctr"/>
                </a:tc>
                <a:tc>
                  <a:txBody>
                    <a:bodyPr/>
                    <a:lstStyle/>
                    <a:p>
                      <a:pPr algn="ctr" rtl="0" fontAlgn="b"/>
                      <a:endParaRPr lang="en-US"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39</a:t>
                      </a:r>
                    </a:p>
                  </a:txBody>
                  <a:tcPr marL="9525" marR="9525" marT="9525" marB="0" anchor="ctr"/>
                </a:tc>
              </a:tr>
              <a:tr h="314313">
                <a:tc vMerge="1">
                  <a:txBody>
                    <a:bodyPr/>
                    <a:lstStyle/>
                    <a:p>
                      <a:endParaRPr lang="en-US"/>
                    </a:p>
                  </a:txBody>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الثاني</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42</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4</a:t>
                      </a:r>
                    </a:p>
                  </a:txBody>
                  <a:tcPr marL="9525" marR="9525" marT="9525" marB="0" anchor="ct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21</a:t>
                      </a:r>
                    </a:p>
                  </a:txBody>
                  <a:tcPr marL="9525" marR="9525" marT="9525" marB="0" anchor="ctr"/>
                </a:tc>
                <a:tc>
                  <a:txBody>
                    <a:bodyPr/>
                    <a:lstStyle/>
                    <a:p>
                      <a:pPr algn="ctr" rtl="0" fontAlgn="b"/>
                      <a:endParaRPr lang="en-US"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67</a:t>
                      </a:r>
                    </a:p>
                  </a:txBody>
                  <a:tcPr marL="9525" marR="9525" marT="9525" marB="0" anchor="ctr"/>
                </a:tc>
              </a:tr>
              <a:tr h="314313">
                <a:tc vMerge="1">
                  <a:txBody>
                    <a:bodyPr/>
                    <a:lstStyle/>
                    <a:p>
                      <a:endParaRPr lang="en-US"/>
                    </a:p>
                  </a:txBody>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الثالث</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43</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2</a:t>
                      </a:r>
                    </a:p>
                  </a:txBody>
                  <a:tcPr marL="9525" marR="9525" marT="9525" marB="0" anchor="ct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6</a:t>
                      </a:r>
                    </a:p>
                  </a:txBody>
                  <a:tcPr marL="9525" marR="9525" marT="9525" marB="0" anchor="ctr"/>
                </a:tc>
                <a:tc>
                  <a:txBody>
                    <a:bodyPr/>
                    <a:lstStyle/>
                    <a:p>
                      <a:pPr algn="ctr" rtl="0" fontAlgn="b"/>
                      <a:endParaRPr lang="en-US"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51</a:t>
                      </a:r>
                    </a:p>
                  </a:txBody>
                  <a:tcPr marL="9525" marR="9525" marT="9525" marB="0" anchor="ctr"/>
                </a:tc>
              </a:tr>
              <a:tr h="314313">
                <a:tc vMerge="1">
                  <a:txBody>
                    <a:bodyPr/>
                    <a:lstStyle/>
                    <a:p>
                      <a:endParaRPr lang="en-US"/>
                    </a:p>
                  </a:txBody>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الرابع</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37</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3</a:t>
                      </a: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47</a:t>
                      </a:r>
                    </a:p>
                  </a:txBody>
                  <a:tcPr marL="9525" marR="9525" marT="9525" marB="0" anchor="ctr"/>
                </a:tc>
                <a:tc>
                  <a:txBody>
                    <a:bodyPr/>
                    <a:lstStyle/>
                    <a:p>
                      <a:pPr algn="ctr" rtl="0" fontAlgn="b"/>
                      <a:endParaRPr lang="en-US"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87</a:t>
                      </a:r>
                    </a:p>
                  </a:txBody>
                  <a:tcPr marL="9525" marR="9525" marT="9525" marB="0" anchor="ctr"/>
                </a:tc>
              </a:tr>
              <a:tr h="314313">
                <a:tc vMerge="1">
                  <a:txBody>
                    <a:bodyPr/>
                    <a:lstStyle/>
                    <a:p>
                      <a:endParaRPr lang="en-US"/>
                    </a:p>
                  </a:txBody>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مجموع</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157</a:t>
                      </a:r>
                    </a:p>
                  </a:txBody>
                  <a:tcPr marL="9525" marR="9525" marT="9525"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10</a:t>
                      </a:r>
                    </a:p>
                  </a:txBody>
                  <a:tcPr marL="9525" marR="9525" marT="9525"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77</a:t>
                      </a:r>
                    </a:p>
                  </a:txBody>
                  <a:tcPr marL="9525" marR="9525" marT="9525" marB="0" anchor="ctr">
                    <a:solidFill>
                      <a:schemeClr val="accent6">
                        <a:lumMod val="40000"/>
                        <a:lumOff val="60000"/>
                      </a:schemeClr>
                    </a:solidFill>
                  </a:tcPr>
                </a:tc>
                <a:tc>
                  <a:txBody>
                    <a:bodyPr/>
                    <a:lstStyle/>
                    <a:p>
                      <a:pPr algn="ctr" rtl="0" fontAlgn="b"/>
                      <a:endParaRPr lang="en-US"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244</a:t>
                      </a:r>
                    </a:p>
                  </a:txBody>
                  <a:tcPr marL="9525" marR="9525" marT="9525" marB="0" anchor="ctr">
                    <a:solidFill>
                      <a:schemeClr val="accent6">
                        <a:lumMod val="40000"/>
                        <a:lumOff val="60000"/>
                      </a:schemeClr>
                    </a:solidFill>
                  </a:tcPr>
                </a:tc>
              </a:tr>
              <a:tr h="390513">
                <a:tc gridSpan="2">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الإجمالي الكلي</a:t>
                      </a:r>
                      <a:endParaRPr lang="ar-AE" sz="1600" b="0" i="0" u="none" strike="noStrike" dirty="0">
                        <a:effectLst/>
                        <a:latin typeface="Sakkal Majalla" panose="02000000000000000000" pitchFamily="2" charset="-78"/>
                        <a:cs typeface="Sakkal Majalla" panose="02000000000000000000" pitchFamily="2" charset="-78"/>
                      </a:endParaRPr>
                    </a:p>
                  </a:txBody>
                  <a:tcPr marL="9254" marR="9254" marT="9254" marB="0" anchor="ctr">
                    <a:solidFill>
                      <a:schemeClr val="accent6">
                        <a:lumMod val="40000"/>
                        <a:lumOff val="60000"/>
                      </a:schemeClr>
                    </a:solidFill>
                  </a:tcPr>
                </a:tc>
                <a:tc hMerge="1">
                  <a:txBody>
                    <a:bodyPr/>
                    <a:lstStyle/>
                    <a:p>
                      <a:endParaRPr lang="en-US"/>
                    </a:p>
                  </a:txBody>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767</a:t>
                      </a:r>
                    </a:p>
                  </a:txBody>
                  <a:tcPr marL="9525" marR="9525" marT="9525"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84</a:t>
                      </a:r>
                    </a:p>
                  </a:txBody>
                  <a:tcPr marL="9525" marR="9525" marT="9525" marB="0" anchor="ctr">
                    <a:solidFill>
                      <a:schemeClr val="accent6">
                        <a:lumMod val="40000"/>
                        <a:lumOff val="60000"/>
                      </a:schemeClr>
                    </a:solidFill>
                  </a:tcPr>
                </a:tc>
                <a:tc>
                  <a:txBody>
                    <a:bodyPr/>
                    <a:lstStyle/>
                    <a:p>
                      <a:pPr algn="ctr" rtl="0" fontAlgn="b"/>
                      <a:r>
                        <a:rPr lang="en-US" sz="1600" b="0" i="0" u="none" strike="noStrike">
                          <a:effectLst/>
                          <a:latin typeface="Sakkal Majalla" panose="02000000000000000000" pitchFamily="2" charset="-78"/>
                          <a:cs typeface="Sakkal Majalla" panose="02000000000000000000" pitchFamily="2" charset="-78"/>
                        </a:rPr>
                        <a:t>600</a:t>
                      </a:r>
                    </a:p>
                  </a:txBody>
                  <a:tcPr marL="9525" marR="9525" marT="9525" marB="0" anchor="ctr">
                    <a:solidFill>
                      <a:schemeClr val="accent6">
                        <a:lumMod val="40000"/>
                        <a:lumOff val="60000"/>
                      </a:schemeClr>
                    </a:solidFill>
                  </a:tcP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20</a:t>
                      </a:r>
                    </a:p>
                  </a:txBody>
                  <a:tcPr marL="9525" marR="9525" marT="9525" marB="0" anchor="ctr">
                    <a:solidFill>
                      <a:schemeClr val="accent6">
                        <a:lumMod val="40000"/>
                        <a:lumOff val="60000"/>
                      </a:schemeClr>
                    </a:solidFill>
                  </a:tcPr>
                </a:tc>
                <a:tc>
                  <a:txBody>
                    <a:bodyPr/>
                    <a:lstStyle/>
                    <a:p>
                      <a:pPr algn="ctr" rtl="0" fontAlgn="b"/>
                      <a:r>
                        <a:rPr lang="en-US" sz="1600" b="0" i="0" u="none" strike="noStrike" dirty="0">
                          <a:effectLst/>
                          <a:latin typeface="Sakkal Majalla" panose="02000000000000000000" pitchFamily="2" charset="-78"/>
                          <a:cs typeface="Sakkal Majalla" panose="02000000000000000000" pitchFamily="2" charset="-78"/>
                        </a:rPr>
                        <a:t>1,471</a:t>
                      </a:r>
                    </a:p>
                  </a:txBody>
                  <a:tcPr marL="9525" marR="9525" marT="9525" marB="0" anchor="ctr">
                    <a:solidFill>
                      <a:schemeClr val="accent6">
                        <a:lumMod val="40000"/>
                        <a:lumOff val="60000"/>
                      </a:schemeClr>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2998323928"/>
              </p:ext>
            </p:extLst>
          </p:nvPr>
        </p:nvGraphicFramePr>
        <p:xfrm>
          <a:off x="152401" y="1371600"/>
          <a:ext cx="3657599"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7035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1" y="1066800"/>
            <a:ext cx="8839200" cy="338554"/>
          </a:xfrm>
          <a:prstGeom prst="rect">
            <a:avLst/>
          </a:prstGeom>
          <a:noFill/>
        </p:spPr>
        <p:txBody>
          <a:bodyPr wrap="square" lIns="91440" tIns="45720" rIns="91440" bIns="45720">
            <a:spAutoFit/>
          </a:bodyPr>
          <a:lstStyle/>
          <a:p>
            <a:pPr algn="r" rtl="1"/>
            <a:r>
              <a:rPr lang="ar-AE" sz="1600" b="1" u="sng" dirty="0">
                <a:solidFill>
                  <a:srgbClr val="C00000"/>
                </a:solidFill>
                <a:latin typeface="Sakkal Majalla" pitchFamily="2" charset="-78"/>
                <a:cs typeface="Sakkal Majalla" pitchFamily="2" charset="-78"/>
              </a:rPr>
              <a:t>حالات </a:t>
            </a:r>
            <a:r>
              <a:rPr lang="ar-AE" sz="1600" b="1" u="sng" dirty="0" smtClean="0">
                <a:solidFill>
                  <a:srgbClr val="C00000"/>
                </a:solidFill>
                <a:latin typeface="Sakkal Majalla" pitchFamily="2" charset="-78"/>
                <a:cs typeface="Sakkal Majalla" pitchFamily="2" charset="-78"/>
              </a:rPr>
              <a:t>ترك </a:t>
            </a:r>
            <a:r>
              <a:rPr lang="ar-AE" sz="1600" b="1" u="sng" dirty="0">
                <a:solidFill>
                  <a:srgbClr val="C00000"/>
                </a:solidFill>
                <a:latin typeface="Sakkal Majalla" pitchFamily="2" charset="-78"/>
                <a:cs typeface="Sakkal Majalla" pitchFamily="2" charset="-78"/>
              </a:rPr>
              <a:t>الخدمة في الجهات </a:t>
            </a:r>
            <a:r>
              <a:rPr lang="ar-AE" sz="1600" b="1" u="sng" dirty="0" smtClean="0">
                <a:solidFill>
                  <a:srgbClr val="C00000"/>
                </a:solidFill>
                <a:latin typeface="Sakkal Majalla" pitchFamily="2" charset="-78"/>
                <a:cs typeface="Sakkal Majalla" pitchFamily="2" charset="-78"/>
              </a:rPr>
              <a:t>الاتحادية </a:t>
            </a:r>
            <a:r>
              <a:rPr lang="ar-AE" sz="1600" b="1" u="sng" dirty="0">
                <a:solidFill>
                  <a:srgbClr val="C00000"/>
                </a:solidFill>
                <a:latin typeface="Sakkal Majalla" pitchFamily="2" charset="-78"/>
                <a:cs typeface="Sakkal Majalla" pitchFamily="2" charset="-78"/>
              </a:rPr>
              <a:t>المشغلة لنظام بياناتي </a:t>
            </a:r>
            <a:r>
              <a:rPr lang="ar-AE" sz="1600" b="1" u="sng" dirty="0" smtClean="0">
                <a:solidFill>
                  <a:srgbClr val="C00000"/>
                </a:solidFill>
                <a:latin typeface="Sakkal Majalla" pitchFamily="2" charset="-78"/>
                <a:cs typeface="Sakkal Majalla" pitchFamily="2" charset="-78"/>
              </a:rPr>
              <a:t>الربع الرابع سنة 2015 - حسب سبب الترك</a:t>
            </a:r>
            <a:endParaRPr lang="en-US" sz="1600" b="1" u="sng" dirty="0">
              <a:solidFill>
                <a:srgbClr val="C00000"/>
              </a:solidFill>
              <a:latin typeface="Sakkal Majalla" pitchFamily="2" charset="-78"/>
              <a:cs typeface="Sakkal Majalla"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546619360"/>
              </p:ext>
            </p:extLst>
          </p:nvPr>
        </p:nvGraphicFramePr>
        <p:xfrm>
          <a:off x="3286760" y="1551596"/>
          <a:ext cx="5628640" cy="4392004"/>
        </p:xfrm>
        <a:graphic>
          <a:graphicData uri="http://schemas.openxmlformats.org/drawingml/2006/table">
            <a:tbl>
              <a:tblPr rtl="1">
                <a:tableStyleId>{69C7853C-536D-4A76-A0AE-DD22124D55A5}</a:tableStyleId>
              </a:tblPr>
              <a:tblGrid>
                <a:gridCol w="3611562"/>
                <a:gridCol w="645478"/>
                <a:gridCol w="629920"/>
                <a:gridCol w="741680"/>
              </a:tblGrid>
              <a:tr h="435073">
                <a:tc>
                  <a:txBody>
                    <a:bodyPr/>
                    <a:lstStyle/>
                    <a:p>
                      <a:pPr algn="ctr" rtl="1" fontAlgn="b"/>
                      <a:r>
                        <a:rPr lang="ar-AE" sz="1400" b="1" u="none" strike="noStrike" dirty="0" smtClean="0">
                          <a:solidFill>
                            <a:schemeClr val="accent3">
                              <a:lumMod val="20000"/>
                              <a:lumOff val="80000"/>
                            </a:schemeClr>
                          </a:solidFill>
                          <a:effectLst/>
                        </a:rPr>
                        <a:t>الربع الرابع 2015</a:t>
                      </a:r>
                      <a:endParaRPr lang="ar-AE" sz="1400" b="1" i="0" u="none" strike="noStrike" dirty="0">
                        <a:solidFill>
                          <a:schemeClr val="accent3">
                            <a:lumMod val="20000"/>
                            <a:lumOff val="80000"/>
                          </a:schemeClr>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1" fontAlgn="b"/>
                      <a:r>
                        <a:rPr lang="ar-AE" sz="1200" b="1" u="none" strike="noStrike" dirty="0" smtClean="0">
                          <a:solidFill>
                            <a:schemeClr val="accent3">
                              <a:lumMod val="20000"/>
                              <a:lumOff val="80000"/>
                            </a:schemeClr>
                          </a:solidFill>
                          <a:effectLst/>
                        </a:rPr>
                        <a:t>مواطن</a:t>
                      </a:r>
                      <a:endParaRPr lang="ar-AE" sz="1200" b="1" i="0" u="none" strike="noStrike" dirty="0">
                        <a:solidFill>
                          <a:schemeClr val="accent3">
                            <a:lumMod val="20000"/>
                            <a:lumOff val="80000"/>
                          </a:schemeClr>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1" fontAlgn="b"/>
                      <a:r>
                        <a:rPr lang="ar-AE" sz="1200" b="1" i="0" u="none" strike="noStrike" dirty="0" smtClean="0">
                          <a:solidFill>
                            <a:schemeClr val="accent3">
                              <a:lumMod val="20000"/>
                              <a:lumOff val="80000"/>
                            </a:schemeClr>
                          </a:solidFill>
                          <a:effectLst/>
                          <a:latin typeface="Arial"/>
                        </a:rPr>
                        <a:t>غير مواطن</a:t>
                      </a:r>
                      <a:endParaRPr lang="ar-AE" sz="1200" b="1" i="0" u="none" strike="noStrike" dirty="0">
                        <a:solidFill>
                          <a:schemeClr val="accent3">
                            <a:lumMod val="20000"/>
                            <a:lumOff val="80000"/>
                          </a:schemeClr>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1" fontAlgn="b"/>
                      <a:r>
                        <a:rPr lang="ar-AE" sz="1200" b="1" u="none" strike="noStrike" dirty="0">
                          <a:solidFill>
                            <a:schemeClr val="accent3">
                              <a:lumMod val="20000"/>
                              <a:lumOff val="80000"/>
                            </a:schemeClr>
                          </a:solidFill>
                          <a:effectLst/>
                        </a:rPr>
                        <a:t>مجموع</a:t>
                      </a:r>
                      <a:endParaRPr lang="ar-AE" sz="1200" b="1" i="0" u="none" strike="noStrike" dirty="0">
                        <a:solidFill>
                          <a:schemeClr val="accent3">
                            <a:lumMod val="20000"/>
                            <a:lumOff val="80000"/>
                          </a:schemeClr>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r h="303594">
                <a:tc>
                  <a:txBody>
                    <a:bodyPr/>
                    <a:lstStyle/>
                    <a:p>
                      <a:pPr algn="r" rtl="1" fontAlgn="b"/>
                      <a:r>
                        <a:rPr lang="ar-AE" sz="1400" b="0" i="0" u="none" strike="noStrike" dirty="0">
                          <a:effectLst/>
                          <a:latin typeface="Segoe UI"/>
                        </a:rPr>
                        <a:t>الاستقالة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445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556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03594">
                <a:tc>
                  <a:txBody>
                    <a:bodyPr/>
                    <a:lstStyle/>
                    <a:p>
                      <a:pPr algn="r" rtl="1" fontAlgn="b"/>
                      <a:r>
                        <a:rPr lang="ar-AE" sz="1400" b="0" i="0" u="none" strike="noStrike" dirty="0">
                          <a:effectLst/>
                          <a:latin typeface="Segoe UI"/>
                        </a:rPr>
                        <a:t>بلوغ سن الاحالة الى التقاعد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03594">
                <a:tc>
                  <a:txBody>
                    <a:bodyPr/>
                    <a:lstStyle/>
                    <a:p>
                      <a:pPr algn="r" rtl="1" fontAlgn="b"/>
                      <a:r>
                        <a:rPr lang="ar-AE" sz="1400" b="0" i="0" u="none" strike="noStrike" dirty="0">
                          <a:effectLst/>
                          <a:latin typeface="Segoe UI"/>
                        </a:rPr>
                        <a:t>عدم تجديد العقد او إنهائه قبل انتهاء مدته</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03594">
                <a:tc>
                  <a:txBody>
                    <a:bodyPr/>
                    <a:lstStyle/>
                    <a:p>
                      <a:pPr algn="r" rtl="1" fontAlgn="b"/>
                      <a:r>
                        <a:rPr lang="ar-AE" sz="1400" b="0" i="0" u="none" strike="noStrike" dirty="0">
                          <a:effectLst/>
                          <a:latin typeface="Segoe UI"/>
                        </a:rPr>
                        <a:t>الإحلال وفقا لخطط توطين وظائف غير المواطنين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03594">
                <a:tc>
                  <a:txBody>
                    <a:bodyPr/>
                    <a:lstStyle/>
                    <a:p>
                      <a:pPr algn="r" rtl="1" fontAlgn="b"/>
                      <a:r>
                        <a:rPr lang="ar-AE" sz="1400" b="0" i="0" u="none" strike="noStrike" dirty="0">
                          <a:effectLst/>
                          <a:latin typeface="Segoe UI"/>
                        </a:rPr>
                        <a:t>النقل إلى جهة أخرى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a:effectLst/>
                          <a:latin typeface="+mj-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32664">
                <a:tc>
                  <a:txBody>
                    <a:bodyPr/>
                    <a:lstStyle/>
                    <a:p>
                      <a:pPr algn="r" rtl="1" fontAlgn="b"/>
                      <a:r>
                        <a:rPr lang="ar-AE" sz="1400" b="0" i="0" u="none" strike="noStrike" dirty="0">
                          <a:effectLst/>
                          <a:latin typeface="Segoe UI"/>
                        </a:rPr>
                        <a:t>إنقطاع عن العمل دون مبرر 10 ايام متصلة او 20 يوم منفصلة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03594">
                <a:tc>
                  <a:txBody>
                    <a:bodyPr/>
                    <a:lstStyle/>
                    <a:p>
                      <a:pPr algn="r" rtl="1" fontAlgn="b"/>
                      <a:r>
                        <a:rPr lang="ar-AE" sz="1400" b="0" i="0" u="none" strike="noStrike" dirty="0">
                          <a:effectLst/>
                          <a:latin typeface="Segoe UI"/>
                        </a:rPr>
                        <a:t>الوفاة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03594">
                <a:tc>
                  <a:txBody>
                    <a:bodyPr/>
                    <a:lstStyle/>
                    <a:p>
                      <a:pPr algn="r" rtl="1" fontAlgn="b"/>
                      <a:r>
                        <a:rPr lang="ar-AE" sz="1400" b="0" i="0" u="none" strike="noStrike" dirty="0">
                          <a:effectLst/>
                          <a:latin typeface="Segoe UI"/>
                        </a:rPr>
                        <a:t>الفصل من الخدمة لمخالفة ادارية او العزل بحكم قضائي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4276">
                <a:tc>
                  <a:txBody>
                    <a:bodyPr/>
                    <a:lstStyle/>
                    <a:p>
                      <a:pPr algn="r" rtl="1" fontAlgn="b"/>
                      <a:r>
                        <a:rPr lang="ar-AE" sz="1400" b="0" i="0" u="none" strike="noStrike" dirty="0">
                          <a:effectLst/>
                          <a:latin typeface="Segoe UI"/>
                        </a:rPr>
                        <a:t>عدم اللياقة الصحية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4276">
                <a:tc>
                  <a:txBody>
                    <a:bodyPr/>
                    <a:lstStyle/>
                    <a:p>
                      <a:pPr algn="r" rtl="1" fontAlgn="b"/>
                      <a:r>
                        <a:rPr lang="ar-AE" sz="1400" b="0" i="0" u="none" strike="noStrike" dirty="0">
                          <a:effectLst/>
                          <a:latin typeface="Segoe UI"/>
                        </a:rPr>
                        <a:t>الاقالة بقرار من مجلس الوزراء</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03594">
                <a:tc>
                  <a:txBody>
                    <a:bodyPr/>
                    <a:lstStyle/>
                    <a:p>
                      <a:pPr algn="r" rtl="1" fontAlgn="b"/>
                      <a:r>
                        <a:rPr lang="ar-AE" sz="1400" b="0" i="0" u="none" strike="noStrike" dirty="0">
                          <a:effectLst/>
                          <a:latin typeface="Segoe UI"/>
                        </a:rPr>
                        <a:t>عدم الكفاءة الوظيفية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r>
                        <a:rPr lang="en-US" sz="1400" b="0" i="0" u="none" strike="noStrike" dirty="0">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46963">
                <a:tc>
                  <a:txBody>
                    <a:bodyPr/>
                    <a:lstStyle/>
                    <a:p>
                      <a:pPr algn="ctr" rtl="1" fontAlgn="b"/>
                      <a:r>
                        <a:rPr lang="ar-AE" sz="1600" b="1" i="0" u="none" strike="noStrike" dirty="0">
                          <a:solidFill>
                            <a:schemeClr val="bg1">
                              <a:lumMod val="95000"/>
                            </a:schemeClr>
                          </a:solidFill>
                          <a:effectLst/>
                          <a:latin typeface="+mj-lt"/>
                        </a:rPr>
                        <a:t>مجموع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b"/>
                      <a:r>
                        <a:rPr lang="en-US" sz="1400" b="1" i="0" u="none" strike="noStrike" dirty="0">
                          <a:solidFill>
                            <a:schemeClr val="bg1">
                              <a:lumMod val="95000"/>
                            </a:schemeClr>
                          </a:solidFill>
                          <a:effectLst/>
                          <a:latin typeface="+mj-lt"/>
                        </a:rPr>
                        <a:t>635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b"/>
                      <a:r>
                        <a:rPr lang="en-US" sz="1400" b="1" i="0" u="none" strike="noStrike" dirty="0">
                          <a:solidFill>
                            <a:schemeClr val="bg1">
                              <a:lumMod val="95000"/>
                            </a:schemeClr>
                          </a:solidFill>
                          <a:effectLst/>
                          <a:latin typeface="+mj-lt"/>
                        </a:rPr>
                        <a:t>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fontAlgn="b"/>
                      <a:r>
                        <a:rPr lang="en-US" sz="1400" b="1" i="0" u="none" strike="noStrike" dirty="0">
                          <a:solidFill>
                            <a:schemeClr val="bg1">
                              <a:lumMod val="95000"/>
                            </a:schemeClr>
                          </a:solidFill>
                          <a:effectLst/>
                          <a:latin typeface="+mj-lt"/>
                        </a:rPr>
                        <a:t>896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bl>
          </a:graphicData>
        </a:graphic>
      </p:graphicFrame>
      <p:sp>
        <p:nvSpPr>
          <p:cNvPr id="8" name="Rounded Rectangle 4"/>
          <p:cNvSpPr/>
          <p:nvPr/>
        </p:nvSpPr>
        <p:spPr>
          <a:xfrm>
            <a:off x="267266" y="6172200"/>
            <a:ext cx="8648134" cy="428665"/>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45720" tIns="22860" rIns="45720" bIns="22860" numCol="1" spcCol="1270" anchor="ctr" anchorCtr="0">
            <a:noAutofit/>
          </a:bodyPr>
          <a:lstStyle/>
          <a:p>
            <a:pPr lvl="0" algn="ctr" defTabSz="533400" rtl="1">
              <a:lnSpc>
                <a:spcPct val="100000"/>
              </a:lnSpc>
              <a:spcBef>
                <a:spcPct val="0"/>
              </a:spcBef>
              <a:spcAft>
                <a:spcPts val="0"/>
              </a:spcAft>
            </a:pP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البيانات تشمل جميع الموظفين في الوزارات والجهات الاتحادية المستقلة المشغلة لنظام بياناتي بما فيها الكادر العام بالإضافة إلى الكادر القضائي في وزارة العدل والكادر الدبلوماسي والعاملين المحليين في البعثات والسفارات في وزارة الخارجية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وتشمل </a:t>
            </a:r>
            <a:r>
              <a:rPr lang="ar-AE" sz="1200" b="1" kern="1200" dirty="0" smtClean="0">
                <a:solidFill>
                  <a:schemeClr val="accent1">
                    <a:lumMod val="50000"/>
                  </a:schemeClr>
                </a:solidFill>
                <a:latin typeface="Sakkal Majalla" panose="02000000000000000000" pitchFamily="2" charset="-78"/>
                <a:ea typeface="Tahoma" pitchFamily="34" charset="0"/>
                <a:cs typeface="Sakkal Majalla" panose="02000000000000000000" pitchFamily="2" charset="-78"/>
              </a:rPr>
              <a:t>المعينين على بند الخبراء والمستشارين في بعض الجهات وليس الكل</a:t>
            </a:r>
            <a:endParaRPr lang="en-US" sz="1200" b="1" kern="1200" dirty="0">
              <a:solidFill>
                <a:schemeClr val="accent1">
                  <a:lumMod val="50000"/>
                </a:schemeClr>
              </a:solidFill>
              <a:latin typeface="Sakkal Majalla" panose="02000000000000000000" pitchFamily="2" charset="-78"/>
              <a:ea typeface="Tahoma" pitchFamily="34" charset="0"/>
              <a:cs typeface="Sakkal Majalla" panose="02000000000000000000"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474610759"/>
              </p:ext>
            </p:extLst>
          </p:nvPr>
        </p:nvGraphicFramePr>
        <p:xfrm>
          <a:off x="41005" y="1600200"/>
          <a:ext cx="3235595"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780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63735257"/>
              </p:ext>
            </p:extLst>
          </p:nvPr>
        </p:nvGraphicFramePr>
        <p:xfrm>
          <a:off x="228600" y="5638800"/>
          <a:ext cx="8670979"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626593" y="2895600"/>
            <a:ext cx="3890809" cy="892552"/>
          </a:xfrm>
          <a:prstGeom prst="rect">
            <a:avLst/>
          </a:prstGeom>
          <a:noFill/>
        </p:spPr>
        <p:txBody>
          <a:bodyPr wrap="none" lIns="91440" tIns="45720" rIns="91440" bIns="45720">
            <a:spAutoFit/>
          </a:bodyPr>
          <a:lstStyle/>
          <a:p>
            <a:pPr algn="ctr"/>
            <a:r>
              <a:rPr lang="ar-AE" sz="2600" b="1" dirty="0">
                <a:solidFill>
                  <a:srgbClr val="C00000"/>
                </a:solidFill>
                <a:latin typeface="Sakkal Majalla" pitchFamily="2" charset="-78"/>
                <a:cs typeface="Sakkal Majalla" pitchFamily="2" charset="-78"/>
              </a:rPr>
              <a:t>إحصائيات الجهات </a:t>
            </a:r>
            <a:r>
              <a:rPr lang="ar-AE" sz="2600" b="1" dirty="0" smtClean="0">
                <a:solidFill>
                  <a:srgbClr val="C00000"/>
                </a:solidFill>
                <a:latin typeface="Sakkal Majalla" pitchFamily="2" charset="-78"/>
                <a:cs typeface="Sakkal Majalla" pitchFamily="2" charset="-78"/>
              </a:rPr>
              <a:t>الاتحادية المستقلة</a:t>
            </a:r>
          </a:p>
          <a:p>
            <a:pPr algn="ctr"/>
            <a:r>
              <a:rPr lang="ar-AE" sz="2600" b="1" dirty="0" smtClean="0">
                <a:solidFill>
                  <a:srgbClr val="C00000"/>
                </a:solidFill>
                <a:latin typeface="Sakkal Majalla" pitchFamily="2" charset="-78"/>
                <a:cs typeface="Sakkal Majalla" pitchFamily="2" charset="-78"/>
              </a:rPr>
              <a:t>لسنة 2015</a:t>
            </a:r>
            <a:endParaRPr lang="ar-AE" sz="2600" b="1" dirty="0">
              <a:solidFill>
                <a:srgbClr val="C00000"/>
              </a:solidFill>
              <a:latin typeface="Sakkal Majalla" pitchFamily="2" charset="-78"/>
              <a:cs typeface="Sakkal Majalla" pitchFamily="2" charset="-78"/>
            </a:endParaRPr>
          </a:p>
        </p:txBody>
      </p:sp>
    </p:spTree>
    <p:extLst>
      <p:ext uri="{BB962C8B-B14F-4D97-AF65-F5344CB8AC3E}">
        <p14:creationId xmlns:p14="http://schemas.microsoft.com/office/powerpoint/2010/main" val="1894247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إجمالي أعداد الموظفين في الجهات الاتحادية المستقلة لسنة 2015 - حسب الجنس</a:t>
            </a:r>
            <a:endParaRPr lang="ar-AE" b="1" u="sng" dirty="0" smtClean="0">
              <a:solidFill>
                <a:srgbClr val="C00000"/>
              </a:solidFill>
              <a:latin typeface="Simplified Arabic" pitchFamily="18" charset="-78"/>
              <a:cs typeface="Simplified Arabic" pitchFamily="18"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51652137"/>
              </p:ext>
            </p:extLst>
          </p:nvPr>
        </p:nvGraphicFramePr>
        <p:xfrm>
          <a:off x="457200" y="1676400"/>
          <a:ext cx="8305800" cy="1055370"/>
        </p:xfrm>
        <a:graphic>
          <a:graphicData uri="http://schemas.openxmlformats.org/drawingml/2006/table">
            <a:tbl>
              <a:tblPr rtl="1"/>
              <a:tblGrid>
                <a:gridCol w="4445167"/>
                <a:gridCol w="3860633"/>
              </a:tblGrid>
              <a:tr h="257175">
                <a:tc>
                  <a:txBody>
                    <a:bodyPr/>
                    <a:lstStyle/>
                    <a:p>
                      <a:pPr algn="ctr" rtl="0" fontAlgn="ctr"/>
                      <a:r>
                        <a:rPr lang="ar-AE" sz="1800" b="0" i="0" u="none" strike="noStrike" dirty="0" smtClean="0">
                          <a:solidFill>
                            <a:srgbClr val="000000"/>
                          </a:solidFill>
                          <a:effectLst/>
                          <a:latin typeface="Sakkal Majalla" panose="02000000000000000000" pitchFamily="2" charset="-78"/>
                          <a:cs typeface="Sakkal Majalla" panose="02000000000000000000" pitchFamily="2" charset="-78"/>
                        </a:rPr>
                        <a:t>لسنة </a:t>
                      </a:r>
                      <a:r>
                        <a:rPr lang="ar-AE" sz="1800" b="0" i="0" u="none" strike="noStrike" baseline="0" dirty="0" smtClean="0">
                          <a:solidFill>
                            <a:srgbClr val="000000"/>
                          </a:solidFill>
                          <a:effectLst/>
                          <a:latin typeface="Sakkal Majalla" panose="02000000000000000000" pitchFamily="2" charset="-78"/>
                          <a:cs typeface="Sakkal Majalla" panose="02000000000000000000" pitchFamily="2" charset="-78"/>
                        </a:rPr>
                        <a:t>2015</a:t>
                      </a:r>
                      <a:endParaRPr lang="ar-AE" sz="1800" b="0"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CCC1DA"/>
                    </a:solidFill>
                  </a:tcPr>
                </a:tc>
                <a:tc>
                  <a:txBody>
                    <a:bodyPr/>
                    <a:lstStyle/>
                    <a:p>
                      <a:pPr algn="ctr" rtl="1" fontAlgn="b"/>
                      <a:r>
                        <a:rPr lang="ar-AE" sz="1800" b="0" i="0" u="none" strike="noStrike" dirty="0">
                          <a:solidFill>
                            <a:srgbClr val="000000"/>
                          </a:solidFill>
                          <a:effectLst/>
                          <a:latin typeface="Sakkal Majalla" panose="02000000000000000000" pitchFamily="2" charset="-78"/>
                          <a:cs typeface="Sakkal Majalla" panose="02000000000000000000" pitchFamily="2" charset="-78"/>
                        </a:rPr>
                        <a:t>مجموع</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CCC1DA"/>
                    </a:solidFill>
                  </a:tcPr>
                </a:tc>
              </a:tr>
              <a:tr h="257175">
                <a:tc>
                  <a:txBody>
                    <a:bodyPr/>
                    <a:lstStyle/>
                    <a:p>
                      <a:pPr algn="ctr" rtl="1" fontAlgn="b"/>
                      <a:r>
                        <a:rPr lang="ar-AE" sz="1600" b="0" i="0" u="none" strike="noStrike" dirty="0">
                          <a:solidFill>
                            <a:srgbClr val="000000"/>
                          </a:solidFill>
                          <a:effectLst/>
                          <a:latin typeface="Sakkal Majalla" panose="02000000000000000000" pitchFamily="2" charset="-78"/>
                          <a:cs typeface="Sakkal Majalla" panose="02000000000000000000" pitchFamily="2" charset="-78"/>
                        </a:rPr>
                        <a:t>أنثى</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10,080</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257175">
                <a:tc>
                  <a:txBody>
                    <a:bodyPr/>
                    <a:lstStyle/>
                    <a:p>
                      <a:pPr algn="ctr" rtl="1" fontAlgn="b"/>
                      <a:r>
                        <a:rPr lang="ar-AE" sz="1600" b="0" i="0" u="none" strike="noStrike" dirty="0">
                          <a:solidFill>
                            <a:srgbClr val="000000"/>
                          </a:solidFill>
                          <a:effectLst/>
                          <a:latin typeface="Sakkal Majalla" panose="02000000000000000000" pitchFamily="2" charset="-78"/>
                          <a:cs typeface="Sakkal Majalla" panose="02000000000000000000" pitchFamily="2" charset="-78"/>
                        </a:rPr>
                        <a:t>ذكر</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26,527</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257175">
                <a:tc>
                  <a:txBody>
                    <a:bodyPr/>
                    <a:lstStyle/>
                    <a:p>
                      <a:pPr algn="ctr" rtl="1" fontAlgn="b"/>
                      <a:r>
                        <a:rPr lang="ar-AE" sz="1600" b="1" i="0" u="none" strike="noStrike" dirty="0">
                          <a:solidFill>
                            <a:srgbClr val="000000"/>
                          </a:solidFill>
                          <a:effectLst/>
                          <a:latin typeface="Sakkal Majalla" panose="02000000000000000000" pitchFamily="2" charset="-78"/>
                          <a:cs typeface="Sakkal Majalla" panose="02000000000000000000" pitchFamily="2" charset="-78"/>
                        </a:rPr>
                        <a:t>مجموع</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1" i="0" u="none" strike="noStrike" dirty="0">
                          <a:effectLst/>
                          <a:latin typeface="+mj-lt"/>
                        </a:rPr>
                        <a:t>36,607</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1478930"/>
              </p:ext>
            </p:extLst>
          </p:nvPr>
        </p:nvGraphicFramePr>
        <p:xfrm>
          <a:off x="161925" y="6004560"/>
          <a:ext cx="8753475" cy="548640"/>
        </p:xfrm>
        <a:graphic>
          <a:graphicData uri="http://schemas.openxmlformats.org/drawingml/2006/table">
            <a:tbl>
              <a:tblPr firstRow="1" bandRow="1">
                <a:tableStyleId>{C4B1156A-380E-4F78-BDF5-A606A8083BF9}</a:tableStyleId>
              </a:tblPr>
              <a:tblGrid>
                <a:gridCol w="8753475"/>
              </a:tblGrid>
              <a:tr h="228600">
                <a:tc>
                  <a:txBody>
                    <a:bodyPr/>
                    <a:lstStyle/>
                    <a:p>
                      <a:pPr lvl="0" algn="ctr" rtl="1"/>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البيانات تشمل الموظفين في الجهات المستقلة التي يتم سحب بياناتها بشكل ربع سنوي من خلال الربط مع نظام «بياناتي» وعددها  </a:t>
                      </a:r>
                      <a:r>
                        <a:rPr lang="en-US" sz="1200" b="1" dirty="0" smtClean="0">
                          <a:solidFill>
                            <a:schemeClr val="tx1"/>
                          </a:solidFill>
                          <a:latin typeface="Sakkal Majalla" panose="02000000000000000000" pitchFamily="2" charset="-78"/>
                          <a:ea typeface="Tahoma" pitchFamily="34" charset="0"/>
                          <a:cs typeface="Sakkal Majalla" panose="02000000000000000000" pitchFamily="2" charset="-78"/>
                        </a:rPr>
                        <a:t>20</a:t>
                      </a:r>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جهة مستقلة</a:t>
                      </a:r>
                      <a:endParaRPr lang="en-US" sz="1200" b="1" dirty="0">
                        <a:solidFill>
                          <a:schemeClr val="tx1"/>
                        </a:solidFill>
                        <a:latin typeface="Sakkal Majalla" panose="02000000000000000000" pitchFamily="2" charset="-78"/>
                        <a:ea typeface="Tahoma" pitchFamily="34" charset="0"/>
                        <a:cs typeface="Sakkal Majalla" panose="02000000000000000000" pitchFamily="2" charset="-78"/>
                      </a:endParaRPr>
                    </a:p>
                  </a:txBody>
                  <a:tcPr/>
                </a:tc>
              </a:tr>
              <a:tr h="2286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anose="02000000000000000000" pitchFamily="2" charset="-78"/>
                          <a:ea typeface="Tahoma" pitchFamily="34" charset="0"/>
                          <a:cs typeface="Sakkal Majalla" panose="02000000000000000000" pitchFamily="2" charset="-78"/>
                        </a:rPr>
                        <a:t>أعداد العاملين في الوظائف الحرفية والمعاونة في مواصلات الإمارات ومؤسسة الإمارات العامة للبترول يبلغ عددهم </a:t>
                      </a:r>
                      <a:r>
                        <a:rPr lang="en-US" sz="1200" b="1" i="0" u="none" strike="noStrike" dirty="0" smtClean="0">
                          <a:effectLst/>
                          <a:latin typeface="Sakkal Majalla" panose="02000000000000000000" pitchFamily="2" charset="-78"/>
                          <a:cs typeface="Sakkal Majalla" panose="02000000000000000000" pitchFamily="2" charset="-78"/>
                        </a:rPr>
                        <a:t>14,635</a:t>
                      </a:r>
                      <a:r>
                        <a:rPr lang="ar-SA" sz="1200" b="1" dirty="0" smtClean="0">
                          <a:latin typeface="Sakkal Majalla" panose="02000000000000000000" pitchFamily="2" charset="-78"/>
                          <a:ea typeface="Tahoma" pitchFamily="34" charset="0"/>
                          <a:cs typeface="Sakkal Majalla" panose="02000000000000000000" pitchFamily="2" charset="-78"/>
                        </a:rPr>
                        <a:t>موظف</a:t>
                      </a:r>
                      <a:endParaRPr lang="en-US" sz="1200" b="1" dirty="0">
                        <a:latin typeface="Sakkal Majalla" panose="02000000000000000000" pitchFamily="2" charset="-78"/>
                        <a:ea typeface="Tahoma" pitchFamily="34" charset="0"/>
                        <a:cs typeface="Sakkal Majalla" panose="02000000000000000000" pitchFamily="2" charset="-78"/>
                      </a:endParaRPr>
                    </a:p>
                  </a:txBody>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911557034"/>
              </p:ext>
            </p:extLst>
          </p:nvPr>
        </p:nvGraphicFramePr>
        <p:xfrm>
          <a:off x="914400" y="2819400"/>
          <a:ext cx="6629399" cy="312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9649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إجمالي أعداد الموظفين في الجهات الاتحادية المستقلة لسنة 2015 - حسب الحالة الاجتماعية</a:t>
            </a:r>
            <a:endParaRPr lang="ar-AE" b="1" u="sng" dirty="0" smtClean="0">
              <a:solidFill>
                <a:srgbClr val="C00000"/>
              </a:solidFill>
              <a:latin typeface="Simplified Arabic" pitchFamily="18" charset="-78"/>
              <a:cs typeface="Simplified Arabic" pitchFamily="18"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788571772"/>
              </p:ext>
            </p:extLst>
          </p:nvPr>
        </p:nvGraphicFramePr>
        <p:xfrm>
          <a:off x="152398" y="1600200"/>
          <a:ext cx="8829678" cy="1143000"/>
        </p:xfrm>
        <a:graphic>
          <a:graphicData uri="http://schemas.openxmlformats.org/drawingml/2006/table">
            <a:tbl>
              <a:tblPr rtl="1">
                <a:tableStyleId>{C4B1156A-380E-4F78-BDF5-A606A8083BF9}</a:tableStyleId>
              </a:tblPr>
              <a:tblGrid>
                <a:gridCol w="1471613"/>
                <a:gridCol w="1471613"/>
                <a:gridCol w="1471613"/>
                <a:gridCol w="1471613"/>
                <a:gridCol w="1471613"/>
                <a:gridCol w="1471613"/>
              </a:tblGrid>
              <a:tr h="28575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ar-AE" sz="1600" b="0" i="0" u="none" strike="noStrike" dirty="0" smtClean="0">
                          <a:solidFill>
                            <a:srgbClr val="000000"/>
                          </a:solidFill>
                          <a:effectLst/>
                          <a:latin typeface="Sakkal Majalla" panose="02000000000000000000" pitchFamily="2" charset="-78"/>
                          <a:cs typeface="Sakkal Majalla" panose="02000000000000000000" pitchFamily="2" charset="-78"/>
                        </a:rPr>
                        <a:t>سنة </a:t>
                      </a:r>
                      <a:r>
                        <a:rPr lang="ar-AE" sz="1600" b="0" i="0" u="none" strike="noStrike" baseline="0" dirty="0" smtClean="0">
                          <a:solidFill>
                            <a:srgbClr val="000000"/>
                          </a:solidFill>
                          <a:effectLst/>
                          <a:latin typeface="Sakkal Majalla" panose="02000000000000000000" pitchFamily="2" charset="-78"/>
                          <a:cs typeface="Sakkal Majalla" panose="02000000000000000000" pitchFamily="2" charset="-78"/>
                        </a:rPr>
                        <a:t>2015</a:t>
                      </a:r>
                      <a:endParaRPr lang="ar-AE" sz="16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solidFill>
                      <a:schemeClr val="accent4">
                        <a:lumMod val="40000"/>
                        <a:lumOff val="60000"/>
                      </a:schemeClr>
                    </a:solidFill>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متزوج</a:t>
                      </a:r>
                      <a:endParaRPr lang="ar-AE"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solidFill>
                      <a:schemeClr val="accent4">
                        <a:lumMod val="40000"/>
                        <a:lumOff val="60000"/>
                      </a:schemeClr>
                    </a:solidFill>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اعزب</a:t>
                      </a:r>
                      <a:endParaRPr lang="ar-AE"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solidFill>
                      <a:schemeClr val="accent4">
                        <a:lumMod val="40000"/>
                        <a:lumOff val="60000"/>
                      </a:schemeClr>
                    </a:solidFill>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مطلق</a:t>
                      </a:r>
                      <a:endParaRPr lang="ar-AE"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solidFill>
                      <a:schemeClr val="accent4">
                        <a:lumMod val="40000"/>
                        <a:lumOff val="60000"/>
                      </a:schemeClr>
                    </a:solidFill>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أرمل</a:t>
                      </a:r>
                      <a:endParaRPr lang="ar-AE"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solidFill>
                      <a:schemeClr val="accent4">
                        <a:lumMod val="40000"/>
                        <a:lumOff val="60000"/>
                      </a:schemeClr>
                    </a:solidFill>
                  </a:tcPr>
                </a:tc>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مجموع</a:t>
                      </a:r>
                      <a:endParaRPr lang="ar-AE"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solidFill>
                      <a:schemeClr val="accent4">
                        <a:lumMod val="40000"/>
                        <a:lumOff val="60000"/>
                      </a:schemeClr>
                    </a:solidFill>
                  </a:tcPr>
                </a:tc>
              </a:tr>
              <a:tr h="285750">
                <a:tc>
                  <a:txBody>
                    <a:bodyPr/>
                    <a:lstStyle/>
                    <a:p>
                      <a:pPr algn="ctr" rtl="1" fontAlgn="b"/>
                      <a:r>
                        <a:rPr lang="ar-AE" sz="1600" u="none" strike="noStrike">
                          <a:effectLst/>
                          <a:latin typeface="Sakkal Majalla" panose="02000000000000000000" pitchFamily="2" charset="-78"/>
                          <a:cs typeface="Sakkal Majalla" panose="02000000000000000000" pitchFamily="2" charset="-78"/>
                        </a:rPr>
                        <a:t>أنثى</a:t>
                      </a:r>
                      <a:endParaRPr lang="ar-AE" sz="1600" b="0" i="0" u="none" strike="noStrike">
                        <a:effectLst/>
                        <a:latin typeface="Sakkal Majalla" panose="02000000000000000000" pitchFamily="2" charset="-78"/>
                        <a:cs typeface="Sakkal Majalla" panose="02000000000000000000" pitchFamily="2" charset="-78"/>
                      </a:endParaRPr>
                    </a:p>
                  </a:txBody>
                  <a:tcPr marL="9525" marR="9525" marT="9525" marB="0" anchor="ctr"/>
                </a:tc>
                <a:tc>
                  <a:txBody>
                    <a:bodyPr/>
                    <a:lstStyle/>
                    <a:p>
                      <a:pPr algn="ctr" rtl="0" fontAlgn="b"/>
                      <a:r>
                        <a:rPr lang="en-US" sz="1300" b="0" i="0" u="none" strike="noStrike" dirty="0">
                          <a:effectLst/>
                          <a:latin typeface="+mj-lt"/>
                        </a:rPr>
                        <a:t>5,288</a:t>
                      </a:r>
                    </a:p>
                  </a:txBody>
                  <a:tcPr marL="9525" marR="9525" marT="9525" marB="0" anchor="ctr"/>
                </a:tc>
                <a:tc>
                  <a:txBody>
                    <a:bodyPr/>
                    <a:lstStyle/>
                    <a:p>
                      <a:pPr algn="ctr" rtl="0" fontAlgn="b"/>
                      <a:r>
                        <a:rPr lang="en-US" sz="1300" b="0" i="0" u="none" strike="noStrike">
                          <a:effectLst/>
                          <a:latin typeface="+mj-lt"/>
                        </a:rPr>
                        <a:t>4,403</a:t>
                      </a:r>
                    </a:p>
                  </a:txBody>
                  <a:tcPr marL="9525" marR="9525" marT="9525" marB="0" anchor="ctr"/>
                </a:tc>
                <a:tc>
                  <a:txBody>
                    <a:bodyPr/>
                    <a:lstStyle/>
                    <a:p>
                      <a:pPr algn="ctr" rtl="0" fontAlgn="b"/>
                      <a:r>
                        <a:rPr lang="en-US" sz="1300" b="0" i="0" u="none" strike="noStrike">
                          <a:effectLst/>
                          <a:latin typeface="+mj-lt"/>
                        </a:rPr>
                        <a:t>312</a:t>
                      </a:r>
                    </a:p>
                  </a:txBody>
                  <a:tcPr marL="9525" marR="9525" marT="9525" marB="0" anchor="ctr"/>
                </a:tc>
                <a:tc>
                  <a:txBody>
                    <a:bodyPr/>
                    <a:lstStyle/>
                    <a:p>
                      <a:pPr algn="ctr" rtl="0" fontAlgn="b"/>
                      <a:r>
                        <a:rPr lang="en-US" sz="1300" b="0" i="0" u="none" strike="noStrike">
                          <a:effectLst/>
                          <a:latin typeface="+mj-lt"/>
                        </a:rPr>
                        <a:t>77</a:t>
                      </a:r>
                    </a:p>
                  </a:txBody>
                  <a:tcPr marL="9525" marR="9525" marT="9525" marB="0" anchor="ctr"/>
                </a:tc>
                <a:tc>
                  <a:txBody>
                    <a:bodyPr/>
                    <a:lstStyle/>
                    <a:p>
                      <a:pPr algn="ctr" rtl="0" fontAlgn="b"/>
                      <a:r>
                        <a:rPr lang="en-US" sz="1300" b="0" i="0" u="none" strike="noStrike">
                          <a:effectLst/>
                          <a:latin typeface="+mj-lt"/>
                        </a:rPr>
                        <a:t>10,080</a:t>
                      </a:r>
                    </a:p>
                  </a:txBody>
                  <a:tcPr marL="9525" marR="9525" marT="9525" marB="0" anchor="ctr"/>
                </a:tc>
              </a:tr>
              <a:tr h="285750">
                <a:tc>
                  <a:txBody>
                    <a:bodyPr/>
                    <a:lstStyle/>
                    <a:p>
                      <a:pPr algn="ctr" rtl="1" fontAlgn="b"/>
                      <a:r>
                        <a:rPr lang="ar-AE" sz="1600" u="none" strike="noStrike">
                          <a:effectLst/>
                          <a:latin typeface="Sakkal Majalla" panose="02000000000000000000" pitchFamily="2" charset="-78"/>
                          <a:cs typeface="Sakkal Majalla" panose="02000000000000000000" pitchFamily="2" charset="-78"/>
                        </a:rPr>
                        <a:t>ذكر</a:t>
                      </a:r>
                      <a:endParaRPr lang="ar-AE" sz="1600" b="0" i="0" u="none" strike="noStrike">
                        <a:effectLst/>
                        <a:latin typeface="Sakkal Majalla" panose="02000000000000000000" pitchFamily="2" charset="-78"/>
                        <a:cs typeface="Sakkal Majalla" panose="02000000000000000000" pitchFamily="2" charset="-78"/>
                      </a:endParaRPr>
                    </a:p>
                  </a:txBody>
                  <a:tcPr marL="9525" marR="9525" marT="9525" marB="0" anchor="ctr"/>
                </a:tc>
                <a:tc>
                  <a:txBody>
                    <a:bodyPr/>
                    <a:lstStyle/>
                    <a:p>
                      <a:pPr algn="ctr" rtl="0" fontAlgn="b"/>
                      <a:r>
                        <a:rPr lang="en-US" sz="1300" b="0" i="0" u="none" strike="noStrike" dirty="0">
                          <a:effectLst/>
                          <a:latin typeface="+mj-lt"/>
                        </a:rPr>
                        <a:t>19,121</a:t>
                      </a:r>
                    </a:p>
                  </a:txBody>
                  <a:tcPr marL="9525" marR="9525" marT="9525" marB="0" anchor="ctr"/>
                </a:tc>
                <a:tc>
                  <a:txBody>
                    <a:bodyPr/>
                    <a:lstStyle/>
                    <a:p>
                      <a:pPr algn="ctr" rtl="0" fontAlgn="b"/>
                      <a:r>
                        <a:rPr lang="en-US" sz="1300" b="0" i="0" u="none" strike="noStrike" dirty="0">
                          <a:effectLst/>
                          <a:latin typeface="+mj-lt"/>
                        </a:rPr>
                        <a:t>7,317</a:t>
                      </a:r>
                    </a:p>
                  </a:txBody>
                  <a:tcPr marL="9525" marR="9525" marT="9525" marB="0" anchor="ctr"/>
                </a:tc>
                <a:tc>
                  <a:txBody>
                    <a:bodyPr/>
                    <a:lstStyle/>
                    <a:p>
                      <a:pPr algn="ctr" rtl="0" fontAlgn="b"/>
                      <a:r>
                        <a:rPr lang="en-US" sz="1300" b="0" i="0" u="none" strike="noStrike">
                          <a:effectLst/>
                          <a:latin typeface="+mj-lt"/>
                        </a:rPr>
                        <a:t>77</a:t>
                      </a:r>
                    </a:p>
                  </a:txBody>
                  <a:tcPr marL="9525" marR="9525" marT="9525" marB="0" anchor="ctr"/>
                </a:tc>
                <a:tc>
                  <a:txBody>
                    <a:bodyPr/>
                    <a:lstStyle/>
                    <a:p>
                      <a:pPr algn="ctr" rtl="0" fontAlgn="b"/>
                      <a:r>
                        <a:rPr lang="en-US" sz="1300" b="0" i="0" u="none" strike="noStrike" dirty="0">
                          <a:effectLst/>
                          <a:latin typeface="+mj-lt"/>
                        </a:rPr>
                        <a:t>12</a:t>
                      </a:r>
                    </a:p>
                  </a:txBody>
                  <a:tcPr marL="9525" marR="9525" marT="9525" marB="0" anchor="ctr"/>
                </a:tc>
                <a:tc>
                  <a:txBody>
                    <a:bodyPr/>
                    <a:lstStyle/>
                    <a:p>
                      <a:pPr algn="ctr" rtl="0" fontAlgn="b"/>
                      <a:r>
                        <a:rPr lang="en-US" sz="1300" b="0" i="0" u="none" strike="noStrike" dirty="0">
                          <a:effectLst/>
                          <a:latin typeface="+mj-lt"/>
                        </a:rPr>
                        <a:t>26,527</a:t>
                      </a:r>
                    </a:p>
                  </a:txBody>
                  <a:tcPr marL="9525" marR="9525" marT="9525" marB="0" anchor="ctr"/>
                </a:tc>
              </a:tr>
              <a:tr h="285750">
                <a:tc>
                  <a:txBody>
                    <a:bodyPr/>
                    <a:lstStyle/>
                    <a:p>
                      <a:pPr algn="ctr" rtl="1" fontAlgn="b"/>
                      <a:r>
                        <a:rPr lang="ar-AE" sz="1600" u="none" strike="noStrike" dirty="0">
                          <a:effectLst/>
                          <a:latin typeface="Sakkal Majalla" panose="02000000000000000000" pitchFamily="2" charset="-78"/>
                          <a:cs typeface="Sakkal Majalla" panose="02000000000000000000" pitchFamily="2" charset="-78"/>
                        </a:rPr>
                        <a:t>مجموع</a:t>
                      </a:r>
                      <a:endParaRPr lang="ar-AE" sz="1600" b="0" i="0" u="none" strike="noStrike" dirty="0">
                        <a:effectLst/>
                        <a:latin typeface="Sakkal Majalla" panose="02000000000000000000" pitchFamily="2" charset="-78"/>
                        <a:cs typeface="Sakkal Majalla" panose="02000000000000000000" pitchFamily="2" charset="-78"/>
                      </a:endParaRPr>
                    </a:p>
                  </a:txBody>
                  <a:tcPr marL="9525" marR="9525" marT="9525" marB="0" anchor="ctr">
                    <a:solidFill>
                      <a:schemeClr val="accent4">
                        <a:lumMod val="40000"/>
                        <a:lumOff val="60000"/>
                      </a:schemeClr>
                    </a:solidFill>
                  </a:tcPr>
                </a:tc>
                <a:tc>
                  <a:txBody>
                    <a:bodyPr/>
                    <a:lstStyle/>
                    <a:p>
                      <a:pPr algn="ctr" rtl="0" fontAlgn="b"/>
                      <a:r>
                        <a:rPr lang="en-US" sz="1300" b="1" i="0" u="none" strike="noStrike" dirty="0">
                          <a:effectLst/>
                          <a:latin typeface="+mj-lt"/>
                        </a:rPr>
                        <a:t>24,409</a:t>
                      </a:r>
                    </a:p>
                  </a:txBody>
                  <a:tcPr marL="9525" marR="9525" marT="9525" marB="0" anchor="ctr">
                    <a:solidFill>
                      <a:schemeClr val="accent4">
                        <a:lumMod val="40000"/>
                        <a:lumOff val="60000"/>
                      </a:schemeClr>
                    </a:solidFill>
                  </a:tcPr>
                </a:tc>
                <a:tc>
                  <a:txBody>
                    <a:bodyPr/>
                    <a:lstStyle/>
                    <a:p>
                      <a:pPr algn="ctr" rtl="0" fontAlgn="b"/>
                      <a:r>
                        <a:rPr lang="en-US" sz="1300" b="1" i="0" u="none" strike="noStrike" dirty="0">
                          <a:effectLst/>
                          <a:latin typeface="+mj-lt"/>
                        </a:rPr>
                        <a:t>11,720</a:t>
                      </a:r>
                    </a:p>
                  </a:txBody>
                  <a:tcPr marL="9525" marR="9525" marT="9525" marB="0" anchor="ctr">
                    <a:solidFill>
                      <a:schemeClr val="accent4">
                        <a:lumMod val="40000"/>
                        <a:lumOff val="60000"/>
                      </a:schemeClr>
                    </a:solidFill>
                  </a:tcPr>
                </a:tc>
                <a:tc>
                  <a:txBody>
                    <a:bodyPr/>
                    <a:lstStyle/>
                    <a:p>
                      <a:pPr algn="ctr" rtl="0" fontAlgn="b"/>
                      <a:r>
                        <a:rPr lang="en-US" sz="1300" b="1" i="0" u="none" strike="noStrike" dirty="0">
                          <a:effectLst/>
                          <a:latin typeface="+mj-lt"/>
                        </a:rPr>
                        <a:t>389</a:t>
                      </a:r>
                    </a:p>
                  </a:txBody>
                  <a:tcPr marL="9525" marR="9525" marT="9525" marB="0" anchor="ctr">
                    <a:solidFill>
                      <a:schemeClr val="accent4">
                        <a:lumMod val="40000"/>
                        <a:lumOff val="60000"/>
                      </a:schemeClr>
                    </a:solidFill>
                  </a:tcPr>
                </a:tc>
                <a:tc>
                  <a:txBody>
                    <a:bodyPr/>
                    <a:lstStyle/>
                    <a:p>
                      <a:pPr algn="ctr" rtl="0" fontAlgn="b"/>
                      <a:r>
                        <a:rPr lang="en-US" sz="1300" b="1" i="0" u="none" strike="noStrike" dirty="0">
                          <a:effectLst/>
                          <a:latin typeface="+mj-lt"/>
                        </a:rPr>
                        <a:t>89</a:t>
                      </a:r>
                    </a:p>
                  </a:txBody>
                  <a:tcPr marL="9525" marR="9525" marT="9525" marB="0" anchor="ctr">
                    <a:solidFill>
                      <a:schemeClr val="accent4">
                        <a:lumMod val="40000"/>
                        <a:lumOff val="60000"/>
                      </a:schemeClr>
                    </a:solidFill>
                  </a:tcPr>
                </a:tc>
                <a:tc>
                  <a:txBody>
                    <a:bodyPr/>
                    <a:lstStyle/>
                    <a:p>
                      <a:pPr algn="ctr" rtl="0" fontAlgn="b"/>
                      <a:r>
                        <a:rPr lang="en-US" sz="1300" b="1" i="0" u="none" strike="noStrike" dirty="0">
                          <a:effectLst/>
                          <a:latin typeface="+mj-lt"/>
                        </a:rPr>
                        <a:t>36,607</a:t>
                      </a:r>
                    </a:p>
                  </a:txBody>
                  <a:tcPr marL="9525" marR="9525" marT="9525" marB="0" anchor="ctr">
                    <a:solidFill>
                      <a:schemeClr val="accent4">
                        <a:lumMod val="40000"/>
                        <a:lumOff val="6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09275949"/>
              </p:ext>
            </p:extLst>
          </p:nvPr>
        </p:nvGraphicFramePr>
        <p:xfrm>
          <a:off x="161925" y="6004560"/>
          <a:ext cx="8753475" cy="548640"/>
        </p:xfrm>
        <a:graphic>
          <a:graphicData uri="http://schemas.openxmlformats.org/drawingml/2006/table">
            <a:tbl>
              <a:tblPr firstRow="1" bandRow="1">
                <a:tableStyleId>{C4B1156A-380E-4F78-BDF5-A606A8083BF9}</a:tableStyleId>
              </a:tblPr>
              <a:tblGrid>
                <a:gridCol w="8753475"/>
              </a:tblGrid>
              <a:tr h="228600">
                <a:tc>
                  <a:txBody>
                    <a:bodyPr/>
                    <a:lstStyle/>
                    <a:p>
                      <a:pPr lvl="0" algn="ctr" rtl="1"/>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البيانات تشمل الموظفين في الجهات المستقلة التي يتم سحب بياناتها بشكل ربع سنوي من خلال الربط مع نظام «بياناتي» وعددها  </a:t>
                      </a:r>
                      <a:r>
                        <a:rPr lang="en-US" sz="1200" b="1" dirty="0" smtClean="0">
                          <a:solidFill>
                            <a:schemeClr val="tx1"/>
                          </a:solidFill>
                          <a:latin typeface="Sakkal Majalla" panose="02000000000000000000" pitchFamily="2" charset="-78"/>
                          <a:ea typeface="Tahoma" pitchFamily="34" charset="0"/>
                          <a:cs typeface="Sakkal Majalla" panose="02000000000000000000" pitchFamily="2" charset="-78"/>
                        </a:rPr>
                        <a:t>20</a:t>
                      </a:r>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جهة مستقلة</a:t>
                      </a:r>
                      <a:endParaRPr lang="en-US" sz="1200" b="1" dirty="0">
                        <a:solidFill>
                          <a:schemeClr val="tx1"/>
                        </a:solidFill>
                        <a:latin typeface="Sakkal Majalla" panose="02000000000000000000" pitchFamily="2" charset="-78"/>
                        <a:ea typeface="Tahoma" pitchFamily="34" charset="0"/>
                        <a:cs typeface="Sakkal Majalla" panose="02000000000000000000" pitchFamily="2" charset="-78"/>
                      </a:endParaRPr>
                    </a:p>
                  </a:txBody>
                  <a:tcPr/>
                </a:tc>
              </a:tr>
              <a:tr h="2286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anose="02000000000000000000" pitchFamily="2" charset="-78"/>
                          <a:ea typeface="Tahoma" pitchFamily="34" charset="0"/>
                          <a:cs typeface="Sakkal Majalla" panose="02000000000000000000" pitchFamily="2" charset="-78"/>
                        </a:rPr>
                        <a:t>أعداد العاملين في الوظائف الحرفية والمعاونة في مواصلات الإمارات ومؤسسة الإمارات العامة للبترول يبلغ عددهم </a:t>
                      </a:r>
                      <a:r>
                        <a:rPr lang="en-US" sz="1200" b="1" i="0" u="none" strike="noStrike" dirty="0" smtClean="0">
                          <a:effectLst/>
                          <a:latin typeface="Sakkal Majalla" panose="02000000000000000000" pitchFamily="2" charset="-78"/>
                          <a:cs typeface="Sakkal Majalla" panose="02000000000000000000" pitchFamily="2" charset="-78"/>
                        </a:rPr>
                        <a:t>14,635</a:t>
                      </a:r>
                      <a:r>
                        <a:rPr lang="ar-SA" sz="1200" b="1" dirty="0" smtClean="0">
                          <a:latin typeface="Sakkal Majalla" panose="02000000000000000000" pitchFamily="2" charset="-78"/>
                          <a:ea typeface="Tahoma" pitchFamily="34" charset="0"/>
                          <a:cs typeface="Sakkal Majalla" panose="02000000000000000000" pitchFamily="2" charset="-78"/>
                        </a:rPr>
                        <a:t>موظف</a:t>
                      </a:r>
                      <a:endParaRPr lang="en-US" sz="1200" b="1" dirty="0">
                        <a:latin typeface="Sakkal Majalla" panose="02000000000000000000" pitchFamily="2" charset="-78"/>
                        <a:ea typeface="Tahoma" pitchFamily="34" charset="0"/>
                        <a:cs typeface="Sakkal Majalla" panose="02000000000000000000" pitchFamily="2" charset="-78"/>
                      </a:endParaRPr>
                    </a:p>
                  </a:txBody>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807602689"/>
              </p:ext>
            </p:extLst>
          </p:nvPr>
        </p:nvGraphicFramePr>
        <p:xfrm>
          <a:off x="152402" y="2819400"/>
          <a:ext cx="8000998"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3603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2" y="1066800"/>
            <a:ext cx="8839200" cy="369332"/>
          </a:xfrm>
          <a:prstGeom prst="rect">
            <a:avLst/>
          </a:prstGeom>
          <a:noFill/>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أعداد </a:t>
            </a:r>
            <a:r>
              <a:rPr lang="ar-AE" b="1" u="sng" dirty="0">
                <a:solidFill>
                  <a:srgbClr val="C00000"/>
                </a:solidFill>
                <a:latin typeface="Sakkal Majalla" pitchFamily="2" charset="-78"/>
                <a:cs typeface="Sakkal Majalla" pitchFamily="2" charset="-78"/>
              </a:rPr>
              <a:t>الموظفين في الجهات المستقلة </a:t>
            </a:r>
            <a:r>
              <a:rPr lang="ar-AE" b="1" u="sng" dirty="0" smtClean="0">
                <a:solidFill>
                  <a:srgbClr val="C00000"/>
                </a:solidFill>
                <a:latin typeface="Sakkal Majalla" pitchFamily="2" charset="-78"/>
                <a:cs typeface="Sakkal Majalla" pitchFamily="2" charset="-78"/>
              </a:rPr>
              <a:t>لسنة 2015– حسب الجهة</a:t>
            </a:r>
            <a:endParaRPr lang="ar-AE" b="1" u="sng" dirty="0">
              <a:solidFill>
                <a:srgbClr val="C00000"/>
              </a:solidFill>
              <a:latin typeface="Sakkal Majalla" pitchFamily="2" charset="-78"/>
              <a:cs typeface="Sakkal Majalla"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411291250"/>
              </p:ext>
            </p:extLst>
          </p:nvPr>
        </p:nvGraphicFramePr>
        <p:xfrm>
          <a:off x="174171" y="1396767"/>
          <a:ext cx="8741229" cy="4495798"/>
        </p:xfrm>
        <a:graphic>
          <a:graphicData uri="http://schemas.openxmlformats.org/drawingml/2006/table">
            <a:tbl>
              <a:tblPr rtl="1"/>
              <a:tblGrid>
                <a:gridCol w="1081095"/>
                <a:gridCol w="4836481"/>
                <a:gridCol w="832159"/>
                <a:gridCol w="995747"/>
                <a:gridCol w="995747"/>
              </a:tblGrid>
              <a:tr h="252840">
                <a:tc>
                  <a:txBody>
                    <a:bodyPr/>
                    <a:lstStyle/>
                    <a:p>
                      <a:pPr algn="ctr" rtl="1" fontAlgn="ctr"/>
                      <a:r>
                        <a:rPr lang="en-US" sz="900" b="0" i="0" u="none" strike="noStrike" dirty="0">
                          <a:solidFill>
                            <a:srgbClr val="000000"/>
                          </a:solidFill>
                          <a:effectLst/>
                          <a:latin typeface="Arial"/>
                        </a:rPr>
                        <a:t>#</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6350" cap="flat" cmpd="sng" algn="ctr">
                      <a:solidFill>
                        <a:srgbClr val="60497A"/>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1" fontAlgn="ctr"/>
                      <a:r>
                        <a:rPr lang="ar-AE" sz="1000" b="1" i="0" u="none" strike="noStrike" dirty="0">
                          <a:solidFill>
                            <a:srgbClr val="000000"/>
                          </a:solidFill>
                          <a:effectLst/>
                          <a:latin typeface="Arial"/>
                        </a:rPr>
                        <a:t>الجهات </a:t>
                      </a:r>
                      <a:r>
                        <a:rPr lang="ar-AE" sz="1000" b="1" i="0" u="none" strike="noStrike" dirty="0" smtClean="0">
                          <a:solidFill>
                            <a:srgbClr val="000000"/>
                          </a:solidFill>
                          <a:effectLst/>
                          <a:latin typeface="Arial"/>
                        </a:rPr>
                        <a:t>المستقلة حسب</a:t>
                      </a:r>
                      <a:r>
                        <a:rPr lang="ar-AE" sz="1000" b="1" i="0" u="none" strike="noStrike" baseline="0" dirty="0" smtClean="0">
                          <a:solidFill>
                            <a:srgbClr val="000000"/>
                          </a:solidFill>
                          <a:effectLst/>
                          <a:latin typeface="Arial"/>
                        </a:rPr>
                        <a:t> الربع الرابع 2015</a:t>
                      </a:r>
                      <a:endParaRPr lang="ar-AE" sz="1000" b="1" i="0" u="none" strike="noStrike" dirty="0">
                        <a:solidFill>
                          <a:srgbClr val="000000"/>
                        </a:solidFill>
                        <a:effectLst/>
                        <a:latin typeface="Arial"/>
                      </a:endParaRP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6350" cap="flat" cmpd="sng" algn="ctr">
                      <a:solidFill>
                        <a:srgbClr val="60497A"/>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1" fontAlgn="b"/>
                      <a:r>
                        <a:rPr lang="ar-AE" sz="1200" b="1" i="0" u="none" strike="noStrike" dirty="0">
                          <a:solidFill>
                            <a:srgbClr val="000000"/>
                          </a:solidFill>
                          <a:effectLst/>
                          <a:latin typeface="Arial"/>
                        </a:rPr>
                        <a:t>أنثى</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6350" cap="flat" cmpd="sng" algn="ctr">
                      <a:solidFill>
                        <a:srgbClr val="60497A"/>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1" fontAlgn="b"/>
                      <a:r>
                        <a:rPr lang="ar-AE" sz="1200" b="1" i="0" u="none" strike="noStrike" dirty="0">
                          <a:solidFill>
                            <a:srgbClr val="000000"/>
                          </a:solidFill>
                          <a:effectLst/>
                          <a:latin typeface="Arial"/>
                        </a:rPr>
                        <a:t>ذكر</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6350" cap="flat" cmpd="sng" algn="ctr">
                      <a:solidFill>
                        <a:srgbClr val="60497A"/>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1" fontAlgn="ctr"/>
                      <a:r>
                        <a:rPr lang="ar-AE" sz="1200" b="1" i="0" u="none" strike="noStrike" dirty="0">
                          <a:solidFill>
                            <a:srgbClr val="000000"/>
                          </a:solidFill>
                          <a:effectLst/>
                          <a:latin typeface="Arial"/>
                        </a:rPr>
                        <a:t>مجموع</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6350" cap="flat" cmpd="sng" algn="ctr">
                      <a:solidFill>
                        <a:srgbClr val="60497A"/>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r>
              <a:tr h="199506">
                <a:tc>
                  <a:txBody>
                    <a:bodyPr/>
                    <a:lstStyle/>
                    <a:p>
                      <a:pPr algn="ctr" rtl="1" fontAlgn="b"/>
                      <a:r>
                        <a:rPr lang="en-US" sz="900" b="1" i="0" u="none" strike="noStrike" dirty="0">
                          <a:solidFill>
                            <a:srgbClr val="000000"/>
                          </a:solidFill>
                          <a:effectLst/>
                          <a:latin typeface="Arial"/>
                        </a:rPr>
                        <a:t>1</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مواصلات الإمارات</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4,745</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14,754</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19,499</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dirty="0">
                          <a:solidFill>
                            <a:srgbClr val="000000"/>
                          </a:solidFill>
                          <a:effectLst/>
                          <a:latin typeface="Arial"/>
                        </a:rPr>
                        <a:t>2</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جامعة الإمارات العربية المتحدة</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1,190</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1,689</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2,879</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3</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a:effectLst/>
                          <a:latin typeface="Segoe UI"/>
                        </a:rPr>
                        <a:t>مؤسسة الإمارات العامة للبترول (امارات)</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247</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2,319</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2,566</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4</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الهيئة الاتحادية للكهرباء و الماء</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654</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1,732</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2,386</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5</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مجموعة بريد الإمارات القابضة</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417</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1,932</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2,349</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6</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كليات التقنية العليا</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953</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1,015</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1,968</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7</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جامعة زايد</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632</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442</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1,074</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8</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الهلال الأحمر الإماراتي</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253</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670</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923</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9</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a:effectLst/>
                          <a:latin typeface="Segoe UI"/>
                        </a:rPr>
                        <a:t>الهيئة العامة للطيران المدني</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201</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589</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790</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10</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مصرف الإمارات العربية المتحدة المركزي</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136</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437</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573</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11</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هيئة تنظيم الاتصالات</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123</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195</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318</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12</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الأرشيف الوطني</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142</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135</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277</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13</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الهيئة الاتحادية للرقابة النووية</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72</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127</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199</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14</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هيئة الأوراق المالية والسلع</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70</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122</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192</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15</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الاتحاد للقطارات</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47</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129</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176</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16</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الهيئة العامة للمعاشات والتأمينات الاجتماعية</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68</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79</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147</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17</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الهيئة العامة لرعاية الشباب والرياضة</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64</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78</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142</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18</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مصرف الإمارات للتنمية</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41</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39</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80</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19</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جهاز الإمارات للاستثمار</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14</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30</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44</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199506">
                <a:tc>
                  <a:txBody>
                    <a:bodyPr/>
                    <a:lstStyle/>
                    <a:p>
                      <a:pPr algn="ctr" rtl="1" fontAlgn="b"/>
                      <a:r>
                        <a:rPr lang="en-US" sz="900" b="1" i="0" u="none" strike="noStrike">
                          <a:solidFill>
                            <a:srgbClr val="000000"/>
                          </a:solidFill>
                          <a:effectLst/>
                          <a:latin typeface="Arial"/>
                        </a:rPr>
                        <a:t>20</a:t>
                      </a:r>
                    </a:p>
                  </a:txBody>
                  <a:tcPr marL="8259" marR="8259" marT="8259"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r" rtl="1" fontAlgn="b"/>
                      <a:r>
                        <a:rPr lang="ar-AE" sz="1100" b="0" i="0" u="none" strike="noStrike" dirty="0">
                          <a:effectLst/>
                          <a:latin typeface="Segoe UI"/>
                        </a:rPr>
                        <a:t>الاتحاد للمعلومات الائتمانية</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11</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a:effectLst/>
                          <a:latin typeface="Segoe UI"/>
                        </a:rPr>
                        <a:t>14</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200" b="0" i="0" u="none" strike="noStrike" dirty="0">
                          <a:effectLst/>
                          <a:latin typeface="Segoe UI"/>
                        </a:rPr>
                        <a:t>25</a:t>
                      </a:r>
                    </a:p>
                  </a:txBody>
                  <a:tcPr marL="9525" marR="9525" marT="9525" marB="0" anchor="b">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252838">
                <a:tc gridSpan="2">
                  <a:txBody>
                    <a:bodyPr/>
                    <a:lstStyle/>
                    <a:p>
                      <a:pPr algn="ctr" rtl="1" fontAlgn="b"/>
                      <a:r>
                        <a:rPr lang="ar-AE" sz="1400" b="1" i="0" u="none" strike="noStrike" dirty="0" smtClean="0">
                          <a:effectLst/>
                          <a:latin typeface="Segoe UI"/>
                        </a:rPr>
                        <a:t>مجموع</a:t>
                      </a:r>
                      <a:endParaRPr lang="ar-AE" sz="1400" b="1" i="0" u="none" strike="noStrike" dirty="0">
                        <a:effectLst/>
                        <a:latin typeface="Segoe UI"/>
                      </a:endParaRPr>
                    </a:p>
                  </a:txBody>
                  <a:tcPr marL="8259" marR="8259" marT="8259" marB="0" anchor="ctr">
                    <a:lnL w="12700" cap="flat" cmpd="sng" algn="ctr">
                      <a:solidFill>
                        <a:srgbClr val="8064A2"/>
                      </a:solidFill>
                      <a:prstDash val="solid"/>
                      <a:round/>
                      <a:headEnd type="none" w="med" len="med"/>
                      <a:tailEnd type="none" w="med" len="med"/>
                    </a:lnL>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hMerge="1">
                  <a:txBody>
                    <a:bodyPr/>
                    <a:lstStyle/>
                    <a:p>
                      <a:pPr algn="r" rtl="1" fontAlgn="b"/>
                      <a:endParaRPr lang="ar-AE" sz="1000" b="0" i="0" u="none" strike="noStrike" dirty="0">
                        <a:effectLst/>
                        <a:latin typeface="Segoe UI"/>
                      </a:endParaRPr>
                    </a:p>
                  </a:txBody>
                  <a:tcPr marL="9525" marR="9525" marT="9525" marB="0" anchor="b">
                    <a:lnL w="12700" cap="flat" cmpd="sng" algn="ctr">
                      <a:solidFill>
                        <a:srgbClr val="8064A2"/>
                      </a:solidFill>
                      <a:prstDash val="solid"/>
                      <a:round/>
                      <a:headEnd type="none" w="med" len="med"/>
                      <a:tailEnd type="none" w="med" len="med"/>
                    </a:lnL>
                  </a:tcPr>
                </a:tc>
                <a:tc>
                  <a:txBody>
                    <a:bodyPr/>
                    <a:lstStyle/>
                    <a:p>
                      <a:pPr algn="ctr" rtl="0" fontAlgn="b"/>
                      <a:r>
                        <a:rPr lang="en-US" sz="1400" b="1" i="0" u="none" strike="noStrike" dirty="0">
                          <a:effectLst/>
                          <a:latin typeface="Segoe UI"/>
                        </a:rPr>
                        <a:t>10,080</a:t>
                      </a:r>
                    </a:p>
                  </a:txBody>
                  <a:tcPr marL="9525" marR="9525" marT="9525" marB="0" anchor="ctr">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1" i="0" u="none" strike="noStrike" dirty="0">
                          <a:effectLst/>
                          <a:latin typeface="Segoe UI"/>
                        </a:rPr>
                        <a:t>26,527</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1" i="0" u="none" strike="noStrike" dirty="0">
                          <a:effectLst/>
                          <a:latin typeface="Segoe UI"/>
                        </a:rPr>
                        <a:t>36,607</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4415151"/>
              </p:ext>
            </p:extLst>
          </p:nvPr>
        </p:nvGraphicFramePr>
        <p:xfrm>
          <a:off x="161925" y="6004560"/>
          <a:ext cx="8753475" cy="548640"/>
        </p:xfrm>
        <a:graphic>
          <a:graphicData uri="http://schemas.openxmlformats.org/drawingml/2006/table">
            <a:tbl>
              <a:tblPr firstRow="1" bandRow="1">
                <a:tableStyleId>{C4B1156A-380E-4F78-BDF5-A606A8083BF9}</a:tableStyleId>
              </a:tblPr>
              <a:tblGrid>
                <a:gridCol w="8753475"/>
              </a:tblGrid>
              <a:tr h="228600">
                <a:tc>
                  <a:txBody>
                    <a:bodyPr/>
                    <a:lstStyle/>
                    <a:p>
                      <a:pPr lvl="0" algn="ctr" rtl="1"/>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البيانات تشمل الموظفين في الجهات المستقلة التي يتم سحب بياناتها بشكل ربع سنوي من خلال الربط مع نظام «بياناتي» وعددها  </a:t>
                      </a:r>
                      <a:r>
                        <a:rPr lang="en-US" sz="1200" b="1" dirty="0" smtClean="0">
                          <a:solidFill>
                            <a:schemeClr val="tx1"/>
                          </a:solidFill>
                          <a:latin typeface="Sakkal Majalla" panose="02000000000000000000" pitchFamily="2" charset="-78"/>
                          <a:ea typeface="Tahoma" pitchFamily="34" charset="0"/>
                          <a:cs typeface="Sakkal Majalla" panose="02000000000000000000" pitchFamily="2" charset="-78"/>
                        </a:rPr>
                        <a:t>20</a:t>
                      </a:r>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جهة مستقلة</a:t>
                      </a:r>
                      <a:endParaRPr lang="en-US" sz="1200" b="1" dirty="0">
                        <a:solidFill>
                          <a:schemeClr val="tx1"/>
                        </a:solidFill>
                        <a:latin typeface="Sakkal Majalla" panose="02000000000000000000" pitchFamily="2" charset="-78"/>
                        <a:ea typeface="Tahoma" pitchFamily="34" charset="0"/>
                        <a:cs typeface="Sakkal Majalla" panose="02000000000000000000" pitchFamily="2" charset="-78"/>
                      </a:endParaRPr>
                    </a:p>
                  </a:txBody>
                  <a:tcPr/>
                </a:tc>
              </a:tr>
              <a:tr h="2286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anose="02000000000000000000" pitchFamily="2" charset="-78"/>
                          <a:ea typeface="Tahoma" pitchFamily="34" charset="0"/>
                          <a:cs typeface="Sakkal Majalla" panose="02000000000000000000" pitchFamily="2" charset="-78"/>
                        </a:rPr>
                        <a:t>أعداد العاملين في الوظائف الحرفية والمعاونة في مواصلات الإمارات ومؤسسة الإمارات العامة للبترول يبلغ عددهم </a:t>
                      </a:r>
                      <a:r>
                        <a:rPr lang="en-US" sz="1200" b="1" i="0" u="none" strike="noStrike" dirty="0" smtClean="0">
                          <a:effectLst/>
                          <a:latin typeface="Sakkal Majalla" panose="02000000000000000000" pitchFamily="2" charset="-78"/>
                          <a:cs typeface="Sakkal Majalla" panose="02000000000000000000" pitchFamily="2" charset="-78"/>
                        </a:rPr>
                        <a:t>14,635</a:t>
                      </a:r>
                      <a:r>
                        <a:rPr lang="ar-SA" sz="1200" b="1" dirty="0" smtClean="0">
                          <a:latin typeface="Sakkal Majalla" panose="02000000000000000000" pitchFamily="2" charset="-78"/>
                          <a:ea typeface="Tahoma" pitchFamily="34" charset="0"/>
                          <a:cs typeface="Sakkal Majalla" panose="02000000000000000000" pitchFamily="2" charset="-78"/>
                        </a:rPr>
                        <a:t>موظف</a:t>
                      </a:r>
                      <a:endParaRPr lang="en-US" sz="1200" b="1" dirty="0">
                        <a:latin typeface="Sakkal Majalla" panose="02000000000000000000" pitchFamily="2" charset="-78"/>
                        <a:ea typeface="Tahoma" pitchFamily="34" charset="0"/>
                        <a:cs typeface="Sakkal Majalla" panose="02000000000000000000" pitchFamily="2" charset="-78"/>
                      </a:endParaRPr>
                    </a:p>
                  </a:txBody>
                  <a:tcPr/>
                </a:tc>
              </a:tr>
            </a:tbl>
          </a:graphicData>
        </a:graphic>
      </p:graphicFrame>
    </p:spTree>
    <p:extLst>
      <p:ext uri="{BB962C8B-B14F-4D97-AF65-F5344CB8AC3E}">
        <p14:creationId xmlns:p14="http://schemas.microsoft.com/office/powerpoint/2010/main" val="2525083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a:solidFill>
                  <a:srgbClr val="C00000"/>
                </a:solidFill>
                <a:latin typeface="Sakkal Majalla" pitchFamily="2" charset="-78"/>
                <a:cs typeface="Sakkal Majalla" pitchFamily="2" charset="-78"/>
              </a:rPr>
              <a:t>أعداد الموظفين في الجهات </a:t>
            </a:r>
            <a:r>
              <a:rPr lang="ar-AE" b="1" u="sng" dirty="0" smtClean="0">
                <a:solidFill>
                  <a:srgbClr val="C00000"/>
                </a:solidFill>
                <a:latin typeface="Sakkal Majalla" pitchFamily="2" charset="-78"/>
                <a:cs typeface="Sakkal Majalla" pitchFamily="2" charset="-78"/>
              </a:rPr>
              <a:t>الاتحادية </a:t>
            </a:r>
            <a:r>
              <a:rPr lang="ar-AE" b="1" u="sng" dirty="0">
                <a:solidFill>
                  <a:srgbClr val="C00000"/>
                </a:solidFill>
                <a:latin typeface="Sakkal Majalla" pitchFamily="2" charset="-78"/>
                <a:cs typeface="Sakkal Majalla" pitchFamily="2" charset="-78"/>
              </a:rPr>
              <a:t>المستقلة </a:t>
            </a:r>
            <a:r>
              <a:rPr lang="ar-AE" b="1" u="sng" dirty="0" smtClean="0">
                <a:solidFill>
                  <a:srgbClr val="C00000"/>
                </a:solidFill>
                <a:latin typeface="Sakkal Majalla" pitchFamily="2" charset="-78"/>
                <a:cs typeface="Sakkal Majalla" pitchFamily="2" charset="-78"/>
              </a:rPr>
              <a:t>لسنة 2015 - حسب الفئة </a:t>
            </a:r>
            <a:r>
              <a:rPr lang="ar-AE" b="1" u="sng" dirty="0">
                <a:solidFill>
                  <a:srgbClr val="C00000"/>
                </a:solidFill>
                <a:latin typeface="Sakkal Majalla" pitchFamily="2" charset="-78"/>
                <a:cs typeface="Sakkal Majalla" pitchFamily="2" charset="-78"/>
              </a:rPr>
              <a:t>العمرية</a:t>
            </a:r>
          </a:p>
        </p:txBody>
      </p:sp>
      <p:graphicFrame>
        <p:nvGraphicFramePr>
          <p:cNvPr id="4" name="Table 3"/>
          <p:cNvGraphicFramePr>
            <a:graphicFrameLocks noGrp="1"/>
          </p:cNvGraphicFramePr>
          <p:nvPr>
            <p:extLst>
              <p:ext uri="{D42A27DB-BD31-4B8C-83A1-F6EECF244321}">
                <p14:modId xmlns:p14="http://schemas.microsoft.com/office/powerpoint/2010/main" val="2922241183"/>
              </p:ext>
            </p:extLst>
          </p:nvPr>
        </p:nvGraphicFramePr>
        <p:xfrm>
          <a:off x="5334001" y="1674804"/>
          <a:ext cx="3568698" cy="4116396"/>
        </p:xfrm>
        <a:graphic>
          <a:graphicData uri="http://schemas.openxmlformats.org/drawingml/2006/table">
            <a:tbl>
              <a:tblPr rtl="1"/>
              <a:tblGrid>
                <a:gridCol w="1401702"/>
                <a:gridCol w="644460"/>
                <a:gridCol w="761268"/>
                <a:gridCol w="761268"/>
              </a:tblGrid>
              <a:tr h="384987">
                <a:tc>
                  <a:txBody>
                    <a:bodyPr/>
                    <a:lstStyle/>
                    <a:p>
                      <a:pPr algn="ctr" rtl="1" fontAlgn="b"/>
                      <a:r>
                        <a:rPr lang="ar-AE" sz="1400" b="0" i="0" u="none" strike="noStrike" dirty="0" smtClean="0">
                          <a:solidFill>
                            <a:srgbClr val="000000"/>
                          </a:solidFill>
                          <a:effectLst/>
                          <a:latin typeface="Arial"/>
                        </a:rPr>
                        <a:t>سنة </a:t>
                      </a:r>
                      <a:r>
                        <a:rPr lang="ar-AE" sz="1400" b="0" i="0" u="none" strike="noStrike" baseline="0" dirty="0" smtClean="0">
                          <a:solidFill>
                            <a:srgbClr val="000000"/>
                          </a:solidFill>
                          <a:effectLst/>
                          <a:latin typeface="Arial"/>
                        </a:rPr>
                        <a:t>2015</a:t>
                      </a:r>
                      <a:endParaRPr lang="ar-AE" sz="1400" b="0" i="0" u="none" strike="noStrike" dirty="0">
                        <a:solidFill>
                          <a:srgbClr val="000000"/>
                        </a:solidFill>
                        <a:effectLst/>
                        <a:latin typeface="Arial"/>
                      </a:endParaRP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1" fontAlgn="b"/>
                      <a:r>
                        <a:rPr lang="ar-AE" sz="1400" b="0" i="0" u="none" strike="noStrike" dirty="0">
                          <a:solidFill>
                            <a:srgbClr val="000000"/>
                          </a:solidFill>
                          <a:effectLst/>
                          <a:latin typeface="Arial"/>
                        </a:rPr>
                        <a:t>أنثى</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1" fontAlgn="b"/>
                      <a:r>
                        <a:rPr lang="ar-AE" sz="1400" b="0" i="0" u="none" strike="noStrike" dirty="0">
                          <a:solidFill>
                            <a:srgbClr val="000000"/>
                          </a:solidFill>
                          <a:effectLst/>
                          <a:latin typeface="Arial"/>
                        </a:rPr>
                        <a:t>ذكر</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1" fontAlgn="b"/>
                      <a:r>
                        <a:rPr lang="ar-AE" sz="1400" b="0" i="0" u="none" strike="noStrike" dirty="0">
                          <a:solidFill>
                            <a:srgbClr val="000000"/>
                          </a:solidFill>
                          <a:effectLst/>
                          <a:latin typeface="Arial"/>
                        </a:rPr>
                        <a:t>مجموع</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r>
              <a:tr h="414601">
                <a:tc>
                  <a:txBody>
                    <a:bodyPr/>
                    <a:lstStyle/>
                    <a:p>
                      <a:pPr marL="0" algn="ctr" defTabSz="914400" rtl="0" eaLnBrk="1" fontAlgn="b" latinLnBrk="0" hangingPunct="1"/>
                      <a:r>
                        <a:rPr lang="ar-AE" sz="1400" b="0" i="0" u="none" strike="noStrike" kern="1200" dirty="0">
                          <a:solidFill>
                            <a:srgbClr val="000000"/>
                          </a:solidFill>
                          <a:effectLst/>
                          <a:latin typeface="Arial"/>
                          <a:ea typeface="+mn-ea"/>
                          <a:cs typeface="+mn-cs"/>
                        </a:rPr>
                        <a:t> أقل من 20</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9</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46</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55</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414601">
                <a:tc>
                  <a:txBody>
                    <a:bodyPr/>
                    <a:lstStyle/>
                    <a:p>
                      <a:pPr marL="0" algn="ctr" defTabSz="914400" rtl="0" eaLnBrk="1" fontAlgn="b" latinLnBrk="0" hangingPunct="1"/>
                      <a:r>
                        <a:rPr lang="ar-AE" sz="1400" b="0" i="0" u="none" strike="noStrike" kern="1200" dirty="0">
                          <a:solidFill>
                            <a:srgbClr val="000000"/>
                          </a:solidFill>
                          <a:effectLst/>
                          <a:latin typeface="Arial"/>
                          <a:ea typeface="+mn-ea"/>
                          <a:cs typeface="+mn-cs"/>
                        </a:rPr>
                        <a:t> من 20 إلى 29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2,261</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6,223</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8,484</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414601">
                <a:tc>
                  <a:txBody>
                    <a:bodyPr/>
                    <a:lstStyle/>
                    <a:p>
                      <a:pPr marL="0" algn="ctr" defTabSz="914400" rtl="0" eaLnBrk="1" fontAlgn="b" latinLnBrk="0" hangingPunct="1"/>
                      <a:r>
                        <a:rPr lang="ar-AE" sz="1400" b="0" i="0" u="none" strike="noStrike" kern="1200" dirty="0">
                          <a:solidFill>
                            <a:srgbClr val="000000"/>
                          </a:solidFill>
                          <a:effectLst/>
                          <a:latin typeface="Arial"/>
                          <a:ea typeface="+mn-ea"/>
                          <a:cs typeface="+mn-cs"/>
                        </a:rPr>
                        <a:t> من 30 إلى 39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4,271</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8,847</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13,118</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414601">
                <a:tc>
                  <a:txBody>
                    <a:bodyPr/>
                    <a:lstStyle/>
                    <a:p>
                      <a:pPr marL="0" algn="ctr" defTabSz="914400" rtl="0" eaLnBrk="1" fontAlgn="b" latinLnBrk="0" hangingPunct="1"/>
                      <a:r>
                        <a:rPr lang="ar-AE" sz="1400" b="0" i="0" u="none" strike="noStrike" kern="1200" dirty="0">
                          <a:solidFill>
                            <a:srgbClr val="000000"/>
                          </a:solidFill>
                          <a:effectLst/>
                          <a:latin typeface="Arial"/>
                          <a:ea typeface="+mn-ea"/>
                          <a:cs typeface="+mn-cs"/>
                        </a:rPr>
                        <a:t> من 40 إلى 49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2,546</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6,304</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8,850</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414601">
                <a:tc>
                  <a:txBody>
                    <a:bodyPr/>
                    <a:lstStyle/>
                    <a:p>
                      <a:pPr marL="0" algn="ctr" defTabSz="914400" rtl="0" eaLnBrk="1" fontAlgn="b" latinLnBrk="0" hangingPunct="1"/>
                      <a:r>
                        <a:rPr lang="ar-AE" sz="1400" b="0" i="0" u="none" strike="noStrike" kern="1200" dirty="0">
                          <a:solidFill>
                            <a:srgbClr val="000000"/>
                          </a:solidFill>
                          <a:effectLst/>
                          <a:latin typeface="Arial"/>
                          <a:ea typeface="+mn-ea"/>
                          <a:cs typeface="+mn-cs"/>
                        </a:rPr>
                        <a:t> من 50 إلى 59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865</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4,188</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5,053</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414601">
                <a:tc>
                  <a:txBody>
                    <a:bodyPr/>
                    <a:lstStyle/>
                    <a:p>
                      <a:pPr marL="0" algn="ctr" defTabSz="914400" rtl="0" eaLnBrk="1" fontAlgn="b" latinLnBrk="0" hangingPunct="1"/>
                      <a:r>
                        <a:rPr lang="ar-AE" sz="1400" b="0" i="0" u="none" strike="noStrike" kern="1200" dirty="0">
                          <a:solidFill>
                            <a:srgbClr val="000000"/>
                          </a:solidFill>
                          <a:effectLst/>
                          <a:latin typeface="Arial"/>
                          <a:ea typeface="+mn-ea"/>
                          <a:cs typeface="+mn-cs"/>
                        </a:rPr>
                        <a:t> من 60 إلى 69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122</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885</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1,007</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414601">
                <a:tc>
                  <a:txBody>
                    <a:bodyPr/>
                    <a:lstStyle/>
                    <a:p>
                      <a:pPr marL="0" algn="ctr" defTabSz="914400" rtl="0" eaLnBrk="1" fontAlgn="b" latinLnBrk="0" hangingPunct="1"/>
                      <a:r>
                        <a:rPr lang="ar-AE" sz="1400" b="0" i="0" u="none" strike="noStrike" kern="1200" dirty="0">
                          <a:solidFill>
                            <a:srgbClr val="000000"/>
                          </a:solidFill>
                          <a:effectLst/>
                          <a:latin typeface="Arial"/>
                          <a:ea typeface="+mn-ea"/>
                          <a:cs typeface="+mn-cs"/>
                        </a:rPr>
                        <a:t> أكبر من 70</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6</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30</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36</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414601">
                <a:tc>
                  <a:txBody>
                    <a:bodyPr/>
                    <a:lstStyle/>
                    <a:p>
                      <a:pPr marL="0" algn="ctr" defTabSz="914400" rtl="0" eaLnBrk="1" fontAlgn="b" latinLnBrk="0" hangingPunct="1"/>
                      <a:r>
                        <a:rPr lang="ar-AE" sz="1400" b="0" i="0" u="none" strike="noStrike" kern="1200" dirty="0">
                          <a:solidFill>
                            <a:srgbClr val="000000"/>
                          </a:solidFill>
                          <a:effectLst/>
                          <a:latin typeface="Arial"/>
                          <a:ea typeface="+mn-ea"/>
                          <a:cs typeface="+mn-cs"/>
                        </a:rPr>
                        <a:t> غير مسجل</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0</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4</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4</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414601">
                <a:tc>
                  <a:txBody>
                    <a:bodyPr/>
                    <a:lstStyle/>
                    <a:p>
                      <a:pPr algn="ctr" rtl="1" fontAlgn="b"/>
                      <a:r>
                        <a:rPr lang="ar-AE" sz="1400" b="0" i="0" u="none" strike="noStrike" dirty="0">
                          <a:solidFill>
                            <a:srgbClr val="000000"/>
                          </a:solidFill>
                          <a:effectLst/>
                          <a:latin typeface="Arial"/>
                        </a:rPr>
                        <a:t>مجموع</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1" i="0" u="none" strike="noStrike" dirty="0">
                          <a:effectLst/>
                          <a:latin typeface="+mj-lt"/>
                        </a:rPr>
                        <a:t>10,080</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1" i="0" u="none" strike="noStrike" dirty="0">
                          <a:effectLst/>
                          <a:latin typeface="+mj-lt"/>
                        </a:rPr>
                        <a:t>26,527</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1" i="0" u="none" strike="noStrike" dirty="0">
                          <a:effectLst/>
                          <a:latin typeface="+mj-lt"/>
                        </a:rPr>
                        <a:t>36,607</a:t>
                      </a:r>
                    </a:p>
                  </a:txBody>
                  <a:tcPr marL="0" marR="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45191859"/>
              </p:ext>
            </p:extLst>
          </p:nvPr>
        </p:nvGraphicFramePr>
        <p:xfrm>
          <a:off x="161925" y="6004560"/>
          <a:ext cx="8753475" cy="548640"/>
        </p:xfrm>
        <a:graphic>
          <a:graphicData uri="http://schemas.openxmlformats.org/drawingml/2006/table">
            <a:tbl>
              <a:tblPr firstRow="1" bandRow="1">
                <a:tableStyleId>{C4B1156A-380E-4F78-BDF5-A606A8083BF9}</a:tableStyleId>
              </a:tblPr>
              <a:tblGrid>
                <a:gridCol w="8753475"/>
              </a:tblGrid>
              <a:tr h="228600">
                <a:tc>
                  <a:txBody>
                    <a:bodyPr/>
                    <a:lstStyle/>
                    <a:p>
                      <a:pPr lvl="0" algn="ctr" rtl="1"/>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البيانات تشمل الموظفين في الجهات المستقلة التي يتم سحب بياناتها بشكل ربع سنوي من خلال الربط مع نظام «بياناتي» وعددها  </a:t>
                      </a:r>
                      <a:r>
                        <a:rPr lang="en-US" sz="1200" b="1" dirty="0" smtClean="0">
                          <a:solidFill>
                            <a:schemeClr val="tx1"/>
                          </a:solidFill>
                          <a:latin typeface="Sakkal Majalla" panose="02000000000000000000" pitchFamily="2" charset="-78"/>
                          <a:ea typeface="Tahoma" pitchFamily="34" charset="0"/>
                          <a:cs typeface="Sakkal Majalla" panose="02000000000000000000" pitchFamily="2" charset="-78"/>
                        </a:rPr>
                        <a:t>20</a:t>
                      </a:r>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جهة مستقلة</a:t>
                      </a:r>
                      <a:endParaRPr lang="en-US" sz="1200" b="1" dirty="0">
                        <a:solidFill>
                          <a:schemeClr val="tx1"/>
                        </a:solidFill>
                        <a:latin typeface="Sakkal Majalla" panose="02000000000000000000" pitchFamily="2" charset="-78"/>
                        <a:ea typeface="Tahoma" pitchFamily="34" charset="0"/>
                        <a:cs typeface="Sakkal Majalla" panose="02000000000000000000" pitchFamily="2" charset="-78"/>
                      </a:endParaRPr>
                    </a:p>
                  </a:txBody>
                  <a:tcPr/>
                </a:tc>
              </a:tr>
              <a:tr h="2286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anose="02000000000000000000" pitchFamily="2" charset="-78"/>
                          <a:ea typeface="Tahoma" pitchFamily="34" charset="0"/>
                          <a:cs typeface="Sakkal Majalla" panose="02000000000000000000" pitchFamily="2" charset="-78"/>
                        </a:rPr>
                        <a:t>أعداد العاملين في الوظائف الحرفية والمعاونة في مواصلات الإمارات ومؤسسة الإمارات العامة للبترول يبلغ عددهم </a:t>
                      </a:r>
                      <a:r>
                        <a:rPr lang="en-US" sz="1200" b="1" i="0" u="none" strike="noStrike" dirty="0" smtClean="0">
                          <a:effectLst/>
                          <a:latin typeface="Sakkal Majalla" panose="02000000000000000000" pitchFamily="2" charset="-78"/>
                          <a:cs typeface="Sakkal Majalla" panose="02000000000000000000" pitchFamily="2" charset="-78"/>
                        </a:rPr>
                        <a:t>14,635</a:t>
                      </a:r>
                      <a:r>
                        <a:rPr lang="ar-SA" sz="1200" b="1" dirty="0" smtClean="0">
                          <a:latin typeface="Sakkal Majalla" panose="02000000000000000000" pitchFamily="2" charset="-78"/>
                          <a:ea typeface="Tahoma" pitchFamily="34" charset="0"/>
                          <a:cs typeface="Sakkal Majalla" panose="02000000000000000000" pitchFamily="2" charset="-78"/>
                        </a:rPr>
                        <a:t>موظف</a:t>
                      </a:r>
                      <a:endParaRPr lang="en-US" sz="1200" b="1" dirty="0">
                        <a:latin typeface="Sakkal Majalla" panose="02000000000000000000" pitchFamily="2" charset="-78"/>
                        <a:ea typeface="Tahoma" pitchFamily="34" charset="0"/>
                        <a:cs typeface="Sakkal Majalla" panose="02000000000000000000" pitchFamily="2" charset="-78"/>
                      </a:endParaRPr>
                    </a:p>
                  </a:txBody>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2443319074"/>
              </p:ext>
            </p:extLst>
          </p:nvPr>
        </p:nvGraphicFramePr>
        <p:xfrm>
          <a:off x="152401" y="1676400"/>
          <a:ext cx="4876799"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318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1271" y="1219200"/>
            <a:ext cx="1588898" cy="430887"/>
          </a:xfrm>
          <a:prstGeom prst="rect">
            <a:avLst/>
          </a:prstGeom>
          <a:noFill/>
          <a:ln>
            <a:noFill/>
          </a:ln>
        </p:spPr>
        <p:txBody>
          <a:bodyPr wrap="none" lIns="91440" tIns="45720" rIns="91440" bIns="45720">
            <a:spAutoFit/>
          </a:bodyPr>
          <a:lstStyle/>
          <a:p>
            <a:pPr algn="ctr"/>
            <a:r>
              <a:rPr lang="ar-AE" sz="2200" b="1" u="sng" dirty="0">
                <a:solidFill>
                  <a:srgbClr val="C00000"/>
                </a:solidFill>
                <a:latin typeface="Sakkal Majalla" pitchFamily="2" charset="-78"/>
                <a:cs typeface="Sakkal Majalla" pitchFamily="2" charset="-78"/>
              </a:rPr>
              <a:t>مصطلحات عامة</a:t>
            </a:r>
          </a:p>
        </p:txBody>
      </p:sp>
      <p:graphicFrame>
        <p:nvGraphicFramePr>
          <p:cNvPr id="3" name="Table 2"/>
          <p:cNvGraphicFramePr>
            <a:graphicFrameLocks noGrp="1"/>
          </p:cNvGraphicFramePr>
          <p:nvPr>
            <p:extLst>
              <p:ext uri="{D42A27DB-BD31-4B8C-83A1-F6EECF244321}">
                <p14:modId xmlns:p14="http://schemas.microsoft.com/office/powerpoint/2010/main" val="974079766"/>
              </p:ext>
            </p:extLst>
          </p:nvPr>
        </p:nvGraphicFramePr>
        <p:xfrm>
          <a:off x="228600" y="1828800"/>
          <a:ext cx="8534400" cy="4632960"/>
        </p:xfrm>
        <a:graphic>
          <a:graphicData uri="http://schemas.openxmlformats.org/drawingml/2006/table">
            <a:tbl>
              <a:tblPr lastCol="1" bandRow="1">
                <a:tableStyleId>{21E4AEA4-8DFA-4A89-87EB-49C32662AFE0}</a:tableStyleId>
              </a:tblPr>
              <a:tblGrid>
                <a:gridCol w="6974349"/>
                <a:gridCol w="1560051"/>
              </a:tblGrid>
              <a:tr h="0">
                <a:tc>
                  <a:txBody>
                    <a:bodyPr/>
                    <a:lstStyle/>
                    <a:p>
                      <a:pPr marL="171450" indent="-171450" algn="r" rtl="1">
                        <a:buFont typeface="Arial" pitchFamily="34" charset="0"/>
                        <a:buChar char="•"/>
                      </a:pPr>
                      <a:r>
                        <a:rPr lang="ar-AE" sz="1000" dirty="0" smtClean="0">
                          <a:latin typeface="Tahoma" pitchFamily="34" charset="0"/>
                          <a:ea typeface="Tahoma" pitchFamily="34" charset="0"/>
                          <a:cs typeface="Tahoma" pitchFamily="34" charset="0"/>
                        </a:rPr>
                        <a:t>المواطنين : </a:t>
                      </a:r>
                      <a:r>
                        <a:rPr lang="en-US" sz="1000" dirty="0" smtClean="0">
                          <a:latin typeface="Tahoma" pitchFamily="34" charset="0"/>
                          <a:ea typeface="Tahoma" pitchFamily="34" charset="0"/>
                          <a:cs typeface="Tahoma" pitchFamily="34" charset="0"/>
                        </a:rPr>
                        <a:t>     </a:t>
                      </a:r>
                      <a:r>
                        <a:rPr lang="ar-AE" sz="1000" dirty="0" smtClean="0">
                          <a:latin typeface="Tahoma" pitchFamily="34" charset="0"/>
                          <a:ea typeface="Tahoma" pitchFamily="34" charset="0"/>
                          <a:cs typeface="Tahoma" pitchFamily="34" charset="0"/>
                        </a:rPr>
                        <a:t>يقصد بهم جميع الموظفين الذين يحملون جنسية دولة الإمارات العربية المتحدة</a:t>
                      </a:r>
                    </a:p>
                    <a:p>
                      <a:pPr marL="171450" indent="-171450" algn="r" rtl="1">
                        <a:buFont typeface="Arial" pitchFamily="34" charset="0"/>
                        <a:buChar char="•"/>
                      </a:pPr>
                      <a:r>
                        <a:rPr lang="ar-AE" sz="1000" dirty="0" smtClean="0">
                          <a:latin typeface="Tahoma" pitchFamily="34" charset="0"/>
                          <a:ea typeface="Tahoma" pitchFamily="34" charset="0"/>
                          <a:cs typeface="Tahoma" pitchFamily="34" charset="0"/>
                        </a:rPr>
                        <a:t>غير المواطنين : يقصد بهم جميع الموظفين من جملة الجنسيات الأخرى</a:t>
                      </a:r>
                    </a:p>
                  </a:txBody>
                  <a:tcPr anchor="ctr"/>
                </a:tc>
                <a:tc>
                  <a:txBody>
                    <a:bodyPr/>
                    <a:lstStyle/>
                    <a:p>
                      <a:pPr algn="l" rtl="1"/>
                      <a:r>
                        <a:rPr lang="ar-AE" sz="1000" dirty="0" smtClean="0">
                          <a:latin typeface="Tahoma" pitchFamily="34" charset="0"/>
                          <a:ea typeface="Tahoma" pitchFamily="34" charset="0"/>
                          <a:cs typeface="Tahoma" pitchFamily="34" charset="0"/>
                        </a:rPr>
                        <a:t>فئة الجنسية:</a:t>
                      </a:r>
                    </a:p>
                  </a:txBody>
                  <a:tcPr anchor="ctr"/>
                </a:tc>
              </a:tr>
              <a:tr h="0">
                <a:tc>
                  <a:txBody>
                    <a:bodyPr/>
                    <a:lstStyle/>
                    <a:p>
                      <a:pPr algn="r" rtl="1"/>
                      <a:r>
                        <a:rPr lang="ar-AE" sz="1000" dirty="0" smtClean="0">
                          <a:latin typeface="Tahoma" pitchFamily="34" charset="0"/>
                          <a:ea typeface="Tahoma" pitchFamily="34" charset="0"/>
                          <a:cs typeface="Tahoma" pitchFamily="34" charset="0"/>
                        </a:rPr>
                        <a:t>إجراءات التوظيف التي تمت خلال الفترة واستكملت جميع المراحل من الترشيح حتى المباشرة</a:t>
                      </a:r>
                    </a:p>
                  </a:txBody>
                  <a:tcPr anchor="ctr"/>
                </a:tc>
                <a:tc>
                  <a:txBody>
                    <a:bodyPr/>
                    <a:lstStyle/>
                    <a:p>
                      <a:pPr algn="l" rtl="1"/>
                      <a:r>
                        <a:rPr lang="ar-AE" sz="1000" dirty="0" smtClean="0">
                          <a:latin typeface="Tahoma" pitchFamily="34" charset="0"/>
                          <a:ea typeface="Tahoma" pitchFamily="34" charset="0"/>
                          <a:cs typeface="Tahoma" pitchFamily="34" charset="0"/>
                        </a:rPr>
                        <a:t>التعيينات:</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حالات الموظفين الذين انتهت خدماتهم سواء بالتقاعد أو الاستقالة أو الإقالة أو الوفاة أو النقل إلى جهة غير مشغلة</a:t>
                      </a:r>
                      <a:r>
                        <a:rPr lang="ar-AE" sz="1000" baseline="0" dirty="0" smtClean="0">
                          <a:latin typeface="Tahoma" pitchFamily="34" charset="0"/>
                          <a:ea typeface="Tahoma" pitchFamily="34" charset="0"/>
                          <a:cs typeface="Tahoma" pitchFamily="34" charset="0"/>
                        </a:rPr>
                        <a:t> لنظام بياناتي</a:t>
                      </a:r>
                      <a:r>
                        <a:rPr lang="ar-AE" sz="1000" dirty="0" smtClean="0">
                          <a:latin typeface="Tahoma" pitchFamily="34" charset="0"/>
                          <a:ea typeface="Tahoma" pitchFamily="34" charset="0"/>
                          <a:cs typeface="Tahoma" pitchFamily="34" charset="0"/>
                        </a:rPr>
                        <a:t>.</a:t>
                      </a:r>
                      <a:endParaRPr lang="en-US" sz="1000" dirty="0">
                        <a:latin typeface="Tahoma" pitchFamily="34" charset="0"/>
                        <a:ea typeface="Tahoma" pitchFamily="34" charset="0"/>
                        <a:cs typeface="Tahoma" pitchFamily="34" charset="0"/>
                      </a:endParaRPr>
                    </a:p>
                  </a:txBody>
                  <a:tcPr anchor="ctr"/>
                </a:tc>
                <a:tc>
                  <a:txBody>
                    <a:bodyPr/>
                    <a:lstStyle/>
                    <a:p>
                      <a:pPr algn="l" rtl="1"/>
                      <a:r>
                        <a:rPr lang="ar-AE" sz="1000" dirty="0" smtClean="0">
                          <a:latin typeface="Tahoma" pitchFamily="34" charset="0"/>
                          <a:ea typeface="Tahoma" pitchFamily="34" charset="0"/>
                          <a:cs typeface="Tahoma" pitchFamily="34" charset="0"/>
                        </a:rPr>
                        <a:t>ترك</a:t>
                      </a:r>
                      <a:r>
                        <a:rPr lang="ar-AE" sz="1000" baseline="0" dirty="0" smtClean="0">
                          <a:latin typeface="Tahoma" pitchFamily="34" charset="0"/>
                          <a:ea typeface="Tahoma" pitchFamily="34" charset="0"/>
                          <a:cs typeface="Tahoma" pitchFamily="34" charset="0"/>
                        </a:rPr>
                        <a:t> </a:t>
                      </a:r>
                      <a:r>
                        <a:rPr lang="ar-AE" sz="1000" dirty="0" smtClean="0">
                          <a:latin typeface="Tahoma" pitchFamily="34" charset="0"/>
                          <a:ea typeface="Tahoma" pitchFamily="34" charset="0"/>
                          <a:cs typeface="Tahoma" pitchFamily="34" charset="0"/>
                        </a:rPr>
                        <a:t>الخدمة:</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وهي الدرجات الوظيفية وفق قانون الموارد البشرية وتشمل الدرجات الأربع عشرة والوزراء ووكلاء الوزارات والمدراء العامين والتنفيذيين وكذلك درجات السلك الدبلوماسي والقنصلي ودرجات السلطة القضائية</a:t>
                      </a:r>
                    </a:p>
                  </a:txBody>
                  <a:tcPr anchor="ctr"/>
                </a:tc>
                <a:tc>
                  <a:txBody>
                    <a:bodyPr/>
                    <a:lstStyle/>
                    <a:p>
                      <a:pPr algn="l" rtl="1"/>
                      <a:r>
                        <a:rPr lang="ar-AE" sz="1000" dirty="0" smtClean="0">
                          <a:latin typeface="Tahoma" pitchFamily="34" charset="0"/>
                          <a:ea typeface="Tahoma" pitchFamily="34" charset="0"/>
                          <a:cs typeface="Tahoma" pitchFamily="34" charset="0"/>
                        </a:rPr>
                        <a:t>الدرجات:</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تشمل جميع أنواع التعاقد التي يتم بموجبها توظيف العاملين في الحكومة الاتحادية سواء مواطنين أو غير مواطنين</a:t>
                      </a:r>
                    </a:p>
                  </a:txBody>
                  <a:tcPr anchor="ctr"/>
                </a:tc>
                <a:tc>
                  <a:txBody>
                    <a:bodyPr/>
                    <a:lstStyle/>
                    <a:p>
                      <a:pPr algn="l" rtl="1"/>
                      <a:r>
                        <a:rPr lang="ar-AE" sz="1000" dirty="0" smtClean="0">
                          <a:latin typeface="Tahoma" pitchFamily="34" charset="0"/>
                          <a:ea typeface="Tahoma" pitchFamily="34" charset="0"/>
                          <a:cs typeface="Tahoma" pitchFamily="34" charset="0"/>
                        </a:rPr>
                        <a:t>العقود: </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وهي حالات الوضع العائلي للموظفين </a:t>
                      </a:r>
                      <a:r>
                        <a:rPr lang="ar-AE" sz="1000" baseline="0" dirty="0" smtClean="0">
                          <a:latin typeface="Tahoma" pitchFamily="34" charset="0"/>
                          <a:ea typeface="Tahoma" pitchFamily="34" charset="0"/>
                          <a:cs typeface="Tahoma" pitchFamily="34" charset="0"/>
                        </a:rPr>
                        <a:t> من الجنسين وتشمل: </a:t>
                      </a:r>
                      <a:r>
                        <a:rPr lang="ar-AE" sz="1000" dirty="0" smtClean="0">
                          <a:latin typeface="Tahoma" pitchFamily="34" charset="0"/>
                          <a:ea typeface="Tahoma" pitchFamily="34" charset="0"/>
                          <a:cs typeface="Tahoma" pitchFamily="34" charset="0"/>
                        </a:rPr>
                        <a:t>المتزوج</a:t>
                      </a:r>
                      <a:r>
                        <a:rPr lang="en-US" sz="1000" dirty="0" smtClean="0">
                          <a:latin typeface="Tahoma" pitchFamily="34" charset="0"/>
                          <a:ea typeface="Tahoma" pitchFamily="34" charset="0"/>
                          <a:cs typeface="Tahoma" pitchFamily="34" charset="0"/>
                        </a:rPr>
                        <a:t> </a:t>
                      </a:r>
                      <a:r>
                        <a:rPr lang="ar-AE" sz="1000" baseline="0" dirty="0" smtClean="0">
                          <a:latin typeface="Tahoma" pitchFamily="34" charset="0"/>
                          <a:ea typeface="Tahoma" pitchFamily="34" charset="0"/>
                          <a:cs typeface="Tahoma" pitchFamily="34" charset="0"/>
                        </a:rPr>
                        <a:t> و</a:t>
                      </a:r>
                      <a:r>
                        <a:rPr lang="ar-AE" sz="1000" dirty="0" smtClean="0">
                          <a:latin typeface="Tahoma" pitchFamily="34" charset="0"/>
                          <a:ea typeface="Tahoma" pitchFamily="34" charset="0"/>
                          <a:cs typeface="Tahoma" pitchFamily="34" charset="0"/>
                        </a:rPr>
                        <a:t>الأعزب</a:t>
                      </a:r>
                      <a:r>
                        <a:rPr lang="ar-AE" sz="1000" baseline="0" dirty="0" smtClean="0">
                          <a:latin typeface="Tahoma" pitchFamily="34" charset="0"/>
                          <a:ea typeface="Tahoma" pitchFamily="34" charset="0"/>
                          <a:cs typeface="Tahoma" pitchFamily="34" charset="0"/>
                        </a:rPr>
                        <a:t> و</a:t>
                      </a:r>
                      <a:r>
                        <a:rPr lang="ar-AE" sz="1000" dirty="0" smtClean="0">
                          <a:latin typeface="Tahoma" pitchFamily="34" charset="0"/>
                          <a:ea typeface="Tahoma" pitchFamily="34" charset="0"/>
                          <a:cs typeface="Tahoma" pitchFamily="34" charset="0"/>
                        </a:rPr>
                        <a:t>المطلق</a:t>
                      </a:r>
                      <a:r>
                        <a:rPr lang="ar-AE" sz="1000" baseline="0" dirty="0" smtClean="0">
                          <a:latin typeface="Tahoma" pitchFamily="34" charset="0"/>
                          <a:ea typeface="Tahoma" pitchFamily="34" charset="0"/>
                          <a:cs typeface="Tahoma" pitchFamily="34" charset="0"/>
                        </a:rPr>
                        <a:t> و</a:t>
                      </a:r>
                      <a:r>
                        <a:rPr lang="ar-AE" sz="1000" dirty="0" smtClean="0">
                          <a:latin typeface="Tahoma" pitchFamily="34" charset="0"/>
                          <a:ea typeface="Tahoma" pitchFamily="34" charset="0"/>
                          <a:cs typeface="Tahoma" pitchFamily="34" charset="0"/>
                        </a:rPr>
                        <a:t>الأرمل</a:t>
                      </a:r>
                    </a:p>
                  </a:txBody>
                  <a:tcPr anchor="ctr"/>
                </a:tc>
                <a:tc>
                  <a:txBody>
                    <a:bodyPr/>
                    <a:lstStyle/>
                    <a:p>
                      <a:pPr algn="l" rtl="1"/>
                      <a:r>
                        <a:rPr lang="ar-AE" sz="1000" dirty="0" smtClean="0">
                          <a:latin typeface="Tahoma" pitchFamily="34" charset="0"/>
                          <a:ea typeface="Tahoma" pitchFamily="34" charset="0"/>
                          <a:cs typeface="Tahoma" pitchFamily="34" charset="0"/>
                        </a:rPr>
                        <a:t>الحالة الاجتماعية:</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تم تقسيم أعمار العاملين على فئات تبدأ من ما دون العشرين سنة وتتدرج بزيادة عشر سنوات لكل فئة عن سابقتها</a:t>
                      </a:r>
                    </a:p>
                  </a:txBody>
                  <a:tcPr anchor="ctr"/>
                </a:tc>
                <a:tc>
                  <a:txBody>
                    <a:bodyPr/>
                    <a:lstStyle/>
                    <a:p>
                      <a:pPr algn="l" rtl="1"/>
                      <a:r>
                        <a:rPr lang="ar-AE" sz="1000" dirty="0" smtClean="0">
                          <a:latin typeface="Tahoma" pitchFamily="34" charset="0"/>
                          <a:ea typeface="Tahoma" pitchFamily="34" charset="0"/>
                          <a:cs typeface="Tahoma" pitchFamily="34" charset="0"/>
                        </a:rPr>
                        <a:t>الفئة العمرية: </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الفترة الزمنية بالسنوات للمدة التي استمر فيها الموظف الموجود على رأس عمله حالياً من تاريخ مباشرته إلى تاريخ إعداد</a:t>
                      </a:r>
                      <a:r>
                        <a:rPr lang="ar-AE" sz="1000" baseline="0" dirty="0" smtClean="0">
                          <a:latin typeface="Tahoma" pitchFamily="34" charset="0"/>
                          <a:ea typeface="Tahoma" pitchFamily="34" charset="0"/>
                          <a:cs typeface="Tahoma" pitchFamily="34" charset="0"/>
                        </a:rPr>
                        <a:t> النشرة</a:t>
                      </a:r>
                      <a:endParaRPr lang="ar-AE" sz="1000" dirty="0" smtClean="0">
                        <a:latin typeface="Tahoma" pitchFamily="34" charset="0"/>
                        <a:ea typeface="Tahoma" pitchFamily="34" charset="0"/>
                        <a:cs typeface="Tahoma" pitchFamily="34" charset="0"/>
                      </a:endParaRPr>
                    </a:p>
                  </a:txBody>
                  <a:tcPr anchor="ctr"/>
                </a:tc>
                <a:tc>
                  <a:txBody>
                    <a:bodyPr/>
                    <a:lstStyle/>
                    <a:p>
                      <a:pPr algn="l" rtl="1"/>
                      <a:r>
                        <a:rPr lang="ar-AE" sz="1000" dirty="0" smtClean="0">
                          <a:latin typeface="Tahoma" pitchFamily="34" charset="0"/>
                          <a:ea typeface="Tahoma" pitchFamily="34" charset="0"/>
                          <a:cs typeface="Tahoma" pitchFamily="34" charset="0"/>
                        </a:rPr>
                        <a:t>مدة الخدمة:</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يقصد بها حالات الموظفين الذين تم ترفيع درجاتهم درجة واحدة وظيفياً، أو أكثر من درجة استثنائياً، أو الذين تم منحهم ترقية مالية</a:t>
                      </a:r>
                    </a:p>
                  </a:txBody>
                  <a:tcPr anchor="ctr"/>
                </a:tc>
                <a:tc>
                  <a:txBody>
                    <a:bodyPr/>
                    <a:lstStyle/>
                    <a:p>
                      <a:pPr algn="l" rtl="1"/>
                      <a:r>
                        <a:rPr lang="ar-AE" sz="1000" dirty="0" smtClean="0">
                          <a:latin typeface="Tahoma" pitchFamily="34" charset="0"/>
                          <a:ea typeface="Tahoma" pitchFamily="34" charset="0"/>
                          <a:cs typeface="Tahoma" pitchFamily="34" charset="0"/>
                        </a:rPr>
                        <a:t>الترقيات:</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التصنيف</a:t>
                      </a:r>
                      <a:r>
                        <a:rPr lang="ar-AE" sz="1000" baseline="0" dirty="0" smtClean="0">
                          <a:latin typeface="Tahoma" pitchFamily="34" charset="0"/>
                          <a:ea typeface="Tahoma" pitchFamily="34" charset="0"/>
                          <a:cs typeface="Tahoma" pitchFamily="34" charset="0"/>
                        </a:rPr>
                        <a:t> الذي تخضع له الوظائف في الحكومة الاتحادية  تبعاً لطبيعتها الإدارية أو المهنية</a:t>
                      </a:r>
                      <a:endParaRPr lang="ar-AE" sz="1000" dirty="0" smtClean="0">
                        <a:latin typeface="Tahoma" pitchFamily="34" charset="0"/>
                        <a:ea typeface="Tahoma" pitchFamily="34" charset="0"/>
                        <a:cs typeface="Tahoma" pitchFamily="34" charset="0"/>
                      </a:endParaRPr>
                    </a:p>
                  </a:txBody>
                  <a:tcPr anchor="ctr"/>
                </a:tc>
                <a:tc>
                  <a:txBody>
                    <a:bodyPr/>
                    <a:lstStyle/>
                    <a:p>
                      <a:pPr algn="l" rtl="1"/>
                      <a:r>
                        <a:rPr lang="ar-AE" sz="1000" dirty="0" smtClean="0">
                          <a:latin typeface="Tahoma" pitchFamily="34" charset="0"/>
                          <a:ea typeface="Tahoma" pitchFamily="34" charset="0"/>
                          <a:cs typeface="Tahoma" pitchFamily="34" charset="0"/>
                        </a:rPr>
                        <a:t>المجموعة</a:t>
                      </a:r>
                      <a:r>
                        <a:rPr lang="ar-AE" sz="1000" baseline="0" dirty="0" smtClean="0">
                          <a:latin typeface="Tahoma" pitchFamily="34" charset="0"/>
                          <a:ea typeface="Tahoma" pitchFamily="34" charset="0"/>
                          <a:cs typeface="Tahoma" pitchFamily="34" charset="0"/>
                        </a:rPr>
                        <a:t> الوظيفية:</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التصنيف الذي يخضع له المؤهل العلمي للموظف</a:t>
                      </a:r>
                      <a:r>
                        <a:rPr lang="ar-AE" sz="1000" baseline="0" dirty="0" smtClean="0">
                          <a:latin typeface="Tahoma" pitchFamily="34" charset="0"/>
                          <a:ea typeface="Tahoma" pitchFamily="34" charset="0"/>
                          <a:cs typeface="Tahoma" pitchFamily="34" charset="0"/>
                        </a:rPr>
                        <a:t> من: فوق جامعي إلى جامعي وحتى الموظفين بدون مؤهل</a:t>
                      </a:r>
                      <a:endParaRPr lang="ar-AE" sz="1000" dirty="0" smtClean="0">
                        <a:latin typeface="Tahoma" pitchFamily="34" charset="0"/>
                        <a:ea typeface="Tahoma" pitchFamily="34" charset="0"/>
                        <a:cs typeface="Tahoma" pitchFamily="34" charset="0"/>
                      </a:endParaRPr>
                    </a:p>
                  </a:txBody>
                  <a:tcPr anchor="ctr"/>
                </a:tc>
                <a:tc>
                  <a:txBody>
                    <a:bodyPr/>
                    <a:lstStyle/>
                    <a:p>
                      <a:pPr algn="l" rtl="1"/>
                      <a:r>
                        <a:rPr lang="ar-AE" sz="1000" dirty="0" smtClean="0">
                          <a:latin typeface="Tahoma" pitchFamily="34" charset="0"/>
                          <a:ea typeface="Tahoma" pitchFamily="34" charset="0"/>
                          <a:cs typeface="Tahoma" pitchFamily="34" charset="0"/>
                        </a:rPr>
                        <a:t>فئة المؤهل</a:t>
                      </a:r>
                      <a:r>
                        <a:rPr lang="ar-AE" sz="1000" baseline="0" dirty="0" smtClean="0">
                          <a:latin typeface="Tahoma" pitchFamily="34" charset="0"/>
                          <a:ea typeface="Tahoma" pitchFamily="34" charset="0"/>
                          <a:cs typeface="Tahoma" pitchFamily="34" charset="0"/>
                        </a:rPr>
                        <a:t> العلمي:</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الوزارات والجهات الاتحادية المستقلة التي تستخدم</a:t>
                      </a:r>
                      <a:r>
                        <a:rPr lang="ar-AE" sz="1000" baseline="0" dirty="0" smtClean="0">
                          <a:latin typeface="Tahoma" pitchFamily="34" charset="0"/>
                          <a:ea typeface="Tahoma" pitchFamily="34" charset="0"/>
                          <a:cs typeface="Tahoma" pitchFamily="34" charset="0"/>
                        </a:rPr>
                        <a:t> نظام «بياناتي» للموارد البشرية بدءاً من الترشيح والموافقات مروراً بالتعيين والرواتب وحتى نهاية الخدمة</a:t>
                      </a:r>
                      <a:endParaRPr lang="ar-AE" sz="1000" dirty="0" smtClean="0">
                        <a:latin typeface="Tahoma" pitchFamily="34" charset="0"/>
                        <a:ea typeface="Tahoma" pitchFamily="34" charset="0"/>
                        <a:cs typeface="Tahoma" pitchFamily="34" charset="0"/>
                      </a:endParaRPr>
                    </a:p>
                  </a:txBody>
                  <a:tcPr anchor="ctr"/>
                </a:tc>
                <a:tc>
                  <a:txBody>
                    <a:bodyPr/>
                    <a:lstStyle/>
                    <a:p>
                      <a:pPr algn="l" rtl="1"/>
                      <a:r>
                        <a:rPr lang="ar-AE" sz="1000" dirty="0" smtClean="0">
                          <a:latin typeface="Tahoma" pitchFamily="34" charset="0"/>
                          <a:ea typeface="Tahoma" pitchFamily="34" charset="0"/>
                          <a:cs typeface="Tahoma" pitchFamily="34" charset="0"/>
                        </a:rPr>
                        <a:t>الجهات الاتحادية المشغلة لنظام «بياناتي»</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الجهات الاتحادية المستقلة التي لها أنظمة خاصة بالموارد</a:t>
                      </a:r>
                      <a:r>
                        <a:rPr lang="ar-AE" sz="1000" baseline="0" dirty="0" smtClean="0">
                          <a:latin typeface="Tahoma" pitchFamily="34" charset="0"/>
                          <a:ea typeface="Tahoma" pitchFamily="34" charset="0"/>
                          <a:cs typeface="Tahoma" pitchFamily="34" charset="0"/>
                        </a:rPr>
                        <a:t> البشرية وقامت بإنجاز الربط المباشر بين قواعد البيانات الخاصة بالموارد البشرية فيها مع نظام «بياناتي» في الهيئة الاتحادية للموارد البشرية الحكومية</a:t>
                      </a:r>
                      <a:endParaRPr lang="ar-AE" sz="1000" dirty="0" smtClean="0">
                        <a:latin typeface="Tahoma" pitchFamily="34" charset="0"/>
                        <a:ea typeface="Tahoma" pitchFamily="34" charset="0"/>
                        <a:cs typeface="Tahoma" pitchFamily="34" charset="0"/>
                      </a:endParaRPr>
                    </a:p>
                  </a:txBody>
                  <a:tcPr anchor="ctr"/>
                </a:tc>
                <a:tc>
                  <a:txBody>
                    <a:bodyPr/>
                    <a:lstStyle/>
                    <a:p>
                      <a:pPr algn="l" rtl="1"/>
                      <a:r>
                        <a:rPr lang="ar-AE" sz="1000" dirty="0" smtClean="0">
                          <a:latin typeface="Tahoma" pitchFamily="34" charset="0"/>
                          <a:ea typeface="Tahoma" pitchFamily="34" charset="0"/>
                          <a:cs typeface="Tahoma" pitchFamily="34" charset="0"/>
                        </a:rPr>
                        <a:t>الجهات الاتحادية التي لها ربط مباشر بنظام «بياناتي»</a:t>
                      </a:r>
                      <a:endParaRPr lang="en-US" sz="1000" dirty="0">
                        <a:latin typeface="Tahoma" pitchFamily="34" charset="0"/>
                        <a:ea typeface="Tahoma" pitchFamily="34" charset="0"/>
                        <a:cs typeface="Tahoma" pitchFamily="34" charset="0"/>
                      </a:endParaRPr>
                    </a:p>
                  </a:txBody>
                  <a:tcPr anchor="ctr"/>
                </a:tc>
              </a:tr>
              <a:tr h="0">
                <a:tc>
                  <a:txBody>
                    <a:bodyPr/>
                    <a:lstStyle/>
                    <a:p>
                      <a:pPr algn="r" rtl="1"/>
                      <a:r>
                        <a:rPr lang="ar-AE" sz="1000" dirty="0" smtClean="0">
                          <a:latin typeface="Tahoma" pitchFamily="34" charset="0"/>
                          <a:ea typeface="Tahoma" pitchFamily="34" charset="0"/>
                          <a:cs typeface="Tahoma" pitchFamily="34" charset="0"/>
                        </a:rPr>
                        <a:t>الجهات الاتحادية المستقلة التي لها أنظمة خاصة بالموارد</a:t>
                      </a:r>
                      <a:r>
                        <a:rPr lang="ar-AE" sz="1000" baseline="0" dirty="0" smtClean="0">
                          <a:latin typeface="Tahoma" pitchFamily="34" charset="0"/>
                          <a:ea typeface="Tahoma" pitchFamily="34" charset="0"/>
                          <a:cs typeface="Tahoma" pitchFamily="34" charset="0"/>
                        </a:rPr>
                        <a:t> البشرية ولم تقم بإنجاز الربط المباشر مع نظام «بياناتي» في الهيئة الاتحادية للموارد البشرية الحكومية حتى تاريخ إعداد النشرة</a:t>
                      </a:r>
                      <a:endParaRPr lang="ar-AE" sz="1000" dirty="0" smtClean="0">
                        <a:latin typeface="Tahoma" pitchFamily="34" charset="0"/>
                        <a:ea typeface="Tahoma" pitchFamily="34" charset="0"/>
                        <a:cs typeface="Tahoma" pitchFamily="34" charset="0"/>
                      </a:endParaRPr>
                    </a:p>
                  </a:txBody>
                  <a:tcPr anchor="ctr"/>
                </a:tc>
                <a:tc>
                  <a:txBody>
                    <a:bodyPr/>
                    <a:lstStyle/>
                    <a:p>
                      <a:pPr algn="l" rtl="1"/>
                      <a:r>
                        <a:rPr lang="ar-AE" sz="1000" dirty="0" smtClean="0">
                          <a:latin typeface="Tahoma" pitchFamily="34" charset="0"/>
                          <a:ea typeface="Tahoma" pitchFamily="34" charset="0"/>
                          <a:cs typeface="Tahoma" pitchFamily="34" charset="0"/>
                        </a:rPr>
                        <a:t>الجهات الاتحادية غير المرتبطة بنظام «بياناتي»</a:t>
                      </a:r>
                      <a:endParaRPr lang="en-US" sz="1000" dirty="0">
                        <a:latin typeface="Tahoma" pitchFamily="34" charset="0"/>
                        <a:ea typeface="Tahoma" pitchFamily="34" charset="0"/>
                        <a:cs typeface="Tahoma" pitchFamily="34" charset="0"/>
                      </a:endParaRPr>
                    </a:p>
                  </a:txBody>
                  <a:tcPr anchor="ctr"/>
                </a:tc>
              </a:tr>
            </a:tbl>
          </a:graphicData>
        </a:graphic>
      </p:graphicFrame>
    </p:spTree>
    <p:extLst>
      <p:ext uri="{BB962C8B-B14F-4D97-AF65-F5344CB8AC3E}">
        <p14:creationId xmlns:p14="http://schemas.microsoft.com/office/powerpoint/2010/main" val="2940375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1134018"/>
            <a:ext cx="8839200" cy="369332"/>
          </a:xfrm>
          <a:prstGeom prst="rect">
            <a:avLst/>
          </a:prstGeom>
          <a:noFill/>
        </p:spPr>
        <p:txBody>
          <a:bodyPr wrap="square" lIns="91440" tIns="45720" rIns="91440" bIns="45720">
            <a:spAutoFit/>
          </a:bodyPr>
          <a:lstStyle/>
          <a:p>
            <a:pPr algn="r" rtl="1"/>
            <a:r>
              <a:rPr lang="ar-AE" b="1" u="sng" dirty="0">
                <a:solidFill>
                  <a:srgbClr val="C00000"/>
                </a:solidFill>
                <a:latin typeface="Sakkal Majalla" pitchFamily="2" charset="-78"/>
                <a:cs typeface="Sakkal Majalla" pitchFamily="2" charset="-78"/>
              </a:rPr>
              <a:t>أعداد الموظفين في الجهات </a:t>
            </a:r>
            <a:r>
              <a:rPr lang="ar-AE" b="1" u="sng" dirty="0" smtClean="0">
                <a:solidFill>
                  <a:srgbClr val="C00000"/>
                </a:solidFill>
                <a:latin typeface="Sakkal Majalla" pitchFamily="2" charset="-78"/>
                <a:cs typeface="Sakkal Majalla" pitchFamily="2" charset="-78"/>
              </a:rPr>
              <a:t>الاتحادية </a:t>
            </a:r>
            <a:r>
              <a:rPr lang="ar-AE" b="1" u="sng" dirty="0">
                <a:solidFill>
                  <a:srgbClr val="C00000"/>
                </a:solidFill>
                <a:latin typeface="Sakkal Majalla" pitchFamily="2" charset="-78"/>
                <a:cs typeface="Sakkal Majalla" pitchFamily="2" charset="-78"/>
              </a:rPr>
              <a:t>المستقلة </a:t>
            </a:r>
            <a:r>
              <a:rPr lang="ar-AE" b="1" u="sng" dirty="0" smtClean="0">
                <a:solidFill>
                  <a:srgbClr val="C00000"/>
                </a:solidFill>
                <a:latin typeface="Sakkal Majalla" pitchFamily="2" charset="-78"/>
                <a:cs typeface="Sakkal Majalla" pitchFamily="2" charset="-78"/>
              </a:rPr>
              <a:t>لسنة 2015 - حسب مدة </a:t>
            </a:r>
            <a:r>
              <a:rPr lang="ar-AE" b="1" u="sng" dirty="0">
                <a:solidFill>
                  <a:srgbClr val="C00000"/>
                </a:solidFill>
                <a:latin typeface="Sakkal Majalla" pitchFamily="2" charset="-78"/>
                <a:cs typeface="Sakkal Majalla" pitchFamily="2" charset="-78"/>
              </a:rPr>
              <a:t>الخدمة</a:t>
            </a:r>
          </a:p>
        </p:txBody>
      </p:sp>
      <p:graphicFrame>
        <p:nvGraphicFramePr>
          <p:cNvPr id="3" name="Table 2"/>
          <p:cNvGraphicFramePr>
            <a:graphicFrameLocks noGrp="1"/>
          </p:cNvGraphicFramePr>
          <p:nvPr>
            <p:extLst>
              <p:ext uri="{D42A27DB-BD31-4B8C-83A1-F6EECF244321}">
                <p14:modId xmlns:p14="http://schemas.microsoft.com/office/powerpoint/2010/main" val="23455627"/>
              </p:ext>
            </p:extLst>
          </p:nvPr>
        </p:nvGraphicFramePr>
        <p:xfrm>
          <a:off x="5628846" y="1504950"/>
          <a:ext cx="3286554" cy="4114798"/>
        </p:xfrm>
        <a:graphic>
          <a:graphicData uri="http://schemas.openxmlformats.org/drawingml/2006/table">
            <a:tbl>
              <a:tblPr rtl="1"/>
              <a:tblGrid>
                <a:gridCol w="1447800"/>
                <a:gridCol w="520700"/>
                <a:gridCol w="659027"/>
                <a:gridCol w="659027"/>
              </a:tblGrid>
              <a:tr h="449517">
                <a:tc>
                  <a:txBody>
                    <a:bodyPr/>
                    <a:lstStyle/>
                    <a:p>
                      <a:pPr algn="ctr" rtl="1" fontAlgn="b"/>
                      <a:r>
                        <a:rPr lang="ar-AE" sz="1400" b="0" i="0" u="none" strike="noStrike" dirty="0" smtClean="0">
                          <a:solidFill>
                            <a:srgbClr val="000000"/>
                          </a:solidFill>
                          <a:effectLst/>
                          <a:latin typeface="Arial"/>
                        </a:rPr>
                        <a:t>سنة </a:t>
                      </a:r>
                      <a:r>
                        <a:rPr lang="ar-AE" sz="1400" b="0" i="0" u="none" strike="noStrike" baseline="0" dirty="0" smtClean="0">
                          <a:solidFill>
                            <a:srgbClr val="000000"/>
                          </a:solidFill>
                          <a:effectLst/>
                          <a:latin typeface="Arial"/>
                        </a:rPr>
                        <a:t>2015</a:t>
                      </a:r>
                      <a:endParaRPr lang="ar-AE" sz="1400" b="0" i="0" u="none" strike="noStrike" dirty="0">
                        <a:solidFill>
                          <a:srgbClr val="000000"/>
                        </a:solidFill>
                        <a:effectLst/>
                        <a:latin typeface="Arial"/>
                      </a:endParaRP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1" fontAlgn="b"/>
                      <a:r>
                        <a:rPr lang="ar-AE" sz="1400" b="0" i="0" u="none" strike="noStrike" dirty="0">
                          <a:solidFill>
                            <a:srgbClr val="000000"/>
                          </a:solidFill>
                          <a:effectLst/>
                          <a:latin typeface="Arial"/>
                        </a:rPr>
                        <a:t>أنثى</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1" fontAlgn="b"/>
                      <a:r>
                        <a:rPr lang="ar-AE" sz="1400" b="0" i="0" u="none" strike="noStrike" dirty="0">
                          <a:solidFill>
                            <a:srgbClr val="000000"/>
                          </a:solidFill>
                          <a:effectLst/>
                          <a:latin typeface="Arial"/>
                        </a:rPr>
                        <a:t>ذكر</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1" fontAlgn="b"/>
                      <a:r>
                        <a:rPr lang="ar-AE" sz="1400" b="0" i="0" u="none" strike="noStrike" dirty="0">
                          <a:solidFill>
                            <a:srgbClr val="000000"/>
                          </a:solidFill>
                          <a:effectLst/>
                          <a:latin typeface="Arial"/>
                        </a:rPr>
                        <a:t>مجموع</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r>
              <a:tr h="326173">
                <a:tc>
                  <a:txBody>
                    <a:bodyPr/>
                    <a:lstStyle/>
                    <a:p>
                      <a:pPr algn="ctr" rtl="1" fontAlgn="b"/>
                      <a:r>
                        <a:rPr lang="ar-AE" sz="1400" b="0" i="0" u="none" strike="noStrike" kern="1200" dirty="0">
                          <a:solidFill>
                            <a:srgbClr val="000000"/>
                          </a:solidFill>
                          <a:effectLst/>
                          <a:latin typeface="Calibri"/>
                          <a:ea typeface="+mn-ea"/>
                          <a:cs typeface="+mn-cs"/>
                        </a:rPr>
                        <a:t> أقل من سنة</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1,803</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3,697</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5,500</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326173">
                <a:tc>
                  <a:txBody>
                    <a:bodyPr/>
                    <a:lstStyle/>
                    <a:p>
                      <a:pPr algn="ctr" rtl="1" fontAlgn="b"/>
                      <a:r>
                        <a:rPr lang="ar-AE" sz="1400" b="0" i="0" u="none" strike="noStrike" kern="1200" dirty="0">
                          <a:solidFill>
                            <a:srgbClr val="000000"/>
                          </a:solidFill>
                          <a:effectLst/>
                          <a:latin typeface="Calibri"/>
                          <a:ea typeface="+mn-ea"/>
                          <a:cs typeface="+mn-cs"/>
                        </a:rPr>
                        <a:t> من 01 إلى 04</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4,621</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11,606</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16,227</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326173">
                <a:tc>
                  <a:txBody>
                    <a:bodyPr/>
                    <a:lstStyle/>
                    <a:p>
                      <a:pPr algn="ctr" rtl="1" fontAlgn="b"/>
                      <a:r>
                        <a:rPr lang="ar-AE" sz="1400" b="0" i="0" u="none" strike="noStrike" kern="1200" dirty="0">
                          <a:solidFill>
                            <a:srgbClr val="000000"/>
                          </a:solidFill>
                          <a:effectLst/>
                          <a:latin typeface="Calibri"/>
                          <a:ea typeface="+mn-ea"/>
                          <a:cs typeface="+mn-cs"/>
                        </a:rPr>
                        <a:t> من 05 إلى 09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2,468</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5,749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8,217</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326173">
                <a:tc>
                  <a:txBody>
                    <a:bodyPr/>
                    <a:lstStyle/>
                    <a:p>
                      <a:pPr algn="ctr" rtl="1" fontAlgn="b"/>
                      <a:r>
                        <a:rPr lang="ar-AE" sz="1400" b="0" i="0" u="none" strike="noStrike" kern="1200" dirty="0">
                          <a:solidFill>
                            <a:srgbClr val="000000"/>
                          </a:solidFill>
                          <a:effectLst/>
                          <a:latin typeface="Calibri"/>
                          <a:ea typeface="+mn-ea"/>
                          <a:cs typeface="+mn-cs"/>
                        </a:rPr>
                        <a:t> من 10 إلى 14</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566</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2,122</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2,688</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326173">
                <a:tc>
                  <a:txBody>
                    <a:bodyPr/>
                    <a:lstStyle/>
                    <a:p>
                      <a:pPr algn="ctr" rtl="1" fontAlgn="b"/>
                      <a:r>
                        <a:rPr lang="ar-AE" sz="1400" b="0" i="0" u="none" strike="noStrike" kern="1200">
                          <a:solidFill>
                            <a:srgbClr val="000000"/>
                          </a:solidFill>
                          <a:effectLst/>
                          <a:latin typeface="Calibri"/>
                          <a:ea typeface="+mn-ea"/>
                          <a:cs typeface="+mn-cs"/>
                        </a:rPr>
                        <a:t> من 15 إلى 19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431</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1,562</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1,993</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326173">
                <a:tc>
                  <a:txBody>
                    <a:bodyPr/>
                    <a:lstStyle/>
                    <a:p>
                      <a:pPr algn="ctr" rtl="1" fontAlgn="b"/>
                      <a:r>
                        <a:rPr lang="ar-AE" sz="1400" b="0" i="0" u="none" strike="noStrike" kern="1200">
                          <a:solidFill>
                            <a:srgbClr val="000000"/>
                          </a:solidFill>
                          <a:effectLst/>
                          <a:latin typeface="Calibri"/>
                          <a:ea typeface="+mn-ea"/>
                          <a:cs typeface="+mn-cs"/>
                        </a:rPr>
                        <a:t> من 20 إلى 24</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143</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853</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996</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326173">
                <a:tc>
                  <a:txBody>
                    <a:bodyPr/>
                    <a:lstStyle/>
                    <a:p>
                      <a:pPr algn="ctr" rtl="1" fontAlgn="b"/>
                      <a:r>
                        <a:rPr lang="ar-AE" sz="1400" b="0" i="0" u="none" strike="noStrike" kern="1200">
                          <a:solidFill>
                            <a:srgbClr val="000000"/>
                          </a:solidFill>
                          <a:effectLst/>
                          <a:latin typeface="Calibri"/>
                          <a:ea typeface="+mn-ea"/>
                          <a:cs typeface="+mn-cs"/>
                        </a:rPr>
                        <a:t> من 25 إلى 29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36</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444</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480</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326173">
                <a:tc>
                  <a:txBody>
                    <a:bodyPr/>
                    <a:lstStyle/>
                    <a:p>
                      <a:pPr algn="ctr" rtl="1" fontAlgn="b"/>
                      <a:r>
                        <a:rPr lang="ar-AE" sz="1400" b="0" i="0" u="none" strike="noStrike" kern="1200">
                          <a:solidFill>
                            <a:srgbClr val="000000"/>
                          </a:solidFill>
                          <a:effectLst/>
                          <a:latin typeface="Calibri"/>
                          <a:ea typeface="+mn-ea"/>
                          <a:cs typeface="+mn-cs"/>
                        </a:rPr>
                        <a:t> من 30 إلى 34</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8</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342</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350</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326173">
                <a:tc>
                  <a:txBody>
                    <a:bodyPr/>
                    <a:lstStyle/>
                    <a:p>
                      <a:pPr algn="ctr" rtl="1" fontAlgn="b"/>
                      <a:r>
                        <a:rPr lang="ar-AE" sz="1400" b="0" i="0" u="none" strike="noStrike" kern="1200" dirty="0">
                          <a:solidFill>
                            <a:srgbClr val="000000"/>
                          </a:solidFill>
                          <a:effectLst/>
                          <a:latin typeface="Calibri"/>
                          <a:ea typeface="+mn-ea"/>
                          <a:cs typeface="+mn-cs"/>
                        </a:rPr>
                        <a:t> من 35 إلى 39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4</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133</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137</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326173">
                <a:tc>
                  <a:txBody>
                    <a:bodyPr/>
                    <a:lstStyle/>
                    <a:p>
                      <a:pPr algn="ctr" rtl="1" fontAlgn="b"/>
                      <a:r>
                        <a:rPr lang="ar-AE" sz="1400" b="0" i="0" u="none" strike="noStrike" kern="1200">
                          <a:solidFill>
                            <a:srgbClr val="000000"/>
                          </a:solidFill>
                          <a:effectLst/>
                          <a:latin typeface="Calibri"/>
                          <a:ea typeface="+mn-ea"/>
                          <a:cs typeface="+mn-cs"/>
                        </a:rPr>
                        <a:t> أكثر من 40 سنة</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0</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b"/>
                      <a:r>
                        <a:rPr lang="en-US" sz="1400" b="0" i="0" u="none" strike="noStrike">
                          <a:effectLst/>
                          <a:latin typeface="+mj-lt"/>
                        </a:rPr>
                        <a:t>19</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r>
              <a:tr h="403551">
                <a:tc>
                  <a:txBody>
                    <a:bodyPr/>
                    <a:lstStyle/>
                    <a:p>
                      <a:pPr algn="ctr" rtl="1" fontAlgn="b"/>
                      <a:r>
                        <a:rPr lang="ar-AE" sz="1400" b="0" i="0" u="none" strike="noStrike" dirty="0">
                          <a:solidFill>
                            <a:srgbClr val="000000"/>
                          </a:solidFill>
                          <a:effectLst/>
                          <a:latin typeface="Arial"/>
                        </a:rPr>
                        <a:t>مجموع</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1" i="0" u="none" strike="noStrike" dirty="0">
                          <a:effectLst/>
                          <a:latin typeface="+mj-lt"/>
                        </a:rPr>
                        <a:t>10,080</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1" i="0" u="none" strike="noStrike" dirty="0">
                          <a:effectLst/>
                          <a:latin typeface="+mj-lt"/>
                        </a:rPr>
                        <a:t>26,527</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c>
                  <a:txBody>
                    <a:bodyPr/>
                    <a:lstStyle/>
                    <a:p>
                      <a:pPr algn="ctr" rtl="0" fontAlgn="b"/>
                      <a:r>
                        <a:rPr lang="en-US" sz="1400" b="1" i="0" u="none" strike="noStrike" dirty="0">
                          <a:effectLst/>
                          <a:latin typeface="+mj-lt"/>
                        </a:rPr>
                        <a:t>36,607</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76926486"/>
              </p:ext>
            </p:extLst>
          </p:nvPr>
        </p:nvGraphicFramePr>
        <p:xfrm>
          <a:off x="161925" y="6004560"/>
          <a:ext cx="8753475" cy="548640"/>
        </p:xfrm>
        <a:graphic>
          <a:graphicData uri="http://schemas.openxmlformats.org/drawingml/2006/table">
            <a:tbl>
              <a:tblPr firstRow="1" bandRow="1">
                <a:tableStyleId>{C4B1156A-380E-4F78-BDF5-A606A8083BF9}</a:tableStyleId>
              </a:tblPr>
              <a:tblGrid>
                <a:gridCol w="8753475"/>
              </a:tblGrid>
              <a:tr h="228600">
                <a:tc>
                  <a:txBody>
                    <a:bodyPr/>
                    <a:lstStyle/>
                    <a:p>
                      <a:pPr lvl="0" algn="ctr" rtl="1"/>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البيانات تشمل الموظفين في الجهات المستقلة التي يتم سحب بياناتها بشكل ربع سنوي من خلال الربط مع نظام «بياناتي» وعددها  </a:t>
                      </a:r>
                      <a:r>
                        <a:rPr lang="en-US" sz="1200" b="1" dirty="0" smtClean="0">
                          <a:solidFill>
                            <a:schemeClr val="tx1"/>
                          </a:solidFill>
                          <a:latin typeface="Sakkal Majalla" panose="02000000000000000000" pitchFamily="2" charset="-78"/>
                          <a:ea typeface="Tahoma" pitchFamily="34" charset="0"/>
                          <a:cs typeface="Sakkal Majalla" panose="02000000000000000000" pitchFamily="2" charset="-78"/>
                        </a:rPr>
                        <a:t>20</a:t>
                      </a:r>
                      <a:r>
                        <a:rPr lang="ar-AE" sz="1200" b="1" dirty="0" smtClean="0">
                          <a:solidFill>
                            <a:schemeClr val="tx1"/>
                          </a:solidFill>
                          <a:latin typeface="Sakkal Majalla" panose="02000000000000000000" pitchFamily="2" charset="-78"/>
                          <a:ea typeface="Tahoma" pitchFamily="34" charset="0"/>
                          <a:cs typeface="Sakkal Majalla" panose="02000000000000000000" pitchFamily="2" charset="-78"/>
                        </a:rPr>
                        <a:t>جهة مستقلة</a:t>
                      </a:r>
                      <a:endParaRPr lang="en-US" sz="1200" b="1" dirty="0">
                        <a:solidFill>
                          <a:schemeClr val="tx1"/>
                        </a:solidFill>
                        <a:latin typeface="Sakkal Majalla" panose="02000000000000000000" pitchFamily="2" charset="-78"/>
                        <a:ea typeface="Tahoma" pitchFamily="34" charset="0"/>
                        <a:cs typeface="Sakkal Majalla" panose="02000000000000000000" pitchFamily="2" charset="-78"/>
                      </a:endParaRPr>
                    </a:p>
                  </a:txBody>
                  <a:tcPr/>
                </a:tc>
              </a:tr>
              <a:tr h="22860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anose="02000000000000000000" pitchFamily="2" charset="-78"/>
                          <a:ea typeface="Tahoma" pitchFamily="34" charset="0"/>
                          <a:cs typeface="Sakkal Majalla" panose="02000000000000000000" pitchFamily="2" charset="-78"/>
                        </a:rPr>
                        <a:t>أعداد العاملين في الوظائف الحرفية والمعاونة في مواصلات الإمارات ومؤسسة الإمارات العامة للبترول يبلغ عددهم </a:t>
                      </a:r>
                      <a:r>
                        <a:rPr lang="en-US" sz="1200" b="1" i="0" u="none" strike="noStrike" dirty="0" smtClean="0">
                          <a:effectLst/>
                          <a:latin typeface="Sakkal Majalla" panose="02000000000000000000" pitchFamily="2" charset="-78"/>
                          <a:cs typeface="Sakkal Majalla" panose="02000000000000000000" pitchFamily="2" charset="-78"/>
                        </a:rPr>
                        <a:t>14,635</a:t>
                      </a:r>
                      <a:r>
                        <a:rPr lang="ar-SA" sz="1200" b="1" dirty="0" smtClean="0">
                          <a:latin typeface="Sakkal Majalla" panose="02000000000000000000" pitchFamily="2" charset="-78"/>
                          <a:ea typeface="Tahoma" pitchFamily="34" charset="0"/>
                          <a:cs typeface="Sakkal Majalla" panose="02000000000000000000" pitchFamily="2" charset="-78"/>
                        </a:rPr>
                        <a:t>موظف</a:t>
                      </a:r>
                      <a:endParaRPr lang="en-US" sz="1200" b="1" dirty="0">
                        <a:latin typeface="Sakkal Majalla" panose="02000000000000000000" pitchFamily="2" charset="-78"/>
                        <a:ea typeface="Tahoma" pitchFamily="34" charset="0"/>
                        <a:cs typeface="Sakkal Majalla" panose="02000000000000000000" pitchFamily="2" charset="-78"/>
                      </a:endParaRPr>
                    </a:p>
                  </a:txBody>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493259053"/>
              </p:ext>
            </p:extLst>
          </p:nvPr>
        </p:nvGraphicFramePr>
        <p:xfrm>
          <a:off x="152401" y="1447800"/>
          <a:ext cx="5257799"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1750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3"/>
          <p:cNvSpPr txBox="1">
            <a:spLocks noChangeArrowheads="1"/>
          </p:cNvSpPr>
          <p:nvPr/>
        </p:nvSpPr>
        <p:spPr bwMode="auto">
          <a:xfrm>
            <a:off x="0" y="1981200"/>
            <a:ext cx="9144000" cy="389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rtl="1" eaLnBrk="1" hangingPunct="1">
              <a:lnSpc>
                <a:spcPct val="150000"/>
              </a:lnSpc>
            </a:pPr>
            <a:endParaRPr lang="ar-AE" sz="2800" b="1" dirty="0" smtClean="0">
              <a:solidFill>
                <a:srgbClr val="C00000"/>
              </a:solidFill>
              <a:latin typeface="Sakkal Majalla" pitchFamily="2" charset="-78"/>
              <a:ea typeface="MS UI Gothic" pitchFamily="34" charset="-128"/>
              <a:cs typeface="Sakkal Majalla" pitchFamily="2" charset="-78"/>
            </a:endParaRPr>
          </a:p>
          <a:p>
            <a:pPr algn="ctr" rtl="1" eaLnBrk="1" hangingPunct="1">
              <a:lnSpc>
                <a:spcPct val="150000"/>
              </a:lnSpc>
            </a:pPr>
            <a:r>
              <a:rPr lang="ar-AE" sz="2800" b="1" dirty="0" smtClean="0">
                <a:solidFill>
                  <a:srgbClr val="C00000"/>
                </a:solidFill>
                <a:latin typeface="Sakkal Majalla" pitchFamily="2" charset="-78"/>
                <a:ea typeface="MS UI Gothic" pitchFamily="34" charset="-128"/>
                <a:cs typeface="Sakkal Majalla" pitchFamily="2" charset="-78"/>
              </a:rPr>
              <a:t>مع تحيات</a:t>
            </a:r>
          </a:p>
          <a:p>
            <a:pPr algn="ctr" rtl="1" eaLnBrk="1" hangingPunct="1">
              <a:lnSpc>
                <a:spcPct val="150000"/>
              </a:lnSpc>
            </a:pPr>
            <a:r>
              <a:rPr lang="ar-AE" sz="2800" b="1" dirty="0" smtClean="0">
                <a:solidFill>
                  <a:srgbClr val="C00000"/>
                </a:solidFill>
                <a:latin typeface="Sakkal Majalla" pitchFamily="2" charset="-78"/>
                <a:ea typeface="MS UI Gothic" pitchFamily="34" charset="-128"/>
                <a:cs typeface="Sakkal Majalla" pitchFamily="2" charset="-78"/>
              </a:rPr>
              <a:t>الهيئة الاتحادية للموارد البشرية الحكومية</a:t>
            </a:r>
            <a:endParaRPr lang="ar-AE" sz="2800" b="1" dirty="0" smtClean="0">
              <a:solidFill>
                <a:schemeClr val="tx1">
                  <a:lumMod val="75000"/>
                  <a:lumOff val="25000"/>
                </a:schemeClr>
              </a:solidFill>
              <a:latin typeface="Sakkal Majalla" pitchFamily="2" charset="-78"/>
              <a:ea typeface="MS UI Gothic" pitchFamily="34" charset="-128"/>
              <a:cs typeface="Sakkal Majalla" pitchFamily="2" charset="-78"/>
            </a:endParaRPr>
          </a:p>
          <a:p>
            <a:pPr algn="ctr" rtl="1" eaLnBrk="1" hangingPunct="1">
              <a:lnSpc>
                <a:spcPct val="150000"/>
              </a:lnSpc>
            </a:pPr>
            <a:endParaRPr lang="ar-AE" sz="2000" b="1" dirty="0">
              <a:solidFill>
                <a:schemeClr val="tx1">
                  <a:lumMod val="75000"/>
                  <a:lumOff val="25000"/>
                </a:schemeClr>
              </a:solidFill>
              <a:latin typeface="Sakkal Majalla" pitchFamily="2" charset="-78"/>
              <a:ea typeface="MS UI Gothic" pitchFamily="34" charset="-128"/>
              <a:cs typeface="Sakkal Majalla" pitchFamily="2" charset="-78"/>
            </a:endParaRPr>
          </a:p>
          <a:p>
            <a:pPr algn="ctr" rtl="1" eaLnBrk="1" hangingPunct="1">
              <a:lnSpc>
                <a:spcPct val="150000"/>
              </a:lnSpc>
            </a:pPr>
            <a:endParaRPr lang="en-US" sz="2000" b="1" dirty="0">
              <a:solidFill>
                <a:schemeClr val="tx1">
                  <a:lumMod val="75000"/>
                  <a:lumOff val="25000"/>
                </a:schemeClr>
              </a:solidFill>
              <a:latin typeface="Sakkal Majalla" pitchFamily="2" charset="-78"/>
              <a:ea typeface="MS UI Gothic" pitchFamily="34" charset="-128"/>
              <a:cs typeface="Sakkal Majalla" pitchFamily="2" charset="-78"/>
            </a:endParaRPr>
          </a:p>
          <a:p>
            <a:pPr algn="ctr" rtl="1" eaLnBrk="1" hangingPunct="1">
              <a:lnSpc>
                <a:spcPct val="150000"/>
              </a:lnSpc>
            </a:pPr>
            <a:endParaRPr lang="ar-AE" sz="1400" b="1" dirty="0" smtClean="0">
              <a:latin typeface="Sakkal Majalla" pitchFamily="2" charset="-78"/>
              <a:ea typeface="MS UI Gothic" pitchFamily="34" charset="-128"/>
              <a:cs typeface="Sakkal Majalla" pitchFamily="2" charset="-78"/>
            </a:endParaRPr>
          </a:p>
          <a:p>
            <a:pPr algn="ctr" rtl="1" eaLnBrk="1" hangingPunct="1">
              <a:lnSpc>
                <a:spcPct val="150000"/>
              </a:lnSpc>
            </a:pPr>
            <a:endParaRPr lang="ar-AE" sz="1400" b="1" dirty="0">
              <a:latin typeface="Sakkal Majalla" pitchFamily="2" charset="-78"/>
              <a:ea typeface="MS UI Gothic" pitchFamily="34" charset="-128"/>
              <a:cs typeface="Sakkal Majalla" pitchFamily="2" charset="-78"/>
            </a:endParaRPr>
          </a:p>
          <a:p>
            <a:pPr algn="ctr" rtl="1" eaLnBrk="1" hangingPunct="1">
              <a:lnSpc>
                <a:spcPct val="150000"/>
              </a:lnSpc>
            </a:pPr>
            <a:endParaRPr lang="ar-AE" sz="1400" b="1" dirty="0" smtClean="0">
              <a:latin typeface="Sakkal Majalla" pitchFamily="2" charset="-78"/>
              <a:ea typeface="MS UI Gothic" pitchFamily="34" charset="-128"/>
              <a:cs typeface="Sakkal Majalla" pitchFamily="2" charset="-78"/>
            </a:endParaRPr>
          </a:p>
        </p:txBody>
      </p:sp>
    </p:spTree>
    <p:extLst>
      <p:ext uri="{BB962C8B-B14F-4D97-AF65-F5344CB8AC3E}">
        <p14:creationId xmlns:p14="http://schemas.microsoft.com/office/powerpoint/2010/main" val="2829052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83319" y="1143000"/>
            <a:ext cx="4365298" cy="369332"/>
          </a:xfrm>
          <a:prstGeom prst="rect">
            <a:avLst/>
          </a:prstGeom>
          <a:noFill/>
        </p:spPr>
        <p:txBody>
          <a:bodyPr wrap="none" rtlCol="0">
            <a:spAutoFit/>
          </a:bodyPr>
          <a:lstStyle/>
          <a:p>
            <a:pPr algn="r" rtl="1"/>
            <a:r>
              <a:rPr lang="ar-AE" b="1" u="sng" dirty="0">
                <a:solidFill>
                  <a:srgbClr val="C00000"/>
                </a:solidFill>
                <a:latin typeface="Sakkal Majalla" pitchFamily="2" charset="-78"/>
                <a:ea typeface="MS UI Gothic" pitchFamily="34" charset="-128"/>
                <a:cs typeface="Sakkal Majalla" pitchFamily="2" charset="-78"/>
              </a:rPr>
              <a:t>الجهات </a:t>
            </a:r>
            <a:r>
              <a:rPr lang="ar-AE" b="1" u="sng" dirty="0" smtClean="0">
                <a:solidFill>
                  <a:srgbClr val="C00000"/>
                </a:solidFill>
                <a:latin typeface="Sakkal Majalla" pitchFamily="2" charset="-78"/>
                <a:ea typeface="MS UI Gothic" pitchFamily="34" charset="-128"/>
                <a:cs typeface="Sakkal Majalla" pitchFamily="2" charset="-78"/>
              </a:rPr>
              <a:t>الاتحادية </a:t>
            </a:r>
            <a:r>
              <a:rPr lang="ar-AE" b="1" u="sng" dirty="0">
                <a:solidFill>
                  <a:srgbClr val="C00000"/>
                </a:solidFill>
                <a:latin typeface="Sakkal Majalla" pitchFamily="2" charset="-78"/>
                <a:ea typeface="MS UI Gothic" pitchFamily="34" charset="-128"/>
                <a:cs typeface="Sakkal Majalla" pitchFamily="2" charset="-78"/>
              </a:rPr>
              <a:t>المشمولة بالإحصائيات وفق </a:t>
            </a:r>
            <a:r>
              <a:rPr lang="ar-AE" b="1" u="sng" dirty="0" smtClean="0">
                <a:solidFill>
                  <a:srgbClr val="C00000"/>
                </a:solidFill>
                <a:latin typeface="Sakkal Majalla" pitchFamily="2" charset="-78"/>
                <a:ea typeface="MS UI Gothic" pitchFamily="34" charset="-128"/>
                <a:cs typeface="Sakkal Majalla" pitchFamily="2" charset="-78"/>
              </a:rPr>
              <a:t>« نظام بياناتي »</a:t>
            </a:r>
            <a:endParaRPr lang="ar-AE" b="1" u="sng" dirty="0">
              <a:latin typeface="Sakkal Majalla" pitchFamily="2" charset="-78"/>
              <a:ea typeface="MS UI Gothic" pitchFamily="34" charset="-128"/>
              <a:cs typeface="Sakkal Majalla"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408530513"/>
              </p:ext>
            </p:extLst>
          </p:nvPr>
        </p:nvGraphicFramePr>
        <p:xfrm>
          <a:off x="189230" y="1600201"/>
          <a:ext cx="4382770" cy="4534804"/>
        </p:xfrm>
        <a:graphic>
          <a:graphicData uri="http://schemas.openxmlformats.org/drawingml/2006/table">
            <a:tbl>
              <a:tblPr rtl="1" firstRow="1" bandRow="1"/>
              <a:tblGrid>
                <a:gridCol w="2249170"/>
                <a:gridCol w="2133600"/>
              </a:tblGrid>
              <a:tr h="457199">
                <a:tc gridSpan="2">
                  <a:txBody>
                    <a:bodyPr/>
                    <a:lstStyle/>
                    <a:p>
                      <a:pPr algn="ctr" rtl="1" fontAlgn="ctr"/>
                      <a:r>
                        <a:rPr lang="ar-AE" sz="1400" b="1" i="0" u="none" strike="noStrike" dirty="0">
                          <a:solidFill>
                            <a:srgbClr val="FFFFFF"/>
                          </a:solidFill>
                          <a:effectLst/>
                          <a:latin typeface="Sakkal Majalla" panose="02000000000000000000" pitchFamily="2" charset="-78"/>
                          <a:cs typeface="Sakkal Majalla" panose="02000000000000000000" pitchFamily="2" charset="-78"/>
                        </a:rPr>
                        <a:t>الجهات التي لها إحصائيات عامة فقط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tr>
              <a:tr h="254405">
                <a:tc>
                  <a:txBody>
                    <a:bodyPr/>
                    <a:lstStyle/>
                    <a:p>
                      <a:pPr algn="ctr" rtl="1" fontAlgn="ctr"/>
                      <a:r>
                        <a:rPr lang="ar-AE" sz="1400" b="1" i="0" u="none" strike="noStrike" dirty="0">
                          <a:solidFill>
                            <a:srgbClr val="002060"/>
                          </a:solidFill>
                          <a:effectLst/>
                          <a:latin typeface="Sakkal Majalla" panose="02000000000000000000" pitchFamily="2" charset="-78"/>
                          <a:cs typeface="Sakkal Majalla" panose="02000000000000000000" pitchFamily="2" charset="-78"/>
                        </a:rPr>
                        <a:t>جهات </a:t>
                      </a:r>
                      <a:r>
                        <a:rPr lang="ar-AE" sz="1400" b="1" i="0" u="none" strike="noStrike" dirty="0" smtClean="0">
                          <a:solidFill>
                            <a:srgbClr val="002060"/>
                          </a:solidFill>
                          <a:effectLst/>
                          <a:latin typeface="Sakkal Majalla" panose="02000000000000000000" pitchFamily="2" charset="-78"/>
                          <a:cs typeface="Sakkal Majalla" panose="02000000000000000000" pitchFamily="2" charset="-78"/>
                        </a:rPr>
                        <a:t>مستقلة لها ربط مباشر</a:t>
                      </a:r>
                      <a:endParaRPr lang="ar-AE" sz="1400" b="1" i="0" u="none" strike="noStrike" dirty="0">
                        <a:solidFill>
                          <a:srgbClr val="002060"/>
                        </a:solidFill>
                        <a:effectLst/>
                        <a:latin typeface="Sakkal Majalla" panose="02000000000000000000" pitchFamily="2" charset="-78"/>
                        <a:cs typeface="Sakkal Majalla" panose="020000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c>
                  <a:txBody>
                    <a:bodyPr/>
                    <a:lstStyle/>
                    <a:p>
                      <a:pPr algn="ctr" rtl="1" fontAlgn="ctr"/>
                      <a:r>
                        <a:rPr lang="ar-AE" sz="1400" b="1" i="0" u="none" strike="noStrike" dirty="0">
                          <a:solidFill>
                            <a:srgbClr val="002060"/>
                          </a:solidFill>
                          <a:effectLst/>
                          <a:latin typeface="Sakkal Majalla" panose="02000000000000000000" pitchFamily="2" charset="-78"/>
                          <a:cs typeface="Sakkal Majalla" panose="02000000000000000000" pitchFamily="2" charset="-78"/>
                        </a:rPr>
                        <a:t>جهات مستقلة </a:t>
                      </a:r>
                      <a:r>
                        <a:rPr lang="ar-AE" sz="1400" b="1" i="0" u="none" strike="noStrike" dirty="0" smtClean="0">
                          <a:solidFill>
                            <a:srgbClr val="002060"/>
                          </a:solidFill>
                          <a:effectLst/>
                          <a:latin typeface="Sakkal Majalla" panose="02000000000000000000" pitchFamily="2" charset="-78"/>
                          <a:cs typeface="Sakkal Majalla" panose="02000000000000000000" pitchFamily="2" charset="-78"/>
                        </a:rPr>
                        <a:t>ليس</a:t>
                      </a:r>
                      <a:r>
                        <a:rPr lang="ar-AE" sz="1400" b="1" i="0" u="none" strike="noStrike" baseline="0" dirty="0" smtClean="0">
                          <a:solidFill>
                            <a:srgbClr val="002060"/>
                          </a:solidFill>
                          <a:effectLst/>
                          <a:latin typeface="Sakkal Majalla" panose="02000000000000000000" pitchFamily="2" charset="-78"/>
                          <a:cs typeface="Sakkal Majalla" panose="02000000000000000000" pitchFamily="2" charset="-78"/>
                        </a:rPr>
                        <a:t> لها ربط مباشر</a:t>
                      </a:r>
                      <a:endParaRPr lang="ar-AE" sz="1400" b="1" i="0" u="none" strike="noStrike" dirty="0">
                        <a:solidFill>
                          <a:srgbClr val="002060"/>
                        </a:solidFill>
                        <a:effectLst/>
                        <a:latin typeface="Sakkal Majalla" panose="02000000000000000000" pitchFamily="2" charset="-78"/>
                        <a:cs typeface="Sakkal Majalla" panose="02000000000000000000" pitchFamily="2" charset="-7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D"/>
                    </a:solidFill>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1- مواصلات الإمارات</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marR="0" indent="0" algn="r" defTabSz="914400" rtl="1" eaLnBrk="1" fontAlgn="b" latinLnBrk="0" hangingPunct="1">
                        <a:lnSpc>
                          <a:spcPct val="100000"/>
                        </a:lnSpc>
                        <a:spcBef>
                          <a:spcPts val="0"/>
                        </a:spcBef>
                        <a:spcAft>
                          <a:spcPts val="0"/>
                        </a:spcAft>
                        <a:buClrTx/>
                        <a:buSzTx/>
                        <a:buFontTx/>
                        <a:buNone/>
                        <a:tabLst/>
                        <a:defRPr/>
                      </a:pPr>
                      <a:r>
                        <a:rPr lang="ar-AE"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1- الأرشيف الوطني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2- جامعة الإمارات العربية المتحدة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marL="36000" algn="r" defTabSz="914400" rtl="1" eaLnBrk="1" fontAlgn="b" latinLnBrk="0" hangingPunct="1"/>
                      <a:r>
                        <a:rPr lang="ar-AE"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2- الاتحاد للمعلومات الائتمانية</a:t>
                      </a:r>
                      <a:endParaRPr lang="ar-AE" sz="12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3- الهيئة الاتحادية للكهرباء و الماء</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marR="0" indent="0" algn="r" defTabSz="914400" rtl="1" eaLnBrk="1" fontAlgn="b" latinLnBrk="0" hangingPunct="1">
                        <a:lnSpc>
                          <a:spcPct val="100000"/>
                        </a:lnSpc>
                        <a:spcBef>
                          <a:spcPts val="0"/>
                        </a:spcBef>
                        <a:spcAft>
                          <a:spcPts val="0"/>
                        </a:spcAft>
                        <a:buClrTx/>
                        <a:buSzTx/>
                        <a:buFontTx/>
                        <a:buNone/>
                        <a:tabLst/>
                        <a:defRPr/>
                      </a:pPr>
                      <a:endParaRPr lang="ar-AE"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4- مجموعة بريد الإمارات القابضة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marL="36000" marR="0" indent="0" algn="r" defTabSz="914400" rtl="1" eaLnBrk="1" fontAlgn="b" latinLnBrk="0" hangingPunct="1">
                        <a:lnSpc>
                          <a:spcPct val="100000"/>
                        </a:lnSpc>
                        <a:spcBef>
                          <a:spcPts val="0"/>
                        </a:spcBef>
                        <a:spcAft>
                          <a:spcPts val="0"/>
                        </a:spcAft>
                        <a:buClrTx/>
                        <a:buSzTx/>
                        <a:buFontTx/>
                        <a:buNone/>
                        <a:tabLst/>
                        <a:defRPr/>
                      </a:pPr>
                      <a:endParaRPr lang="ar-AE" sz="12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5- كليات التقنية العليا</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marR="0" indent="0" algn="r" defTabSz="914400" rtl="1" eaLnBrk="1" fontAlgn="b" latinLnBrk="0" hangingPunct="1">
                        <a:lnSpc>
                          <a:spcPct val="100000"/>
                        </a:lnSpc>
                        <a:spcBef>
                          <a:spcPts val="0"/>
                        </a:spcBef>
                        <a:spcAft>
                          <a:spcPts val="0"/>
                        </a:spcAft>
                        <a:buClrTx/>
                        <a:buSzTx/>
                        <a:buFontTx/>
                        <a:buNone/>
                        <a:tabLst/>
                        <a:defRPr/>
                      </a:pPr>
                      <a:endParaRPr lang="ar-AE" sz="12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6- جامعة زايد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marL="36000" marR="0" indent="0" algn="r" defTabSz="914400" rtl="1" eaLnBrk="1" fontAlgn="b" latinLnBrk="0" hangingPunct="1">
                        <a:lnSpc>
                          <a:spcPct val="100000"/>
                        </a:lnSpc>
                        <a:spcBef>
                          <a:spcPts val="0"/>
                        </a:spcBef>
                        <a:spcAft>
                          <a:spcPts val="0"/>
                        </a:spcAft>
                        <a:buClrTx/>
                        <a:buSzTx/>
                        <a:buFontTx/>
                        <a:buNone/>
                        <a:tabLst/>
                        <a:defRPr/>
                      </a:pPr>
                      <a:endParaRPr lang="ar-AE" sz="12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7- شركة الاتحاد للقطارات</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marR="0" indent="0" algn="r" defTabSz="914400" rtl="1" eaLnBrk="1" fontAlgn="b" latinLnBrk="0" hangingPunct="1">
                        <a:lnSpc>
                          <a:spcPct val="100000"/>
                        </a:lnSpc>
                        <a:spcBef>
                          <a:spcPts val="0"/>
                        </a:spcBef>
                        <a:spcAft>
                          <a:spcPts val="0"/>
                        </a:spcAft>
                        <a:buClrTx/>
                        <a:buSzTx/>
                        <a:buFontTx/>
                        <a:buNone/>
                        <a:tabLst/>
                        <a:defRPr/>
                      </a:pPr>
                      <a:endParaRPr lang="ar-AE" sz="12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8- الهلال الأحمر الإماراتي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c>
                  <a:txBody>
                    <a:bodyPr/>
                    <a:lstStyle/>
                    <a:p>
                      <a:pPr marL="36000" algn="r" defTabSz="914400" rtl="1" eaLnBrk="1" fontAlgn="b" latinLnBrk="0" hangingPunct="1"/>
                      <a:endParaRPr lang="ar-AE" sz="12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9- هيئة الأوراق المالية والسلع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r" defTabSz="914400" rtl="1" eaLnBrk="1" fontAlgn="b" latinLnBrk="0" hangingPunct="1"/>
                      <a:endParaRPr lang="ar-AE" sz="12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10- الهيئة الاتحادية للرقابة النووية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c>
                  <a:txBody>
                    <a:bodyPr/>
                    <a:lstStyle/>
                    <a:p>
                      <a:pPr marL="36000" algn="r" defTabSz="914400" rtl="1" eaLnBrk="1" fontAlgn="b" latinLnBrk="0" hangingPunct="1"/>
                      <a:endParaRPr lang="ar-AE" sz="12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11- الهيئة العامة لرعاية الشباب والرياضة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r" defTabSz="914400" rtl="1" eaLnBrk="1" fontAlgn="b" latinLnBrk="0" hangingPunct="1"/>
                      <a:endParaRPr lang="ar-AE" sz="12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400">
                <a:tc>
                  <a:txBody>
                    <a:bodyPr/>
                    <a:lstStyle/>
                    <a:p>
                      <a:pPr marL="36000" algn="r" rtl="1" fontAlgn="b"/>
                      <a:r>
                        <a:rPr lang="ar-AE" sz="1200" b="0" i="0" u="none" strike="noStrike" dirty="0">
                          <a:solidFill>
                            <a:srgbClr val="000000"/>
                          </a:solidFill>
                          <a:effectLst/>
                          <a:latin typeface="Sakkal Majalla" panose="02000000000000000000" pitchFamily="2" charset="-78"/>
                          <a:cs typeface="Sakkal Majalla" panose="02000000000000000000" pitchFamily="2" charset="-78"/>
                        </a:rPr>
                        <a:t>12- الهيئة العامة للطيران المدني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c>
                  <a:txBody>
                    <a:bodyPr/>
                    <a:lstStyle/>
                    <a:p>
                      <a:pPr marL="36000" algn="r" defTabSz="914400" rtl="1" eaLnBrk="1" fontAlgn="b" latinLnBrk="0" hangingPunct="1"/>
                      <a:endParaRPr lang="ar-AE" sz="12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400">
                <a:tc>
                  <a:txBody>
                    <a:bodyPr/>
                    <a:lstStyle/>
                    <a:p>
                      <a:pPr marL="36000" marR="0" indent="0" algn="r" defTabSz="914400" rtl="1" eaLnBrk="1" fontAlgn="b" latinLnBrk="0" hangingPunct="1">
                        <a:lnSpc>
                          <a:spcPct val="100000"/>
                        </a:lnSpc>
                        <a:spcBef>
                          <a:spcPts val="0"/>
                        </a:spcBef>
                        <a:spcAft>
                          <a:spcPts val="0"/>
                        </a:spcAft>
                        <a:buClrTx/>
                        <a:buSzTx/>
                        <a:buFontTx/>
                        <a:buNone/>
                        <a:tabLst/>
                        <a:defRPr/>
                      </a:pPr>
                      <a:r>
                        <a:rPr lang="ar-AE"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13- الهيئة العامة للمعاشات والتأمينات الاجتماعية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algn="r" defTabSz="914400" rtl="1" eaLnBrk="1" fontAlgn="b" latinLnBrk="0" hangingPunct="1"/>
                      <a:endParaRPr lang="ar-AE" sz="12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400">
                <a:tc>
                  <a:txBody>
                    <a:bodyPr/>
                    <a:lstStyle/>
                    <a:p>
                      <a:pPr marL="36000" marR="0" indent="0" algn="r" defTabSz="914400" rtl="1" eaLnBrk="1" fontAlgn="b" latinLnBrk="0" hangingPunct="1">
                        <a:lnSpc>
                          <a:spcPct val="100000"/>
                        </a:lnSpc>
                        <a:spcBef>
                          <a:spcPts val="0"/>
                        </a:spcBef>
                        <a:spcAft>
                          <a:spcPts val="0"/>
                        </a:spcAft>
                        <a:buClrTx/>
                        <a:buSzTx/>
                        <a:buFontTx/>
                        <a:buNone/>
                        <a:tabLst/>
                        <a:defRPr/>
                      </a:pPr>
                      <a:r>
                        <a:rPr lang="ar-AE"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14- مؤسسة الإمارات العامة للبترول (امارات)</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algn="r" defTabSz="914400" rtl="1" eaLnBrk="1" fontAlgn="b" latinLnBrk="0" hangingPunct="1"/>
                      <a:endParaRPr lang="ar-AE" sz="12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400">
                <a:tc>
                  <a:txBody>
                    <a:bodyPr/>
                    <a:lstStyle/>
                    <a:p>
                      <a:pPr marL="36000" marR="0" indent="0" algn="r" defTabSz="914400" rtl="1" eaLnBrk="1" fontAlgn="b" latinLnBrk="0" hangingPunct="1">
                        <a:lnSpc>
                          <a:spcPct val="100000"/>
                        </a:lnSpc>
                        <a:spcBef>
                          <a:spcPts val="0"/>
                        </a:spcBef>
                        <a:spcAft>
                          <a:spcPts val="0"/>
                        </a:spcAft>
                        <a:buClrTx/>
                        <a:buSzTx/>
                        <a:buFontTx/>
                        <a:buNone/>
                        <a:tabLst/>
                        <a:defRPr/>
                      </a:pPr>
                      <a:r>
                        <a:rPr lang="ar-AE"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15- هيئة تنظيم الاتصالات</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algn="r" rtl="1" fontAlgn="b"/>
                      <a:endParaRPr lang="ar-AE"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400">
                <a:tc>
                  <a:txBody>
                    <a:bodyPr/>
                    <a:lstStyle/>
                    <a:p>
                      <a:pPr marL="36000" algn="r" rtl="1" fontAlgn="b"/>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16- </a:t>
                      </a:r>
                      <a:r>
                        <a:rPr lang="ar-AE" sz="1200" b="0" i="0" u="none" strike="noStrike" dirty="0">
                          <a:solidFill>
                            <a:srgbClr val="000000"/>
                          </a:solidFill>
                          <a:effectLst/>
                          <a:latin typeface="Sakkal Majalla" panose="02000000000000000000" pitchFamily="2" charset="-78"/>
                          <a:cs typeface="Sakkal Majalla" panose="02000000000000000000" pitchFamily="2" charset="-78"/>
                        </a:rPr>
                        <a:t>جهاز الإمارات للاستثمار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r" rtl="1" fontAlgn="b"/>
                      <a:endParaRPr lang="ar-AE"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400">
                <a:tc>
                  <a:txBody>
                    <a:bodyPr/>
                    <a:lstStyle/>
                    <a:p>
                      <a:pPr marL="36000" algn="r" rtl="1" fontAlgn="b"/>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17- </a:t>
                      </a:r>
                      <a:r>
                        <a:rPr lang="ar-AE" sz="1200" b="0" i="0" u="none" strike="noStrike" dirty="0">
                          <a:solidFill>
                            <a:srgbClr val="000000"/>
                          </a:solidFill>
                          <a:effectLst/>
                          <a:latin typeface="Sakkal Majalla" panose="02000000000000000000" pitchFamily="2" charset="-78"/>
                          <a:cs typeface="Sakkal Majalla" panose="02000000000000000000" pitchFamily="2" charset="-78"/>
                        </a:rPr>
                        <a:t>مصرف الإمارات للتنمية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algn="r" rtl="1" fontAlgn="b"/>
                      <a:endParaRPr lang="ar-AE"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400">
                <a:tc>
                  <a:txBody>
                    <a:bodyPr/>
                    <a:lstStyle/>
                    <a:p>
                      <a:pPr marL="36000" marR="0" indent="0" algn="r" defTabSz="914400" rtl="1" eaLnBrk="1" fontAlgn="b"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18- مصرف الإمارات العربية المتحدة المركزي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 algn="r" rtl="1" fontAlgn="b"/>
                      <a:endParaRPr lang="ar-AE" sz="1200" b="0"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93383648"/>
              </p:ext>
            </p:extLst>
          </p:nvPr>
        </p:nvGraphicFramePr>
        <p:xfrm>
          <a:off x="4724400" y="1600200"/>
          <a:ext cx="4267200" cy="4754000"/>
        </p:xfrm>
        <a:graphic>
          <a:graphicData uri="http://schemas.openxmlformats.org/drawingml/2006/table">
            <a:tbl>
              <a:tblPr rtl="1" firstRow="1" bandRow="1"/>
              <a:tblGrid>
                <a:gridCol w="1955800"/>
                <a:gridCol w="2311400"/>
              </a:tblGrid>
              <a:tr h="457200">
                <a:tc gridSpan="2">
                  <a:txBody>
                    <a:bodyPr/>
                    <a:lstStyle/>
                    <a:p>
                      <a:pPr algn="ctr" rtl="1" fontAlgn="ctr"/>
                      <a:r>
                        <a:rPr lang="ar-AE" sz="1400" b="1" i="0" u="none" strike="noStrike" dirty="0">
                          <a:solidFill>
                            <a:srgbClr val="FFFFFF"/>
                          </a:solidFill>
                          <a:effectLst/>
                          <a:latin typeface="Sakkal Majalla" panose="02000000000000000000" pitchFamily="2" charset="-78"/>
                          <a:cs typeface="Sakkal Majalla" panose="02000000000000000000" pitchFamily="2" charset="-78"/>
                        </a:rPr>
                        <a:t>الجهات التي لها إحصائيات عامة وتفصيلية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US"/>
                    </a:p>
                  </a:txBody>
                  <a:tcPr/>
                </a:tc>
              </a:tr>
              <a:tr h="255594">
                <a:tc>
                  <a:txBody>
                    <a:bodyPr/>
                    <a:lstStyle/>
                    <a:p>
                      <a:pPr algn="ctr" rtl="1" fontAlgn="ctr"/>
                      <a:r>
                        <a:rPr lang="ar-AE" sz="1400" b="1" i="0" u="none" strike="noStrike" dirty="0">
                          <a:solidFill>
                            <a:srgbClr val="002060"/>
                          </a:solidFill>
                          <a:effectLst/>
                          <a:latin typeface="Sakkal Majalla" panose="02000000000000000000" pitchFamily="2" charset="-78"/>
                          <a:cs typeface="Sakkal Majalla" panose="02000000000000000000" pitchFamily="2" charset="-78"/>
                        </a:rPr>
                        <a:t>الوزارات الاتحادية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BD"/>
                    </a:solidFill>
                  </a:tcPr>
                </a:tc>
                <a:tc>
                  <a:txBody>
                    <a:bodyPr/>
                    <a:lstStyle/>
                    <a:p>
                      <a:pPr algn="ctr" rtl="1" fontAlgn="ctr"/>
                      <a:r>
                        <a:rPr lang="ar-AE" sz="1400" b="1" i="0" u="none" strike="noStrike" dirty="0">
                          <a:solidFill>
                            <a:srgbClr val="002060"/>
                          </a:solidFill>
                          <a:effectLst/>
                          <a:latin typeface="Sakkal Majalla" panose="02000000000000000000" pitchFamily="2" charset="-78"/>
                          <a:cs typeface="Sakkal Majalla" panose="02000000000000000000" pitchFamily="2" charset="-78"/>
                        </a:rPr>
                        <a:t>الجهات الاتحادية المستقلة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tr>
              <a:tr h="212560">
                <a:tc>
                  <a:txBody>
                    <a:bodyPr/>
                    <a:lstStyle/>
                    <a:p>
                      <a:pPr marL="36000" indent="0" algn="r" rtl="1" fontAlgn="ctr">
                        <a:buFont typeface="+mj-lt"/>
                        <a:buNone/>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1- وزارة </a:t>
                      </a:r>
                      <a:r>
                        <a:rPr lang="ar-AE" sz="1200" b="0" i="0" u="none" strike="noStrike" dirty="0">
                          <a:solidFill>
                            <a:srgbClr val="000000"/>
                          </a:solidFill>
                          <a:effectLst/>
                          <a:latin typeface="Sakkal Majalla" panose="02000000000000000000" pitchFamily="2" charset="-78"/>
                          <a:cs typeface="Sakkal Majalla" panose="02000000000000000000" pitchFamily="2" charset="-78"/>
                        </a:rPr>
                        <a:t>الخارجية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 الهيئة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الاتحادية للموارد البشرية الحكومية</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560">
                <a:tc>
                  <a:txBody>
                    <a:bodyPr/>
                    <a:lstStyle/>
                    <a:p>
                      <a:pPr marL="36000" indent="0" algn="r" rtl="1" fontAlgn="ctr">
                        <a:buFont typeface="+mj-lt"/>
                        <a:buNone/>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2- وزارة </a:t>
                      </a:r>
                      <a:r>
                        <a:rPr lang="ar-AE" sz="1200" b="0" i="0" u="none" strike="noStrike" dirty="0">
                          <a:solidFill>
                            <a:srgbClr val="000000"/>
                          </a:solidFill>
                          <a:effectLst/>
                          <a:latin typeface="Sakkal Majalla" panose="02000000000000000000" pitchFamily="2" charset="-78"/>
                          <a:cs typeface="Sakkal Majalla" panose="02000000000000000000" pitchFamily="2" charset="-78"/>
                        </a:rPr>
                        <a:t>الداخلية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2- المجلس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الوطني للإعلام</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3-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التربية والتعليم</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3- الهيئة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العامة للشئون الإسلامية والأوقاف</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4-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الصحة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4- الهيئة</a:t>
                      </a:r>
                      <a:r>
                        <a:rPr lang="ar-AE" sz="1200" b="0" i="0" u="none" strike="noStrike" baseline="0" dirty="0" smtClean="0">
                          <a:solidFill>
                            <a:srgbClr val="10253F"/>
                          </a:solidFill>
                          <a:effectLst/>
                          <a:latin typeface="Sakkal Majalla" panose="02000000000000000000" pitchFamily="2" charset="-78"/>
                          <a:cs typeface="Sakkal Majalla" panose="02000000000000000000" pitchFamily="2" charset="-78"/>
                        </a:rPr>
                        <a:t> الاتحادية للتنافسية والإحصاء</a:t>
                      </a:r>
                      <a:endParaRPr lang="ar-AE" sz="1200" b="0" i="0" u="none" strike="noStrike" dirty="0">
                        <a:solidFill>
                          <a:srgbClr val="10253F"/>
                        </a:solidFill>
                        <a:effectLst/>
                        <a:latin typeface="Sakkal Majalla" panose="02000000000000000000" pitchFamily="2" charset="-78"/>
                        <a:cs typeface="Sakkal Majalla" panose="02000000000000000000" pitchFamily="2" charset="-78"/>
                      </a:endParaRP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5-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المالية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5- معهد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التدريب والدراسات القضائية</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6-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الاقتصاد</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6-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صندوق الزواج</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7-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الطاقة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7-</a:t>
                      </a:r>
                      <a:r>
                        <a:rPr lang="ar-AE" sz="1200" b="0" i="0" u="none" strike="noStrike" baseline="0" dirty="0" smtClean="0">
                          <a:solidFill>
                            <a:srgbClr val="10253F"/>
                          </a:solidFill>
                          <a:effectLst/>
                          <a:latin typeface="Sakkal Majalla" panose="02000000000000000000" pitchFamily="2" charset="-78"/>
                          <a:cs typeface="Sakkal Majalla" panose="02000000000000000000" pitchFamily="2" charset="-78"/>
                        </a:rPr>
                        <a:t> </a:t>
                      </a: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الهيئة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الاتحادية للجمارك</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8-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التنمية والتعاون الدولي</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8- المجلس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الوطني للسياحة والآثار</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9-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العمل</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9- الهيئة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الوطنية للمؤهلات</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10-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الأشغال العامة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10-هيئة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تنمية وتوظيف الموارد البشرية الوطنية </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11-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العدل</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11-هيئة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الامارات للمواصفات والمقاييس</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12-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البيئة والمياه</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12-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هيئة التأمين</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13-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التعليم العالي والبحث العلمي</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indent="0" algn="r" rtl="1" fontAlgn="ctr">
                        <a:buFont typeface="+mj-lt"/>
                        <a:buNone/>
                      </a:pPr>
                      <a:r>
                        <a:rPr lang="ar-AE" sz="1200" b="0" i="0" u="none" strike="noStrike" baseline="0" dirty="0" smtClean="0">
                          <a:solidFill>
                            <a:srgbClr val="10253F"/>
                          </a:solidFill>
                          <a:effectLst/>
                          <a:latin typeface="Sakkal Majalla" panose="02000000000000000000" pitchFamily="2" charset="-78"/>
                          <a:cs typeface="Sakkal Majalla" panose="02000000000000000000" pitchFamily="2" charset="-78"/>
                        </a:rPr>
                        <a:t>13-مؤسسة الإمارات العقارية</a:t>
                      </a:r>
                      <a:endParaRPr lang="en-US" sz="1200" b="0" i="0" u="none" strike="noStrike" dirty="0">
                        <a:solidFill>
                          <a:srgbClr val="10253F"/>
                        </a:solidFill>
                        <a:effectLst/>
                        <a:latin typeface="Sakkal Majalla" panose="02000000000000000000" pitchFamily="2" charset="-78"/>
                        <a:cs typeface="Sakkal Majalla" panose="02000000000000000000" pitchFamily="2" charset="-78"/>
                      </a:endParaRP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26">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14-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الشئون الاجتماعية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6000" marR="0" indent="0" algn="r" defTabSz="914400" rtl="1" eaLnBrk="1" fontAlgn="ctr" latinLnBrk="0" hangingPunct="1">
                        <a:lnSpc>
                          <a:spcPct val="100000"/>
                        </a:lnSpc>
                        <a:spcBef>
                          <a:spcPts val="0"/>
                        </a:spcBef>
                        <a:spcAft>
                          <a:spcPts val="0"/>
                        </a:spcAft>
                        <a:buClrTx/>
                        <a:buSzTx/>
                        <a:buFont typeface="+mj-lt"/>
                        <a:buNone/>
                        <a:tabLst/>
                        <a:defRPr/>
                      </a:pPr>
                      <a:r>
                        <a:rPr lang="ar-AE" sz="1200" b="0" i="0" u="none" strike="noStrike" kern="1200" dirty="0" smtClean="0">
                          <a:solidFill>
                            <a:srgbClr val="10253F"/>
                          </a:solidFill>
                          <a:effectLst/>
                          <a:latin typeface="Sakkal Majalla" panose="02000000000000000000" pitchFamily="2" charset="-78"/>
                          <a:ea typeface="+mn-ea"/>
                          <a:cs typeface="Sakkal Majalla" panose="02000000000000000000" pitchFamily="2" charset="-78"/>
                        </a:rPr>
                        <a:t>14-صندوق الزكاة</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15- وزارة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الثقافة والشباب وتنمية المجتمع</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000" indent="0" algn="r" rtl="1" fontAlgn="ctr">
                        <a:buFont typeface="+mj-lt"/>
                        <a:buNone/>
                      </a:pPr>
                      <a:r>
                        <a:rPr lang="ar-AE" sz="1200" b="0" i="0" u="none" strike="noStrike" baseline="0" dirty="0" smtClean="0">
                          <a:solidFill>
                            <a:srgbClr val="10253F"/>
                          </a:solidFill>
                          <a:effectLst/>
                          <a:latin typeface="Sakkal Majalla" panose="02000000000000000000" pitchFamily="2" charset="-78"/>
                          <a:cs typeface="Sakkal Majalla" panose="02000000000000000000" pitchFamily="2" charset="-78"/>
                        </a:rPr>
                        <a:t>15-وكالة الفضاء</a:t>
                      </a:r>
                      <a:endParaRPr lang="en-US" sz="1200" b="0" i="0" u="none" strike="noStrike" dirty="0">
                        <a:solidFill>
                          <a:srgbClr val="10253F"/>
                        </a:solidFill>
                        <a:effectLst/>
                        <a:latin typeface="Sakkal Majalla" panose="02000000000000000000" pitchFamily="2" charset="-78"/>
                        <a:cs typeface="Sakkal Majalla" panose="02000000000000000000" pitchFamily="2" charset="-78"/>
                      </a:endParaRP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2560">
                <a:tc>
                  <a:txBody>
                    <a:bodyPr/>
                    <a:lstStyle/>
                    <a:p>
                      <a:pPr marL="36000" marR="0" indent="0" algn="r" defTabSz="914400" rtl="1" eaLnBrk="1" fontAlgn="ctr" latinLnBrk="0" hangingPunct="1">
                        <a:lnSpc>
                          <a:spcPct val="100000"/>
                        </a:lnSpc>
                        <a:spcBef>
                          <a:spcPts val="0"/>
                        </a:spcBef>
                        <a:spcAft>
                          <a:spcPts val="0"/>
                        </a:spcAft>
                        <a:buClrTx/>
                        <a:buSzTx/>
                        <a:buFont typeface="+mj-lt"/>
                        <a:buNone/>
                        <a:tabLst/>
                        <a:defRPr/>
                      </a:pPr>
                      <a:r>
                        <a:rPr lang="ar-AE" sz="1200" b="0" i="0" u="none" strike="noStrike" kern="1200" dirty="0" smtClean="0">
                          <a:solidFill>
                            <a:srgbClr val="10253F"/>
                          </a:solidFill>
                          <a:effectLst/>
                          <a:latin typeface="Sakkal Majalla" panose="02000000000000000000" pitchFamily="2" charset="-78"/>
                          <a:ea typeface="+mn-ea"/>
                          <a:cs typeface="Sakkal Majalla" panose="02000000000000000000" pitchFamily="2" charset="-78"/>
                        </a:rPr>
                        <a:t>16- وزارة </a:t>
                      </a:r>
                      <a:r>
                        <a:rPr lang="ar-AE" sz="1200" b="0" i="0" u="none" strike="noStrike" kern="1200" dirty="0">
                          <a:solidFill>
                            <a:srgbClr val="10253F"/>
                          </a:solidFill>
                          <a:effectLst/>
                          <a:latin typeface="Sakkal Majalla" panose="02000000000000000000" pitchFamily="2" charset="-78"/>
                          <a:ea typeface="+mn-ea"/>
                          <a:cs typeface="Sakkal Majalla" panose="02000000000000000000" pitchFamily="2" charset="-78"/>
                        </a:rPr>
                        <a:t>الدولة لشئون المجلس الوطني</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marL="36000" marR="0" indent="0" algn="r" defTabSz="914400" rtl="1" eaLnBrk="1" fontAlgn="ctr" latinLnBrk="0" hangingPunct="1">
                        <a:lnSpc>
                          <a:spcPct val="100000"/>
                        </a:lnSpc>
                        <a:spcBef>
                          <a:spcPts val="0"/>
                        </a:spcBef>
                        <a:spcAft>
                          <a:spcPts val="0"/>
                        </a:spcAft>
                        <a:buClrTx/>
                        <a:buSzTx/>
                        <a:buFont typeface="+mj-lt"/>
                        <a:buNone/>
                        <a:tabLst/>
                        <a:defRPr/>
                      </a:pPr>
                      <a:r>
                        <a:rPr lang="ar-AE" sz="1200" b="0" i="0" u="none" strike="noStrike" kern="1200" dirty="0" smtClean="0">
                          <a:solidFill>
                            <a:srgbClr val="10253F"/>
                          </a:solidFill>
                          <a:effectLst/>
                          <a:latin typeface="Sakkal Majalla" panose="02000000000000000000" pitchFamily="2" charset="-78"/>
                          <a:ea typeface="+mn-ea"/>
                          <a:cs typeface="Sakkal Majalla" panose="02000000000000000000" pitchFamily="2" charset="-78"/>
                        </a:rPr>
                        <a:t>16-برنامج الشيخ زايد للإسكان</a:t>
                      </a:r>
                      <a:endParaRPr lang="en-US" sz="1200" b="0" i="0" u="none" strike="noStrike" kern="1200" dirty="0">
                        <a:solidFill>
                          <a:srgbClr val="10253F"/>
                        </a:solidFill>
                        <a:effectLst/>
                        <a:latin typeface="Sakkal Majalla" panose="02000000000000000000" pitchFamily="2" charset="-78"/>
                        <a:ea typeface="+mn-ea"/>
                        <a:cs typeface="Sakkal Majalla" panose="02000000000000000000" pitchFamily="2" charset="-78"/>
                      </a:endParaRP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12560">
                <a:tc>
                  <a:txBody>
                    <a:bodyPr/>
                    <a:lstStyle/>
                    <a:p>
                      <a:pPr marL="36000" indent="0" algn="r" rtl="1" fontAlgn="ctr">
                        <a:buFont typeface="+mj-lt"/>
                        <a:buNone/>
                      </a:pPr>
                      <a:r>
                        <a:rPr lang="ar-AE" sz="1200" b="0" i="0" u="none" strike="noStrike" dirty="0" smtClean="0">
                          <a:solidFill>
                            <a:srgbClr val="10253F"/>
                          </a:solidFill>
                          <a:effectLst/>
                          <a:latin typeface="Sakkal Majalla" panose="02000000000000000000" pitchFamily="2" charset="-78"/>
                          <a:cs typeface="Sakkal Majalla" panose="02000000000000000000" pitchFamily="2" charset="-78"/>
                        </a:rPr>
                        <a:t>17-وزارات </a:t>
                      </a:r>
                      <a:r>
                        <a:rPr lang="ar-AE" sz="1200" b="0" i="0" u="none" strike="noStrike" dirty="0">
                          <a:solidFill>
                            <a:srgbClr val="10253F"/>
                          </a:solidFill>
                          <a:effectLst/>
                          <a:latin typeface="Sakkal Majalla" panose="02000000000000000000" pitchFamily="2" charset="-78"/>
                          <a:cs typeface="Sakkal Majalla" panose="02000000000000000000" pitchFamily="2" charset="-78"/>
                        </a:rPr>
                        <a:t>الدولة (تضم أربع وزراء دولة)</a:t>
                      </a: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marR="0" indent="0" algn="r" defTabSz="914400" rtl="1" eaLnBrk="1" fontAlgn="ctr" latinLnBrk="0" hangingPunct="1">
                        <a:lnSpc>
                          <a:spcPct val="100000"/>
                        </a:lnSpc>
                        <a:spcBef>
                          <a:spcPts val="0"/>
                        </a:spcBef>
                        <a:spcAft>
                          <a:spcPts val="0"/>
                        </a:spcAft>
                        <a:buClrTx/>
                        <a:buSzTx/>
                        <a:buFont typeface="+mj-lt"/>
                        <a:buNone/>
                        <a:tabLst/>
                        <a:defRPr/>
                      </a:pPr>
                      <a:r>
                        <a:rPr lang="ar-AE" sz="1200" b="0" i="0" u="none" strike="noStrike" kern="1200" dirty="0" smtClean="0">
                          <a:solidFill>
                            <a:srgbClr val="10253F"/>
                          </a:solidFill>
                          <a:effectLst/>
                          <a:latin typeface="Sakkal Majalla" panose="02000000000000000000" pitchFamily="2" charset="-78"/>
                          <a:ea typeface="+mn-ea"/>
                          <a:cs typeface="Sakkal Majalla" panose="02000000000000000000" pitchFamily="2" charset="-78"/>
                        </a:rPr>
                        <a:t>17-الهيئة الاتحادية للمواصلات البرية والبحرية</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560">
                <a:tc rowSpan="2">
                  <a:txBody>
                    <a:bodyPr/>
                    <a:lstStyle/>
                    <a:p>
                      <a:pPr marL="36000" indent="0" algn="r" rtl="1" fontAlgn="ctr">
                        <a:buFont typeface="+mj-lt"/>
                        <a:buNone/>
                      </a:pPr>
                      <a:endParaRPr lang="ar-AE" sz="1200" b="0" i="0" u="none" strike="noStrike" dirty="0">
                        <a:solidFill>
                          <a:srgbClr val="10253F"/>
                        </a:solidFill>
                        <a:effectLst/>
                        <a:latin typeface="Sakkal Majalla" panose="02000000000000000000" pitchFamily="2" charset="-78"/>
                        <a:cs typeface="Sakkal Majalla" panose="02000000000000000000" pitchFamily="2" charset="-78"/>
                      </a:endParaRP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marR="0" indent="0" algn="r" defTabSz="914400" rtl="1" eaLnBrk="1" fontAlgn="ctr" latinLnBrk="0" hangingPunct="1">
                        <a:lnSpc>
                          <a:spcPct val="100000"/>
                        </a:lnSpc>
                        <a:spcBef>
                          <a:spcPts val="0"/>
                        </a:spcBef>
                        <a:spcAft>
                          <a:spcPts val="0"/>
                        </a:spcAft>
                        <a:buClrTx/>
                        <a:buSzTx/>
                        <a:buFont typeface="+mj-lt"/>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18-</a:t>
                      </a:r>
                      <a:r>
                        <a:rPr lang="ar-AE" sz="1200" b="0"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هيئة الإمارات للهوية</a:t>
                      </a:r>
                      <a:endParaRPr lang="ar-AE" sz="12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12560">
                <a:tc vMerge="1">
                  <a:txBody>
                    <a:bodyPr/>
                    <a:lstStyle/>
                    <a:p>
                      <a:pPr marL="36000" indent="0" algn="r" rtl="1" fontAlgn="ctr">
                        <a:buFont typeface="+mj-lt"/>
                        <a:buNone/>
                      </a:pPr>
                      <a:endParaRPr lang="ar-AE" sz="1200" b="0" i="0" u="none" strike="noStrike" dirty="0">
                        <a:solidFill>
                          <a:srgbClr val="10253F"/>
                        </a:solidFill>
                        <a:effectLst/>
                        <a:latin typeface="Sakkal Majalla" panose="02000000000000000000" pitchFamily="2" charset="-78"/>
                        <a:cs typeface="Sakkal Majalla" panose="02000000000000000000" pitchFamily="2" charset="-78"/>
                      </a:endParaRPr>
                    </a:p>
                  </a:txBody>
                  <a:tcPr marL="7230" marR="7230" marT="723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marR="0" indent="0" algn="r" defTabSz="914400" rtl="1" eaLnBrk="1" fontAlgn="ctr" latinLnBrk="0" hangingPunct="1">
                        <a:lnSpc>
                          <a:spcPct val="100000"/>
                        </a:lnSpc>
                        <a:spcBef>
                          <a:spcPts val="0"/>
                        </a:spcBef>
                        <a:spcAft>
                          <a:spcPts val="0"/>
                        </a:spcAft>
                        <a:buClrTx/>
                        <a:buSzTx/>
                        <a:buFont typeface="+mj-lt"/>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19- المجلس الأعلى للأمومة والطفولة</a:t>
                      </a:r>
                    </a:p>
                  </a:txBody>
                  <a:tcPr marL="7230" marR="7230" marT="7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12339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261646"/>
            <a:ext cx="8716572" cy="369332"/>
          </a:xfrm>
          <a:prstGeom prst="rect">
            <a:avLst/>
          </a:prstGeom>
          <a:noFill/>
          <a:ln>
            <a:noFill/>
          </a:ln>
        </p:spPr>
        <p:txBody>
          <a:bodyPr wrap="square" lIns="91440" tIns="45720" rIns="91440" bIns="45720">
            <a:spAutoFit/>
          </a:bodyPr>
          <a:lstStyle>
            <a:defPPr>
              <a:defRPr lang="en-US"/>
            </a:defPPr>
            <a:lvl1pPr algn="ctr">
              <a:defRPr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defRPr>
            </a:lvl1pPr>
          </a:lstStyle>
          <a:p>
            <a:pPr algn="r"/>
            <a:r>
              <a:rPr lang="ar-AE" sz="1800" u="sng" spc="0" dirty="0" smtClean="0">
                <a:ln>
                  <a:noFill/>
                </a:ln>
                <a:solidFill>
                  <a:srgbClr val="C00000"/>
                </a:solidFill>
                <a:effectLst/>
              </a:rPr>
              <a:t>الإحصائيات الشاملة لجميع الجهات الاتحادية لسنة  2015  </a:t>
            </a:r>
            <a:endParaRPr lang="ar-AE" sz="1800" u="sng" spc="0" dirty="0">
              <a:ln>
                <a:noFill/>
              </a:ln>
              <a:solidFill>
                <a:srgbClr val="C00000"/>
              </a:solidFill>
              <a:effectLst/>
            </a:endParaRPr>
          </a:p>
        </p:txBody>
      </p:sp>
      <p:sp>
        <p:nvSpPr>
          <p:cNvPr id="4" name="TextBox 3"/>
          <p:cNvSpPr txBox="1"/>
          <p:nvPr/>
        </p:nvSpPr>
        <p:spPr>
          <a:xfrm>
            <a:off x="1447800" y="1543630"/>
            <a:ext cx="7429500" cy="2354491"/>
          </a:xfrm>
          <a:prstGeom prst="rect">
            <a:avLst/>
          </a:prstGeom>
          <a:noFill/>
          <a:ln w="3175">
            <a:noFill/>
            <a:prstDash val="sysDot"/>
          </a:ln>
          <a:effectLst/>
        </p:spPr>
        <p:txBody>
          <a:bodyPr wrap="square" rtlCol="0">
            <a:spAutoFit/>
          </a:bodyPr>
          <a:lstStyle>
            <a:defPPr>
              <a:defRPr lang="en-US"/>
            </a:defPPr>
            <a:lvl1pPr marL="228600" lvl="0" indent="-228600" algn="r" rtl="1">
              <a:lnSpc>
                <a:spcPct val="150000"/>
              </a:lnSpc>
              <a:buFont typeface="Arial" pitchFamily="34" charset="0"/>
              <a:buChar char="•"/>
              <a:defRPr sz="1400">
                <a:latin typeface="Sakkal Majalla" pitchFamily="2" charset="-78"/>
                <a:cs typeface="Sakkal Majalla" pitchFamily="2" charset="-78"/>
              </a:defRPr>
            </a:lvl1pPr>
          </a:lstStyle>
          <a:p>
            <a:r>
              <a:rPr lang="ar-AE" b="1" dirty="0" smtClean="0">
                <a:ln w="11430"/>
                <a:solidFill>
                  <a:schemeClr val="tx2">
                    <a:lumMod val="50000"/>
                  </a:schemeClr>
                </a:solidFill>
              </a:rPr>
              <a:t> </a:t>
            </a:r>
            <a:r>
              <a:rPr lang="ar-AE" b="1" dirty="0">
                <a:ln w="11430"/>
                <a:solidFill>
                  <a:schemeClr val="tx2">
                    <a:lumMod val="50000"/>
                  </a:schemeClr>
                </a:solidFill>
              </a:rPr>
              <a:t>أعداد الموظفين في الحكومة الاتحادية </a:t>
            </a:r>
            <a:r>
              <a:rPr lang="ar-AE" b="1" dirty="0" smtClean="0">
                <a:ln w="11430"/>
                <a:solidFill>
                  <a:schemeClr val="tx2">
                    <a:lumMod val="50000"/>
                  </a:schemeClr>
                </a:solidFill>
              </a:rPr>
              <a:t>لسنة  2015  - </a:t>
            </a:r>
            <a:r>
              <a:rPr lang="ar-AE" b="1" dirty="0">
                <a:ln w="11430"/>
                <a:solidFill>
                  <a:schemeClr val="tx2">
                    <a:lumMod val="50000"/>
                  </a:schemeClr>
                </a:solidFill>
              </a:rPr>
              <a:t>حسب </a:t>
            </a:r>
            <a:r>
              <a:rPr lang="ar-AE" b="1" dirty="0" smtClean="0">
                <a:ln w="11430"/>
                <a:solidFill>
                  <a:schemeClr val="tx2">
                    <a:lumMod val="50000"/>
                  </a:schemeClr>
                </a:solidFill>
              </a:rPr>
              <a:t>نوع الجهة</a:t>
            </a:r>
            <a:endParaRPr lang="ar-AE" b="1" dirty="0">
              <a:ln w="11430"/>
              <a:solidFill>
                <a:schemeClr val="tx2">
                  <a:lumMod val="50000"/>
                </a:schemeClr>
              </a:solidFill>
            </a:endParaRPr>
          </a:p>
          <a:p>
            <a:r>
              <a:rPr lang="ar-AE" b="1" dirty="0" smtClean="0">
                <a:ln w="11430"/>
                <a:solidFill>
                  <a:schemeClr val="tx2">
                    <a:lumMod val="50000"/>
                  </a:schemeClr>
                </a:solidFill>
              </a:rPr>
              <a:t>أعداد الموظفين في </a:t>
            </a:r>
            <a:r>
              <a:rPr lang="ar-AE" b="1" dirty="0">
                <a:ln w="11430"/>
                <a:solidFill>
                  <a:schemeClr val="tx2">
                    <a:lumMod val="50000"/>
                  </a:schemeClr>
                </a:solidFill>
              </a:rPr>
              <a:t>الحكومة الاتحادية </a:t>
            </a:r>
            <a:r>
              <a:rPr lang="ar-AE" b="1" dirty="0" smtClean="0">
                <a:ln w="11430"/>
                <a:solidFill>
                  <a:schemeClr val="tx2">
                    <a:lumMod val="50000"/>
                  </a:schemeClr>
                </a:solidFill>
              </a:rPr>
              <a:t>لسنة  2015   – حسب مصدر البيانات</a:t>
            </a:r>
          </a:p>
          <a:p>
            <a:r>
              <a:rPr lang="ar-AE" b="1" dirty="0">
                <a:ln w="11430"/>
                <a:solidFill>
                  <a:schemeClr val="tx2">
                    <a:lumMod val="50000"/>
                  </a:schemeClr>
                </a:solidFill>
              </a:rPr>
              <a:t>أعداد الموظفين في الحكومة الاتحادية </a:t>
            </a:r>
            <a:r>
              <a:rPr lang="ar-AE" b="1" dirty="0" smtClean="0">
                <a:ln w="11430"/>
                <a:solidFill>
                  <a:schemeClr val="tx2">
                    <a:lumMod val="50000"/>
                  </a:schemeClr>
                </a:solidFill>
              </a:rPr>
              <a:t>لسنة  2015 </a:t>
            </a:r>
            <a:r>
              <a:rPr lang="ar-AE" b="1" dirty="0">
                <a:ln w="11430"/>
                <a:solidFill>
                  <a:schemeClr val="tx2">
                    <a:lumMod val="50000"/>
                  </a:schemeClr>
                </a:solidFill>
              </a:rPr>
              <a:t>– حسب </a:t>
            </a:r>
            <a:r>
              <a:rPr lang="ar-AE" b="1" dirty="0" smtClean="0">
                <a:ln w="11430"/>
                <a:solidFill>
                  <a:schemeClr val="tx2">
                    <a:lumMod val="50000"/>
                  </a:schemeClr>
                </a:solidFill>
              </a:rPr>
              <a:t>نوع الجهة ومصدر البيانات</a:t>
            </a:r>
          </a:p>
          <a:p>
            <a:r>
              <a:rPr lang="ar-AE" b="1" dirty="0">
                <a:ln w="11430"/>
                <a:solidFill>
                  <a:schemeClr val="tx2">
                    <a:lumMod val="50000"/>
                  </a:schemeClr>
                </a:solidFill>
              </a:rPr>
              <a:t>أعداد الموظفين في الحكومة الاتحادية لسنة  2015 </a:t>
            </a:r>
            <a:r>
              <a:rPr lang="en-US" b="1" dirty="0">
                <a:ln w="11430"/>
                <a:solidFill>
                  <a:schemeClr val="tx2">
                    <a:lumMod val="50000"/>
                  </a:schemeClr>
                </a:solidFill>
              </a:rPr>
              <a:t> </a:t>
            </a:r>
            <a:r>
              <a:rPr lang="ar-AE" b="1" dirty="0">
                <a:ln w="11430"/>
                <a:solidFill>
                  <a:schemeClr val="tx2">
                    <a:lumMod val="50000"/>
                  </a:schemeClr>
                </a:solidFill>
              </a:rPr>
              <a:t>– حسب </a:t>
            </a:r>
            <a:r>
              <a:rPr lang="ar-AE" b="1" dirty="0" smtClean="0">
                <a:ln w="11430"/>
                <a:solidFill>
                  <a:schemeClr val="tx2">
                    <a:lumMod val="50000"/>
                  </a:schemeClr>
                </a:solidFill>
              </a:rPr>
              <a:t>الجنس</a:t>
            </a:r>
            <a:endParaRPr lang="ar-AE" b="1" dirty="0">
              <a:ln w="11430"/>
              <a:solidFill>
                <a:schemeClr val="tx2">
                  <a:lumMod val="50000"/>
                </a:schemeClr>
              </a:solidFill>
            </a:endParaRPr>
          </a:p>
          <a:p>
            <a:r>
              <a:rPr lang="ar-AE" b="1" dirty="0" smtClean="0">
                <a:ln w="11430"/>
                <a:solidFill>
                  <a:schemeClr val="tx2">
                    <a:lumMod val="50000"/>
                  </a:schemeClr>
                </a:solidFill>
              </a:rPr>
              <a:t>أعداد الموظفين في الحكومة الاتحادية لسنة  2015 </a:t>
            </a:r>
            <a:r>
              <a:rPr lang="en-US" b="1" dirty="0" smtClean="0">
                <a:ln w="11430"/>
                <a:solidFill>
                  <a:schemeClr val="tx2">
                    <a:lumMod val="50000"/>
                  </a:schemeClr>
                </a:solidFill>
              </a:rPr>
              <a:t> </a:t>
            </a:r>
            <a:r>
              <a:rPr lang="ar-AE" b="1" dirty="0" smtClean="0">
                <a:ln w="11430"/>
                <a:solidFill>
                  <a:schemeClr val="tx2">
                    <a:lumMod val="50000"/>
                  </a:schemeClr>
                </a:solidFill>
              </a:rPr>
              <a:t>– حسب الحالة الاجتماعية</a:t>
            </a:r>
          </a:p>
          <a:p>
            <a:r>
              <a:rPr lang="ar-AE" b="1" dirty="0">
                <a:ln w="11430"/>
                <a:solidFill>
                  <a:schemeClr val="tx2">
                    <a:lumMod val="50000"/>
                  </a:schemeClr>
                </a:solidFill>
              </a:rPr>
              <a:t>أعداد الموظفين في الحكومة الاتحادية </a:t>
            </a:r>
            <a:r>
              <a:rPr lang="ar-AE" b="1" dirty="0" smtClean="0">
                <a:ln w="11430"/>
                <a:solidFill>
                  <a:schemeClr val="tx2">
                    <a:lumMod val="50000"/>
                  </a:schemeClr>
                </a:solidFill>
              </a:rPr>
              <a:t>لسنة  2015– </a:t>
            </a:r>
            <a:r>
              <a:rPr lang="ar-AE" b="1" dirty="0">
                <a:ln w="11430"/>
                <a:solidFill>
                  <a:schemeClr val="tx2">
                    <a:lumMod val="50000"/>
                  </a:schemeClr>
                </a:solidFill>
              </a:rPr>
              <a:t>حسب </a:t>
            </a:r>
            <a:r>
              <a:rPr lang="ar-AE" b="1" dirty="0" smtClean="0">
                <a:ln w="11430"/>
                <a:solidFill>
                  <a:schemeClr val="tx2">
                    <a:lumMod val="50000"/>
                  </a:schemeClr>
                </a:solidFill>
              </a:rPr>
              <a:t>الفئة العمرية</a:t>
            </a:r>
          </a:p>
          <a:p>
            <a:r>
              <a:rPr lang="ar-AE" b="1" dirty="0" smtClean="0">
                <a:ln w="11430"/>
                <a:solidFill>
                  <a:schemeClr val="tx2">
                    <a:lumMod val="50000"/>
                  </a:schemeClr>
                </a:solidFill>
              </a:rPr>
              <a:t>أعداد </a:t>
            </a:r>
            <a:r>
              <a:rPr lang="ar-AE" b="1" dirty="0">
                <a:ln w="11430"/>
                <a:solidFill>
                  <a:schemeClr val="tx2">
                    <a:lumMod val="50000"/>
                  </a:schemeClr>
                </a:solidFill>
              </a:rPr>
              <a:t>الموظفين في الحكومة الاتحادية </a:t>
            </a:r>
            <a:r>
              <a:rPr lang="ar-AE" b="1" dirty="0" smtClean="0">
                <a:ln w="11430"/>
                <a:solidFill>
                  <a:schemeClr val="tx2">
                    <a:lumMod val="50000"/>
                  </a:schemeClr>
                </a:solidFill>
              </a:rPr>
              <a:t>لسنة  2015   – </a:t>
            </a:r>
            <a:r>
              <a:rPr lang="ar-AE" b="1" dirty="0">
                <a:ln w="11430"/>
                <a:solidFill>
                  <a:schemeClr val="tx2">
                    <a:lumMod val="50000"/>
                  </a:schemeClr>
                </a:solidFill>
              </a:rPr>
              <a:t>حسب </a:t>
            </a:r>
            <a:r>
              <a:rPr lang="ar-AE" b="1" dirty="0" smtClean="0">
                <a:ln w="11430"/>
                <a:solidFill>
                  <a:schemeClr val="tx2">
                    <a:lumMod val="50000"/>
                  </a:schemeClr>
                </a:solidFill>
              </a:rPr>
              <a:t>مدة الخدمة</a:t>
            </a:r>
            <a:endParaRPr lang="ar-AE" b="1" dirty="0">
              <a:ln w="11430"/>
              <a:solidFill>
                <a:schemeClr val="tx2">
                  <a:lumMod val="50000"/>
                </a:schemeClr>
              </a:solidFill>
            </a:endParaRPr>
          </a:p>
        </p:txBody>
      </p:sp>
      <p:graphicFrame>
        <p:nvGraphicFramePr>
          <p:cNvPr id="6" name="Diagram 5"/>
          <p:cNvGraphicFramePr/>
          <p:nvPr>
            <p:extLst>
              <p:ext uri="{D42A27DB-BD31-4B8C-83A1-F6EECF244321}">
                <p14:modId xmlns:p14="http://schemas.microsoft.com/office/powerpoint/2010/main" val="525934966"/>
              </p:ext>
            </p:extLst>
          </p:nvPr>
        </p:nvGraphicFramePr>
        <p:xfrm>
          <a:off x="228600" y="5638800"/>
          <a:ext cx="8686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5414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261646"/>
            <a:ext cx="8868972" cy="369332"/>
          </a:xfrm>
          <a:prstGeom prst="rect">
            <a:avLst/>
          </a:prstGeom>
          <a:noFill/>
          <a:ln>
            <a:noFill/>
          </a:ln>
        </p:spPr>
        <p:txBody>
          <a:bodyPr wrap="square" lIns="91440" tIns="45720" rIns="91440" bIns="45720">
            <a:spAutoFit/>
          </a:bodyPr>
          <a:lstStyle>
            <a:defPPr>
              <a:defRPr lang="en-US"/>
            </a:defPPr>
            <a:lvl1pPr algn="ctr">
              <a:defRPr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defRPr>
            </a:lvl1pPr>
          </a:lstStyle>
          <a:p>
            <a:pPr algn="r"/>
            <a:r>
              <a:rPr lang="ar-AE" sz="1800" u="sng" spc="0" dirty="0">
                <a:ln>
                  <a:noFill/>
                </a:ln>
                <a:solidFill>
                  <a:srgbClr val="C00000"/>
                </a:solidFill>
                <a:effectLst/>
              </a:rPr>
              <a:t>إحصائيات الجهات الاتحادية المشغلة لنظام «</a:t>
            </a:r>
            <a:r>
              <a:rPr lang="ar-AE" sz="1800" u="sng" spc="0" dirty="0" smtClean="0">
                <a:ln>
                  <a:noFill/>
                </a:ln>
                <a:solidFill>
                  <a:srgbClr val="C00000"/>
                </a:solidFill>
                <a:effectLst/>
              </a:rPr>
              <a:t>بياناتي» لسنة  2015</a:t>
            </a:r>
            <a:endParaRPr lang="ar-AE" sz="1800" u="sng" spc="0" dirty="0">
              <a:ln>
                <a:noFill/>
              </a:ln>
              <a:solidFill>
                <a:srgbClr val="C00000"/>
              </a:solidFill>
              <a:effectLst/>
            </a:endParaRPr>
          </a:p>
        </p:txBody>
      </p:sp>
      <p:sp>
        <p:nvSpPr>
          <p:cNvPr id="4" name="TextBox 3"/>
          <p:cNvSpPr txBox="1"/>
          <p:nvPr/>
        </p:nvSpPr>
        <p:spPr>
          <a:xfrm>
            <a:off x="381000" y="1668482"/>
            <a:ext cx="8343900" cy="1815882"/>
          </a:xfrm>
          <a:prstGeom prst="rect">
            <a:avLst/>
          </a:prstGeom>
          <a:noFill/>
          <a:ln w="3175">
            <a:noFill/>
            <a:prstDash val="sysDot"/>
          </a:ln>
          <a:effectLst/>
        </p:spPr>
        <p:txBody>
          <a:bodyPr wrap="square" rtlCol="0">
            <a:spAutoFit/>
          </a:bodyPr>
          <a:lstStyle/>
          <a:p>
            <a:pPr marL="285750" indent="-285750" algn="r" rtl="1">
              <a:buFont typeface="Arial" pitchFamily="34" charset="0"/>
              <a:buChar char="•"/>
            </a:pPr>
            <a:r>
              <a:rPr lang="ar-AE" sz="1400" b="1" dirty="0">
                <a:ln w="11430"/>
                <a:solidFill>
                  <a:schemeClr val="tx2">
                    <a:lumMod val="50000"/>
                  </a:schemeClr>
                </a:solidFill>
                <a:latin typeface="Sakkal Majalla" pitchFamily="2" charset="-78"/>
                <a:cs typeface="Sakkal Majalla" pitchFamily="2" charset="-78"/>
              </a:rPr>
              <a:t>التغيرات في أعداد موظفي الحكومة الاتحادية في الجهات المشغلة لنظام «بياناتي» </a:t>
            </a:r>
            <a:r>
              <a:rPr lang="ar-AE" sz="1400" b="1" dirty="0" smtClean="0">
                <a:ln w="11430"/>
                <a:solidFill>
                  <a:schemeClr val="tx2">
                    <a:lumMod val="50000"/>
                  </a:schemeClr>
                </a:solidFill>
                <a:latin typeface="Sakkal Majalla" pitchFamily="2" charset="-78"/>
                <a:cs typeface="Sakkal Majalla" pitchFamily="2" charset="-78"/>
              </a:rPr>
              <a:t>من سنة 2012 إلى نهاية لسنة  2015 </a:t>
            </a:r>
          </a:p>
          <a:p>
            <a:pPr marL="285750" indent="-285750" algn="r" rtl="1">
              <a:buFont typeface="Arial" pitchFamily="34" charset="0"/>
              <a:buChar char="•"/>
            </a:pPr>
            <a:r>
              <a:rPr lang="ar-AE" sz="1400" b="1" dirty="0" smtClean="0">
                <a:ln w="11430"/>
                <a:solidFill>
                  <a:schemeClr val="tx2">
                    <a:lumMod val="50000"/>
                  </a:schemeClr>
                </a:solidFill>
                <a:latin typeface="Sakkal Majalla" pitchFamily="2" charset="-78"/>
                <a:cs typeface="Sakkal Majalla" pitchFamily="2" charset="-78"/>
              </a:rPr>
              <a:t>أعداد </a:t>
            </a:r>
            <a:r>
              <a:rPr lang="ar-AE" sz="1400" b="1" dirty="0">
                <a:ln w="11430"/>
                <a:solidFill>
                  <a:schemeClr val="tx2">
                    <a:lumMod val="50000"/>
                  </a:schemeClr>
                </a:solidFill>
                <a:latin typeface="Sakkal Majalla" pitchFamily="2" charset="-78"/>
                <a:cs typeface="Sakkal Majalla" pitchFamily="2" charset="-78"/>
              </a:rPr>
              <a:t>الموظفين في الجهات الاتحادية المشغلة لنظام «بياناتي» </a:t>
            </a:r>
            <a:r>
              <a:rPr lang="ar-AE" sz="1400" b="1" dirty="0" smtClean="0">
                <a:ln w="11430"/>
                <a:solidFill>
                  <a:schemeClr val="tx2">
                    <a:lumMod val="50000"/>
                  </a:schemeClr>
                </a:solidFill>
                <a:latin typeface="Sakkal Majalla" pitchFamily="2" charset="-78"/>
                <a:cs typeface="Sakkal Majalla" pitchFamily="2" charset="-78"/>
              </a:rPr>
              <a:t>لسنة  2015  - </a:t>
            </a:r>
            <a:r>
              <a:rPr lang="ar-AE" sz="1400" b="1" dirty="0">
                <a:ln w="11430"/>
                <a:solidFill>
                  <a:schemeClr val="tx2">
                    <a:lumMod val="50000"/>
                  </a:schemeClr>
                </a:solidFill>
                <a:latin typeface="Sakkal Majalla" pitchFamily="2" charset="-78"/>
                <a:cs typeface="Sakkal Majalla" pitchFamily="2" charset="-78"/>
              </a:rPr>
              <a:t>حسب الحالة الاجتماعية</a:t>
            </a:r>
          </a:p>
          <a:p>
            <a:pPr marL="285750" indent="-285750" algn="r" rtl="1">
              <a:buFont typeface="Arial" pitchFamily="34" charset="0"/>
              <a:buChar char="•"/>
            </a:pPr>
            <a:r>
              <a:rPr lang="ar-AE" sz="1400" b="1" dirty="0">
                <a:ln w="11430"/>
                <a:solidFill>
                  <a:schemeClr val="tx2">
                    <a:lumMod val="50000"/>
                  </a:schemeClr>
                </a:solidFill>
                <a:latin typeface="Sakkal Majalla" pitchFamily="2" charset="-78"/>
                <a:cs typeface="Sakkal Majalla" pitchFamily="2" charset="-78"/>
              </a:rPr>
              <a:t>أعداد الموظفين في الجهات الاتحادية المشغلة لنظام «بياناتي» </a:t>
            </a:r>
            <a:r>
              <a:rPr lang="ar-AE" sz="1400" b="1" dirty="0" smtClean="0">
                <a:ln w="11430"/>
                <a:solidFill>
                  <a:schemeClr val="tx2">
                    <a:lumMod val="50000"/>
                  </a:schemeClr>
                </a:solidFill>
                <a:latin typeface="Sakkal Majalla" pitchFamily="2" charset="-78"/>
                <a:cs typeface="Sakkal Majalla" pitchFamily="2" charset="-78"/>
              </a:rPr>
              <a:t>لسنة  2015  - </a:t>
            </a:r>
            <a:r>
              <a:rPr lang="ar-AE" sz="1400" b="1" dirty="0">
                <a:ln w="11430"/>
                <a:solidFill>
                  <a:schemeClr val="tx2">
                    <a:lumMod val="50000"/>
                  </a:schemeClr>
                </a:solidFill>
                <a:latin typeface="Sakkal Majalla" pitchFamily="2" charset="-78"/>
                <a:cs typeface="Sakkal Majalla" pitchFamily="2" charset="-78"/>
              </a:rPr>
              <a:t>حسب الفئة العمرية</a:t>
            </a:r>
          </a:p>
          <a:p>
            <a:pPr marL="285750" indent="-285750" algn="r" rtl="1">
              <a:buFont typeface="Arial" pitchFamily="34" charset="0"/>
              <a:buChar char="•"/>
            </a:pPr>
            <a:r>
              <a:rPr lang="ar-AE" sz="1400" b="1" dirty="0" smtClean="0">
                <a:ln w="11430"/>
                <a:solidFill>
                  <a:schemeClr val="tx2">
                    <a:lumMod val="50000"/>
                  </a:schemeClr>
                </a:solidFill>
                <a:latin typeface="Sakkal Majalla" pitchFamily="2" charset="-78"/>
                <a:cs typeface="Sakkal Majalla" pitchFamily="2" charset="-78"/>
              </a:rPr>
              <a:t>أعداد </a:t>
            </a:r>
            <a:r>
              <a:rPr lang="ar-AE" sz="1400" b="1" dirty="0">
                <a:ln w="11430"/>
                <a:solidFill>
                  <a:schemeClr val="tx2">
                    <a:lumMod val="50000"/>
                  </a:schemeClr>
                </a:solidFill>
                <a:latin typeface="Sakkal Majalla" pitchFamily="2" charset="-78"/>
                <a:cs typeface="Sakkal Majalla" pitchFamily="2" charset="-78"/>
              </a:rPr>
              <a:t>موظفي الحكومة الاتحادية في الجهات المشغلة لنظام «بياناتي» </a:t>
            </a:r>
            <a:r>
              <a:rPr lang="ar-AE" sz="1400" b="1" dirty="0" smtClean="0">
                <a:ln w="11430"/>
                <a:solidFill>
                  <a:schemeClr val="tx2">
                    <a:lumMod val="50000"/>
                  </a:schemeClr>
                </a:solidFill>
                <a:latin typeface="Sakkal Majalla" pitchFamily="2" charset="-78"/>
                <a:cs typeface="Sakkal Majalla" pitchFamily="2" charset="-78"/>
              </a:rPr>
              <a:t>لسنة  2015 - </a:t>
            </a:r>
            <a:r>
              <a:rPr lang="ar-AE" sz="1400" b="1" dirty="0">
                <a:ln w="11430"/>
                <a:solidFill>
                  <a:schemeClr val="tx2">
                    <a:lumMod val="50000"/>
                  </a:schemeClr>
                </a:solidFill>
                <a:latin typeface="Sakkal Majalla" pitchFamily="2" charset="-78"/>
                <a:cs typeface="Sakkal Majalla" pitchFamily="2" charset="-78"/>
              </a:rPr>
              <a:t>حسب مدة الخدمة</a:t>
            </a:r>
          </a:p>
          <a:p>
            <a:pPr marL="285750" indent="-285750" algn="r" rtl="1">
              <a:buFont typeface="Arial" pitchFamily="34" charset="0"/>
              <a:buChar char="•"/>
            </a:pPr>
            <a:r>
              <a:rPr lang="ar-AE" sz="1400" b="1" dirty="0" smtClean="0">
                <a:ln w="11430"/>
                <a:solidFill>
                  <a:schemeClr val="tx2">
                    <a:lumMod val="50000"/>
                  </a:schemeClr>
                </a:solidFill>
                <a:latin typeface="Sakkal Majalla" pitchFamily="2" charset="-78"/>
                <a:cs typeface="Sakkal Majalla" pitchFamily="2" charset="-78"/>
              </a:rPr>
              <a:t>أعداد </a:t>
            </a:r>
            <a:r>
              <a:rPr lang="ar-AE" sz="1400" b="1" dirty="0">
                <a:ln w="11430"/>
                <a:solidFill>
                  <a:schemeClr val="tx2">
                    <a:lumMod val="50000"/>
                  </a:schemeClr>
                </a:solidFill>
                <a:latin typeface="Sakkal Majalla" pitchFamily="2" charset="-78"/>
                <a:cs typeface="Sakkal Majalla" pitchFamily="2" charset="-78"/>
              </a:rPr>
              <a:t>موظفي درجات الكادر </a:t>
            </a:r>
            <a:r>
              <a:rPr lang="ar-AE" sz="1400" b="1" dirty="0" smtClean="0">
                <a:ln w="11430"/>
                <a:solidFill>
                  <a:schemeClr val="tx2">
                    <a:lumMod val="50000"/>
                  </a:schemeClr>
                </a:solidFill>
                <a:latin typeface="Sakkal Majalla" pitchFamily="2" charset="-78"/>
                <a:cs typeface="Sakkal Majalla" pitchFamily="2" charset="-78"/>
              </a:rPr>
              <a:t>العام </a:t>
            </a:r>
            <a:r>
              <a:rPr lang="en-US" sz="1400" b="1" dirty="0" smtClean="0">
                <a:ln w="11430"/>
                <a:solidFill>
                  <a:schemeClr val="tx2">
                    <a:lumMod val="50000"/>
                  </a:schemeClr>
                </a:solidFill>
                <a:latin typeface="Sakkal Majalla" pitchFamily="2" charset="-78"/>
                <a:cs typeface="Sakkal Majalla" pitchFamily="2" charset="-78"/>
              </a:rPr>
              <a:t> </a:t>
            </a:r>
            <a:r>
              <a:rPr lang="ar-AE" sz="1400" b="1" dirty="0">
                <a:ln w="11430"/>
                <a:solidFill>
                  <a:schemeClr val="tx2">
                    <a:lumMod val="50000"/>
                  </a:schemeClr>
                </a:solidFill>
                <a:latin typeface="Sakkal Majalla" pitchFamily="2" charset="-78"/>
                <a:cs typeface="Sakkal Majalla" pitchFamily="2" charset="-78"/>
              </a:rPr>
              <a:t>في الجهات الاتحادية المشغلة لنظام «بياناتي» </a:t>
            </a:r>
            <a:r>
              <a:rPr lang="ar-AE" sz="1400" b="1" dirty="0" smtClean="0">
                <a:ln w="11430"/>
                <a:solidFill>
                  <a:schemeClr val="tx2">
                    <a:lumMod val="50000"/>
                  </a:schemeClr>
                </a:solidFill>
                <a:latin typeface="Sakkal Majalla" pitchFamily="2" charset="-78"/>
                <a:cs typeface="Sakkal Majalla" pitchFamily="2" charset="-78"/>
              </a:rPr>
              <a:t>لسنة  2015</a:t>
            </a:r>
            <a:endParaRPr lang="ar-AE" sz="1400" b="1" dirty="0">
              <a:ln w="11430"/>
              <a:solidFill>
                <a:schemeClr val="tx2">
                  <a:lumMod val="50000"/>
                </a:schemeClr>
              </a:solidFill>
              <a:latin typeface="Sakkal Majalla" pitchFamily="2" charset="-78"/>
              <a:cs typeface="Sakkal Majalla" pitchFamily="2" charset="-78"/>
            </a:endParaRPr>
          </a:p>
          <a:p>
            <a:pPr marL="285750" indent="-285750" algn="r" rtl="1">
              <a:buFont typeface="Arial" pitchFamily="34" charset="0"/>
              <a:buChar char="•"/>
            </a:pPr>
            <a:r>
              <a:rPr lang="ar-AE" sz="1400" b="1" dirty="0" smtClean="0">
                <a:ln w="11430"/>
                <a:solidFill>
                  <a:schemeClr val="tx2">
                    <a:lumMod val="50000"/>
                  </a:schemeClr>
                </a:solidFill>
                <a:latin typeface="Sakkal Majalla" pitchFamily="2" charset="-78"/>
                <a:cs typeface="Sakkal Majalla" pitchFamily="2" charset="-78"/>
              </a:rPr>
              <a:t>التعيينات  </a:t>
            </a:r>
            <a:r>
              <a:rPr lang="ar-AE" sz="1400" b="1" dirty="0">
                <a:ln w="11430"/>
                <a:solidFill>
                  <a:schemeClr val="tx2">
                    <a:lumMod val="50000"/>
                  </a:schemeClr>
                </a:solidFill>
                <a:latin typeface="Sakkal Majalla" pitchFamily="2" charset="-78"/>
                <a:cs typeface="Sakkal Majalla" pitchFamily="2" charset="-78"/>
              </a:rPr>
              <a:t>في الجهات الاتحادية المشغلة لنظام </a:t>
            </a:r>
            <a:r>
              <a:rPr lang="ar-AE" sz="1400" b="1" dirty="0" smtClean="0">
                <a:ln w="11430"/>
                <a:solidFill>
                  <a:schemeClr val="tx2">
                    <a:lumMod val="50000"/>
                  </a:schemeClr>
                </a:solidFill>
                <a:latin typeface="Sakkal Majalla" pitchFamily="2" charset="-78"/>
                <a:cs typeface="Sakkal Majalla" pitchFamily="2" charset="-78"/>
              </a:rPr>
              <a:t>بياناتي لسنة  2015 خلال الربع الرابع</a:t>
            </a:r>
            <a:endParaRPr lang="ar-AE" sz="1400" b="1" dirty="0">
              <a:ln w="11430"/>
              <a:solidFill>
                <a:schemeClr val="tx2">
                  <a:lumMod val="50000"/>
                </a:schemeClr>
              </a:solidFill>
              <a:latin typeface="Sakkal Majalla" pitchFamily="2" charset="-78"/>
              <a:cs typeface="Sakkal Majalla" pitchFamily="2" charset="-78"/>
            </a:endParaRPr>
          </a:p>
          <a:p>
            <a:pPr marL="285750" indent="-285750" algn="r" rtl="1">
              <a:buFont typeface="Arial" pitchFamily="34" charset="0"/>
              <a:buChar char="•"/>
            </a:pPr>
            <a:r>
              <a:rPr lang="ar-AE" sz="1400" b="1" dirty="0">
                <a:ln w="11430"/>
                <a:solidFill>
                  <a:schemeClr val="tx2">
                    <a:lumMod val="50000"/>
                  </a:schemeClr>
                </a:solidFill>
                <a:latin typeface="Sakkal Majalla" pitchFamily="2" charset="-78"/>
                <a:cs typeface="Sakkal Majalla" pitchFamily="2" charset="-78"/>
              </a:rPr>
              <a:t>الترقيات التي تمت في الجهات الاتحادية المشغلة لنظام «بياناتي» </a:t>
            </a:r>
            <a:r>
              <a:rPr lang="ar-AE" sz="1400" b="1" dirty="0" smtClean="0">
                <a:ln w="11430"/>
                <a:solidFill>
                  <a:schemeClr val="tx2">
                    <a:lumMod val="50000"/>
                  </a:schemeClr>
                </a:solidFill>
                <a:latin typeface="Sakkal Majalla" pitchFamily="2" charset="-78"/>
                <a:cs typeface="Sakkal Majalla" pitchFamily="2" charset="-78"/>
              </a:rPr>
              <a:t>خلال عام 2015</a:t>
            </a:r>
          </a:p>
          <a:p>
            <a:pPr marL="285750" indent="-285750" algn="r" rtl="1">
              <a:buFont typeface="Arial" pitchFamily="34" charset="0"/>
              <a:buChar char="•"/>
            </a:pPr>
            <a:r>
              <a:rPr lang="ar-AE" sz="1400" b="1" dirty="0" smtClean="0">
                <a:ln w="11430"/>
                <a:solidFill>
                  <a:schemeClr val="tx2">
                    <a:lumMod val="50000"/>
                  </a:schemeClr>
                </a:solidFill>
                <a:latin typeface="Sakkal Majalla" pitchFamily="2" charset="-78"/>
                <a:cs typeface="Sakkal Majalla" pitchFamily="2" charset="-78"/>
              </a:rPr>
              <a:t>حالات </a:t>
            </a:r>
            <a:r>
              <a:rPr lang="ar-AE" sz="1400" b="1" dirty="0">
                <a:ln w="11430"/>
                <a:solidFill>
                  <a:schemeClr val="tx2">
                    <a:lumMod val="50000"/>
                  </a:schemeClr>
                </a:solidFill>
                <a:latin typeface="Sakkal Majalla" pitchFamily="2" charset="-78"/>
                <a:cs typeface="Sakkal Majalla" pitchFamily="2" charset="-78"/>
              </a:rPr>
              <a:t>ترك الخدمة في الجهات الاتحادية المشغلة لنظام بياناتي للربع الرابع لسنة  2015 </a:t>
            </a:r>
            <a:r>
              <a:rPr lang="ar-AE" sz="1400" b="1" dirty="0" smtClean="0">
                <a:ln w="11430"/>
                <a:solidFill>
                  <a:schemeClr val="tx2">
                    <a:lumMod val="50000"/>
                  </a:schemeClr>
                </a:solidFill>
                <a:latin typeface="Sakkal Majalla" pitchFamily="2" charset="-78"/>
                <a:cs typeface="Sakkal Majalla" pitchFamily="2" charset="-78"/>
              </a:rPr>
              <a:t>- </a:t>
            </a:r>
            <a:r>
              <a:rPr lang="ar-AE" sz="1400" b="1" dirty="0">
                <a:ln w="11430"/>
                <a:solidFill>
                  <a:schemeClr val="tx2">
                    <a:lumMod val="50000"/>
                  </a:schemeClr>
                </a:solidFill>
                <a:latin typeface="Sakkal Majalla" pitchFamily="2" charset="-78"/>
                <a:cs typeface="Sakkal Majalla" pitchFamily="2" charset="-78"/>
              </a:rPr>
              <a:t>حسب سبب </a:t>
            </a:r>
            <a:r>
              <a:rPr lang="ar-AE" sz="1400" b="1" dirty="0" smtClean="0">
                <a:ln w="11430"/>
                <a:solidFill>
                  <a:schemeClr val="tx2">
                    <a:lumMod val="50000"/>
                  </a:schemeClr>
                </a:solidFill>
                <a:latin typeface="Sakkal Majalla" pitchFamily="2" charset="-78"/>
                <a:cs typeface="Sakkal Majalla" pitchFamily="2" charset="-78"/>
              </a:rPr>
              <a:t>الترك</a:t>
            </a:r>
            <a:endParaRPr lang="en-US" sz="1400" b="1" dirty="0">
              <a:ln w="11430"/>
              <a:solidFill>
                <a:schemeClr val="tx2">
                  <a:lumMod val="50000"/>
                </a:schemeClr>
              </a:solidFill>
              <a:latin typeface="Sakkal Majalla" pitchFamily="2" charset="-78"/>
              <a:cs typeface="Sakkal Majalla" pitchFamily="2" charset="-78"/>
            </a:endParaRPr>
          </a:p>
        </p:txBody>
      </p:sp>
      <p:graphicFrame>
        <p:nvGraphicFramePr>
          <p:cNvPr id="5" name="Diagram 4"/>
          <p:cNvGraphicFramePr/>
          <p:nvPr>
            <p:extLst>
              <p:ext uri="{D42A27DB-BD31-4B8C-83A1-F6EECF244321}">
                <p14:modId xmlns:p14="http://schemas.microsoft.com/office/powerpoint/2010/main" val="3396465442"/>
              </p:ext>
            </p:extLst>
          </p:nvPr>
        </p:nvGraphicFramePr>
        <p:xfrm>
          <a:off x="228600" y="5638800"/>
          <a:ext cx="8686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953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261646"/>
            <a:ext cx="8716572" cy="369332"/>
          </a:xfrm>
          <a:prstGeom prst="rect">
            <a:avLst/>
          </a:prstGeom>
          <a:noFill/>
          <a:ln>
            <a:noFill/>
          </a:ln>
        </p:spPr>
        <p:txBody>
          <a:bodyPr wrap="square" lIns="91440" tIns="45720" rIns="91440" bIns="45720">
            <a:spAutoFit/>
          </a:bodyPr>
          <a:lstStyle>
            <a:defPPr>
              <a:defRPr lang="en-US"/>
            </a:defPPr>
            <a:lvl1pPr algn="ctr">
              <a:defRPr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defRPr>
            </a:lvl1pPr>
          </a:lstStyle>
          <a:p>
            <a:pPr algn="r"/>
            <a:r>
              <a:rPr lang="ar-AE" sz="1800" u="sng" spc="0" dirty="0">
                <a:ln>
                  <a:noFill/>
                </a:ln>
                <a:solidFill>
                  <a:srgbClr val="C00000"/>
                </a:solidFill>
                <a:effectLst/>
              </a:rPr>
              <a:t>إحصائيات الجهات </a:t>
            </a:r>
            <a:r>
              <a:rPr lang="ar-AE" sz="1800" u="sng" spc="0" dirty="0" smtClean="0">
                <a:ln>
                  <a:noFill/>
                </a:ln>
                <a:solidFill>
                  <a:srgbClr val="C00000"/>
                </a:solidFill>
                <a:effectLst/>
              </a:rPr>
              <a:t>الاتحادية المستقلة لسنة  2015 </a:t>
            </a:r>
            <a:endParaRPr lang="ar-AE" sz="1800" u="sng" spc="0" dirty="0">
              <a:ln>
                <a:noFill/>
              </a:ln>
              <a:solidFill>
                <a:srgbClr val="C00000"/>
              </a:solidFill>
              <a:effectLst/>
            </a:endParaRPr>
          </a:p>
        </p:txBody>
      </p:sp>
      <p:sp>
        <p:nvSpPr>
          <p:cNvPr id="4" name="TextBox 3"/>
          <p:cNvSpPr txBox="1"/>
          <p:nvPr/>
        </p:nvSpPr>
        <p:spPr>
          <a:xfrm>
            <a:off x="1447800" y="1543630"/>
            <a:ext cx="7429500" cy="1708160"/>
          </a:xfrm>
          <a:prstGeom prst="rect">
            <a:avLst/>
          </a:prstGeom>
          <a:noFill/>
          <a:ln w="3175">
            <a:noFill/>
            <a:prstDash val="sysDot"/>
          </a:ln>
          <a:effectLst/>
        </p:spPr>
        <p:txBody>
          <a:bodyPr wrap="square" rtlCol="0">
            <a:spAutoFit/>
          </a:bodyPr>
          <a:lstStyle>
            <a:defPPr>
              <a:defRPr lang="en-US"/>
            </a:defPPr>
            <a:lvl1pPr marL="228600" lvl="0" indent="-228600" algn="r" rtl="1">
              <a:lnSpc>
                <a:spcPct val="150000"/>
              </a:lnSpc>
              <a:buFont typeface="Arial" pitchFamily="34" charset="0"/>
              <a:buChar char="•"/>
              <a:defRPr sz="1400">
                <a:latin typeface="Sakkal Majalla" pitchFamily="2" charset="-78"/>
                <a:cs typeface="Sakkal Majalla" pitchFamily="2" charset="-78"/>
              </a:defRPr>
            </a:lvl1pPr>
          </a:lstStyle>
          <a:p>
            <a:r>
              <a:rPr lang="ar-AE" b="1" dirty="0">
                <a:ln w="11430"/>
                <a:solidFill>
                  <a:schemeClr val="tx2">
                    <a:lumMod val="50000"/>
                  </a:schemeClr>
                </a:solidFill>
              </a:rPr>
              <a:t>إجمالي أعداد الموظفين في الجهات الاتحادية المستقلة </a:t>
            </a:r>
            <a:r>
              <a:rPr lang="ar-AE" b="1" dirty="0" smtClean="0">
                <a:ln w="11430"/>
                <a:solidFill>
                  <a:schemeClr val="tx2">
                    <a:lumMod val="50000"/>
                  </a:schemeClr>
                </a:solidFill>
              </a:rPr>
              <a:t>لسنة  2015 - </a:t>
            </a:r>
            <a:r>
              <a:rPr lang="ar-AE" b="1" dirty="0">
                <a:ln w="11430"/>
                <a:solidFill>
                  <a:schemeClr val="tx2">
                    <a:lumMod val="50000"/>
                  </a:schemeClr>
                </a:solidFill>
              </a:rPr>
              <a:t>حسب </a:t>
            </a:r>
            <a:r>
              <a:rPr lang="ar-AE" b="1" dirty="0" smtClean="0">
                <a:ln w="11430"/>
                <a:solidFill>
                  <a:schemeClr val="tx2">
                    <a:lumMod val="50000"/>
                  </a:schemeClr>
                </a:solidFill>
              </a:rPr>
              <a:t>الجنس</a:t>
            </a:r>
          </a:p>
          <a:p>
            <a:r>
              <a:rPr lang="ar-AE" b="1" dirty="0">
                <a:ln w="11430"/>
                <a:solidFill>
                  <a:schemeClr val="tx2">
                    <a:lumMod val="50000"/>
                  </a:schemeClr>
                </a:solidFill>
              </a:rPr>
              <a:t>إجمالي أعداد الموظفين في الجهات الاتحادية المستقلة </a:t>
            </a:r>
            <a:r>
              <a:rPr lang="ar-AE" b="1" dirty="0" smtClean="0">
                <a:ln w="11430"/>
                <a:solidFill>
                  <a:schemeClr val="tx2">
                    <a:lumMod val="50000"/>
                  </a:schemeClr>
                </a:solidFill>
              </a:rPr>
              <a:t>لسنة  2015 </a:t>
            </a:r>
            <a:r>
              <a:rPr lang="ar-AE" b="1" dirty="0">
                <a:ln w="11430"/>
                <a:solidFill>
                  <a:schemeClr val="tx2">
                    <a:lumMod val="50000"/>
                  </a:schemeClr>
                </a:solidFill>
              </a:rPr>
              <a:t>- حسب </a:t>
            </a:r>
            <a:r>
              <a:rPr lang="ar-AE" b="1" dirty="0" smtClean="0">
                <a:ln w="11430"/>
                <a:solidFill>
                  <a:schemeClr val="tx2">
                    <a:lumMod val="50000"/>
                  </a:schemeClr>
                </a:solidFill>
              </a:rPr>
              <a:t>الحالة الاجتماعية</a:t>
            </a:r>
          </a:p>
          <a:p>
            <a:r>
              <a:rPr lang="ar-AE" b="1" dirty="0">
                <a:ln w="11430"/>
                <a:solidFill>
                  <a:schemeClr val="tx2">
                    <a:lumMod val="50000"/>
                  </a:schemeClr>
                </a:solidFill>
              </a:rPr>
              <a:t>أعداد الموظفين في الجهات المستقلة </a:t>
            </a:r>
            <a:r>
              <a:rPr lang="ar-AE" b="1" dirty="0" smtClean="0">
                <a:ln w="11430"/>
                <a:solidFill>
                  <a:schemeClr val="tx2">
                    <a:lumMod val="50000"/>
                  </a:schemeClr>
                </a:solidFill>
              </a:rPr>
              <a:t>لسنة 2015 - </a:t>
            </a:r>
            <a:r>
              <a:rPr lang="ar-AE" b="1" dirty="0">
                <a:ln w="11430"/>
                <a:solidFill>
                  <a:schemeClr val="tx2">
                    <a:lumMod val="50000"/>
                  </a:schemeClr>
                </a:solidFill>
              </a:rPr>
              <a:t>حسب </a:t>
            </a:r>
            <a:r>
              <a:rPr lang="ar-AE" b="1" dirty="0" smtClean="0">
                <a:ln w="11430"/>
                <a:solidFill>
                  <a:schemeClr val="tx2">
                    <a:lumMod val="50000"/>
                  </a:schemeClr>
                </a:solidFill>
              </a:rPr>
              <a:t>الجهة</a:t>
            </a:r>
            <a:endParaRPr lang="ar-AE" b="1" dirty="0">
              <a:ln w="11430"/>
              <a:solidFill>
                <a:schemeClr val="tx2">
                  <a:lumMod val="50000"/>
                </a:schemeClr>
              </a:solidFill>
            </a:endParaRPr>
          </a:p>
          <a:p>
            <a:r>
              <a:rPr lang="ar-AE" b="1" dirty="0">
                <a:ln w="11430"/>
                <a:solidFill>
                  <a:schemeClr val="tx2">
                    <a:lumMod val="50000"/>
                  </a:schemeClr>
                </a:solidFill>
              </a:rPr>
              <a:t>أعداد الموظفين في الجهات الاتحادية المستقلة </a:t>
            </a:r>
            <a:r>
              <a:rPr lang="ar-AE" b="1" dirty="0" smtClean="0">
                <a:ln w="11430"/>
                <a:solidFill>
                  <a:schemeClr val="tx2">
                    <a:lumMod val="50000"/>
                  </a:schemeClr>
                </a:solidFill>
              </a:rPr>
              <a:t>لسنة  2015  - </a:t>
            </a:r>
            <a:r>
              <a:rPr lang="ar-AE" b="1" dirty="0">
                <a:ln w="11430"/>
                <a:solidFill>
                  <a:schemeClr val="tx2">
                    <a:lumMod val="50000"/>
                  </a:schemeClr>
                </a:solidFill>
              </a:rPr>
              <a:t>حسب الفئة العمرية</a:t>
            </a:r>
          </a:p>
          <a:p>
            <a:r>
              <a:rPr lang="ar-AE" b="1" dirty="0">
                <a:ln w="11430"/>
                <a:solidFill>
                  <a:schemeClr val="tx2">
                    <a:lumMod val="50000"/>
                  </a:schemeClr>
                </a:solidFill>
              </a:rPr>
              <a:t>أعداد الموظفين في الجهات الاتحادية المستقلة </a:t>
            </a:r>
            <a:r>
              <a:rPr lang="ar-AE" b="1" dirty="0" smtClean="0">
                <a:ln w="11430"/>
                <a:solidFill>
                  <a:schemeClr val="tx2">
                    <a:lumMod val="50000"/>
                  </a:schemeClr>
                </a:solidFill>
              </a:rPr>
              <a:t>لسنة  2015 - </a:t>
            </a:r>
            <a:r>
              <a:rPr lang="ar-AE" b="1" dirty="0">
                <a:ln w="11430"/>
                <a:solidFill>
                  <a:schemeClr val="tx2">
                    <a:lumMod val="50000"/>
                  </a:schemeClr>
                </a:solidFill>
              </a:rPr>
              <a:t>حسب مدة </a:t>
            </a:r>
            <a:r>
              <a:rPr lang="ar-AE" b="1" dirty="0" smtClean="0">
                <a:ln w="11430"/>
                <a:solidFill>
                  <a:schemeClr val="tx2">
                    <a:lumMod val="50000"/>
                  </a:schemeClr>
                </a:solidFill>
              </a:rPr>
              <a:t>الخدمة</a:t>
            </a:r>
            <a:endParaRPr lang="ar-AE" b="1" dirty="0">
              <a:ln w="11430"/>
              <a:solidFill>
                <a:schemeClr val="tx2">
                  <a:lumMod val="50000"/>
                </a:schemeClr>
              </a:solidFill>
            </a:endParaRPr>
          </a:p>
        </p:txBody>
      </p:sp>
      <p:graphicFrame>
        <p:nvGraphicFramePr>
          <p:cNvPr id="5" name="Diagram 4"/>
          <p:cNvGraphicFramePr/>
          <p:nvPr>
            <p:extLst>
              <p:ext uri="{D42A27DB-BD31-4B8C-83A1-F6EECF244321}">
                <p14:modId xmlns:p14="http://schemas.microsoft.com/office/powerpoint/2010/main" val="1287900254"/>
              </p:ext>
            </p:extLst>
          </p:nvPr>
        </p:nvGraphicFramePr>
        <p:xfrm>
          <a:off x="228600" y="5791200"/>
          <a:ext cx="86868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3866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973" y="2895600"/>
            <a:ext cx="4354077" cy="830997"/>
          </a:xfrm>
          <a:prstGeom prst="rect">
            <a:avLst/>
          </a:prstGeom>
          <a:noFill/>
        </p:spPr>
        <p:txBody>
          <a:bodyPr wrap="none" lIns="91440" tIns="45720" rIns="91440" bIns="45720">
            <a:spAutoFit/>
          </a:bodyPr>
          <a:lstStyle/>
          <a:p>
            <a:pPr algn="ctr"/>
            <a:r>
              <a:rPr lang="ar-AE" sz="2400" b="1" dirty="0" smtClean="0">
                <a:solidFill>
                  <a:srgbClr val="C00000"/>
                </a:solidFill>
                <a:latin typeface="Sakkal Majalla" pitchFamily="2" charset="-78"/>
                <a:cs typeface="Sakkal Majalla" pitchFamily="2" charset="-78"/>
              </a:rPr>
              <a:t>الإحصائيات  الشاملة لجميع الجهات الاتحادية</a:t>
            </a:r>
          </a:p>
          <a:p>
            <a:pPr algn="ctr"/>
            <a:r>
              <a:rPr lang="ar-AE" sz="2400" b="1" dirty="0" smtClean="0">
                <a:solidFill>
                  <a:srgbClr val="C00000"/>
                </a:solidFill>
                <a:latin typeface="Sakkal Majalla" pitchFamily="2" charset="-78"/>
                <a:cs typeface="Sakkal Majalla" pitchFamily="2" charset="-78"/>
              </a:rPr>
              <a:t>لسنة  2015</a:t>
            </a:r>
            <a:endParaRPr lang="ar-AE" sz="2400" b="1" dirty="0">
              <a:solidFill>
                <a:srgbClr val="C00000"/>
              </a:solidFill>
              <a:latin typeface="Sakkal Majalla" pitchFamily="2" charset="-78"/>
              <a:cs typeface="Sakkal Majalla" pitchFamily="2" charset="-78"/>
            </a:endParaRPr>
          </a:p>
        </p:txBody>
      </p:sp>
      <p:graphicFrame>
        <p:nvGraphicFramePr>
          <p:cNvPr id="4" name="Diagram 3"/>
          <p:cNvGraphicFramePr/>
          <p:nvPr>
            <p:extLst>
              <p:ext uri="{D42A27DB-BD31-4B8C-83A1-F6EECF244321}">
                <p14:modId xmlns:p14="http://schemas.microsoft.com/office/powerpoint/2010/main" val="4281532774"/>
              </p:ext>
            </p:extLst>
          </p:nvPr>
        </p:nvGraphicFramePr>
        <p:xfrm>
          <a:off x="228600" y="5638800"/>
          <a:ext cx="8686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925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1" y="1134018"/>
            <a:ext cx="8839200" cy="369332"/>
          </a:xfrm>
          <a:prstGeom prst="rect">
            <a:avLst/>
          </a:prstGeom>
          <a:noFill/>
          <a:ln>
            <a:noFill/>
          </a:ln>
        </p:spPr>
        <p:txBody>
          <a:bodyPr wrap="square" lIns="91440" tIns="45720" rIns="91440" bIns="45720">
            <a:spAutoFit/>
          </a:bodyPr>
          <a:lstStyle/>
          <a:p>
            <a:pPr algn="r" rtl="1"/>
            <a:r>
              <a:rPr lang="ar-AE" b="1" u="sng" dirty="0" smtClean="0">
                <a:solidFill>
                  <a:srgbClr val="C00000"/>
                </a:solidFill>
                <a:latin typeface="Sakkal Majalla" pitchFamily="2" charset="-78"/>
                <a:cs typeface="Sakkal Majalla" pitchFamily="2" charset="-78"/>
              </a:rPr>
              <a:t>أعداد الموظفين في الحكومة الاتحادية لسنة 2015 - حسب نوع الجهة</a:t>
            </a:r>
          </a:p>
        </p:txBody>
      </p:sp>
      <p:graphicFrame>
        <p:nvGraphicFramePr>
          <p:cNvPr id="4" name="Table 3"/>
          <p:cNvGraphicFramePr>
            <a:graphicFrameLocks noGrp="1"/>
          </p:cNvGraphicFramePr>
          <p:nvPr>
            <p:extLst>
              <p:ext uri="{D42A27DB-BD31-4B8C-83A1-F6EECF244321}">
                <p14:modId xmlns:p14="http://schemas.microsoft.com/office/powerpoint/2010/main" val="667748645"/>
              </p:ext>
            </p:extLst>
          </p:nvPr>
        </p:nvGraphicFramePr>
        <p:xfrm>
          <a:off x="247290" y="1600200"/>
          <a:ext cx="8668111" cy="1559240"/>
        </p:xfrm>
        <a:graphic>
          <a:graphicData uri="http://schemas.openxmlformats.org/drawingml/2006/table">
            <a:tbl>
              <a:tblPr rtl="1"/>
              <a:tblGrid>
                <a:gridCol w="2251628"/>
                <a:gridCol w="2106363"/>
                <a:gridCol w="2140165"/>
                <a:gridCol w="2169955"/>
              </a:tblGrid>
              <a:tr h="389810">
                <a:tc>
                  <a:txBody>
                    <a:bodyPr/>
                    <a:lstStyle/>
                    <a:p>
                      <a:pPr marL="72000" algn="ctr" rtl="1" fontAlgn="b">
                        <a:spcBef>
                          <a:spcPts val="0"/>
                        </a:spcBef>
                      </a:pPr>
                      <a:endParaRPr lang="ar-AE" sz="1400" b="0" i="0" u="none" strike="noStrike" dirty="0">
                        <a:solidFill>
                          <a:srgbClr val="00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ar-AE" sz="1400" b="0" i="0" u="none" strike="noStrike" dirty="0" smtClean="0">
                          <a:solidFill>
                            <a:srgbClr val="000000"/>
                          </a:solidFill>
                          <a:effectLst/>
                          <a:latin typeface="Calibri"/>
                        </a:rPr>
                        <a:t>وظائف</a:t>
                      </a:r>
                      <a:r>
                        <a:rPr lang="ar-AE" sz="1400" b="0" i="0" u="none" strike="noStrike" baseline="0" dirty="0" smtClean="0">
                          <a:solidFill>
                            <a:srgbClr val="000000"/>
                          </a:solidFill>
                          <a:effectLst/>
                          <a:latin typeface="Calibri"/>
                        </a:rPr>
                        <a:t> </a:t>
                      </a:r>
                      <a:r>
                        <a:rPr lang="ar-AE" sz="1400" b="0" i="0" u="none" strike="noStrike" dirty="0" smtClean="0">
                          <a:solidFill>
                            <a:srgbClr val="000000"/>
                          </a:solidFill>
                          <a:effectLst/>
                          <a:latin typeface="Calibri"/>
                        </a:rPr>
                        <a:t>أساسية</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rtl="0" fontAlgn="b"/>
                      <a:r>
                        <a:rPr lang="ar-AE" sz="1400" b="0" i="0" u="none" strike="noStrike" dirty="0" smtClean="0">
                          <a:solidFill>
                            <a:srgbClr val="000000"/>
                          </a:solidFill>
                          <a:effectLst/>
                          <a:latin typeface="Calibri"/>
                        </a:rPr>
                        <a:t>وظائف</a:t>
                      </a:r>
                      <a:r>
                        <a:rPr lang="ar-AE" sz="1400" b="0" i="0" u="none" strike="noStrike" baseline="0" dirty="0" smtClean="0">
                          <a:solidFill>
                            <a:srgbClr val="000000"/>
                          </a:solidFill>
                          <a:effectLst/>
                          <a:latin typeface="Calibri"/>
                        </a:rPr>
                        <a:t> </a:t>
                      </a:r>
                      <a:r>
                        <a:rPr lang="ar-AE" sz="1400" b="0" i="0" u="none" strike="noStrike" dirty="0" smtClean="0">
                          <a:solidFill>
                            <a:srgbClr val="000000"/>
                          </a:solidFill>
                          <a:effectLst/>
                          <a:latin typeface="Calibri"/>
                        </a:rPr>
                        <a:t>حرفية</a:t>
                      </a:r>
                      <a:r>
                        <a:rPr lang="ar-AE" sz="1400" b="0" i="0" u="none" strike="noStrike" baseline="0" dirty="0" smtClean="0">
                          <a:solidFill>
                            <a:srgbClr val="000000"/>
                          </a:solidFill>
                          <a:effectLst/>
                          <a:latin typeface="Calibri"/>
                        </a:rPr>
                        <a:t> ومعاونة</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rtl="0" fontAlgn="b"/>
                      <a:r>
                        <a:rPr lang="ar-AE" sz="1400" b="0" i="0" u="none" strike="noStrike" dirty="0" smtClean="0">
                          <a:solidFill>
                            <a:srgbClr val="000000"/>
                          </a:solidFill>
                          <a:effectLst/>
                          <a:latin typeface="+mn-lt"/>
                        </a:rPr>
                        <a:t>مجموع الوظائف</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89810">
                <a:tc>
                  <a:txBody>
                    <a:bodyPr/>
                    <a:lstStyle/>
                    <a:p>
                      <a:pPr marL="357750" indent="-285750" algn="r" rtl="1" fontAlgn="b">
                        <a:spcBef>
                          <a:spcPts val="0"/>
                        </a:spcBef>
                        <a:buFont typeface="Arial" panose="020B0604020202020204" pitchFamily="34" charset="0"/>
                        <a:buChar char="•"/>
                      </a:pPr>
                      <a:r>
                        <a:rPr lang="ar-AE" sz="1400" b="0" i="0" u="none" strike="noStrike" dirty="0">
                          <a:solidFill>
                            <a:srgbClr val="000000"/>
                          </a:solidFill>
                          <a:effectLst/>
                          <a:latin typeface="Arial"/>
                        </a:rPr>
                        <a:t>الوزارات</a:t>
                      </a:r>
                      <a:r>
                        <a:rPr lang="ar-AE" sz="1400" b="0" i="0" u="none" strike="noStrike" dirty="0">
                          <a:solidFill>
                            <a:srgbClr val="000000"/>
                          </a:solidFill>
                          <a:effectLst/>
                          <a:latin typeface="Calibri"/>
                        </a:rPr>
                        <a:t> </a:t>
                      </a:r>
                      <a:endParaRPr lang="ar-AE"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dirty="0">
                          <a:effectLst/>
                          <a:latin typeface="Segoe UI"/>
                        </a:rPr>
                        <a:t>50,522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effectLst/>
                          <a:latin typeface="Segoe UI"/>
                        </a:rPr>
                        <a:t>1,887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effectLst/>
                          <a:latin typeface="Segoe UI"/>
                        </a:rPr>
                        <a:t>52,409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r h="389810">
                <a:tc>
                  <a:txBody>
                    <a:bodyPr/>
                    <a:lstStyle/>
                    <a:p>
                      <a:pPr marL="357750" indent="-285750" algn="r" rtl="1" fontAlgn="b">
                        <a:spcBef>
                          <a:spcPts val="0"/>
                        </a:spcBef>
                        <a:buFont typeface="Arial" panose="020B0604020202020204" pitchFamily="34" charset="0"/>
                        <a:buChar char="•"/>
                      </a:pPr>
                      <a:r>
                        <a:rPr lang="ar-AE" sz="1400" b="0" i="0" u="none" strike="noStrike" dirty="0">
                          <a:solidFill>
                            <a:srgbClr val="000000"/>
                          </a:solidFill>
                          <a:effectLst/>
                          <a:latin typeface="Arial"/>
                        </a:rPr>
                        <a:t>الجهات المستقلة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dirty="0">
                          <a:effectLst/>
                          <a:latin typeface="Segoe UI"/>
                        </a:rPr>
                        <a:t>26,172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effectLst/>
                          <a:latin typeface="Segoe UI"/>
                        </a:rPr>
                        <a:t>15,533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effectLst/>
                          <a:latin typeface="Segoe UI"/>
                        </a:rPr>
                        <a:t>41,705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r h="389810">
                <a:tc>
                  <a:txBody>
                    <a:bodyPr/>
                    <a:lstStyle/>
                    <a:p>
                      <a:pPr marL="357750" indent="-285750" algn="r" rtl="1" fontAlgn="b">
                        <a:spcBef>
                          <a:spcPts val="0"/>
                        </a:spcBef>
                        <a:buFont typeface="Arial" panose="020B0604020202020204" pitchFamily="34" charset="0"/>
                        <a:buChar char="•"/>
                      </a:pPr>
                      <a:r>
                        <a:rPr lang="ar-AE" sz="1400" b="0" i="0" u="none" strike="noStrike" dirty="0">
                          <a:solidFill>
                            <a:srgbClr val="000000"/>
                          </a:solidFill>
                          <a:effectLst/>
                          <a:latin typeface="Arial"/>
                        </a:rPr>
                        <a:t>إجمالي الحكومة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algn="ctr" rtl="0" fontAlgn="b"/>
                      <a:r>
                        <a:rPr lang="en-US" sz="1400" b="0" i="0" u="none" strike="noStrike">
                          <a:effectLst/>
                          <a:latin typeface="Segoe UI"/>
                        </a:rPr>
                        <a:t>76,694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a:effectLst/>
                          <a:latin typeface="Segoe UI"/>
                        </a:rPr>
                        <a:t>17,420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c>
                  <a:txBody>
                    <a:bodyPr/>
                    <a:lstStyle/>
                    <a:p>
                      <a:pPr algn="ctr" rtl="0" fontAlgn="b"/>
                      <a:r>
                        <a:rPr lang="en-US" sz="1400" b="0" i="0" u="none" strike="noStrike" dirty="0">
                          <a:effectLst/>
                          <a:latin typeface="Segoe UI"/>
                        </a:rPr>
                        <a:t>94,114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9E9"/>
                    </a:solidFill>
                  </a:tcPr>
                </a:tc>
              </a:tr>
            </a:tbl>
          </a:graphicData>
        </a:graphic>
      </p:graphicFrame>
      <p:graphicFrame>
        <p:nvGraphicFramePr>
          <p:cNvPr id="15" name="Diagram 14"/>
          <p:cNvGraphicFramePr/>
          <p:nvPr>
            <p:extLst>
              <p:ext uri="{D42A27DB-BD31-4B8C-83A1-F6EECF244321}">
                <p14:modId xmlns:p14="http://schemas.microsoft.com/office/powerpoint/2010/main" val="1711726101"/>
              </p:ext>
            </p:extLst>
          </p:nvPr>
        </p:nvGraphicFramePr>
        <p:xfrm>
          <a:off x="228600" y="5842956"/>
          <a:ext cx="8686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p:cNvGraphicFramePr>
            <a:graphicFrameLocks/>
          </p:cNvGraphicFramePr>
          <p:nvPr>
            <p:extLst>
              <p:ext uri="{D42A27DB-BD31-4B8C-83A1-F6EECF244321}">
                <p14:modId xmlns:p14="http://schemas.microsoft.com/office/powerpoint/2010/main" val="3082794473"/>
              </p:ext>
            </p:extLst>
          </p:nvPr>
        </p:nvGraphicFramePr>
        <p:xfrm>
          <a:off x="228601" y="3352800"/>
          <a:ext cx="8686800" cy="24384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72576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52788</TotalTime>
  <Words>3545</Words>
  <Application>Microsoft Office PowerPoint</Application>
  <PresentationFormat>On-screen Show (4:3)</PresentationFormat>
  <Paragraphs>915</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Bashar W. Sabsabi</dc:creator>
  <cp:lastModifiedBy>Bashar W. Sabsabi</cp:lastModifiedBy>
  <cp:revision>3325</cp:revision>
  <cp:lastPrinted>2015-12-31T05:10:13Z</cp:lastPrinted>
  <dcterms:created xsi:type="dcterms:W3CDTF">2011-06-12T06:47:47Z</dcterms:created>
  <dcterms:modified xsi:type="dcterms:W3CDTF">2016-11-20T08:51:30Z</dcterms:modified>
</cp:coreProperties>
</file>