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7" r:id="rId3"/>
    <p:sldId id="267" r:id="rId4"/>
    <p:sldId id="269" r:id="rId5"/>
    <p:sldId id="274" r:id="rId6"/>
    <p:sldId id="263" r:id="rId7"/>
    <p:sldId id="266" r:id="rId8"/>
    <p:sldId id="265" r:id="rId9"/>
    <p:sldId id="264" r:id="rId10"/>
    <p:sldId id="275" r:id="rId11"/>
    <p:sldId id="270" r:id="rId12"/>
    <p:sldId id="271" r:id="rId13"/>
    <p:sldId id="276" r:id="rId14"/>
    <p:sldId id="272" r:id="rId15"/>
    <p:sldId id="280" r:id="rId16"/>
    <p:sldId id="273" r:id="rId17"/>
    <p:sldId id="278" r:id="rId18"/>
    <p:sldId id="27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44244-0F74-4A2B-89A4-D6BC26F8EEE2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0169D-4283-4D90-94E0-53CB206E62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33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992C1-53A4-487E-962E-C03363F1C554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567F1-E0B7-462B-9C81-BA76E24D4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567F1-E0B7-462B-9C81-BA76E24D4A6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" y="18281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51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0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5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79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7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2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9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8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7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id:image001.png@01CE496F.B91742F0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4B0D5-623C-458D-8D66-D9D888A17E9A}" type="datetimeFigureOut">
              <a:rPr lang="en-US" smtClean="0"/>
              <a:pPr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41F18-0230-48BD-A2F7-15FBE071F1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2308211" y="6381328"/>
            <a:ext cx="4568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/>
              <a:t>Knowledge management Strategy 2014 - 2016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1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Knowledge Management Plan</a:t>
            </a:r>
            <a:br>
              <a:rPr lang="en-US" dirty="0"/>
            </a:br>
            <a:r>
              <a:rPr lang="en-US" dirty="0"/>
              <a:t>  2014 - 2016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r>
              <a:rPr lang="en-US" dirty="0"/>
              <a:t>Federal Authority for Government Human Resources</a:t>
            </a:r>
          </a:p>
        </p:txBody>
      </p:sp>
      <p:pic>
        <p:nvPicPr>
          <p:cNvPr id="4" name="Picture 3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4418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r>
              <a:rPr lang="en-US" sz="4000" b="1" dirty="0"/>
              <a:t>Strategic objectives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273081"/>
              </p:ext>
            </p:extLst>
          </p:nvPr>
        </p:nvGraphicFramePr>
        <p:xfrm>
          <a:off x="251519" y="1556792"/>
          <a:ext cx="8568952" cy="388528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792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380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43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 gridSpan="3">
                  <a:txBody>
                    <a:bodyPr/>
                    <a:lstStyle/>
                    <a:p>
                      <a:pPr algn="ctr" rtl="1"/>
                      <a:r>
                        <a:rPr lang="en-US" sz="2000" b="1" dirty="0"/>
                        <a:t>Objectives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Objective 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Strategic indicators 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AE" sz="2000" b="1" dirty="0"/>
                        <a:t>#</a:t>
                      </a:r>
                      <a:endParaRPr lang="en-US" sz="20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744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2016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2015</a:t>
                      </a:r>
                      <a:endParaRPr lang="en-US" sz="1200" b="1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2014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16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5%</a:t>
                      </a:r>
                      <a:endParaRPr lang="en-US" sz="1200" b="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3%</a:t>
                      </a:r>
                      <a:endParaRPr lang="en-US" sz="1200" b="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The percentage of improvement in the level of awareness of the concept of knowledge management</a:t>
                      </a:r>
                      <a:endParaRPr lang="en-US" sz="1200" b="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 promote, consolidate and disseminate culture of knowledge</a:t>
                      </a:r>
                      <a:endParaRPr lang="en-US" sz="1200" b="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16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3%</a:t>
                      </a:r>
                      <a:endParaRPr lang="en-US" sz="1200" b="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3%</a:t>
                      </a:r>
                      <a:endParaRPr lang="en-US" sz="1200" b="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Increase in the volume of knowledge documented by FAHR</a:t>
                      </a:r>
                      <a:endParaRPr lang="en-US" sz="1200" b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Manage, develop and maintain knowledge assets</a:t>
                      </a:r>
                      <a:endParaRPr lang="en-US" sz="1200" b="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168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72%</a:t>
                      </a:r>
                      <a:endParaRPr lang="en-US" sz="1200" b="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70%</a:t>
                      </a:r>
                      <a:endParaRPr lang="en-US" sz="1200" b="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Level of satisfaction with the FAHR's initiatives in the exchange of internal and external knowledge</a:t>
                      </a:r>
                      <a:endParaRPr lang="en-US" sz="1200" b="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Activation of the knowledge program  that supports the achievement of the strategy of FAHR</a:t>
                      </a:r>
                      <a:endParaRPr lang="en-US" sz="1200" b="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5172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620688"/>
            <a:ext cx="8229600" cy="720080"/>
          </a:xfrm>
        </p:spPr>
        <p:txBody>
          <a:bodyPr>
            <a:normAutofit/>
          </a:bodyPr>
          <a:lstStyle/>
          <a:p>
            <a:r>
              <a:rPr lang="en-US" sz="2800" b="1" dirty="0"/>
              <a:t>Initiatives associated with strategic objectives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296385"/>
              </p:ext>
            </p:extLst>
          </p:nvPr>
        </p:nvGraphicFramePr>
        <p:xfrm>
          <a:off x="467544" y="1340768"/>
          <a:ext cx="8003231" cy="3864864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5338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Initiatives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Strategic objective</a:t>
                      </a:r>
                      <a:endParaRPr lang="en-US" sz="1200" b="1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Dissemination of knowledge management culture among the staff of FAHR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1-1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 promote, consolidate and disseminate culture of knowledge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2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 develop the general framework for knowledge management processes 	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1-2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88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 identify, document and make available the explicit and implicit knowledge assets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2-1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Manage, develop and maintain knowledge assets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88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 develop an electronic infrastructure to support knowledge management activities.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2-2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728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 launch initiatives that contribute to raising the level of knowledge dissemination in FAHR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3-1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Activation of the knowledge program  that supports the achievement of the strategy of FAHR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70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 activate channels of internal and external communication to ensure the dissemination and exchange of knowledge.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3-2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854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48" y="562670"/>
            <a:ext cx="8229600" cy="706090"/>
          </a:xfrm>
        </p:spPr>
        <p:txBody>
          <a:bodyPr>
            <a:no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/>
              <a:t>Strategic objective I - To promote, consolidate and disseminate knowledge culture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8129154"/>
              </p:ext>
            </p:extLst>
          </p:nvPr>
        </p:nvGraphicFramePr>
        <p:xfrm>
          <a:off x="467544" y="1268758"/>
          <a:ext cx="8064897" cy="4293749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4636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9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51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824"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Related activities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Initiatives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Knowing the experiences of other institutions in the field of knowledge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1-1-1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Dissemination of knowledge management culture among the staff of FAHR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1-1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Conducting training workshops to spread knowledge culture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1-1-2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The HR Magazine includes a periodical on knowledge management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1-1-3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Introducing concepts and knowledge management through e-mail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1-1-4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Making brochures</a:t>
                      </a: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and posters about knowledge and management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1-1-5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99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Reviewing and developing knowledge management methodology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1-2-1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025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Developing the general framework for knowledge management processes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1-2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0999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Forming the team of knowledge coordinators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1-2-2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486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1456" y="116632"/>
            <a:ext cx="5987008" cy="576064"/>
          </a:xfrm>
        </p:spPr>
        <p:txBody>
          <a:bodyPr>
            <a:noAutofit/>
          </a:bodyPr>
          <a:lstStyle/>
          <a:p>
            <a:pPr algn="l"/>
            <a:r>
              <a:rPr lang="en-US" sz="1600" b="1" dirty="0"/>
              <a:t>Plan of implementation of the first strategic objective - To promote, consolidate and disseminate a culture of knowledge</a:t>
            </a:r>
          </a:p>
        </p:txBody>
      </p:sp>
      <p:graphicFrame>
        <p:nvGraphicFramePr>
          <p:cNvPr id="4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930649"/>
              </p:ext>
            </p:extLst>
          </p:nvPr>
        </p:nvGraphicFramePr>
        <p:xfrm>
          <a:off x="152826" y="764704"/>
          <a:ext cx="8811666" cy="5513166"/>
        </p:xfrm>
        <a:graphic>
          <a:graphicData uri="http://schemas.openxmlformats.org/drawingml/2006/table">
            <a:tbl>
              <a:tblPr/>
              <a:tblGrid>
                <a:gridCol w="746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4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4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4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944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44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44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44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944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440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9440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9440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440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99400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04184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01429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Initiatives 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Activities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Executing entity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Performance indicators 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48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9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US" sz="9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nd</a:t>
                      </a: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9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rd</a:t>
                      </a: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en-US" sz="9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</a:t>
                      </a: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9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US" sz="9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nd</a:t>
                      </a: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9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rd</a:t>
                      </a: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en-US" sz="9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</a:t>
                      </a: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9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US" sz="9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nd</a:t>
                      </a: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9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rd</a:t>
                      </a: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en-US" sz="9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</a:t>
                      </a: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 rowSpan="5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Dissemination of knowledge management culture among the staff of FAHR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Reviewing experiences of other institutions in the field of knowledge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Human Resources &amp; Services + Strategic Planning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Number of practices reviewed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461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Conducting training workshops to spread knowledge culture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Human Resources &amp; Services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Number of workshops implemented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648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Including the HR Magazine a brochures on knowledge management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Human Resources &amp; Services + Knowledge Coordinators + Government Communication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Number of published articles on knowledge management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259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Introducing concepts and management of knowledge through e-mail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Human Resources &amp; Services + Knowledge Coordinators + IT 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Number of emails sent to spread knowledge management concepts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867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Making brochures and posters about knowledge and management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120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Human Resources + Government Communication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Number of copies of brochures distributed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795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Developing the general framework for knowledge management processes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Reviewing and developing knowledge management methodology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100%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Human Resources &amp; Services + Strategic Planning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Completion percentage of methodology</a:t>
                      </a:r>
                      <a:endParaRPr lang="en-US" sz="105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731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Forming the team of knowledge coordinators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100%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Human Resources &amp; Services + Strategic Planning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The percentage of completion of the formation of the team</a:t>
                      </a:r>
                      <a:endParaRPr lang="en-US" sz="105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512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706090"/>
          </a:xfrm>
        </p:spPr>
        <p:txBody>
          <a:bodyPr>
            <a:noAutofit/>
          </a:bodyPr>
          <a:lstStyle/>
          <a:p>
            <a:r>
              <a:rPr lang="en-US" sz="1800" b="1" dirty="0"/>
              <a:t>Strategic Objective II - Managing, developing and maintaining knowledge assets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8844536"/>
              </p:ext>
            </p:extLst>
          </p:nvPr>
        </p:nvGraphicFramePr>
        <p:xfrm>
          <a:off x="467544" y="1268758"/>
          <a:ext cx="8064897" cy="2725056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4542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4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824"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Related activities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Initiatives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 identify and compile explicit knowledge assets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2-1-1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 identify, document and make available the explicit and implicit knowledge assets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2-1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Enclose, document and compile implicit knowledge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2-1-2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 develop the knowledge management system within the internal portal of FAHR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2-2-1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 develop an electronic infrastructure that supports knowledge management activities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2-2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 develop the Authority's knowledge display mechanism on the website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2-2-2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741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8694"/>
            <a:ext cx="8229600" cy="418058"/>
          </a:xfrm>
        </p:spPr>
        <p:txBody>
          <a:bodyPr>
            <a:noAutofit/>
          </a:bodyPr>
          <a:lstStyle/>
          <a:p>
            <a:pPr rtl="1"/>
            <a:r>
              <a:rPr lang="en-US" sz="2000" b="1" dirty="0"/>
              <a:t>Plan of implementation of the second strategic objective – To manage, develop and maintain knowledge assets</a:t>
            </a:r>
          </a:p>
        </p:txBody>
      </p:sp>
      <p:graphicFrame>
        <p:nvGraphicFramePr>
          <p:cNvPr id="4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558509"/>
              </p:ext>
            </p:extLst>
          </p:nvPr>
        </p:nvGraphicFramePr>
        <p:xfrm>
          <a:off x="107504" y="1453118"/>
          <a:ext cx="8856984" cy="4830384"/>
        </p:xfrm>
        <a:graphic>
          <a:graphicData uri="http://schemas.openxmlformats.org/drawingml/2006/table">
            <a:tbl>
              <a:tblPr/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3036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04184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47690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Initiatives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Activities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Executing entity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Performance indicators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70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nd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1000" baseline="30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rd</a:t>
                      </a: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US" sz="1000" baseline="30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nd</a:t>
                      </a: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rd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nd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rd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 identify, document and make available the explicit and implicit knowledge assets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 identify and compile explicit knowledge assets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100%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Human Resources &amp; Services + Knowledge Coordinators team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The percentage of completion of identification and compilation of the explicit knowledge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688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Enclose, document and compile implicit knowledge 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100%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Human Resources &amp; Services + Knowledge Coordinators team</a:t>
                      </a:r>
                      <a:endParaRPr lang="en-US" sz="1100" dirty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The percentage of completion of identification and compilation of the implicit knowledge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867"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 develop an electronic infrastructure that supports knowledge management activities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 develop the knowledge management system within the internal portal of the Authority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100%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Human Resources &amp; Services + Information Technology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The completion rate of the knowledge portal within the internal portal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867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 develop the Authority's knowledge display mechanism on the website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100%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Government Communication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Number of reports on the level of compliance with the implementation of periodicals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207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06090"/>
          </a:xfrm>
        </p:spPr>
        <p:txBody>
          <a:bodyPr>
            <a:no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/>
              <a:t>Strategic Objective III - Activation of a knowledge program that supports the achievement of the FAHR's strategy</a:t>
            </a:r>
            <a:endParaRPr lang="en-US" sz="1800" b="1" dirty="0">
              <a:solidFill>
                <a:schemeClr val="dk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309492"/>
              </p:ext>
            </p:extLst>
          </p:nvPr>
        </p:nvGraphicFramePr>
        <p:xfrm>
          <a:off x="467543" y="1359016"/>
          <a:ext cx="8175484" cy="4878296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4630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1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3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0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2"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Related activities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Initiatives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Launching the Knowledge Award in FAHR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3-1-1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6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Launching and activating initiatives that contribute to raise the levels of knowledge dissemination in FAHR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algn="ctr" rtl="0"/>
                      <a:r>
                        <a:rPr lang="en-US" sz="1200" dirty="0"/>
                        <a:t>Related activities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HR Club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3-1-2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The Forum of Best Practices of Government Human Resources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3-1-3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HR Magazine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3-1-4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Periodicals (</a:t>
                      </a:r>
                      <a:r>
                        <a:rPr lang="en-US" sz="1400" dirty="0" err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Bayanati</a:t>
                      </a: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 Do you know, An Eye On)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3-1-5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91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Launching the knowledge contest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3-1-6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68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Preparation of electronic archiving system for human resources procedures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3-2-1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Activating channels of internal and external communication to ensure the dissemination and exchange of knowledge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 rtl="0"/>
                      <a:r>
                        <a:rPr lang="en-US" sz="1200" dirty="0"/>
                        <a:t>Related activities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59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Establishing a benchmarking center in human resources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3-2-2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359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Agreements with research institutions to prepare studies on government human resources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3-2-3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359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Launching HR Echo </a:t>
                      </a:r>
                      <a:r>
                        <a:rPr lang="en-US" sz="11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Magazine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3-2-4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359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Holding brainstorming workshops with partners and customers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3-2-5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487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8694"/>
            <a:ext cx="8229600" cy="418058"/>
          </a:xfrm>
        </p:spPr>
        <p:txBody>
          <a:bodyPr>
            <a:noAutofit/>
          </a:bodyPr>
          <a:lstStyle/>
          <a:p>
            <a:pPr rtl="1"/>
            <a:r>
              <a:rPr lang="en-US" sz="2000" b="1" dirty="0"/>
              <a:t>Strategic Objective III - Activation of a knowledge program that supports the achievement of the FAHR's strategy</a:t>
            </a:r>
          </a:p>
        </p:txBody>
      </p:sp>
      <p:graphicFrame>
        <p:nvGraphicFramePr>
          <p:cNvPr id="4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281211"/>
              </p:ext>
            </p:extLst>
          </p:nvPr>
        </p:nvGraphicFramePr>
        <p:xfrm>
          <a:off x="107504" y="1393829"/>
          <a:ext cx="8856984" cy="4736614"/>
        </p:xfrm>
        <a:graphic>
          <a:graphicData uri="http://schemas.openxmlformats.org/drawingml/2006/table">
            <a:tbl>
              <a:tblPr/>
              <a:tblGrid>
                <a:gridCol w="684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1404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97438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04184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06979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Initiatives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Activities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Executing entity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Performance indicators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nd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rd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nd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rd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nd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rd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 rowSpan="6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Launching and activating initiatives that contribute to raise the levels of knowledge dissemination in FAHR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Launching the Knowledge Award in FAHR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Human Resources &amp; Services + Strategic planning and excellence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Number of honorees based on the results of the Knowledge Award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Employee, leader, management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6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Human Resources Club events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Projects and programs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* Number of club activities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6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The Forum of Best Practices of Government Human Resources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Policy sector and program sector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Number of forums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867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HR Magazine versions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Government Communication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Number of versions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867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Periodicals (</a:t>
                      </a: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Bayanati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, Do you know, An Eye On)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Government Communication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Number of reports on the level of compliance with the implementation of periodicals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867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Launching the knowledge contest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Human Resources and Services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Number of winners in the knowledge contest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867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7721"/>
            <a:ext cx="8435280" cy="418058"/>
          </a:xfrm>
        </p:spPr>
        <p:txBody>
          <a:bodyPr>
            <a:noAutofit/>
          </a:bodyPr>
          <a:lstStyle/>
          <a:p>
            <a:r>
              <a:rPr lang="en-US" sz="2000" b="1" dirty="0"/>
              <a:t>Cont. Strategic Objective III - Activation of a knowledge program that supports the achievement of the FAHR's strategy</a:t>
            </a:r>
          </a:p>
        </p:txBody>
      </p:sp>
      <p:graphicFrame>
        <p:nvGraphicFramePr>
          <p:cNvPr id="5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948133"/>
              </p:ext>
            </p:extLst>
          </p:nvPr>
        </p:nvGraphicFramePr>
        <p:xfrm>
          <a:off x="107504" y="1253785"/>
          <a:ext cx="8856984" cy="5245863"/>
        </p:xfrm>
        <a:graphic>
          <a:graphicData uri="http://schemas.openxmlformats.org/drawingml/2006/table">
            <a:tbl>
              <a:tblPr/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0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0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0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60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60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60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60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60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604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604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604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641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06979"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Initiatives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Activities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A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Executing entity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Performance indicators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88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nd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rd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nd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rd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nd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rd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 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en-US" sz="1000" baseline="30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quarter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 rowSpan="6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Activating channels of internal and external communication to ensure the dissemination and exchange of knowledge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Preparation of electronic archiving system for human resources procedures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ar-EG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Bayanati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The percentage of completion of the electronic extension system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6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Establishing a benchmarking center in human resources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100%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Program Sector + </a:t>
                      </a:r>
                      <a:r>
                        <a:rPr lang="en-US" sz="1000" dirty="0" err="1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Bayanati</a:t>
                      </a: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+ Knowledge Coordinators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Completion percentage of establishment of the center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6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Agreements with research institutions to prepare studies on government human resources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Policy Sector + Government Communication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Number of agreements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4867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Policy Sector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Number of researches published in the subjects of human resources government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867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Launching HR Echo Magazine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Policy Sector + Government Communication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Number of publications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867">
                <a:tc vMerge="1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Holding brainstorming workshops with partners and customers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+mn-ea"/>
                        <a:cs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1</a:t>
                      </a:r>
                      <a:endParaRPr lang="ar-EG" sz="800" dirty="0"/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Policy Sector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Number of workshops held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656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92561" y="1363960"/>
            <a:ext cx="6511687" cy="696888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of the most important elements of the strategic vision of the Government of UAE 2021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l="72719" t="10403" r="10624" b="33739"/>
          <a:stretch/>
        </p:blipFill>
        <p:spPr bwMode="auto">
          <a:xfrm>
            <a:off x="6804248" y="1052736"/>
            <a:ext cx="198120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79512" y="3429000"/>
            <a:ext cx="6511687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A Competitive Economy Driven by Knowledgeable and Innovative Emiratis</a:t>
            </a:r>
            <a:endParaRPr lang="en-US" sz="36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14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dirty="0"/>
              <a:t>Strategic inputs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2719164"/>
              </p:ext>
            </p:extLst>
          </p:nvPr>
        </p:nvGraphicFramePr>
        <p:xfrm>
          <a:off x="457200" y="1600200"/>
          <a:ext cx="8229600" cy="3439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1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58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Strategic inputs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dirty="0"/>
                        <a:t>National agenda for achieving the UAE vision 2021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dirty="0"/>
                        <a:t>Strategic plan of the federal authority for government human resources of 2014-2016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dirty="0"/>
                        <a:t>UAE Vision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en-US" dirty="0"/>
                        <a:t>Reviewing best practices in knowledge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en-US" dirty="0"/>
                        <a:t>Studies and reports related to knowledge management such as customer satisfaction, employee satisfaction and evaluation results of the Emirates Government Excellence Award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605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US" altLang="en-US" sz="2400" dirty="0"/>
              <a:t>Concerned Entities with the implementation of the Strategy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520717"/>
              </p:ext>
            </p:extLst>
          </p:nvPr>
        </p:nvGraphicFramePr>
        <p:xfrm>
          <a:off x="457200" y="1196752"/>
          <a:ext cx="8229600" cy="4942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28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Entity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Responsibilities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880">
                <a:tc>
                  <a:txBody>
                    <a:bodyPr/>
                    <a:lstStyle/>
                    <a:p>
                      <a:r>
                        <a:rPr lang="en-US" b="1" dirty="0"/>
                        <a:t>General Manager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- Adoption of knowledge management methodology.</a:t>
                      </a:r>
                    </a:p>
                    <a:p>
                      <a:pPr algn="l" rtl="0"/>
                      <a:r>
                        <a:rPr lang="en-US" sz="1600" dirty="0"/>
                        <a:t>- Adoption of the Strategic Plan for Knowledge Management.</a:t>
                      </a:r>
                    </a:p>
                    <a:p>
                      <a:pPr algn="l" rtl="0"/>
                      <a:r>
                        <a:rPr lang="en-US" sz="1600" dirty="0"/>
                        <a:t>- Provision</a:t>
                      </a:r>
                      <a:r>
                        <a:rPr lang="en-US" sz="1600" baseline="0" dirty="0"/>
                        <a:t> of</a:t>
                      </a:r>
                      <a:r>
                        <a:rPr lang="en-US" sz="1600" dirty="0"/>
                        <a:t> material, human and technical resources to apply methodology and strategy.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HR &amp; Services Management </a:t>
                      </a:r>
                      <a:endParaRPr lang="ar-E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altLang="en-US" sz="1600" b="0" dirty="0"/>
                        <a:t>- Managing the implementation of the knowledge management strategy and following up the levels of implementation</a:t>
                      </a:r>
                    </a:p>
                    <a:p>
                      <a:pPr algn="l" rtl="0"/>
                      <a:r>
                        <a:rPr lang="en-US" altLang="en-US" sz="1600" b="0" dirty="0"/>
                        <a:t>- Forming a team of knowledge coordinators to ensure the implementation of the knowledge management project</a:t>
                      </a:r>
                    </a:p>
                    <a:p>
                      <a:pPr algn="l" rtl="0"/>
                      <a:r>
                        <a:rPr lang="en-US" altLang="en-US" sz="1600" b="0" dirty="0"/>
                        <a:t>- Preparing knowledge management methodology in coordination with strategic planning</a:t>
                      </a:r>
                    </a:p>
                    <a:p>
                      <a:pPr algn="l" rtl="0"/>
                      <a:r>
                        <a:rPr lang="en-US" altLang="en-US" sz="1600" b="0" dirty="0"/>
                        <a:t>- Developing a knowledge management strategy in coordination with strategic planning</a:t>
                      </a:r>
                    </a:p>
                    <a:p>
                      <a:pPr algn="l" rtl="0"/>
                      <a:r>
                        <a:rPr lang="en-US" altLang="en-US" sz="1600" b="0" dirty="0"/>
                        <a:t>- Developing a detailed knowledge management work plan.</a:t>
                      </a:r>
                    </a:p>
                    <a:p>
                      <a:pPr algn="l" rtl="0"/>
                      <a:r>
                        <a:rPr lang="en-US" altLang="en-US" sz="1600" b="0" dirty="0"/>
                        <a:t>- Introducing the concept of knowledge management in the ministry.</a:t>
                      </a:r>
                    </a:p>
                    <a:p>
                      <a:pPr algn="l" rtl="0"/>
                      <a:r>
                        <a:rPr lang="en-US" altLang="en-US" sz="1600" b="0" dirty="0"/>
                        <a:t>- Following up implementation of the knowledge management strategy and plan in coordination with the concerned persons.</a:t>
                      </a:r>
                      <a:endParaRPr lang="en-US" sz="1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781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en-US" altLang="en-US" sz="2400" b="1" dirty="0"/>
              <a:t>Concerned Entities with the implementation of the Strategy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725673"/>
              </p:ext>
            </p:extLst>
          </p:nvPr>
        </p:nvGraphicFramePr>
        <p:xfrm>
          <a:off x="457200" y="980728"/>
          <a:ext cx="8229600" cy="5308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00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9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Entity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/>
                        <a:t>Responsibilities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880">
                <a:tc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lnSpc>
                          <a:spcPct val="150000"/>
                        </a:lnSpc>
                        <a:buClr>
                          <a:srgbClr val="FF0000"/>
                        </a:buClr>
                        <a:buFontTx/>
                        <a:buNone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Team of Knowledge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Coordinators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- Acting as a liaison between concerned departments and human resource and services management to implement knowledge management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initiatives.</a:t>
                      </a:r>
                    </a:p>
                    <a:p>
                      <a:pPr algn="l" rtl="0"/>
                      <a:r>
                        <a:rPr lang="en-US" sz="1600" dirty="0"/>
                        <a:t>- Reviewing and updating knowledge management data</a:t>
                      </a:r>
                    </a:p>
                    <a:p>
                      <a:pPr algn="l" rtl="0"/>
                      <a:r>
                        <a:rPr lang="en-US" sz="1600" dirty="0"/>
                        <a:t>- Inventory, compilation, classification, update and dissemination of information about their administrations.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50000"/>
                        </a:lnSpc>
                        <a:buClr>
                          <a:srgbClr val="FF0000"/>
                        </a:buClr>
                        <a:buFontTx/>
                        <a:buNone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 Technology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- Preparation of an electronic knowledge management program.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lnSpc>
                          <a:spcPct val="150000"/>
                        </a:lnSpc>
                        <a:buClr>
                          <a:srgbClr val="FF0000"/>
                        </a:buClr>
                        <a:buFontTx/>
                        <a:buNone/>
                      </a:pP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Management of strategic planning and institutional excellence</a:t>
                      </a:r>
                    </a:p>
                    <a:p>
                      <a:pPr marL="285750" indent="-285750" algn="l" defTabSz="914400" rtl="0" eaLnBrk="1" latinLnBrk="0" hangingPunct="1">
                        <a:lnSpc>
                          <a:spcPct val="150000"/>
                        </a:lnSpc>
                        <a:buClr>
                          <a:srgbClr val="FF0000"/>
                        </a:buClr>
                        <a:buFontTx/>
                        <a:buChar char="-"/>
                      </a:pPr>
                      <a:endParaRPr lang="ar-AE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- Supporting human resource and services management in the development of knowledge management strategy</a:t>
                      </a:r>
                    </a:p>
                    <a:p>
                      <a:pPr algn="l" rtl="0"/>
                      <a:r>
                        <a:rPr lang="en-US" sz="1600" dirty="0"/>
                        <a:t>- Supporting human resource and services management in the development of knowledge management methodology</a:t>
                      </a:r>
                    </a:p>
                    <a:p>
                      <a:pPr algn="l" rtl="0"/>
                      <a:r>
                        <a:rPr lang="en-US" sz="1600" dirty="0"/>
                        <a:t>- Preparing periodic reports on the levels of implementation of the knowledge management strategy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Sectors and Departments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/>
                        <a:t>- Providing the required knowledge</a:t>
                      </a:r>
                    </a:p>
                    <a:p>
                      <a:pPr algn="l" rtl="0"/>
                      <a:r>
                        <a:rPr lang="en-US" sz="1600" dirty="0"/>
                        <a:t>- Implementing their respective roles within each knowledge management initiative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78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Analysis of the internal and external environment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6724359"/>
              </p:ext>
            </p:extLst>
          </p:nvPr>
        </p:nvGraphicFramePr>
        <p:xfrm>
          <a:off x="467544" y="1124744"/>
          <a:ext cx="8229600" cy="51773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5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025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Weaknesses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Strengths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3322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Weak awareness of the concept of knowledge.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The existence of a strategic plan for FAHR that includes knowledge management initiatives (such as the preparation of studies and reports and the development of a knowledge management strategy)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30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Lack of knowledge management strategy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The existence of the internal portal at the level of FAHR and the existence of a number of shared files containing different information and knowledge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166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The absence of a specific mechanism to limit the explicit and implicit knowledge of FAHR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The existence of some types of knowledge documented in the Authority such as the Journal of human resources and work guides and policies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644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Lack of regular practices for transfer and dissemination of knowledge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Supporting senior management and embracing the idea of developing a knowledge management strategy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025">
                <a:tc>
                  <a:txBody>
                    <a:bodyPr/>
                    <a:lstStyle/>
                    <a:p>
                      <a:pPr marL="0" algn="ctr" defTabSz="914400" rtl="1" eaLnBrk="1" fontAlgn="b" latinLnBrk="0" hangingPunct="1">
                        <a:lnSpc>
                          <a:spcPts val="1600"/>
                        </a:lnSpc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Threats</a:t>
                      </a:r>
                    </a:p>
                  </a:txBody>
                  <a:tcPr marL="9525" marR="9525" marT="9525" marB="0" anchor="b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ts val="1600"/>
                        </a:lnSpc>
                      </a:pP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Opportunities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230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Rapid changes in information technology and high costs of some electronic systems that contribute to the implementation of knowledge management projects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Utilizing the Emirates Program for Government Excellence in Knowledge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031">
                <a:tc>
                  <a:txBody>
                    <a:bodyPr/>
                    <a:lstStyle/>
                    <a:p>
                      <a:pPr marL="0" marR="0" indent="0" algn="just" defTabSz="914400" rtl="1" eaLnBrk="1" fontAlgn="b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Simplified Arab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Seeing the experiences of ministries and agencies in the field of knowledge management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596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043667"/>
              </p:ext>
            </p:extLst>
          </p:nvPr>
        </p:nvGraphicFramePr>
        <p:xfrm>
          <a:off x="457200" y="836712"/>
          <a:ext cx="8229600" cy="1859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Simplified Arabic" pitchFamily="18" charset="-78"/>
                          <a:cs typeface="Simplified Arabic" pitchFamily="18" charset="-78"/>
                        </a:rPr>
                        <a:t>Vision 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1- A knowledge distinct authority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2- A leading authority in the management and dissemination of knowledge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560088"/>
              </p:ext>
            </p:extLst>
          </p:nvPr>
        </p:nvGraphicFramePr>
        <p:xfrm>
          <a:off x="467544" y="2881536"/>
          <a:ext cx="8229600" cy="34260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0760">
                <a:tc>
                  <a:txBody>
                    <a:bodyPr/>
                    <a:lstStyle/>
                    <a:p>
                      <a:pPr algn="ctr"/>
                      <a:r>
                        <a:rPr lang="en-US" sz="3200" b="1" kern="1200" dirty="0">
                          <a:solidFill>
                            <a:schemeClr val="lt1"/>
                          </a:solidFill>
                          <a:latin typeface="Simplified Arabic" pitchFamily="18" charset="-78"/>
                          <a:ea typeface="+mn-ea"/>
                          <a:cs typeface="Simplified Arabic" pitchFamily="18" charset="-78"/>
                        </a:rPr>
                        <a:t>Message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6330">
                <a:tc>
                  <a:txBody>
                    <a:bodyPr/>
                    <a:lstStyle/>
                    <a:p>
                      <a:pPr algn="just" rtl="0">
                        <a:spcBef>
                          <a:spcPct val="20000"/>
                        </a:spcBef>
                        <a:buFont typeface="Arial" pitchFamily="34" charset="0"/>
                        <a:buNone/>
                      </a:pPr>
                      <a:r>
                        <a:rPr lang="en-US" altLang="en-US" sz="2000" dirty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1- Developing a comprehensive knowledge system to optimize the knowledge of 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FAHR</a:t>
                      </a:r>
                      <a:r>
                        <a:rPr lang="en-US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en-US" sz="2000" dirty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through the management, development and effective participation of the Authority's knowledge for all concerned and making use of it in making appropriate decisions to achieve the objectives of 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FAHR</a:t>
                      </a:r>
                      <a:r>
                        <a:rPr lang="en-US" altLang="en-US" sz="2000" dirty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6456">
                <a:tc>
                  <a:txBody>
                    <a:bodyPr/>
                    <a:lstStyle/>
                    <a:p>
                      <a:pPr algn="just" rtl="0">
                        <a:spcBef>
                          <a:spcPct val="20000"/>
                        </a:spcBef>
                        <a:buFont typeface="Arial" pitchFamily="34" charset="0"/>
                        <a:buNone/>
                      </a:pPr>
                      <a:r>
                        <a:rPr lang="en-US" altLang="en-US" sz="2000" dirty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2- The establishment of a knowledge-based culture that works to share knowledge internally and externally to achieve a competitive environment in performance by optimizing the knowledge and systems available to achieve the objectives of 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FAHR</a:t>
                      </a:r>
                      <a:r>
                        <a:rPr lang="en-US" altLang="en-US" sz="2000" dirty="0">
                          <a:solidFill>
                            <a:schemeClr val="tx1"/>
                          </a:solidFill>
                          <a:latin typeface="Simplified Arabic" pitchFamily="18" charset="-78"/>
                          <a:cs typeface="Simplified Arabic" pitchFamily="18" charset="-78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309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9354421"/>
              </p:ext>
            </p:extLst>
          </p:nvPr>
        </p:nvGraphicFramePr>
        <p:xfrm>
          <a:off x="755576" y="1556792"/>
          <a:ext cx="7643192" cy="37769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020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1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Values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0"/>
                      <a:r>
                        <a:rPr lang="en-US" dirty="0"/>
                        <a:t>Creativity and innovation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diversity of means of disseminating and gathering knowledge and communicating it to those concerned and creating methods and means to achieve the objective of knowledge management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Knowledge sharing</a:t>
                      </a:r>
                    </a:p>
                    <a:p>
                      <a:pPr algn="just" rtl="1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Implementing an organized and sustainable institutional effort to establish, support and improve the environment of knowledge sharing within and outside </a:t>
                      </a: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Simplified Arabic"/>
                          <a:ea typeface="+mn-ea"/>
                          <a:cs typeface="+mn-cs"/>
                        </a:rPr>
                        <a:t>FAHR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Modernity and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Commitment to continuously update data and knowledge in different and appropriate ways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203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/>
          </a:bodyPr>
          <a:lstStyle/>
          <a:p>
            <a:r>
              <a:rPr lang="en-US" sz="4000" b="1" dirty="0"/>
              <a:t>Strategic Objectives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10865"/>
              </p:ext>
            </p:extLst>
          </p:nvPr>
        </p:nvGraphicFramePr>
        <p:xfrm>
          <a:off x="214282" y="1285860"/>
          <a:ext cx="8858312" cy="46942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3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93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rtl="1"/>
                      <a:r>
                        <a:rPr lang="en-US" dirty="0"/>
                        <a:t>Objective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Objective</a:t>
                      </a:r>
                    </a:p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/>
                        <a:t>Success factors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168">
                <a:tc>
                  <a:txBody>
                    <a:bodyPr/>
                    <a:lstStyle/>
                    <a:p>
                      <a:pPr marL="0" lvl="0" indent="-285750" algn="l" defTabSz="914400" rtl="0" eaLnBrk="1" latinLnBrk="0" hangingPunct="1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First objective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promote, consolidate and disseminate the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culture of knowledge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Leadership support for FAHR knowledge culture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To create the infrastructure for the application of knowledge management including human, financial and technological resources.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168">
                <a:tc>
                  <a:txBody>
                    <a:bodyPr/>
                    <a:lstStyle/>
                    <a:p>
                      <a:pPr marL="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Second objective </a:t>
                      </a:r>
                    </a:p>
                    <a:p>
                      <a:pPr marL="0" lvl="0" indent="-285750" algn="l" defTabSz="914400" rtl="0" eaLnBrk="1" latinLnBrk="0" hangingPunct="1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manage, develop and maintain knowledge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Cooperation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all departments and employees in documenting their knowledge assets.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A supportive electronic infrastructure.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168">
                <a:tc>
                  <a:txBody>
                    <a:bodyPr/>
                    <a:lstStyle/>
                    <a:p>
                      <a:pPr marL="0" marR="0" lvl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Third objective</a:t>
                      </a:r>
                    </a:p>
                    <a:p>
                      <a:pPr marL="0" lvl="0" indent="-285750" algn="l" defTabSz="914400" rtl="0" eaLnBrk="1" latinLnBrk="0" hangingPunct="1">
                        <a:lnSpc>
                          <a:spcPct val="150000"/>
                        </a:lnSpc>
                        <a:buFont typeface="Wingdings" pitchFamily="2" charset="2"/>
                        <a:buNone/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Activation of the knowledge program that supports the achievement of the strategy of FAHR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Providing financial support for knowledge management activities.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Internal and external partnership agreements with different entities that promote knowledge initiatives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434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2402</TotalTime>
  <Words>2163</Words>
  <Application>Microsoft Office PowerPoint</Application>
  <PresentationFormat>On-screen Show (4:3)</PresentationFormat>
  <Paragraphs>413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Simplified Arabic</vt:lpstr>
      <vt:lpstr>Tahoma</vt:lpstr>
      <vt:lpstr>Times New Roman</vt:lpstr>
      <vt:lpstr>Wingdings</vt:lpstr>
      <vt:lpstr>Office Theme</vt:lpstr>
      <vt:lpstr>Knowledge Management Plan   2014 - 2016</vt:lpstr>
      <vt:lpstr>One of the most important elements of the strategic vision of the Government of UAE 2021</vt:lpstr>
      <vt:lpstr>Strategic inputs</vt:lpstr>
      <vt:lpstr>Concerned Entities with the implementation of the Strategy</vt:lpstr>
      <vt:lpstr>Concerned Entities with the implementation of the Strategy</vt:lpstr>
      <vt:lpstr>Analysis of the internal and external environment</vt:lpstr>
      <vt:lpstr>PowerPoint Presentation</vt:lpstr>
      <vt:lpstr>Values</vt:lpstr>
      <vt:lpstr>Strategic Objectives</vt:lpstr>
      <vt:lpstr>Strategic objectives</vt:lpstr>
      <vt:lpstr>Initiatives associated with strategic objectives</vt:lpstr>
      <vt:lpstr>Strategic objective I - To promote, consolidate and disseminate knowledge culture</vt:lpstr>
      <vt:lpstr>Plan of implementation of the first strategic objective - To promote, consolidate and disseminate a culture of knowledge</vt:lpstr>
      <vt:lpstr>Strategic Objective II - Managing, developing and maintaining knowledge assets</vt:lpstr>
      <vt:lpstr>Plan of implementation of the second strategic objective – To manage, develop and maintain knowledge assets</vt:lpstr>
      <vt:lpstr>Strategic Objective III - Activation of a knowledge program that supports the achievement of the FAHR's strategy</vt:lpstr>
      <vt:lpstr>Strategic Objective III - Activation of a knowledge program that supports the achievement of the FAHR's strategy</vt:lpstr>
      <vt:lpstr>Cont. Strategic Objective III - Activation of a knowledge program that supports the achievement of the FAHR's strategy</vt:lpstr>
    </vt:vector>
  </TitlesOfParts>
  <Company>FAHR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Ashraf S. Al Amaireh</dc:creator>
  <cp:lastModifiedBy>Lenovo</cp:lastModifiedBy>
  <cp:revision>239</cp:revision>
  <cp:lastPrinted>2014-12-25T06:56:41Z</cp:lastPrinted>
  <dcterms:created xsi:type="dcterms:W3CDTF">2014-07-08T09:48:46Z</dcterms:created>
  <dcterms:modified xsi:type="dcterms:W3CDTF">2017-10-29T09:43:41Z</dcterms:modified>
</cp:coreProperties>
</file>