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52" r:id="rId6"/>
  </p:sldMasterIdLst>
  <p:notesMasterIdLst>
    <p:notesMasterId r:id="rId36"/>
  </p:notesMasterIdLst>
  <p:handoutMasterIdLst>
    <p:handoutMasterId r:id="rId37"/>
  </p:handoutMasterIdLst>
  <p:sldIdLst>
    <p:sldId id="374" r:id="rId7"/>
    <p:sldId id="375" r:id="rId8"/>
    <p:sldId id="349" r:id="rId9"/>
    <p:sldId id="360" r:id="rId10"/>
    <p:sldId id="335" r:id="rId11"/>
    <p:sldId id="359" r:id="rId12"/>
    <p:sldId id="357" r:id="rId13"/>
    <p:sldId id="353" r:id="rId14"/>
    <p:sldId id="354" r:id="rId15"/>
    <p:sldId id="380" r:id="rId16"/>
    <p:sldId id="350" r:id="rId17"/>
    <p:sldId id="361" r:id="rId18"/>
    <p:sldId id="362" r:id="rId19"/>
    <p:sldId id="381" r:id="rId20"/>
    <p:sldId id="351" r:id="rId21"/>
    <p:sldId id="364" r:id="rId22"/>
    <p:sldId id="365" r:id="rId23"/>
    <p:sldId id="382" r:id="rId24"/>
    <p:sldId id="383" r:id="rId25"/>
    <p:sldId id="352" r:id="rId26"/>
    <p:sldId id="367" r:id="rId27"/>
    <p:sldId id="368" r:id="rId28"/>
    <p:sldId id="384" r:id="rId29"/>
    <p:sldId id="331" r:id="rId30"/>
    <p:sldId id="268" r:id="rId31"/>
    <p:sldId id="371" r:id="rId32"/>
    <p:sldId id="376" r:id="rId33"/>
    <p:sldId id="377" r:id="rId34"/>
    <p:sldId id="373"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a A. Ibrahim" initials="AAI" lastIdx="3" clrIdx="0">
    <p:extLst>
      <p:ext uri="{19B8F6BF-5375-455C-9EA6-DF929625EA0E}">
        <p15:presenceInfo xmlns:p15="http://schemas.microsoft.com/office/powerpoint/2012/main" userId="S-1-5-21-2952978500-1401317594-660745576-77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A14D"/>
    <a:srgbClr val="AC8332"/>
    <a:srgbClr val="FECF58"/>
    <a:srgbClr val="B68A35"/>
    <a:srgbClr val="FEB80A"/>
    <a:srgbClr val="FEDD8C"/>
    <a:srgbClr val="DABC80"/>
    <a:srgbClr val="D2AD64"/>
    <a:srgbClr val="AFAFAF"/>
    <a:srgbClr val="24B9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59" autoAdjust="0"/>
    <p:restoredTop sz="96305" autoAdjust="0"/>
  </p:normalViewPr>
  <p:slideViewPr>
    <p:cSldViewPr>
      <p:cViewPr>
        <p:scale>
          <a:sx n="100" d="100"/>
          <a:sy n="100" d="100"/>
        </p:scale>
        <p:origin x="528" y="3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282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Chart%20in%20Microsoft%20PowerPoint" TargetMode="External"/></Relationships>
</file>

<file path=ppt/charts/_rels/chart13.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25.xml"/><Relationship Id="rId1" Type="http://schemas.microsoft.com/office/2011/relationships/chartStyle" Target="style25.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605;&#1576;&#1575;&#1583;&#1585;&#1575;&#1578;%20&#1606;&#1588;&#1585;%20&#1575;&#1604;&#1605;&#1593;&#1585;&#1601;&#1577;%20&#1601;&#1610;%20&#1575;&#1604;&#1605;&#1608;&#1575;&#1585;&#1583;%20&#1575;&#1604;&#1576;&#1588;&#1585;&#1610;&#1577;%20&#1575;&#1604;&#1581;&#1603;&#1608;&#1605;&#1610;&#1577;\&#1575;&#1604;&#1578;&#1581;&#1604;&#1610;&#1604;\2018-&#1578;&#1581;&#1604;&#1610;&#1604;%20&#1575;&#1587;&#1578;&#1576;&#1610;&#1575;&#1606;%20&#1575;&#1604;&#1585;&#1590;&#1575;%20&#1593;&#1606;%20&#1605;&#1576;&#1575;&#1583;&#1585;&#1575;&#1578;%20&#1606;&#1588;&#1585;%20&#1575;&#1604;&#1605;&#1593;&#1585;&#1601;&#1577;.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2200" dirty="0"/>
              <a:t>الرضا العام عن  مبادرات نشر المعرفة في الجهات الحكومية </a:t>
            </a:r>
            <a:endParaRPr lang="en-US" sz="2200" dirty="0"/>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2.4122807017543858E-2"/>
          <c:y val="0.30215139955167786"/>
          <c:w val="0.95175438596491224"/>
          <c:h val="0.57956615749828488"/>
        </c:manualLayout>
      </c:layout>
      <c:barChart>
        <c:barDir val="col"/>
        <c:grouping val="clustered"/>
        <c:varyColors val="0"/>
        <c:ser>
          <c:idx val="0"/>
          <c:order val="0"/>
          <c:tx>
            <c:strRef>
              <c:f>'التحليل '!$F$6</c:f>
              <c:strCache>
                <c:ptCount val="1"/>
                <c:pt idx="0">
                  <c:v>المستهدف</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'التحليل '!$G$4:$H$5</c:f>
              <c:strCache>
                <c:ptCount val="2"/>
                <c:pt idx="0">
                  <c:v>2017</c:v>
                </c:pt>
                <c:pt idx="1">
                  <c:v>2018</c:v>
                </c:pt>
              </c:strCache>
            </c:strRef>
          </c:cat>
          <c:val>
            <c:numRef>
              <c:f>'التحليل '!$G$6:$H$6</c:f>
              <c:numCache>
                <c:formatCode>0%</c:formatCode>
                <c:ptCount val="2"/>
                <c:pt idx="0">
                  <c:v>0.7</c:v>
                </c:pt>
                <c:pt idx="1">
                  <c:v>0.78</c:v>
                </c:pt>
              </c:numCache>
            </c:numRef>
          </c:val>
        </c:ser>
        <c:ser>
          <c:idx val="1"/>
          <c:order val="1"/>
          <c:tx>
            <c:strRef>
              <c:f>'التحليل '!$F$7</c:f>
              <c:strCache>
                <c:ptCount val="1"/>
                <c:pt idx="0">
                  <c:v>المحقق</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'التحليل '!$G$4:$H$5</c:f>
              <c:strCache>
                <c:ptCount val="2"/>
                <c:pt idx="0">
                  <c:v>2017</c:v>
                </c:pt>
                <c:pt idx="1">
                  <c:v>2018</c:v>
                </c:pt>
              </c:strCache>
            </c:strRef>
          </c:cat>
          <c:val>
            <c:numRef>
              <c:f>'التحليل '!$G$7:$H$7</c:f>
              <c:numCache>
                <c:formatCode>0%</c:formatCode>
                <c:ptCount val="2"/>
                <c:pt idx="0">
                  <c:v>0.77499999999999991</c:v>
                </c:pt>
                <c:pt idx="1">
                  <c:v>0.83</c:v>
                </c:pt>
              </c:numCache>
            </c:numRef>
          </c:val>
        </c:ser>
        <c:dLbls>
          <c:showLegendKey val="0"/>
          <c:showVal val="0"/>
          <c:showCatName val="0"/>
          <c:showSerName val="0"/>
          <c:showPercent val="0"/>
          <c:showBubbleSize val="0"/>
        </c:dLbls>
        <c:gapWidth val="95"/>
        <c:overlap val="-27"/>
        <c:axId val="519793720"/>
        <c:axId val="519803912"/>
      </c:barChart>
      <c:catAx>
        <c:axId val="519793720"/>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19803912"/>
        <c:crosses val="autoZero"/>
        <c:auto val="1"/>
        <c:lblAlgn val="ctr"/>
        <c:lblOffset val="100"/>
        <c:noMultiLvlLbl val="0"/>
      </c:catAx>
      <c:valAx>
        <c:axId val="519803912"/>
        <c:scaling>
          <c:orientation val="minMax"/>
        </c:scaling>
        <c:delete val="1"/>
        <c:axPos val="r"/>
        <c:numFmt formatCode="0%" sourceLinked="1"/>
        <c:majorTickMark val="none"/>
        <c:minorTickMark val="none"/>
        <c:tickLblPos val="nextTo"/>
        <c:crossAx val="519793720"/>
        <c:crosses val="autoZero"/>
        <c:crossBetween val="between"/>
      </c:valAx>
      <c:spPr>
        <a:noFill/>
        <a:ln>
          <a:noFill/>
        </a:ln>
        <a:effectLst/>
      </c:spPr>
    </c:plotArea>
    <c:legend>
      <c:legendPos val="t"/>
      <c:layout>
        <c:manualLayout>
          <c:xMode val="edge"/>
          <c:yMode val="edge"/>
          <c:x val="0.33331364829396326"/>
          <c:y val="0.16715338333668758"/>
          <c:w val="0.33764620768557774"/>
          <c:h val="7.8556531124935297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no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1800"/>
              <a:t>مجال العمل </a:t>
            </a:r>
            <a:endParaRPr lang="en-US" sz="180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spPr>
            <a:solidFill>
              <a:schemeClr val="accent3">
                <a:lumMod val="75000"/>
              </a:schemeClr>
            </a:solidFill>
            <a:ln w="25400">
              <a:solidFill>
                <a:schemeClr val="lt1"/>
              </a:solidFill>
            </a:ln>
            <a:effectLst/>
            <a:sp3d contourW="25400">
              <a:contourClr>
                <a:schemeClr val="lt1"/>
              </a:contourClr>
            </a:sp3d>
          </c:spPr>
          <c:invertIfNegative val="0"/>
          <c:dPt>
            <c:idx val="0"/>
            <c:invertIfNegative val="0"/>
            <c:bubble3D val="0"/>
            <c:spPr>
              <a:solidFill>
                <a:schemeClr val="accent3">
                  <a:lumMod val="75000"/>
                </a:schemeClr>
              </a:solidFill>
              <a:ln w="25400">
                <a:solidFill>
                  <a:schemeClr val="lt1"/>
                </a:solidFill>
              </a:ln>
              <a:effectLst/>
              <a:sp3d contourW="25400">
                <a:contourClr>
                  <a:schemeClr val="lt1"/>
                </a:contourClr>
              </a:sp3d>
            </c:spPr>
          </c:dPt>
          <c:dPt>
            <c:idx val="1"/>
            <c:invertIfNegative val="0"/>
            <c:bubble3D val="0"/>
            <c:spPr>
              <a:solidFill>
                <a:schemeClr val="bg1">
                  <a:lumMod val="65000"/>
                </a:schemeClr>
              </a:solidFill>
              <a:ln w="25400">
                <a:solidFill>
                  <a:schemeClr val="lt1"/>
                </a:solidFill>
              </a:ln>
              <a:effectLst/>
              <a:sp3d contourW="25400">
                <a:contourClr>
                  <a:schemeClr val="lt1"/>
                </a:contourClr>
              </a:sp3d>
            </c:spPr>
          </c:dPt>
          <c:dLbls>
            <c:dLbl>
              <c:idx val="0"/>
              <c:layout>
                <c:manualLayout>
                  <c:x val="-0.14030967516145224"/>
                  <c:y val="-0.15491441379447263"/>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3476582929250468"/>
                      <c:h val="0.53750034911513189"/>
                    </c:manualLayout>
                  </c15:layout>
                </c:ext>
              </c:extLst>
            </c:dLbl>
            <c:dLbl>
              <c:idx val="1"/>
              <c:layout>
                <c:manualLayout>
                  <c:x val="4.5673533937368962E-2"/>
                  <c:y val="-0.20299152129736911"/>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32470401793555587"/>
                      <c:h val="0.2635258979493566"/>
                    </c:manualLayout>
                  </c15:layout>
                </c:ext>
              </c:extLst>
            </c:dLbl>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0"/>
            <c:showBubbleSize val="0"/>
            <c:separator>
</c:separator>
            <c:showLeaderLines val="0"/>
            <c:extLst>
              <c:ext xmlns:c15="http://schemas.microsoft.com/office/drawing/2012/chart" uri="{CE6537A1-D6FC-4f65-9D91-7224C49458BB}">
                <c15:showLeaderLines val="0"/>
              </c:ext>
            </c:extLst>
          </c:dLbls>
          <c:cat>
            <c:strRef>
              <c:f>'المعلومات الديموغرافية '!$B$6:$B$7</c:f>
              <c:strCache>
                <c:ptCount val="2"/>
                <c:pt idx="0">
                  <c:v>
جهة حكومية
</c:v>
                </c:pt>
                <c:pt idx="1">
                  <c:v>قطاع خاص</c:v>
                </c:pt>
              </c:strCache>
            </c:strRef>
          </c:cat>
          <c:val>
            <c:numRef>
              <c:f>'المعلومات الديموغرافية '!$C$6:$C$7</c:f>
              <c:numCache>
                <c:formatCode>General</c:formatCode>
                <c:ptCount val="2"/>
                <c:pt idx="0">
                  <c:v>766</c:v>
                </c:pt>
                <c:pt idx="1">
                  <c:v>2</c:v>
                </c:pt>
              </c:numCache>
            </c:numRef>
          </c:val>
        </c:ser>
        <c:dLbls>
          <c:showLegendKey val="0"/>
          <c:showVal val="0"/>
          <c:showCatName val="0"/>
          <c:showSerName val="0"/>
          <c:showPercent val="0"/>
          <c:showBubbleSize val="0"/>
        </c:dLbls>
        <c:gapWidth val="100"/>
        <c:shape val="pyramid"/>
        <c:axId val="519792544"/>
        <c:axId val="519792936"/>
        <c:axId val="0"/>
      </c:bar3DChart>
      <c:catAx>
        <c:axId val="519792544"/>
        <c:scaling>
          <c:orientation val="minMax"/>
        </c:scaling>
        <c:delete val="1"/>
        <c:axPos val="b"/>
        <c:numFmt formatCode="General" sourceLinked="1"/>
        <c:majorTickMark val="out"/>
        <c:minorTickMark val="none"/>
        <c:tickLblPos val="nextTo"/>
        <c:crossAx val="519792936"/>
        <c:auto val="1"/>
        <c:lblAlgn val="ctr"/>
        <c:lblOffset val="100"/>
        <c:noMultiLvlLbl val="0"/>
      </c:catAx>
      <c:valAx>
        <c:axId val="519792936"/>
        <c:scaling>
          <c:orientation val="minMax"/>
        </c:scaling>
        <c:delete val="1"/>
        <c:axPos val="l"/>
        <c:numFmt formatCode="General" sourceLinked="1"/>
        <c:majorTickMark val="out"/>
        <c:minorTickMark val="none"/>
        <c:tickLblPos val="nextTo"/>
        <c:crossAx val="519792544"/>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4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a:t>هل لديك فكرة عن مجلة صدى الموارد البشرية؟</a:t>
            </a:r>
            <a:endParaRPr lang="en-US"/>
          </a:p>
        </c:rich>
      </c:tx>
      <c:layout/>
      <c:overlay val="0"/>
      <c:spPr>
        <a:noFill/>
        <a:ln>
          <a:noFill/>
        </a:ln>
        <a:effectLst/>
      </c:spPr>
      <c:txPr>
        <a:bodyPr rot="0" spcFirstLastPara="1" vertOverflow="ellipsis" vert="horz" wrap="square" anchor="ctr" anchorCtr="1"/>
        <a:lstStyle/>
        <a:p>
          <a:pPr>
            <a:defRPr sz="192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0.2287481595288394"/>
          <c:y val="0.18429392022718472"/>
          <c:w val="0.50998351578003964"/>
          <c:h val="0.68555161137644682"/>
        </c:manualLayout>
      </c:layout>
      <c:doughnutChart>
        <c:varyColors val="1"/>
        <c:ser>
          <c:idx val="0"/>
          <c:order val="0"/>
          <c:dPt>
            <c:idx val="0"/>
            <c:bubble3D val="0"/>
            <c:spPr>
              <a:solidFill>
                <a:schemeClr val="bg1">
                  <a:lumMod val="65000"/>
                </a:schemeClr>
              </a:solidFill>
              <a:ln w="19050">
                <a:solidFill>
                  <a:schemeClr val="lt1"/>
                </a:solidFill>
              </a:ln>
              <a:effectLst/>
            </c:spPr>
          </c:dPt>
          <c:dPt>
            <c:idx val="1"/>
            <c:bubble3D val="0"/>
            <c:spPr>
              <a:solidFill>
                <a:schemeClr val="accent3">
                  <a:lumMod val="75000"/>
                </a:schemeClr>
              </a:solidFill>
              <a:ln w="19050">
                <a:solidFill>
                  <a:schemeClr val="lt1"/>
                </a:solidFill>
              </a:ln>
              <a:effectLst/>
            </c:spPr>
          </c:dPt>
          <c:dPt>
            <c:idx val="2"/>
            <c:bubble3D val="0"/>
            <c:spPr>
              <a:solidFill>
                <a:schemeClr val="accent3">
                  <a:lumMod val="60000"/>
                  <a:lumOff val="40000"/>
                </a:schemeClr>
              </a:solidFill>
              <a:ln w="19050">
                <a:solidFill>
                  <a:schemeClr val="lt1"/>
                </a:solidFill>
              </a:ln>
              <a:effectLst/>
            </c:spPr>
          </c:dPt>
          <c:dLbls>
            <c:dLbl>
              <c:idx val="0"/>
              <c:layout>
                <c:manualLayout>
                  <c:x val="0.20677501440368734"/>
                  <c:y val="0.10347865840540424"/>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3731825201590753"/>
                      <c:h val="0.39557452364036816"/>
                    </c:manualLayout>
                  </c15:layout>
                </c:ext>
              </c:extLst>
            </c:dLbl>
            <c:dLbl>
              <c:idx val="1"/>
              <c:layout>
                <c:manualLayout>
                  <c:x val="-0.28681446450291276"/>
                  <c:y val="7.8600210834301451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7183756110142654"/>
                      <c:h val="0.25696291037390812"/>
                    </c:manualLayout>
                  </c15:layout>
                </c:ext>
              </c:extLst>
            </c:dLbl>
            <c:dLbl>
              <c:idx val="2"/>
              <c:layout>
                <c:manualLayout>
                  <c:x val="-0.125"/>
                  <c:y val="-6.018518518518523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'مجلة صدى الموارد البشرية'!$B$10:$B$12</c:f>
              <c:strCache>
                <c:ptCount val="3"/>
                <c:pt idx="0">
                  <c:v>لدي فكرة واطلعت على واحد او اكثر من اعداد المجلة</c:v>
                </c:pt>
                <c:pt idx="1">
                  <c:v>لدي فكرة ولكن لم اطلع على أي  من اعداد المجلة</c:v>
                </c:pt>
                <c:pt idx="2">
                  <c:v>ليس لدي فكرة</c:v>
                </c:pt>
              </c:strCache>
            </c:strRef>
          </c:cat>
          <c:val>
            <c:numRef>
              <c:f>'مجلة صدى الموارد البشرية'!$C$10:$C$12</c:f>
              <c:numCache>
                <c:formatCode>General</c:formatCode>
                <c:ptCount val="3"/>
                <c:pt idx="0">
                  <c:v>123</c:v>
                </c:pt>
                <c:pt idx="1">
                  <c:v>97</c:v>
                </c:pt>
                <c:pt idx="2">
                  <c:v>109</c:v>
                </c:pt>
              </c:numCache>
            </c:numRef>
          </c:val>
        </c:ser>
        <c:dLbls>
          <c:showLegendKey val="0"/>
          <c:showVal val="0"/>
          <c:showCatName val="0"/>
          <c:showSerName val="0"/>
          <c:showPercent val="0"/>
          <c:showBubbleSize val="0"/>
          <c:showLeaderLines val="0"/>
        </c:dLbls>
        <c:firstSliceAng val="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2000"/>
              <a:t>الرضا عن مجلة صدى الموارد البشرية </a:t>
            </a:r>
            <a:endParaRPr lang="en-US" sz="200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col"/>
        <c:grouping val="clustered"/>
        <c:varyColors val="0"/>
        <c:ser>
          <c:idx val="0"/>
          <c:order val="0"/>
          <c:tx>
            <c:strRef>
              <c:f>'[Chart in Microsoft PowerPoint]التحليل '!$B$5</c:f>
              <c:strCache>
                <c:ptCount val="1"/>
                <c:pt idx="0">
                  <c:v>المستهدف</c:v>
                </c:pt>
              </c:strCache>
            </c:strRef>
          </c:tx>
          <c:spPr>
            <a:solidFill>
              <a:sysClr val="window" lastClr="FFFFFF">
                <a:lumMod val="65000"/>
              </a:sys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'[Chart in Microsoft PowerPoint]التحليل '!$D$4:$E$4</c:f>
              <c:numCache>
                <c:formatCode>General</c:formatCode>
                <c:ptCount val="2"/>
                <c:pt idx="0">
                  <c:v>2017</c:v>
                </c:pt>
                <c:pt idx="1">
                  <c:v>2018</c:v>
                </c:pt>
              </c:numCache>
            </c:numRef>
          </c:cat>
          <c:val>
            <c:numRef>
              <c:f>'[Chart in Microsoft PowerPoint]التحليل '!$D$5:$E$5</c:f>
              <c:numCache>
                <c:formatCode>0%</c:formatCode>
                <c:ptCount val="2"/>
                <c:pt idx="0">
                  <c:v>0.75</c:v>
                </c:pt>
                <c:pt idx="1">
                  <c:v>0.8</c:v>
                </c:pt>
              </c:numCache>
            </c:numRef>
          </c:val>
        </c:ser>
        <c:ser>
          <c:idx val="1"/>
          <c:order val="1"/>
          <c:tx>
            <c:strRef>
              <c:f>'[Chart in Microsoft PowerPoint]التحليل '!$B$6</c:f>
              <c:strCache>
                <c:ptCount val="1"/>
                <c:pt idx="0">
                  <c:v>المحقق</c:v>
                </c:pt>
              </c:strCache>
            </c:strRef>
          </c:tx>
          <c:spPr>
            <a:solidFill>
              <a:srgbClr val="FEB80A">
                <a:lumMod val="75000"/>
              </a:srgb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'[Chart in Microsoft PowerPoint]التحليل '!$D$4:$E$4</c:f>
              <c:numCache>
                <c:formatCode>General</c:formatCode>
                <c:ptCount val="2"/>
                <c:pt idx="0">
                  <c:v>2017</c:v>
                </c:pt>
                <c:pt idx="1">
                  <c:v>2018</c:v>
                </c:pt>
              </c:numCache>
            </c:numRef>
          </c:cat>
          <c:val>
            <c:numRef>
              <c:f>'[Chart in Microsoft PowerPoint]التحليل '!$D$6:$E$6</c:f>
              <c:numCache>
                <c:formatCode>0%</c:formatCode>
                <c:ptCount val="2"/>
                <c:pt idx="0">
                  <c:v>0.8</c:v>
                </c:pt>
                <c:pt idx="1">
                  <c:v>0.81</c:v>
                </c:pt>
              </c:numCache>
            </c:numRef>
          </c:val>
        </c:ser>
        <c:dLbls>
          <c:showLegendKey val="0"/>
          <c:showVal val="0"/>
          <c:showCatName val="0"/>
          <c:showSerName val="0"/>
          <c:showPercent val="0"/>
          <c:showBubbleSize val="0"/>
        </c:dLbls>
        <c:gapWidth val="80"/>
        <c:overlap val="-27"/>
        <c:axId val="519816848"/>
        <c:axId val="519808224"/>
      </c:barChart>
      <c:catAx>
        <c:axId val="519816848"/>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19808224"/>
        <c:crosses val="autoZero"/>
        <c:auto val="1"/>
        <c:lblAlgn val="ctr"/>
        <c:lblOffset val="100"/>
        <c:noMultiLvlLbl val="0"/>
      </c:catAx>
      <c:valAx>
        <c:axId val="519808224"/>
        <c:scaling>
          <c:orientation val="minMax"/>
        </c:scaling>
        <c:delete val="1"/>
        <c:axPos val="r"/>
        <c:numFmt formatCode="0%" sourceLinked="1"/>
        <c:majorTickMark val="none"/>
        <c:minorTickMark val="none"/>
        <c:tickLblPos val="nextTo"/>
        <c:crossAx val="51981684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solidFill>
        <a:sysClr val="window" lastClr="FFFFFF">
          <a:lumMod val="85000"/>
        </a:sys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a:t>الرضا العام عن مجلة صدى الموارد البشرية حسب المحاور </a:t>
            </a:r>
            <a:endParaRPr lang="en-US"/>
          </a:p>
        </c:rich>
      </c:tx>
      <c:layout/>
      <c:overlay val="0"/>
      <c:spPr>
        <a:noFill/>
        <a:ln>
          <a:noFill/>
        </a:ln>
        <a:effectLst/>
      </c:spPr>
      <c:txPr>
        <a:bodyPr rot="0" spcFirstLastPara="1" vertOverflow="ellipsis" vert="horz" wrap="square" anchor="ctr" anchorCtr="1"/>
        <a:lstStyle/>
        <a:p>
          <a:pPr>
            <a:defRPr sz="216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col"/>
        <c:grouping val="clustered"/>
        <c:varyColors val="0"/>
        <c:ser>
          <c:idx val="0"/>
          <c:order val="0"/>
          <c:tx>
            <c:strRef>
              <c:f>'مجلة صدى الموارد البشرية'!$C$62</c:f>
              <c:strCache>
                <c:ptCount val="1"/>
                <c:pt idx="0">
                  <c:v>2017</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'مجلة صدى الموارد البشرية'!$B$63:$B$66</c:f>
              <c:strCache>
                <c:ptCount val="4"/>
                <c:pt idx="0">
                  <c:v>كانت المواضيع التي طرحت في المجلة  مناسبة مع التوجهات الحديثة وافضل ممارسات للموارد البشرية</c:v>
                </c:pt>
                <c:pt idx="1">
                  <c:v>يعتبر اختيار الهيئة لكتاب واصحاب المقالات مجلة صدى الموارد البشرية مناسب</c:v>
                </c:pt>
                <c:pt idx="2">
                  <c:v> يعتبر الاخراج الفني للمجلة مناسب</c:v>
                </c:pt>
                <c:pt idx="3">
                  <c:v>تعتبر عملية الحصول على نسخة من المجلة (الالكترونية او المطبوعة) سهلة و مناسبة</c:v>
                </c:pt>
              </c:strCache>
            </c:strRef>
          </c:cat>
          <c:val>
            <c:numRef>
              <c:f>'مجلة صدى الموارد البشرية'!$C$63:$C$66</c:f>
              <c:numCache>
                <c:formatCode>0%</c:formatCode>
                <c:ptCount val="4"/>
                <c:pt idx="0">
                  <c:v>0.8</c:v>
                </c:pt>
                <c:pt idx="1">
                  <c:v>0.81</c:v>
                </c:pt>
                <c:pt idx="2">
                  <c:v>0.79</c:v>
                </c:pt>
                <c:pt idx="3">
                  <c:v>0.79</c:v>
                </c:pt>
              </c:numCache>
            </c:numRef>
          </c:val>
        </c:ser>
        <c:ser>
          <c:idx val="1"/>
          <c:order val="1"/>
          <c:tx>
            <c:strRef>
              <c:f>'مجلة صدى الموارد البشرية'!$D$62</c:f>
              <c:strCache>
                <c:ptCount val="1"/>
                <c:pt idx="0">
                  <c:v>2018</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'مجلة صدى الموارد البشرية'!$B$63:$B$66</c:f>
              <c:strCache>
                <c:ptCount val="4"/>
                <c:pt idx="0">
                  <c:v>كانت المواضيع التي طرحت في المجلة  مناسبة مع التوجهات الحديثة وافضل ممارسات للموارد البشرية</c:v>
                </c:pt>
                <c:pt idx="1">
                  <c:v>يعتبر اختيار الهيئة لكتاب واصحاب المقالات مجلة صدى الموارد البشرية مناسب</c:v>
                </c:pt>
                <c:pt idx="2">
                  <c:v> يعتبر الاخراج الفني للمجلة مناسب</c:v>
                </c:pt>
                <c:pt idx="3">
                  <c:v>تعتبر عملية الحصول على نسخة من المجلة (الالكترونية او المطبوعة) سهلة و مناسبة</c:v>
                </c:pt>
              </c:strCache>
            </c:strRef>
          </c:cat>
          <c:val>
            <c:numRef>
              <c:f>'مجلة صدى الموارد البشرية'!$D$63:$D$66</c:f>
              <c:numCache>
                <c:formatCode>0%</c:formatCode>
                <c:ptCount val="4"/>
                <c:pt idx="0">
                  <c:v>0.8</c:v>
                </c:pt>
                <c:pt idx="1">
                  <c:v>0.79</c:v>
                </c:pt>
                <c:pt idx="2">
                  <c:v>0.8</c:v>
                </c:pt>
                <c:pt idx="3">
                  <c:v>0.81</c:v>
                </c:pt>
              </c:numCache>
            </c:numRef>
          </c:val>
        </c:ser>
        <c:dLbls>
          <c:showLegendKey val="0"/>
          <c:showVal val="0"/>
          <c:showCatName val="0"/>
          <c:showSerName val="0"/>
          <c:showPercent val="0"/>
          <c:showBubbleSize val="0"/>
        </c:dLbls>
        <c:gapWidth val="109"/>
        <c:overlap val="-20"/>
        <c:axId val="519805480"/>
        <c:axId val="519815280"/>
      </c:barChart>
      <c:catAx>
        <c:axId val="519805480"/>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crossAx val="519815280"/>
        <c:crosses val="autoZero"/>
        <c:auto val="1"/>
        <c:lblAlgn val="ctr"/>
        <c:lblOffset val="100"/>
        <c:noMultiLvlLbl val="0"/>
      </c:catAx>
      <c:valAx>
        <c:axId val="519815280"/>
        <c:scaling>
          <c:orientation val="minMax"/>
          <c:max val="0.85000000000000009"/>
          <c:min val="0.60000000000000009"/>
        </c:scaling>
        <c:delete val="1"/>
        <c:axPos val="r"/>
        <c:numFmt formatCode="0%" sourceLinked="1"/>
        <c:majorTickMark val="none"/>
        <c:minorTickMark val="none"/>
        <c:tickLblPos val="nextTo"/>
        <c:crossAx val="519805480"/>
        <c:crosses val="autoZero"/>
        <c:crossBetween val="between"/>
        <c:minorUnit val="5.000000000000001E-3"/>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noFill/>
    </a:ln>
    <a:effectLst/>
  </c:spPr>
  <c:txPr>
    <a:bodyPr/>
    <a:lstStyle/>
    <a:p>
      <a:pPr>
        <a:defRPr sz="18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هل لديك فكرة عن المؤتمر الدولي للموارد البشرية</a:t>
            </a:r>
            <a:endParaRPr lang="en-US"/>
          </a:p>
        </c:rich>
      </c:tx>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chemeClr val="accent3">
                  <a:lumMod val="75000"/>
                </a:schemeClr>
              </a:solidFill>
              <a:ln w="19050">
                <a:solidFill>
                  <a:schemeClr val="lt1"/>
                </a:solidFill>
              </a:ln>
              <a:effectLst/>
            </c:spPr>
          </c:dPt>
          <c:dPt>
            <c:idx val="1"/>
            <c:bubble3D val="0"/>
            <c:spPr>
              <a:solidFill>
                <a:schemeClr val="bg1">
                  <a:lumMod val="65000"/>
                </a:schemeClr>
              </a:solidFill>
              <a:ln w="19050">
                <a:solidFill>
                  <a:schemeClr val="lt1"/>
                </a:solidFill>
              </a:ln>
              <a:effectLst/>
            </c:spPr>
          </c:dPt>
          <c:dPt>
            <c:idx val="2"/>
            <c:bubble3D val="0"/>
            <c:spPr>
              <a:solidFill>
                <a:srgbClr val="FECF58"/>
              </a:solidFill>
              <a:ln w="19050">
                <a:solidFill>
                  <a:schemeClr val="lt1"/>
                </a:solidFill>
              </a:ln>
              <a:effectLst/>
            </c:spPr>
          </c:dPt>
          <c:dLbls>
            <c:dLbl>
              <c:idx val="0"/>
              <c:layout>
                <c:manualLayout>
                  <c:x val="0.17432077172932983"/>
                  <c:y val="-2.2869600772957577E-3"/>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26976182785696029"/>
                  <c:y val="1.9494618643384021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1994924387146747"/>
                      <c:h val="0.26908351359072963"/>
                    </c:manualLayout>
                  </c15:layout>
                </c:ext>
              </c:extLst>
            </c:dLbl>
            <c:dLbl>
              <c:idx val="2"/>
              <c:layout>
                <c:manualLayout>
                  <c:x val="-0.20165194688567092"/>
                  <c:y val="7.325113580910815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'المؤتمر الدولي للموارد البشرية'!$B$5:$B$7</c:f>
              <c:strCache>
                <c:ptCount val="3"/>
                <c:pt idx="0">
                  <c:v>لدي فكرة وانا عضو في المؤتمر</c:v>
                </c:pt>
                <c:pt idx="1">
                  <c:v>لدي فكرة ولست عضو في المؤتمر</c:v>
                </c:pt>
                <c:pt idx="2">
                  <c:v>ليس لدي فكرة</c:v>
                </c:pt>
              </c:strCache>
            </c:strRef>
          </c:cat>
          <c:val>
            <c:numRef>
              <c:f>'المؤتمر الدولي للموارد البشرية'!$C$5:$C$7</c:f>
              <c:numCache>
                <c:formatCode>General</c:formatCode>
                <c:ptCount val="3"/>
                <c:pt idx="0">
                  <c:v>31</c:v>
                </c:pt>
                <c:pt idx="1">
                  <c:v>147</c:v>
                </c:pt>
                <c:pt idx="2">
                  <c:v>152</c:v>
                </c:pt>
              </c:numCache>
            </c:numRef>
          </c:val>
        </c:ser>
        <c:dLbls>
          <c:showLegendKey val="0"/>
          <c:showVal val="0"/>
          <c:showCatName val="0"/>
          <c:showSerName val="0"/>
          <c:showPercent val="0"/>
          <c:showBubbleSize val="0"/>
          <c:showLeaderLines val="0"/>
        </c:dLbls>
        <c:firstSliceAng val="4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الرضا العام عن المؤتمر الدولي للموارد البشرية  </a:t>
            </a:r>
            <a:endParaRPr lang="en-US"/>
          </a:p>
        </c:rich>
      </c:tx>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col"/>
        <c:grouping val="clustered"/>
        <c:varyColors val="0"/>
        <c:ser>
          <c:idx val="0"/>
          <c:order val="0"/>
          <c:tx>
            <c:strRef>
              <c:f>'التحليل '!$B$10</c:f>
              <c:strCache>
                <c:ptCount val="1"/>
                <c:pt idx="0">
                  <c:v>المستهدف</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'التحليل '!$C$9:$D$9</c:f>
              <c:numCache>
                <c:formatCode>General</c:formatCode>
                <c:ptCount val="2"/>
                <c:pt idx="0">
                  <c:v>2017</c:v>
                </c:pt>
                <c:pt idx="1">
                  <c:v>2018</c:v>
                </c:pt>
              </c:numCache>
            </c:numRef>
          </c:cat>
          <c:val>
            <c:numRef>
              <c:f>'التحليل '!$C$10:$D$10</c:f>
              <c:numCache>
                <c:formatCode>0%</c:formatCode>
                <c:ptCount val="2"/>
                <c:pt idx="0">
                  <c:v>0.7</c:v>
                </c:pt>
                <c:pt idx="1">
                  <c:v>0.77</c:v>
                </c:pt>
              </c:numCache>
            </c:numRef>
          </c:val>
        </c:ser>
        <c:ser>
          <c:idx val="1"/>
          <c:order val="1"/>
          <c:tx>
            <c:strRef>
              <c:f>'التحليل '!$B$11</c:f>
              <c:strCache>
                <c:ptCount val="1"/>
                <c:pt idx="0">
                  <c:v>المحقق</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'التحليل '!$C$9:$D$9</c:f>
              <c:numCache>
                <c:formatCode>General</c:formatCode>
                <c:ptCount val="2"/>
                <c:pt idx="0">
                  <c:v>2017</c:v>
                </c:pt>
                <c:pt idx="1">
                  <c:v>2018</c:v>
                </c:pt>
              </c:numCache>
            </c:numRef>
          </c:cat>
          <c:val>
            <c:numRef>
              <c:f>'التحليل '!$C$11:$D$11</c:f>
              <c:numCache>
                <c:formatCode>0%</c:formatCode>
                <c:ptCount val="2"/>
                <c:pt idx="0">
                  <c:v>0.77</c:v>
                </c:pt>
                <c:pt idx="1">
                  <c:v>0.73</c:v>
                </c:pt>
              </c:numCache>
            </c:numRef>
          </c:val>
        </c:ser>
        <c:dLbls>
          <c:showLegendKey val="0"/>
          <c:showVal val="0"/>
          <c:showCatName val="0"/>
          <c:showSerName val="0"/>
          <c:showPercent val="0"/>
          <c:showBubbleSize val="0"/>
        </c:dLbls>
        <c:gapWidth val="129"/>
        <c:overlap val="-27"/>
        <c:axId val="519801168"/>
        <c:axId val="519801560"/>
      </c:barChart>
      <c:catAx>
        <c:axId val="519801168"/>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19801560"/>
        <c:crosses val="autoZero"/>
        <c:auto val="1"/>
        <c:lblAlgn val="ctr"/>
        <c:lblOffset val="100"/>
        <c:noMultiLvlLbl val="0"/>
      </c:catAx>
      <c:valAx>
        <c:axId val="519801560"/>
        <c:scaling>
          <c:orientation val="minMax"/>
        </c:scaling>
        <c:delete val="1"/>
        <c:axPos val="r"/>
        <c:numFmt formatCode="0%" sourceLinked="1"/>
        <c:majorTickMark val="none"/>
        <c:minorTickMark val="none"/>
        <c:tickLblPos val="nextTo"/>
        <c:crossAx val="51980116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الرضا العام عن المؤتمر الدولي للموارد البشرية حسب المحاور</a:t>
            </a:r>
            <a:endParaRPr lang="en-US"/>
          </a:p>
        </c:rich>
      </c:tx>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col"/>
        <c:grouping val="clustered"/>
        <c:varyColors val="0"/>
        <c:ser>
          <c:idx val="0"/>
          <c:order val="0"/>
          <c:tx>
            <c:strRef>
              <c:f>'المؤتمر الدولي للموارد البشرية'!$C$69</c:f>
              <c:strCache>
                <c:ptCount val="1"/>
                <c:pt idx="0">
                  <c:v>2017</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'المؤتمر الدولي للموارد البشرية'!$B$70:$B$73</c:f>
              <c:strCache>
                <c:ptCount val="4"/>
                <c:pt idx="0">
                  <c:v>كانت المواضيع التي طرحت في المؤتمر مناسبة</c:v>
                </c:pt>
                <c:pt idx="1">
                  <c:v>كان اختيار المتحدثين ضمن المؤتمر مناسب</c:v>
                </c:pt>
                <c:pt idx="2">
                  <c:v>    عملية التسجيل والمشاركة في فعاليات المؤتمر كانت مناسبة</c:v>
                </c:pt>
                <c:pt idx="3">
                  <c:v>  مكان انعقاد المؤتمر وترتيب القاعة مناسب</c:v>
                </c:pt>
              </c:strCache>
            </c:strRef>
          </c:cat>
          <c:val>
            <c:numRef>
              <c:f>'المؤتمر الدولي للموارد البشرية'!$C$70:$C$73</c:f>
              <c:numCache>
                <c:formatCode>0%</c:formatCode>
                <c:ptCount val="4"/>
                <c:pt idx="0">
                  <c:v>0.78</c:v>
                </c:pt>
                <c:pt idx="1">
                  <c:v>0.76</c:v>
                </c:pt>
                <c:pt idx="2">
                  <c:v>0.76</c:v>
                </c:pt>
                <c:pt idx="3">
                  <c:v>0.77</c:v>
                </c:pt>
              </c:numCache>
            </c:numRef>
          </c:val>
        </c:ser>
        <c:ser>
          <c:idx val="1"/>
          <c:order val="1"/>
          <c:tx>
            <c:strRef>
              <c:f>'المؤتمر الدولي للموارد البشرية'!$D$69</c:f>
              <c:strCache>
                <c:ptCount val="1"/>
                <c:pt idx="0">
                  <c:v>2018</c:v>
                </c:pt>
              </c:strCache>
            </c:strRef>
          </c:tx>
          <c:spPr>
            <a:solidFill>
              <a:srgbClr val="CBA14D"/>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'المؤتمر الدولي للموارد البشرية'!$B$70:$B$73</c:f>
              <c:strCache>
                <c:ptCount val="4"/>
                <c:pt idx="0">
                  <c:v>كانت المواضيع التي طرحت في المؤتمر مناسبة</c:v>
                </c:pt>
                <c:pt idx="1">
                  <c:v>كان اختيار المتحدثين ضمن المؤتمر مناسب</c:v>
                </c:pt>
                <c:pt idx="2">
                  <c:v>    عملية التسجيل والمشاركة في فعاليات المؤتمر كانت مناسبة</c:v>
                </c:pt>
                <c:pt idx="3">
                  <c:v>  مكان انعقاد المؤتمر وترتيب القاعة مناسب</c:v>
                </c:pt>
              </c:strCache>
            </c:strRef>
          </c:cat>
          <c:val>
            <c:numRef>
              <c:f>'المؤتمر الدولي للموارد البشرية'!$D$70:$D$73</c:f>
              <c:numCache>
                <c:formatCode>0%</c:formatCode>
                <c:ptCount val="4"/>
                <c:pt idx="0">
                  <c:v>0.74237288135593216</c:v>
                </c:pt>
                <c:pt idx="1">
                  <c:v>0.73107344632768356</c:v>
                </c:pt>
                <c:pt idx="2">
                  <c:v>0.735593220338983</c:v>
                </c:pt>
                <c:pt idx="3">
                  <c:v>0.7344632768361582</c:v>
                </c:pt>
              </c:numCache>
            </c:numRef>
          </c:val>
        </c:ser>
        <c:dLbls>
          <c:showLegendKey val="0"/>
          <c:showVal val="0"/>
          <c:showCatName val="0"/>
          <c:showSerName val="0"/>
          <c:showPercent val="0"/>
          <c:showBubbleSize val="0"/>
        </c:dLbls>
        <c:gapWidth val="48"/>
        <c:overlap val="-27"/>
        <c:axId val="519782352"/>
        <c:axId val="519801952"/>
      </c:barChart>
      <c:catAx>
        <c:axId val="519782352"/>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19801952"/>
        <c:crosses val="autoZero"/>
        <c:auto val="1"/>
        <c:lblAlgn val="ctr"/>
        <c:lblOffset val="100"/>
        <c:noMultiLvlLbl val="0"/>
      </c:catAx>
      <c:valAx>
        <c:axId val="519801952"/>
        <c:scaling>
          <c:orientation val="minMax"/>
        </c:scaling>
        <c:delete val="1"/>
        <c:axPos val="r"/>
        <c:numFmt formatCode="0%" sourceLinked="1"/>
        <c:majorTickMark val="none"/>
        <c:minorTickMark val="none"/>
        <c:tickLblPos val="nextTo"/>
        <c:crossAx val="51978235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dirty="0"/>
              <a:t>  في </a:t>
            </a:r>
            <a:r>
              <a:rPr lang="ar-AE" dirty="0" smtClean="0"/>
              <a:t>أي </a:t>
            </a:r>
            <a:r>
              <a:rPr lang="ar-AE" dirty="0"/>
              <a:t>سنة كانت مشاركتك ضمن المؤتمر؟</a:t>
            </a:r>
            <a:endParaRPr lang="en-US" dirty="0"/>
          </a:p>
        </c:rich>
      </c:tx>
      <c:layout/>
      <c:overlay val="0"/>
      <c:spPr>
        <a:noFill/>
        <a:ln>
          <a:noFill/>
        </a:ln>
        <a:effectLst/>
      </c:spPr>
      <c:txPr>
        <a:bodyPr rot="0" spcFirstLastPara="1" vertOverflow="ellipsis" vert="horz" wrap="square" anchor="ctr" anchorCtr="1"/>
        <a:lstStyle/>
        <a:p>
          <a:pPr>
            <a:defRPr sz="192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4.9241032370953633E-2"/>
          <c:y val="0.20759295713035872"/>
          <c:w val="0.90631452318460193"/>
          <c:h val="0.70271544181977252"/>
        </c:manualLayout>
      </c:layout>
      <c:barChart>
        <c:barDir val="bar"/>
        <c:grouping val="clustered"/>
        <c:varyColors val="0"/>
        <c:ser>
          <c:idx val="0"/>
          <c:order val="0"/>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'المؤتمر الدولي للموارد البشرية'!$B$10:$B$16</c:f>
              <c:numCache>
                <c:formatCode>General</c:formatCode>
                <c:ptCount val="7"/>
                <c:pt idx="0">
                  <c:v>2012</c:v>
                </c:pt>
                <c:pt idx="1">
                  <c:v>2013</c:v>
                </c:pt>
                <c:pt idx="2">
                  <c:v>2014</c:v>
                </c:pt>
                <c:pt idx="3">
                  <c:v>2015</c:v>
                </c:pt>
                <c:pt idx="4">
                  <c:v>2016</c:v>
                </c:pt>
                <c:pt idx="5">
                  <c:v>2017</c:v>
                </c:pt>
                <c:pt idx="6">
                  <c:v>2018</c:v>
                </c:pt>
              </c:numCache>
            </c:numRef>
          </c:cat>
          <c:val>
            <c:numRef>
              <c:f>'المؤتمر الدولي للموارد البشرية'!$C$10:$C$16</c:f>
              <c:numCache>
                <c:formatCode>General</c:formatCode>
                <c:ptCount val="7"/>
                <c:pt idx="0">
                  <c:v>5</c:v>
                </c:pt>
                <c:pt idx="1">
                  <c:v>7</c:v>
                </c:pt>
                <c:pt idx="2">
                  <c:v>9</c:v>
                </c:pt>
                <c:pt idx="3">
                  <c:v>5</c:v>
                </c:pt>
                <c:pt idx="4">
                  <c:v>14</c:v>
                </c:pt>
                <c:pt idx="5">
                  <c:v>14</c:v>
                </c:pt>
                <c:pt idx="6">
                  <c:v>13</c:v>
                </c:pt>
              </c:numCache>
            </c:numRef>
          </c:val>
        </c:ser>
        <c:dLbls>
          <c:showLegendKey val="0"/>
          <c:showVal val="0"/>
          <c:showCatName val="0"/>
          <c:showSerName val="0"/>
          <c:showPercent val="0"/>
          <c:showBubbleSize val="0"/>
        </c:dLbls>
        <c:gapWidth val="48"/>
        <c:axId val="519809008"/>
        <c:axId val="519806264"/>
        <c:extLst>
          <c:ext xmlns:c15="http://schemas.microsoft.com/office/drawing/2012/chart" uri="{02D57815-91ED-43cb-92C2-25804820EDAC}">
            <c15:filteredBarSeries>
              <c15:ser>
                <c:idx val="1"/>
                <c:order val="1"/>
                <c:spPr>
                  <a:solidFill>
                    <a:schemeClr val="accent2"/>
                  </a:solidFill>
                  <a:ln>
                    <a:noFill/>
                  </a:ln>
                  <a:effectLst/>
                </c:spPr>
                <c:invertIfNegative val="0"/>
                <c:cat>
                  <c:numRef>
                    <c:extLst>
                      <c:ext uri="{02D57815-91ED-43cb-92C2-25804820EDAC}">
                        <c15:formulaRef>
                          <c15:sqref>'المؤتمر الدولي للموارد البشرية'!$B$10:$B$16</c15:sqref>
                        </c15:formulaRef>
                      </c:ext>
                    </c:extLst>
                    <c:numCache>
                      <c:formatCode>General</c:formatCode>
                      <c:ptCount val="7"/>
                      <c:pt idx="0">
                        <c:v>2012</c:v>
                      </c:pt>
                      <c:pt idx="1">
                        <c:v>2013</c:v>
                      </c:pt>
                      <c:pt idx="2">
                        <c:v>2014</c:v>
                      </c:pt>
                      <c:pt idx="3">
                        <c:v>2015</c:v>
                      </c:pt>
                      <c:pt idx="4">
                        <c:v>2016</c:v>
                      </c:pt>
                      <c:pt idx="5">
                        <c:v>2017</c:v>
                      </c:pt>
                      <c:pt idx="6">
                        <c:v>2018</c:v>
                      </c:pt>
                    </c:numCache>
                  </c:numRef>
                </c:cat>
                <c:val>
                  <c:numRef>
                    <c:extLst>
                      <c:ext uri="{02D57815-91ED-43cb-92C2-25804820EDAC}">
                        <c15:formulaRef>
                          <c15:sqref>'المؤتمر الدولي للموارد البشرية'!$D$10:$D$16</c15:sqref>
                        </c15:formulaRef>
                      </c:ext>
                    </c:extLst>
                    <c:numCache>
                      <c:formatCode>General</c:formatCode>
                      <c:ptCount val="7"/>
                    </c:numCache>
                  </c:numRef>
                </c:val>
              </c15:ser>
            </c15:filteredBarSeries>
          </c:ext>
        </c:extLst>
      </c:barChart>
      <c:catAx>
        <c:axId val="5198090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crossAx val="519806264"/>
        <c:crosses val="autoZero"/>
        <c:auto val="1"/>
        <c:lblAlgn val="ctr"/>
        <c:lblOffset val="100"/>
        <c:noMultiLvlLbl val="0"/>
      </c:catAx>
      <c:valAx>
        <c:axId val="519806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crossAx val="519809008"/>
        <c:crosses val="autoZero"/>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2000"/>
              <a:t>هل لديك فكرة عن نادي الموارد البشرية ؟</a:t>
            </a:r>
            <a:endParaRPr lang="en-US" sz="200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0.20497651703457068"/>
          <c:y val="0.19084209801129839"/>
          <c:w val="0.52200369398172441"/>
          <c:h val="0.67122031874339783"/>
        </c:manualLayout>
      </c:layout>
      <c:doughnutChart>
        <c:varyColors val="1"/>
        <c:ser>
          <c:idx val="0"/>
          <c:order val="0"/>
          <c:dPt>
            <c:idx val="0"/>
            <c:bubble3D val="0"/>
            <c:spPr>
              <a:solidFill>
                <a:schemeClr val="accent3">
                  <a:lumMod val="75000"/>
                </a:schemeClr>
              </a:solidFill>
              <a:ln w="19050">
                <a:solidFill>
                  <a:schemeClr val="lt1"/>
                </a:solidFill>
              </a:ln>
              <a:effectLst/>
            </c:spPr>
          </c:dPt>
          <c:dPt>
            <c:idx val="1"/>
            <c:bubble3D val="0"/>
            <c:spPr>
              <a:solidFill>
                <a:schemeClr val="bg1">
                  <a:lumMod val="65000"/>
                </a:schemeClr>
              </a:solidFill>
              <a:ln w="19050">
                <a:solidFill>
                  <a:schemeClr val="lt1"/>
                </a:solidFill>
              </a:ln>
              <a:effectLst/>
            </c:spPr>
          </c:dPt>
          <c:dPt>
            <c:idx val="2"/>
            <c:bubble3D val="0"/>
            <c:spPr>
              <a:solidFill>
                <a:srgbClr val="FECF58"/>
              </a:solidFill>
              <a:ln w="19050">
                <a:solidFill>
                  <a:schemeClr val="lt1"/>
                </a:solidFill>
              </a:ln>
              <a:effectLst/>
            </c:spPr>
          </c:dPt>
          <c:dLbls>
            <c:dLbl>
              <c:idx val="0"/>
              <c:layout>
                <c:manualLayout>
                  <c:x val="0.23068339019083905"/>
                  <c:y val="-2.5494878978551683E-3"/>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7584742448179062"/>
                      <c:h val="0.33459054792633075"/>
                    </c:manualLayout>
                  </c15:layout>
                </c:ext>
              </c:extLst>
            </c:dLbl>
            <c:dLbl>
              <c:idx val="1"/>
              <c:layout>
                <c:manualLayout>
                  <c:x val="0.2551324450680057"/>
                  <c:y val="5.9206126854360802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31277741920620467"/>
                      <c:h val="0.33459054792633075"/>
                    </c:manualLayout>
                  </c15:layout>
                </c:ext>
              </c:extLst>
            </c:dLbl>
            <c:dLbl>
              <c:idx val="2"/>
              <c:layout>
                <c:manualLayout>
                  <c:x val="-0.18091277281155158"/>
                  <c:y val="5.8002801635052587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'نادي الموارد البشرية'!$B$15:$B$17</c:f>
              <c:strCache>
                <c:ptCount val="3"/>
                <c:pt idx="0">
                  <c:v>لدي فكرة وشاركت في احد الفعاليات</c:v>
                </c:pt>
                <c:pt idx="1">
                  <c:v>لدي فكرة ولكن لم اشارك في أي من الفعاليات</c:v>
                </c:pt>
                <c:pt idx="2">
                  <c:v>ليس لدي فكرة</c:v>
                </c:pt>
              </c:strCache>
            </c:strRef>
          </c:cat>
          <c:val>
            <c:numRef>
              <c:f>'نادي الموارد البشرية'!$C$15:$C$17</c:f>
              <c:numCache>
                <c:formatCode>General</c:formatCode>
                <c:ptCount val="3"/>
                <c:pt idx="0">
                  <c:v>34</c:v>
                </c:pt>
                <c:pt idx="1">
                  <c:v>127</c:v>
                </c:pt>
                <c:pt idx="2">
                  <c:v>125</c:v>
                </c:pt>
              </c:numCache>
            </c:numRef>
          </c:val>
        </c:ser>
        <c:dLbls>
          <c:showLegendKey val="0"/>
          <c:showVal val="0"/>
          <c:showCatName val="0"/>
          <c:showSerName val="0"/>
          <c:showPercent val="0"/>
          <c:showBubbleSize val="0"/>
          <c:showLeaderLines val="0"/>
        </c:dLbls>
        <c:firstSliceAng val="2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4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sz="2000" dirty="0" smtClean="0"/>
              <a:t>الرضا العام </a:t>
            </a:r>
            <a:r>
              <a:rPr lang="ar-AE" sz="2000" dirty="0"/>
              <a:t>عن نادي الموارد البشرية</a:t>
            </a:r>
            <a:endParaRPr lang="en-US" sz="2000" dirty="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col"/>
        <c:grouping val="clustered"/>
        <c:varyColors val="0"/>
        <c:ser>
          <c:idx val="0"/>
          <c:order val="0"/>
          <c:tx>
            <c:strRef>
              <c:f>'التحليل '!$B$15</c:f>
              <c:strCache>
                <c:ptCount val="1"/>
                <c:pt idx="0">
                  <c:v>المستهدف</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'التحليل '!$C$14:$D$14</c:f>
              <c:numCache>
                <c:formatCode>General</c:formatCode>
                <c:ptCount val="2"/>
                <c:pt idx="0">
                  <c:v>2017</c:v>
                </c:pt>
                <c:pt idx="1">
                  <c:v>2018</c:v>
                </c:pt>
              </c:numCache>
            </c:numRef>
          </c:cat>
          <c:val>
            <c:numRef>
              <c:f>'التحليل '!$C$15:$D$15</c:f>
              <c:numCache>
                <c:formatCode>0%</c:formatCode>
                <c:ptCount val="2"/>
                <c:pt idx="0">
                  <c:v>0.7</c:v>
                </c:pt>
                <c:pt idx="1">
                  <c:v>0.7</c:v>
                </c:pt>
              </c:numCache>
            </c:numRef>
          </c:val>
        </c:ser>
        <c:ser>
          <c:idx val="1"/>
          <c:order val="1"/>
          <c:tx>
            <c:strRef>
              <c:f>'التحليل '!$B$16</c:f>
              <c:strCache>
                <c:ptCount val="1"/>
                <c:pt idx="0">
                  <c:v>المحقق</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'التحليل '!$C$14:$D$14</c:f>
              <c:numCache>
                <c:formatCode>General</c:formatCode>
                <c:ptCount val="2"/>
                <c:pt idx="0">
                  <c:v>2017</c:v>
                </c:pt>
                <c:pt idx="1">
                  <c:v>2018</c:v>
                </c:pt>
              </c:numCache>
            </c:numRef>
          </c:cat>
          <c:val>
            <c:numRef>
              <c:f>'التحليل '!$C$16:$D$16</c:f>
              <c:numCache>
                <c:formatCode>0%</c:formatCode>
                <c:ptCount val="2"/>
                <c:pt idx="0">
                  <c:v>0.77</c:v>
                </c:pt>
                <c:pt idx="1">
                  <c:v>0.75</c:v>
                </c:pt>
              </c:numCache>
            </c:numRef>
          </c:val>
        </c:ser>
        <c:dLbls>
          <c:showLegendKey val="0"/>
          <c:showVal val="0"/>
          <c:showCatName val="0"/>
          <c:showSerName val="0"/>
          <c:showPercent val="0"/>
          <c:showBubbleSize val="0"/>
        </c:dLbls>
        <c:gapWidth val="139"/>
        <c:overlap val="-27"/>
        <c:axId val="519809792"/>
        <c:axId val="519810184"/>
      </c:barChart>
      <c:catAx>
        <c:axId val="519809792"/>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crossAx val="519810184"/>
        <c:crosses val="autoZero"/>
        <c:auto val="1"/>
        <c:lblAlgn val="ctr"/>
        <c:lblOffset val="100"/>
        <c:noMultiLvlLbl val="0"/>
      </c:catAx>
      <c:valAx>
        <c:axId val="519810184"/>
        <c:scaling>
          <c:orientation val="minMax"/>
        </c:scaling>
        <c:delete val="1"/>
        <c:axPos val="r"/>
        <c:numFmt formatCode="0%" sourceLinked="1"/>
        <c:majorTickMark val="none"/>
        <c:minorTickMark val="none"/>
        <c:tickLblPos val="nextTo"/>
        <c:crossAx val="51980979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solidFill>
        <a:schemeClr val="bg1">
          <a:lumMod val="85000"/>
        </a:schemeClr>
      </a:solidFill>
    </a:ln>
    <a:effectLst/>
  </c:spPr>
  <c:txPr>
    <a:bodyPr/>
    <a:lstStyle/>
    <a:p>
      <a:pPr>
        <a:defRPr sz="14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sz="2000"/>
              <a:t>ما هي اللغة المفضلة لديك في التواصل مع الهيئة</a:t>
            </a:r>
            <a:endParaRPr lang="en-US" sz="200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0.19590926134233222"/>
          <c:y val="0.19702500111214913"/>
          <c:w val="0.6034197600299962"/>
          <c:h val="0.71592174918813112"/>
        </c:manualLayout>
      </c:layout>
      <c:doughnutChart>
        <c:varyColors val="1"/>
        <c:ser>
          <c:idx val="0"/>
          <c:order val="0"/>
          <c:dPt>
            <c:idx val="0"/>
            <c:bubble3D val="0"/>
            <c:spPr>
              <a:solidFill>
                <a:schemeClr val="accent3">
                  <a:lumMod val="75000"/>
                </a:schemeClr>
              </a:solidFill>
              <a:ln w="19050">
                <a:solidFill>
                  <a:schemeClr val="lt1"/>
                </a:solidFill>
              </a:ln>
              <a:effectLst/>
            </c:spPr>
          </c:dPt>
          <c:dPt>
            <c:idx val="1"/>
            <c:bubble3D val="0"/>
            <c:spPr>
              <a:solidFill>
                <a:schemeClr val="bg1">
                  <a:lumMod val="65000"/>
                </a:schemeClr>
              </a:solidFill>
              <a:ln w="19050">
                <a:solidFill>
                  <a:schemeClr val="lt1"/>
                </a:solidFill>
              </a:ln>
              <a:effectLst/>
            </c:spPr>
          </c:dPt>
          <c:dLbls>
            <c:dLbl>
              <c:idx val="0"/>
              <c:layout>
                <c:manualLayout>
                  <c:x val="-0.14941228869065207"/>
                  <c:y val="-6.5773347859296463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15663286952144681"/>
                  <c:y val="-1.3045175497130707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4344218441607129"/>
                      <c:h val="0.34427055984813704"/>
                    </c:manualLayout>
                  </c15:layout>
                </c:ext>
              </c:extLst>
            </c:dLbl>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'المعلومات الديموغرافية '!$B$47:$B$48</c:f>
              <c:strCache>
                <c:ptCount val="2"/>
                <c:pt idx="0">
                  <c:v>اللغة العربية</c:v>
                </c:pt>
                <c:pt idx="1">
                  <c:v>اللغة الانجليزية </c:v>
                </c:pt>
              </c:strCache>
            </c:strRef>
          </c:cat>
          <c:val>
            <c:numRef>
              <c:f>'المعلومات الديموغرافية '!$C$47:$C$48</c:f>
              <c:numCache>
                <c:formatCode>General</c:formatCode>
                <c:ptCount val="2"/>
                <c:pt idx="0">
                  <c:v>689</c:v>
                </c:pt>
                <c:pt idx="1">
                  <c:v>79</c:v>
                </c:pt>
              </c:numCache>
            </c:numRef>
          </c:val>
        </c:ser>
        <c:dLbls>
          <c:showLegendKey val="0"/>
          <c:showVal val="0"/>
          <c:showCatName val="0"/>
          <c:showSerName val="0"/>
          <c:showPercent val="0"/>
          <c:showBubbleSize val="0"/>
          <c:showLeaderLines val="0"/>
        </c:dLbls>
        <c:firstSliceAng val="10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الرضا العام عن نادي الموارد البشرية حسب المحاور</a:t>
            </a:r>
            <a:endParaRPr lang="en-US"/>
          </a:p>
        </c:rich>
      </c:tx>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col"/>
        <c:grouping val="clustered"/>
        <c:varyColors val="0"/>
        <c:ser>
          <c:idx val="0"/>
          <c:order val="0"/>
          <c:tx>
            <c:strRef>
              <c:f>'نادي الموارد البشرية'!$C$68</c:f>
              <c:strCache>
                <c:ptCount val="1"/>
                <c:pt idx="0">
                  <c:v>2017</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'نادي الموارد البشرية'!$B$69:$B$72</c:f>
              <c:strCache>
                <c:ptCount val="4"/>
                <c:pt idx="0">
                  <c:v> كانت المواضيع التي طرحت في النادي مناسبة</c:v>
                </c:pt>
                <c:pt idx="1">
                  <c:v>كان اختيار المتحدثين ضمن النادي مناسب</c:v>
                </c:pt>
                <c:pt idx="2">
                  <c:v>عملية التسجيل والمشاركة في فعاليات النادي كانت مناسبة</c:v>
                </c:pt>
                <c:pt idx="3">
                  <c:v> مكان انعقاد النادي وترتيب القاعة مناسب</c:v>
                </c:pt>
              </c:strCache>
            </c:strRef>
          </c:cat>
          <c:val>
            <c:numRef>
              <c:f>'نادي الموارد البشرية'!$C$69:$C$72</c:f>
              <c:numCache>
                <c:formatCode>0%</c:formatCode>
                <c:ptCount val="4"/>
                <c:pt idx="0">
                  <c:v>0.77538461538461534</c:v>
                </c:pt>
                <c:pt idx="1">
                  <c:v>0.76461538461538459</c:v>
                </c:pt>
                <c:pt idx="2">
                  <c:v>0.7630769230769231</c:v>
                </c:pt>
                <c:pt idx="3">
                  <c:v>0.76615384615384619</c:v>
                </c:pt>
              </c:numCache>
            </c:numRef>
          </c:val>
        </c:ser>
        <c:ser>
          <c:idx val="1"/>
          <c:order val="1"/>
          <c:tx>
            <c:strRef>
              <c:f>'نادي الموارد البشرية'!$D$68</c:f>
              <c:strCache>
                <c:ptCount val="1"/>
                <c:pt idx="0">
                  <c:v>2018</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'نادي الموارد البشرية'!$B$69:$B$72</c:f>
              <c:strCache>
                <c:ptCount val="4"/>
                <c:pt idx="0">
                  <c:v> كانت المواضيع التي طرحت في النادي مناسبة</c:v>
                </c:pt>
                <c:pt idx="1">
                  <c:v>كان اختيار المتحدثين ضمن النادي مناسب</c:v>
                </c:pt>
                <c:pt idx="2">
                  <c:v>عملية التسجيل والمشاركة في فعاليات النادي كانت مناسبة</c:v>
                </c:pt>
                <c:pt idx="3">
                  <c:v> مكان انعقاد النادي وترتيب القاعة مناسب</c:v>
                </c:pt>
              </c:strCache>
            </c:strRef>
          </c:cat>
          <c:val>
            <c:numRef>
              <c:f>'نادي الموارد البشرية'!$D$69:$D$72</c:f>
              <c:numCache>
                <c:formatCode>0%</c:formatCode>
                <c:ptCount val="4"/>
                <c:pt idx="0">
                  <c:v>0.76273291925465803</c:v>
                </c:pt>
                <c:pt idx="1">
                  <c:v>0.74534161490683226</c:v>
                </c:pt>
                <c:pt idx="2">
                  <c:v>0.7490683229813665</c:v>
                </c:pt>
                <c:pt idx="3">
                  <c:v>0.74161490683229814</c:v>
                </c:pt>
              </c:numCache>
            </c:numRef>
          </c:val>
        </c:ser>
        <c:dLbls>
          <c:showLegendKey val="0"/>
          <c:showVal val="0"/>
          <c:showCatName val="0"/>
          <c:showSerName val="0"/>
          <c:showPercent val="0"/>
          <c:showBubbleSize val="0"/>
        </c:dLbls>
        <c:gapWidth val="104"/>
        <c:overlap val="-27"/>
        <c:axId val="519811360"/>
        <c:axId val="519812144"/>
      </c:barChart>
      <c:catAx>
        <c:axId val="519811360"/>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19812144"/>
        <c:crosses val="autoZero"/>
        <c:auto val="1"/>
        <c:lblAlgn val="ctr"/>
        <c:lblOffset val="100"/>
        <c:noMultiLvlLbl val="0"/>
      </c:catAx>
      <c:valAx>
        <c:axId val="519812144"/>
        <c:scaling>
          <c:orientation val="minMax"/>
        </c:scaling>
        <c:delete val="1"/>
        <c:axPos val="r"/>
        <c:numFmt formatCode="0%" sourceLinked="1"/>
        <c:majorTickMark val="none"/>
        <c:minorTickMark val="none"/>
        <c:tickLblPos val="nextTo"/>
        <c:crossAx val="51981136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dirty="0"/>
              <a:t>في </a:t>
            </a:r>
            <a:r>
              <a:rPr lang="ar-AE" dirty="0" smtClean="0"/>
              <a:t>أي </a:t>
            </a:r>
            <a:r>
              <a:rPr lang="ar-AE" dirty="0"/>
              <a:t>سنة كانت مشاركتك ضمن اي من لقاءات </a:t>
            </a:r>
            <a:r>
              <a:rPr lang="ar-AE" dirty="0" smtClean="0"/>
              <a:t>النادي ؟ </a:t>
            </a:r>
            <a:endParaRPr lang="en-US" dirty="0"/>
          </a:p>
        </c:rich>
      </c:tx>
      <c:layout/>
      <c:overlay val="0"/>
      <c:spPr>
        <a:noFill/>
        <a:ln>
          <a:noFill/>
        </a:ln>
        <a:effectLst/>
      </c:spPr>
      <c:txPr>
        <a:bodyPr rot="0" spcFirstLastPara="1" vertOverflow="ellipsis" vert="horz" wrap="square" anchor="ctr" anchorCtr="1"/>
        <a:lstStyle/>
        <a:p>
          <a:pPr>
            <a:defRPr sz="192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bar"/>
        <c:grouping val="clustered"/>
        <c:varyColors val="0"/>
        <c:ser>
          <c:idx val="0"/>
          <c:order val="0"/>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'نادي الموارد البشرية'!$B$5:$B$11</c:f>
              <c:numCache>
                <c:formatCode>General</c:formatCode>
                <c:ptCount val="7"/>
                <c:pt idx="0">
                  <c:v>2012</c:v>
                </c:pt>
                <c:pt idx="1">
                  <c:v>2013</c:v>
                </c:pt>
                <c:pt idx="2">
                  <c:v>2014</c:v>
                </c:pt>
                <c:pt idx="3">
                  <c:v>2015</c:v>
                </c:pt>
                <c:pt idx="4">
                  <c:v>2016</c:v>
                </c:pt>
                <c:pt idx="5">
                  <c:v>2017</c:v>
                </c:pt>
                <c:pt idx="6">
                  <c:v>2018</c:v>
                </c:pt>
              </c:numCache>
            </c:numRef>
          </c:cat>
          <c:val>
            <c:numRef>
              <c:f>'نادي الموارد البشرية'!$C$5:$C$11</c:f>
              <c:numCache>
                <c:formatCode>General</c:formatCode>
                <c:ptCount val="7"/>
                <c:pt idx="0">
                  <c:v>4</c:v>
                </c:pt>
                <c:pt idx="1">
                  <c:v>4</c:v>
                </c:pt>
                <c:pt idx="2">
                  <c:v>5</c:v>
                </c:pt>
                <c:pt idx="3">
                  <c:v>11</c:v>
                </c:pt>
                <c:pt idx="4">
                  <c:v>14</c:v>
                </c:pt>
                <c:pt idx="5">
                  <c:v>17</c:v>
                </c:pt>
                <c:pt idx="6">
                  <c:v>11</c:v>
                </c:pt>
              </c:numCache>
            </c:numRef>
          </c:val>
        </c:ser>
        <c:dLbls>
          <c:showLegendKey val="0"/>
          <c:showVal val="0"/>
          <c:showCatName val="0"/>
          <c:showSerName val="0"/>
          <c:showPercent val="0"/>
          <c:showBubbleSize val="0"/>
        </c:dLbls>
        <c:gapWidth val="73"/>
        <c:axId val="563329448"/>
        <c:axId val="563320040"/>
        <c:extLst>
          <c:ext xmlns:c15="http://schemas.microsoft.com/office/drawing/2012/chart" uri="{02D57815-91ED-43cb-92C2-25804820EDAC}">
            <c15:filteredBarSeries>
              <c15:ser>
                <c:idx val="1"/>
                <c:order val="1"/>
                <c:spPr>
                  <a:solidFill>
                    <a:schemeClr val="accent2"/>
                  </a:solidFill>
                  <a:ln>
                    <a:noFill/>
                  </a:ln>
                  <a:effectLst/>
                </c:spPr>
                <c:invertIfNegative val="0"/>
                <c:cat>
                  <c:numRef>
                    <c:extLst>
                      <c:ext uri="{02D57815-91ED-43cb-92C2-25804820EDAC}">
                        <c15:formulaRef>
                          <c15:sqref>'نادي الموارد البشرية'!$B$5:$B$11</c15:sqref>
                        </c15:formulaRef>
                      </c:ext>
                    </c:extLst>
                    <c:numCache>
                      <c:formatCode>General</c:formatCode>
                      <c:ptCount val="7"/>
                      <c:pt idx="0">
                        <c:v>2012</c:v>
                      </c:pt>
                      <c:pt idx="1">
                        <c:v>2013</c:v>
                      </c:pt>
                      <c:pt idx="2">
                        <c:v>2014</c:v>
                      </c:pt>
                      <c:pt idx="3">
                        <c:v>2015</c:v>
                      </c:pt>
                      <c:pt idx="4">
                        <c:v>2016</c:v>
                      </c:pt>
                      <c:pt idx="5">
                        <c:v>2017</c:v>
                      </c:pt>
                      <c:pt idx="6">
                        <c:v>2018</c:v>
                      </c:pt>
                    </c:numCache>
                  </c:numRef>
                </c:cat>
                <c:val>
                  <c:numRef>
                    <c:extLst>
                      <c:ext uri="{02D57815-91ED-43cb-92C2-25804820EDAC}">
                        <c15:formulaRef>
                          <c15:sqref>'نادي الموارد البشرية'!$D$5:$D$11</c15:sqref>
                        </c15:formulaRef>
                      </c:ext>
                    </c:extLst>
                    <c:numCache>
                      <c:formatCode>General</c:formatCode>
                      <c:ptCount val="7"/>
                    </c:numCache>
                  </c:numRef>
                </c:val>
              </c15:ser>
            </c15:filteredBarSeries>
          </c:ext>
        </c:extLst>
      </c:barChart>
      <c:catAx>
        <c:axId val="563329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crossAx val="563320040"/>
        <c:crosses val="autoZero"/>
        <c:auto val="1"/>
        <c:lblAlgn val="ctr"/>
        <c:lblOffset val="100"/>
        <c:noMultiLvlLbl val="0"/>
      </c:catAx>
      <c:valAx>
        <c:axId val="563320040"/>
        <c:scaling>
          <c:orientation val="minMax"/>
        </c:scaling>
        <c:delete val="1"/>
        <c:axPos val="b"/>
        <c:numFmt formatCode="General" sourceLinked="1"/>
        <c:majorTickMark val="none"/>
        <c:minorTickMark val="none"/>
        <c:tickLblPos val="nextTo"/>
        <c:crossAx val="563329448"/>
        <c:crosses val="autoZero"/>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هل لديك فكرة عن المنتدى الالكتروني ؟</a:t>
            </a:r>
            <a:endParaRPr lang="en-US"/>
          </a:p>
        </c:rich>
      </c:tx>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chemeClr val="accent3">
                  <a:lumMod val="75000"/>
                </a:schemeClr>
              </a:solidFill>
              <a:ln w="19050">
                <a:solidFill>
                  <a:schemeClr val="lt1"/>
                </a:solidFill>
              </a:ln>
              <a:effectLst/>
            </c:spPr>
          </c:dPt>
          <c:dPt>
            <c:idx val="1"/>
            <c:bubble3D val="0"/>
            <c:spPr>
              <a:solidFill>
                <a:schemeClr val="bg1">
                  <a:lumMod val="65000"/>
                </a:schemeClr>
              </a:solidFill>
              <a:ln w="19050">
                <a:solidFill>
                  <a:schemeClr val="lt1"/>
                </a:solidFill>
              </a:ln>
              <a:effectLst/>
            </c:spPr>
          </c:dPt>
          <c:dPt>
            <c:idx val="2"/>
            <c:bubble3D val="0"/>
            <c:spPr>
              <a:solidFill>
                <a:schemeClr val="accent3">
                  <a:lumMod val="60000"/>
                  <a:lumOff val="40000"/>
                </a:schemeClr>
              </a:solidFill>
              <a:ln w="19050">
                <a:solidFill>
                  <a:schemeClr val="lt1"/>
                </a:solidFill>
              </a:ln>
              <a:effectLst/>
            </c:spPr>
          </c:dPt>
          <c:dLbls>
            <c:dLbl>
              <c:idx val="0"/>
              <c:layout>
                <c:manualLayout>
                  <c:x val="0.15833333333333333"/>
                  <c:y val="-2.3148148148148147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26237836263361425"/>
                  <c:y val="3.7037037037036924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5956695372893501"/>
                      <c:h val="0.34765171740675666"/>
                    </c:manualLayout>
                  </c15:layout>
                </c:ext>
              </c:extLst>
            </c:dLbl>
            <c:dLbl>
              <c:idx val="2"/>
              <c:layout>
                <c:manualLayout>
                  <c:x val="-0.21708633713911213"/>
                  <c:y val="8.6952776653012806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'المنتدى الالكتروني '!$B$15:$B$17</c:f>
              <c:strCache>
                <c:ptCount val="3"/>
                <c:pt idx="0">
                  <c:v>لدي فكرة وانا عضو في المنتدى</c:v>
                </c:pt>
                <c:pt idx="1">
                  <c:v>لدي فكرة ولست عضو في المنتدى</c:v>
                </c:pt>
                <c:pt idx="2">
                  <c:v>ليس لدي فكرة</c:v>
                </c:pt>
              </c:strCache>
            </c:strRef>
          </c:cat>
          <c:val>
            <c:numRef>
              <c:f>'المنتدى الالكتروني '!$C$15:$C$17</c:f>
              <c:numCache>
                <c:formatCode>General</c:formatCode>
                <c:ptCount val="3"/>
                <c:pt idx="0">
                  <c:v>17</c:v>
                </c:pt>
                <c:pt idx="1">
                  <c:v>88</c:v>
                </c:pt>
                <c:pt idx="2">
                  <c:v>136</c:v>
                </c:pt>
              </c:numCache>
            </c:numRef>
          </c:val>
        </c:ser>
        <c:dLbls>
          <c:showLegendKey val="0"/>
          <c:showVal val="0"/>
          <c:showCatName val="0"/>
          <c:showSerName val="0"/>
          <c:showPercent val="0"/>
          <c:showBubbleSize val="0"/>
          <c:showLeaderLines val="0"/>
        </c:dLbls>
        <c:firstSliceAng val="6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الرضا</a:t>
            </a:r>
            <a:r>
              <a:rPr lang="en-US"/>
              <a:t> </a:t>
            </a:r>
            <a:r>
              <a:rPr lang="ar-AE"/>
              <a:t>العام عن المنتدى الإلكتروني لمختصي الموارد البشرية على لينكد ان</a:t>
            </a:r>
            <a:endParaRPr lang="en-US"/>
          </a:p>
        </c:rich>
      </c:tx>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col"/>
        <c:grouping val="clustered"/>
        <c:varyColors val="0"/>
        <c:ser>
          <c:idx val="0"/>
          <c:order val="0"/>
          <c:tx>
            <c:strRef>
              <c:f>'التحليل '!$B$20</c:f>
              <c:strCache>
                <c:ptCount val="1"/>
                <c:pt idx="0">
                  <c:v>المستهدف</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'التحليل '!$C$19:$D$19</c:f>
              <c:numCache>
                <c:formatCode>General</c:formatCode>
                <c:ptCount val="2"/>
                <c:pt idx="0">
                  <c:v>2017</c:v>
                </c:pt>
                <c:pt idx="1">
                  <c:v>2018</c:v>
                </c:pt>
              </c:numCache>
            </c:numRef>
          </c:cat>
          <c:val>
            <c:numRef>
              <c:f>'التحليل '!$C$20:$D$20</c:f>
              <c:numCache>
                <c:formatCode>0%</c:formatCode>
                <c:ptCount val="2"/>
                <c:pt idx="0">
                  <c:v>0.7</c:v>
                </c:pt>
                <c:pt idx="1">
                  <c:v>0.76</c:v>
                </c:pt>
              </c:numCache>
            </c:numRef>
          </c:val>
        </c:ser>
        <c:ser>
          <c:idx val="1"/>
          <c:order val="1"/>
          <c:tx>
            <c:strRef>
              <c:f>'التحليل '!$B$21</c:f>
              <c:strCache>
                <c:ptCount val="1"/>
                <c:pt idx="0">
                  <c:v>المحقق</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'التحليل '!$C$19:$D$19</c:f>
              <c:numCache>
                <c:formatCode>General</c:formatCode>
                <c:ptCount val="2"/>
                <c:pt idx="0">
                  <c:v>2017</c:v>
                </c:pt>
                <c:pt idx="1">
                  <c:v>2018</c:v>
                </c:pt>
              </c:numCache>
            </c:numRef>
          </c:cat>
          <c:val>
            <c:numRef>
              <c:f>'التحليل '!$C$21:$D$21</c:f>
              <c:numCache>
                <c:formatCode>0%</c:formatCode>
                <c:ptCount val="2"/>
                <c:pt idx="0">
                  <c:v>0.76</c:v>
                </c:pt>
                <c:pt idx="1">
                  <c:v>0.77</c:v>
                </c:pt>
              </c:numCache>
            </c:numRef>
          </c:val>
        </c:ser>
        <c:dLbls>
          <c:showLegendKey val="0"/>
          <c:showVal val="0"/>
          <c:showCatName val="0"/>
          <c:showSerName val="0"/>
          <c:showPercent val="0"/>
          <c:showBubbleSize val="0"/>
        </c:dLbls>
        <c:gapWidth val="219"/>
        <c:overlap val="-27"/>
        <c:axId val="563323960"/>
        <c:axId val="563320824"/>
      </c:barChart>
      <c:catAx>
        <c:axId val="563323960"/>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63320824"/>
        <c:crosses val="autoZero"/>
        <c:auto val="1"/>
        <c:lblAlgn val="ctr"/>
        <c:lblOffset val="100"/>
        <c:noMultiLvlLbl val="0"/>
      </c:catAx>
      <c:valAx>
        <c:axId val="563320824"/>
        <c:scaling>
          <c:orientation val="minMax"/>
        </c:scaling>
        <c:delete val="1"/>
        <c:axPos val="r"/>
        <c:numFmt formatCode="0%" sourceLinked="1"/>
        <c:majorTickMark val="none"/>
        <c:minorTickMark val="none"/>
        <c:tickLblPos val="nextTo"/>
        <c:crossAx val="56332396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dirty="0"/>
              <a:t> في </a:t>
            </a:r>
            <a:r>
              <a:rPr lang="ar-AE" dirty="0" smtClean="0"/>
              <a:t>أي </a:t>
            </a:r>
            <a:r>
              <a:rPr lang="ar-AE" dirty="0"/>
              <a:t>سنة قمت بالانضمام للمنتدى </a:t>
            </a:r>
            <a:r>
              <a:rPr lang="ar-AE" dirty="0" smtClean="0"/>
              <a:t>الإلكتروني؟ </a:t>
            </a:r>
            <a:endParaRPr lang="en-US" dirty="0"/>
          </a:p>
        </c:rich>
      </c:tx>
      <c:layout/>
      <c:overlay val="0"/>
      <c:spPr>
        <a:noFill/>
        <a:ln>
          <a:noFill/>
        </a:ln>
        <a:effectLst/>
      </c:spPr>
      <c:txPr>
        <a:bodyPr rot="0" spcFirstLastPara="1" vertOverflow="ellipsis" vert="horz" wrap="square" anchor="ctr" anchorCtr="1"/>
        <a:lstStyle/>
        <a:p>
          <a:pPr>
            <a:defRPr sz="192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bar"/>
        <c:grouping val="clustered"/>
        <c:varyColors val="0"/>
        <c:ser>
          <c:idx val="0"/>
          <c:order val="0"/>
          <c:spPr>
            <a:solidFill>
              <a:schemeClr val="accent3">
                <a:lumMod val="75000"/>
              </a:schemeClr>
            </a:solidFill>
            <a:ln>
              <a:noFill/>
            </a:ln>
            <a:effectLst/>
          </c:spPr>
          <c:invertIfNegative val="0"/>
          <c:dPt>
            <c:idx val="0"/>
            <c:invertIfNegative val="0"/>
            <c:bubble3D val="0"/>
            <c:spPr>
              <a:solidFill>
                <a:schemeClr val="accent3">
                  <a:lumMod val="75000"/>
                </a:schemeClr>
              </a:solidFill>
              <a:ln>
                <a:noFill/>
              </a:ln>
              <a:effectLst/>
            </c:spPr>
          </c:dPt>
          <c:dLbls>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'المنتدى الالكتروني '!$B$5:$B$8</c:f>
              <c:numCache>
                <c:formatCode>General</c:formatCode>
                <c:ptCount val="4"/>
                <c:pt idx="0">
                  <c:v>2015</c:v>
                </c:pt>
                <c:pt idx="1">
                  <c:v>2016</c:v>
                </c:pt>
                <c:pt idx="2">
                  <c:v>2017</c:v>
                </c:pt>
                <c:pt idx="3">
                  <c:v>2018</c:v>
                </c:pt>
              </c:numCache>
            </c:numRef>
          </c:cat>
          <c:val>
            <c:numRef>
              <c:f>'المنتدى الالكتروني '!$C$5:$C$8</c:f>
              <c:numCache>
                <c:formatCode>General</c:formatCode>
                <c:ptCount val="4"/>
                <c:pt idx="0">
                  <c:v>49</c:v>
                </c:pt>
                <c:pt idx="1">
                  <c:v>38</c:v>
                </c:pt>
                <c:pt idx="2">
                  <c:v>44</c:v>
                </c:pt>
                <c:pt idx="3">
                  <c:v>69</c:v>
                </c:pt>
              </c:numCache>
            </c:numRef>
          </c:val>
        </c:ser>
        <c:dLbls>
          <c:showLegendKey val="0"/>
          <c:showVal val="0"/>
          <c:showCatName val="0"/>
          <c:showSerName val="0"/>
          <c:showPercent val="0"/>
          <c:showBubbleSize val="0"/>
        </c:dLbls>
        <c:gapWidth val="81"/>
        <c:axId val="563330624"/>
        <c:axId val="563322000"/>
        <c:extLst>
          <c:ext xmlns:c15="http://schemas.microsoft.com/office/drawing/2012/chart" uri="{02D57815-91ED-43cb-92C2-25804820EDAC}">
            <c15:filteredBarSeries>
              <c15:ser>
                <c:idx val="1"/>
                <c:order val="1"/>
                <c:spPr>
                  <a:solidFill>
                    <a:schemeClr val="accent2"/>
                  </a:solidFill>
                  <a:ln>
                    <a:noFill/>
                  </a:ln>
                  <a:effectLst/>
                </c:spPr>
                <c:invertIfNegative val="0"/>
                <c:cat>
                  <c:numRef>
                    <c:extLst>
                      <c:ext uri="{02D57815-91ED-43cb-92C2-25804820EDAC}">
                        <c15:formulaRef>
                          <c15:sqref>'المنتدى الالكتروني '!$B$5:$B$8</c15:sqref>
                        </c15:formulaRef>
                      </c:ext>
                    </c:extLst>
                    <c:numCache>
                      <c:formatCode>General</c:formatCode>
                      <c:ptCount val="4"/>
                      <c:pt idx="0">
                        <c:v>2015</c:v>
                      </c:pt>
                      <c:pt idx="1">
                        <c:v>2016</c:v>
                      </c:pt>
                      <c:pt idx="2">
                        <c:v>2017</c:v>
                      </c:pt>
                      <c:pt idx="3">
                        <c:v>2018</c:v>
                      </c:pt>
                    </c:numCache>
                  </c:numRef>
                </c:cat>
                <c:val>
                  <c:numRef>
                    <c:extLst>
                      <c:ext uri="{02D57815-91ED-43cb-92C2-25804820EDAC}">
                        <c15:formulaRef>
                          <c15:sqref>'المنتدى الالكتروني '!$D$5:$D$8</c15:sqref>
                        </c15:formulaRef>
                      </c:ext>
                    </c:extLst>
                    <c:numCache>
                      <c:formatCode>General</c:formatCode>
                      <c:ptCount val="4"/>
                    </c:numCache>
                  </c:numRef>
                </c:val>
              </c15:ser>
            </c15:filteredBarSeries>
          </c:ext>
        </c:extLst>
      </c:barChart>
      <c:catAx>
        <c:axId val="5633306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crossAx val="563322000"/>
        <c:crosses val="autoZero"/>
        <c:auto val="1"/>
        <c:lblAlgn val="ctr"/>
        <c:lblOffset val="100"/>
        <c:noMultiLvlLbl val="0"/>
      </c:catAx>
      <c:valAx>
        <c:axId val="5633220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crossAx val="563330624"/>
        <c:crosses val="autoZero"/>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الرضا العام عن المنتدى الإلكتروني حسب المحاور</a:t>
            </a:r>
            <a:endParaRPr lang="en-US"/>
          </a:p>
        </c:rich>
      </c:tx>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col"/>
        <c:grouping val="clustered"/>
        <c:varyColors val="0"/>
        <c:ser>
          <c:idx val="0"/>
          <c:order val="0"/>
          <c:tx>
            <c:strRef>
              <c:f>'المنتدى الالكتروني '!$C$59</c:f>
              <c:strCache>
                <c:ptCount val="1"/>
                <c:pt idx="0">
                  <c:v>2017</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'المنتدى الالكتروني '!$B$60:$B$62</c:f>
              <c:strCache>
                <c:ptCount val="3"/>
                <c:pt idx="0">
                  <c:v>كانت المواضيع التي طرحت في المنتدى الإلكتروني  مناسبة مع متطلبات الموارد البشرية في الوضع الحالي</c:v>
                </c:pt>
                <c:pt idx="1">
                  <c:v> هنالك تنوع واضح ومفيد في اعضاء المنتدى</c:v>
                </c:pt>
                <c:pt idx="2">
                  <c:v> اسلوب النقاش وطرح الافكار مشجع للمشاركة وابداء الرأي</c:v>
                </c:pt>
              </c:strCache>
            </c:strRef>
          </c:cat>
          <c:val>
            <c:numRef>
              <c:f>'المنتدى الالكتروني '!$C$60:$C$62</c:f>
              <c:numCache>
                <c:formatCode>0%</c:formatCode>
                <c:ptCount val="3"/>
                <c:pt idx="0">
                  <c:v>0.73599999999999999</c:v>
                </c:pt>
                <c:pt idx="1">
                  <c:v>0.73280000000000001</c:v>
                </c:pt>
                <c:pt idx="2">
                  <c:v>0.72640000000000005</c:v>
                </c:pt>
              </c:numCache>
            </c:numRef>
          </c:val>
        </c:ser>
        <c:ser>
          <c:idx val="1"/>
          <c:order val="1"/>
          <c:tx>
            <c:strRef>
              <c:f>'المنتدى الالكتروني '!$D$59</c:f>
              <c:strCache>
                <c:ptCount val="1"/>
                <c:pt idx="0">
                  <c:v>2018</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'المنتدى الالكتروني '!$B$60:$B$62</c:f>
              <c:strCache>
                <c:ptCount val="3"/>
                <c:pt idx="0">
                  <c:v>كانت المواضيع التي طرحت في المنتدى الإلكتروني  مناسبة مع متطلبات الموارد البشرية في الوضع الحالي</c:v>
                </c:pt>
                <c:pt idx="1">
                  <c:v> هنالك تنوع واضح ومفيد في اعضاء المنتدى</c:v>
                </c:pt>
                <c:pt idx="2">
                  <c:v> اسلوب النقاش وطرح الافكار مشجع للمشاركة وابداء الرأي</c:v>
                </c:pt>
              </c:strCache>
            </c:strRef>
          </c:cat>
          <c:val>
            <c:numRef>
              <c:f>'المنتدى الالكتروني '!$D$60:$D$62</c:f>
              <c:numCache>
                <c:formatCode>0%</c:formatCode>
                <c:ptCount val="3"/>
                <c:pt idx="0">
                  <c:v>0.79090909090909089</c:v>
                </c:pt>
                <c:pt idx="1">
                  <c:v>0.79090909090909089</c:v>
                </c:pt>
                <c:pt idx="2">
                  <c:v>0.75454545454545452</c:v>
                </c:pt>
              </c:numCache>
            </c:numRef>
          </c:val>
        </c:ser>
        <c:dLbls>
          <c:showLegendKey val="0"/>
          <c:showVal val="0"/>
          <c:showCatName val="0"/>
          <c:showSerName val="0"/>
          <c:showPercent val="0"/>
          <c:showBubbleSize val="0"/>
        </c:dLbls>
        <c:gapWidth val="97"/>
        <c:overlap val="-27"/>
        <c:axId val="563321216"/>
        <c:axId val="563323176"/>
      </c:barChart>
      <c:catAx>
        <c:axId val="563321216"/>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63323176"/>
        <c:crosses val="autoZero"/>
        <c:auto val="1"/>
        <c:lblAlgn val="ctr"/>
        <c:lblOffset val="100"/>
        <c:noMultiLvlLbl val="0"/>
      </c:catAx>
      <c:valAx>
        <c:axId val="563323176"/>
        <c:scaling>
          <c:orientation val="minMax"/>
        </c:scaling>
        <c:delete val="1"/>
        <c:axPos val="r"/>
        <c:numFmt formatCode="0%" sourceLinked="1"/>
        <c:majorTickMark val="none"/>
        <c:minorTickMark val="none"/>
        <c:tickLblPos val="nextTo"/>
        <c:crossAx val="56332121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4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ما هي وسائل التواصل المفضلة لديكم  للتواصل مع الهيئة حول مبادرة ادارة المعرفة</a:t>
            </a:r>
            <a:endParaRPr lang="en-US"/>
          </a:p>
        </c:rich>
      </c:tx>
      <c:layout/>
      <c:overlay val="0"/>
      <c:spPr>
        <a:noFill/>
        <a:ln>
          <a:noFill/>
        </a:ln>
        <a:effectLst/>
      </c:spPr>
      <c:txPr>
        <a:bodyPr rot="0" spcFirstLastPara="1" vertOverflow="ellipsis" vert="horz" wrap="square" anchor="ctr" anchorCtr="1"/>
        <a:lstStyle/>
        <a:p>
          <a:pPr>
            <a:defRPr sz="204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bar"/>
        <c:grouping val="clustered"/>
        <c:varyColors val="0"/>
        <c:ser>
          <c:idx val="0"/>
          <c:order val="0"/>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7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'التحليل '!$B$44:$B$50</c:f>
              <c:strCache>
                <c:ptCount val="7"/>
                <c:pt idx="0">
                  <c:v> البريد الإلكتروني</c:v>
                </c:pt>
                <c:pt idx="1">
                  <c:v> مواقع التواصل الاجتماعي للهيئة</c:v>
                </c:pt>
                <c:pt idx="2">
                  <c:v>اللقاءات والاجتماعات</c:v>
                </c:pt>
                <c:pt idx="3">
                  <c:v> الموقع الإلكتروني للهيئة</c:v>
                </c:pt>
                <c:pt idx="4">
                  <c:v> خلال المشاركة في فعاليات الهيئة</c:v>
                </c:pt>
                <c:pt idx="5">
                  <c:v>مطبوعات الهيئة </c:v>
                </c:pt>
                <c:pt idx="6">
                  <c:v>مركز الاتصال </c:v>
                </c:pt>
              </c:strCache>
            </c:strRef>
          </c:cat>
          <c:val>
            <c:numRef>
              <c:f>'التحليل '!$C$44:$C$50</c:f>
              <c:numCache>
                <c:formatCode>General</c:formatCode>
                <c:ptCount val="7"/>
                <c:pt idx="0">
                  <c:v>694</c:v>
                </c:pt>
                <c:pt idx="1">
                  <c:v>275</c:v>
                </c:pt>
                <c:pt idx="2">
                  <c:v>271</c:v>
                </c:pt>
                <c:pt idx="3">
                  <c:v>203</c:v>
                </c:pt>
                <c:pt idx="4">
                  <c:v>171</c:v>
                </c:pt>
                <c:pt idx="5">
                  <c:v>104</c:v>
                </c:pt>
                <c:pt idx="6">
                  <c:v>73</c:v>
                </c:pt>
              </c:numCache>
            </c:numRef>
          </c:val>
        </c:ser>
        <c:dLbls>
          <c:showLegendKey val="0"/>
          <c:showVal val="0"/>
          <c:showCatName val="0"/>
          <c:showSerName val="0"/>
          <c:showPercent val="0"/>
          <c:showBubbleSize val="0"/>
        </c:dLbls>
        <c:gapWidth val="52"/>
        <c:axId val="519815672"/>
        <c:axId val="519808616"/>
      </c:barChart>
      <c:catAx>
        <c:axId val="5198156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19808616"/>
        <c:crosses val="autoZero"/>
        <c:auto val="1"/>
        <c:lblAlgn val="ctr"/>
        <c:lblOffset val="100"/>
        <c:noMultiLvlLbl val="0"/>
      </c:catAx>
      <c:valAx>
        <c:axId val="519808616"/>
        <c:scaling>
          <c:orientation val="minMax"/>
        </c:scaling>
        <c:delete val="1"/>
        <c:axPos val="t"/>
        <c:numFmt formatCode="General" sourceLinked="1"/>
        <c:majorTickMark val="none"/>
        <c:minorTickMark val="none"/>
        <c:tickLblPos val="nextTo"/>
        <c:crossAx val="519815672"/>
        <c:crosses val="autoZero"/>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7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sz="2000"/>
              <a:t>هل لديك فكرة عن مبادرات نشر المعرفة؟</a:t>
            </a:r>
            <a:endParaRPr lang="en-US" sz="200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chemeClr val="accent3">
                  <a:lumMod val="75000"/>
                </a:schemeClr>
              </a:solidFill>
              <a:ln w="19050">
                <a:solidFill>
                  <a:schemeClr val="lt1"/>
                </a:solidFill>
              </a:ln>
              <a:effectLst/>
            </c:spPr>
          </c:dPt>
          <c:dPt>
            <c:idx val="1"/>
            <c:bubble3D val="0"/>
            <c:spPr>
              <a:solidFill>
                <a:schemeClr val="bg1">
                  <a:lumMod val="65000"/>
                </a:schemeClr>
              </a:solidFill>
              <a:ln w="19050">
                <a:solidFill>
                  <a:schemeClr val="lt1"/>
                </a:solidFill>
              </a:ln>
              <a:effectLst/>
            </c:spPr>
          </c:dPt>
          <c:dLbls>
            <c:dLbl>
              <c:idx val="0"/>
              <c:layout>
                <c:manualLayout>
                  <c:x val="-0.13025262212822217"/>
                  <c:y val="-2.2378907182056787E-3"/>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1181189559156833"/>
                  <c:y val="-2.9005487950369786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'المعلومات الديموغرافية '!$B$52:$B$53</c:f>
              <c:strCache>
                <c:ptCount val="2"/>
                <c:pt idx="0">
                  <c:v>نعم</c:v>
                </c:pt>
                <c:pt idx="1">
                  <c:v>لا </c:v>
                </c:pt>
              </c:strCache>
            </c:strRef>
          </c:cat>
          <c:val>
            <c:numRef>
              <c:f>'المعلومات الديموغرافية '!$C$52:$C$53</c:f>
              <c:numCache>
                <c:formatCode>General</c:formatCode>
                <c:ptCount val="2"/>
                <c:pt idx="0">
                  <c:v>329</c:v>
                </c:pt>
                <c:pt idx="1">
                  <c:v>439</c:v>
                </c:pt>
              </c:numCache>
            </c:numRef>
          </c:val>
        </c:ser>
        <c:dLbls>
          <c:showLegendKey val="0"/>
          <c:showVal val="0"/>
          <c:showCatName val="0"/>
          <c:showSerName val="0"/>
          <c:showPercent val="0"/>
          <c:showBubbleSize val="0"/>
          <c:showLeaderLines val="0"/>
        </c:dLbls>
        <c:firstSliceAng val="196"/>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ما هي الوسيلة/ القناة التي عرفت من خلالها عن مبادرات الهيئة لنشر المعرفة في الموارد البشرية</a:t>
            </a:r>
            <a:endParaRPr lang="en-US"/>
          </a:p>
        </c:rich>
      </c:tx>
      <c:layout/>
      <c:overlay val="0"/>
      <c:spPr>
        <a:noFill/>
        <a:ln>
          <a:noFill/>
        </a:ln>
        <a:effectLst/>
      </c:spPr>
      <c:txPr>
        <a:bodyPr rot="0" spcFirstLastPara="1" vertOverflow="ellipsis" vert="horz" wrap="square" anchor="ctr" anchorCtr="1"/>
        <a:lstStyle/>
        <a:p>
          <a:pPr>
            <a:defRPr sz="216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bar"/>
        <c:grouping val="clustered"/>
        <c:varyColors val="0"/>
        <c:ser>
          <c:idx val="0"/>
          <c:order val="0"/>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'التحليل '!$B$56:$B$62</c:f>
              <c:strCache>
                <c:ptCount val="7"/>
                <c:pt idx="0">
                  <c:v> البريد الالكتروني</c:v>
                </c:pt>
                <c:pt idx="1">
                  <c:v> الموقع الالكتروني</c:v>
                </c:pt>
                <c:pt idx="2">
                  <c:v>مجلة الموارد البشرية </c:v>
                </c:pt>
                <c:pt idx="3">
                  <c:v> وسائل التواصل الاجتماعي</c:v>
                </c:pt>
                <c:pt idx="4">
                  <c:v>الأصدقاء</c:v>
                </c:pt>
                <c:pt idx="5">
                  <c:v>التغريدات</c:v>
                </c:pt>
                <c:pt idx="6">
                  <c:v>الصحف والمجلات</c:v>
                </c:pt>
              </c:strCache>
            </c:strRef>
          </c:cat>
          <c:val>
            <c:numRef>
              <c:f>'التحليل '!$C$56:$C$62</c:f>
              <c:numCache>
                <c:formatCode>General</c:formatCode>
                <c:ptCount val="7"/>
                <c:pt idx="0">
                  <c:v>231</c:v>
                </c:pt>
                <c:pt idx="1">
                  <c:v>158</c:v>
                </c:pt>
                <c:pt idx="2">
                  <c:v>114</c:v>
                </c:pt>
                <c:pt idx="3">
                  <c:v>59</c:v>
                </c:pt>
                <c:pt idx="4">
                  <c:v>20</c:v>
                </c:pt>
                <c:pt idx="5">
                  <c:v>14</c:v>
                </c:pt>
                <c:pt idx="6">
                  <c:v>7</c:v>
                </c:pt>
              </c:numCache>
            </c:numRef>
          </c:val>
        </c:ser>
        <c:dLbls>
          <c:showLegendKey val="0"/>
          <c:showVal val="0"/>
          <c:showCatName val="0"/>
          <c:showSerName val="0"/>
          <c:showPercent val="0"/>
          <c:showBubbleSize val="0"/>
        </c:dLbls>
        <c:gapWidth val="51"/>
        <c:axId val="519814888"/>
        <c:axId val="519816064"/>
      </c:barChart>
      <c:catAx>
        <c:axId val="519814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19816064"/>
        <c:crosses val="autoZero"/>
        <c:auto val="1"/>
        <c:lblAlgn val="ctr"/>
        <c:lblOffset val="100"/>
        <c:noMultiLvlLbl val="0"/>
      </c:catAx>
      <c:valAx>
        <c:axId val="519816064"/>
        <c:scaling>
          <c:orientation val="minMax"/>
        </c:scaling>
        <c:delete val="1"/>
        <c:axPos val="t"/>
        <c:numFmt formatCode="General" sourceLinked="1"/>
        <c:majorTickMark val="none"/>
        <c:minorTickMark val="none"/>
        <c:tickLblPos val="nextTo"/>
        <c:crossAx val="519814888"/>
        <c:crosses val="autoZero"/>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sz="1800"/>
              <a:t>مكان الاقامة</a:t>
            </a:r>
            <a:endParaRPr lang="en-US" sz="180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chemeClr val="accent3">
                  <a:lumMod val="75000"/>
                </a:schemeClr>
              </a:solidFill>
              <a:ln w="19050">
                <a:solidFill>
                  <a:schemeClr val="lt1"/>
                </a:solidFill>
              </a:ln>
              <a:effectLst/>
            </c:spPr>
          </c:dPt>
          <c:dPt>
            <c:idx val="1"/>
            <c:bubble3D val="0"/>
            <c:spPr>
              <a:solidFill>
                <a:schemeClr val="bg1">
                  <a:lumMod val="65000"/>
                </a:schemeClr>
              </a:solidFill>
              <a:ln w="19050">
                <a:solidFill>
                  <a:schemeClr val="lt1"/>
                </a:solidFill>
              </a:ln>
              <a:effectLst/>
            </c:spPr>
          </c:dPt>
          <c:dLbls>
            <c:dLbl>
              <c:idx val="0"/>
              <c:layout>
                <c:manualLayout>
                  <c:x val="-0.19310259179829162"/>
                  <c:y val="-3.5472466112640412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33080175117275357"/>
                      <c:h val="0.40778846902706994"/>
                    </c:manualLayout>
                  </c15:layout>
                </c:ext>
              </c:extLst>
            </c:dLbl>
            <c:dLbl>
              <c:idx val="1"/>
              <c:layout>
                <c:manualLayout>
                  <c:x val="0.1858405124806714"/>
                  <c:y val="-6.0185185185185182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31224641651403906"/>
                      <c:h val="0.40778846902706994"/>
                    </c:manualLayout>
                  </c15:layout>
                </c:ext>
              </c:extLst>
            </c:dLbl>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'المعلومات الديموغرافية '!$B$13:$B$14</c:f>
              <c:strCache>
                <c:ptCount val="2"/>
                <c:pt idx="0">
                  <c:v>داخل دولة الامارات العربية المتحدة</c:v>
                </c:pt>
                <c:pt idx="1">
                  <c:v>خارج دولة الامارات العربية المتحدة</c:v>
                </c:pt>
              </c:strCache>
            </c:strRef>
          </c:cat>
          <c:val>
            <c:numRef>
              <c:f>'المعلومات الديموغرافية '!$C$13:$C$14</c:f>
              <c:numCache>
                <c:formatCode>General</c:formatCode>
                <c:ptCount val="2"/>
                <c:pt idx="0">
                  <c:v>762</c:v>
                </c:pt>
                <c:pt idx="1">
                  <c:v>6</c:v>
                </c:pt>
              </c:numCache>
            </c:numRef>
          </c:val>
        </c:ser>
        <c:dLbls>
          <c:showLegendKey val="0"/>
          <c:showVal val="0"/>
          <c:showCatName val="0"/>
          <c:showSerName val="0"/>
          <c:showPercent val="0"/>
          <c:showBubbleSize val="0"/>
          <c:showLeaderLines val="0"/>
        </c:dLbls>
        <c:firstSliceAng val="86"/>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4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sz="1800"/>
              <a:t>الجنسية</a:t>
            </a:r>
            <a:endParaRPr lang="en-US" sz="180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chemeClr val="accent3">
                  <a:lumMod val="75000"/>
                </a:schemeClr>
              </a:solidFill>
              <a:ln w="19050">
                <a:solidFill>
                  <a:schemeClr val="lt1"/>
                </a:solidFill>
              </a:ln>
              <a:effectLst/>
            </c:spPr>
          </c:dPt>
          <c:dPt>
            <c:idx val="1"/>
            <c:bubble3D val="0"/>
            <c:spPr>
              <a:solidFill>
                <a:schemeClr val="bg1">
                  <a:lumMod val="65000"/>
                </a:schemeClr>
              </a:solidFill>
              <a:ln w="19050">
                <a:solidFill>
                  <a:schemeClr val="lt1"/>
                </a:solidFill>
              </a:ln>
              <a:effectLst/>
            </c:spPr>
          </c:dPt>
          <c:dPt>
            <c:idx val="2"/>
            <c:bubble3D val="0"/>
            <c:spPr>
              <a:solidFill>
                <a:srgbClr val="FECF58"/>
              </a:solidFill>
              <a:ln w="19050">
                <a:solidFill>
                  <a:schemeClr val="lt1"/>
                </a:solidFill>
              </a:ln>
              <a:effectLst/>
            </c:spPr>
          </c:dPt>
          <c:dLbls>
            <c:dLbl>
              <c:idx val="0"/>
              <c:layout>
                <c:manualLayout>
                  <c:x val="-0.15707372562525113"/>
                  <c:y val="-4.4796110509538953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30758107522841949"/>
                      <c:h val="0.40778846902706994"/>
                    </c:manualLayout>
                  </c15:layout>
                </c:ext>
              </c:extLst>
            </c:dLbl>
            <c:dLbl>
              <c:idx val="1"/>
              <c:layout>
                <c:manualLayout>
                  <c:x val="9.9364965065251443E-2"/>
                  <c:y val="5.0207888331330486E-3"/>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2"/>
              <c:layout>
                <c:manualLayout>
                  <c:x val="0.10644458707075125"/>
                  <c:y val="0.1231726008832635"/>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'المعلومات الديموغرافية '!$B$18:$B$20</c:f>
              <c:strCache>
                <c:ptCount val="3"/>
                <c:pt idx="0">
                  <c:v> الامارات العربية المتحدة</c:v>
                </c:pt>
                <c:pt idx="1">
                  <c:v> العربية</c:v>
                </c:pt>
                <c:pt idx="2">
                  <c:v> اخرى</c:v>
                </c:pt>
              </c:strCache>
            </c:strRef>
          </c:cat>
          <c:val>
            <c:numRef>
              <c:f>'المعلومات الديموغرافية '!$C$18:$C$20</c:f>
              <c:numCache>
                <c:formatCode>General</c:formatCode>
                <c:ptCount val="3"/>
                <c:pt idx="0">
                  <c:v>523</c:v>
                </c:pt>
                <c:pt idx="1">
                  <c:v>190</c:v>
                </c:pt>
                <c:pt idx="2">
                  <c:v>55</c:v>
                </c:pt>
              </c:numCache>
            </c:numRef>
          </c:val>
        </c:ser>
        <c:dLbls>
          <c:showLegendKey val="0"/>
          <c:showVal val="0"/>
          <c:showCatName val="0"/>
          <c:showSerName val="0"/>
          <c:showPercent val="0"/>
          <c:showBubbleSize val="0"/>
          <c:showLeaderLines val="0"/>
        </c:dLbls>
        <c:firstSliceAng val="138"/>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4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sz="1800"/>
              <a:t>الجنس</a:t>
            </a:r>
            <a:endParaRPr lang="en-US" sz="180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spPr>
            <a:solidFill>
              <a:schemeClr val="accent3">
                <a:lumMod val="75000"/>
              </a:schemeClr>
            </a:solidFill>
          </c:spPr>
          <c:dPt>
            <c:idx val="0"/>
            <c:bubble3D val="0"/>
            <c:spPr>
              <a:solidFill>
                <a:schemeClr val="bg1">
                  <a:lumMod val="65000"/>
                </a:schemeClr>
              </a:solidFill>
              <a:ln w="19050">
                <a:solidFill>
                  <a:schemeClr val="lt1"/>
                </a:solidFill>
              </a:ln>
              <a:effectLst/>
            </c:spPr>
          </c:dPt>
          <c:dPt>
            <c:idx val="1"/>
            <c:bubble3D val="0"/>
            <c:spPr>
              <a:solidFill>
                <a:schemeClr val="accent3">
                  <a:lumMod val="75000"/>
                </a:schemeClr>
              </a:solidFill>
              <a:ln w="19050">
                <a:solidFill>
                  <a:schemeClr val="lt1"/>
                </a:solidFill>
              </a:ln>
              <a:effectLst/>
            </c:spPr>
          </c:dPt>
          <c:dLbls>
            <c:dLbl>
              <c:idx val="0"/>
              <c:layout>
                <c:manualLayout>
                  <c:x val="7.9447913768010983E-2"/>
                  <c:y val="2.9868661832438415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8.7365854804080878E-2"/>
                  <c:y val="-9.722220014086147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'المعلومات الديموغرافية '!$B$24:$B$25</c:f>
              <c:strCache>
                <c:ptCount val="2"/>
                <c:pt idx="0">
                  <c:v>ذكر</c:v>
                </c:pt>
                <c:pt idx="1">
                  <c:v>أنثى</c:v>
                </c:pt>
              </c:strCache>
            </c:strRef>
          </c:cat>
          <c:val>
            <c:numRef>
              <c:f>'المعلومات الديموغرافية '!$C$24:$C$25</c:f>
              <c:numCache>
                <c:formatCode>General</c:formatCode>
                <c:ptCount val="2"/>
                <c:pt idx="0">
                  <c:v>320</c:v>
                </c:pt>
                <c:pt idx="1">
                  <c:v>448</c:v>
                </c:pt>
              </c:numCache>
            </c:numRef>
          </c:val>
        </c:ser>
        <c:dLbls>
          <c:showLegendKey val="0"/>
          <c:showVal val="0"/>
          <c:showCatName val="0"/>
          <c:showSerName val="0"/>
          <c:showPercent val="0"/>
          <c:showBubbleSize val="0"/>
          <c:showLeaderLines val="0"/>
        </c:dLbls>
        <c:firstSliceAng val="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4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sz="1800"/>
              <a:t>العمر</a:t>
            </a:r>
            <a:endParaRPr lang="en-US" sz="180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rgbClr val="FECF58"/>
              </a:solidFill>
              <a:ln w="19050">
                <a:solidFill>
                  <a:schemeClr val="lt1"/>
                </a:solidFill>
              </a:ln>
              <a:effectLst/>
            </c:spPr>
          </c:dPt>
          <c:dPt>
            <c:idx val="1"/>
            <c:bubble3D val="0"/>
            <c:spPr>
              <a:solidFill>
                <a:schemeClr val="accent3">
                  <a:lumMod val="75000"/>
                </a:schemeClr>
              </a:solidFill>
              <a:ln w="19050">
                <a:solidFill>
                  <a:schemeClr val="lt1"/>
                </a:solidFill>
              </a:ln>
              <a:effectLst/>
            </c:spPr>
          </c:dPt>
          <c:dPt>
            <c:idx val="2"/>
            <c:bubble3D val="0"/>
            <c:spPr>
              <a:solidFill>
                <a:schemeClr val="bg1">
                  <a:lumMod val="65000"/>
                </a:schemeClr>
              </a:solidFill>
              <a:ln w="19050">
                <a:solidFill>
                  <a:schemeClr val="lt1"/>
                </a:solidFill>
              </a:ln>
              <a:effectLst/>
            </c:spPr>
          </c:dPt>
          <c:dLbls>
            <c:dLbl>
              <c:idx val="0"/>
              <c:layout>
                <c:manualLayout>
                  <c:x val="0.16693716700958411"/>
                  <c:y val="0.15902037720970394"/>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1591772201437048"/>
                      <c:h val="0.31127272900711778"/>
                    </c:manualLayout>
                  </c15:layout>
                </c:ext>
              </c:extLst>
            </c:dLbl>
            <c:dLbl>
              <c:idx val="1"/>
              <c:layout>
                <c:manualLayout>
                  <c:x val="-0.17668988692516815"/>
                  <c:y val="-0.14940253137187254"/>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19953601227281975"/>
                      <c:h val="0.31127272900711778"/>
                    </c:manualLayout>
                  </c15:layout>
                </c:ext>
              </c:extLst>
            </c:dLbl>
            <c:dLbl>
              <c:idx val="2"/>
              <c:layout>
                <c:manualLayout>
                  <c:x val="0.14463520511458008"/>
                  <c:y val="-8.201918322636241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3533465871438039"/>
                      <c:h val="0.31127272900711778"/>
                    </c:manualLayout>
                  </c15:layout>
                </c:ext>
              </c:extLst>
            </c:dLbl>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'المعلومات الديموغرافية '!$B$29:$B$31</c:f>
              <c:strCache>
                <c:ptCount val="3"/>
                <c:pt idx="0">
                  <c:v>أقل من 25</c:v>
                </c:pt>
                <c:pt idx="1">
                  <c:v>45 - 25</c:v>
                </c:pt>
                <c:pt idx="2">
                  <c:v>اكبر من 45</c:v>
                </c:pt>
              </c:strCache>
            </c:strRef>
          </c:cat>
          <c:val>
            <c:numRef>
              <c:f>'المعلومات الديموغرافية '!$C$29:$C$31</c:f>
              <c:numCache>
                <c:formatCode>General</c:formatCode>
                <c:ptCount val="3"/>
                <c:pt idx="0">
                  <c:v>13</c:v>
                </c:pt>
                <c:pt idx="1">
                  <c:v>490</c:v>
                </c:pt>
                <c:pt idx="2">
                  <c:v>265</c:v>
                </c:pt>
              </c:numCache>
            </c:numRef>
          </c:val>
        </c:ser>
        <c:dLbls>
          <c:showLegendKey val="0"/>
          <c:showVal val="0"/>
          <c:showCatName val="0"/>
          <c:showSerName val="0"/>
          <c:showPercent val="0"/>
          <c:showBubbleSize val="0"/>
          <c:showLeaderLines val="0"/>
        </c:dLbls>
        <c:firstSliceAng val="11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4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drawing1.xml><?xml version="1.0" encoding="utf-8"?>
<c:userShapes xmlns:c="http://schemas.openxmlformats.org/drawingml/2006/chart">
  <cdr:relSizeAnchor xmlns:cdr="http://schemas.openxmlformats.org/drawingml/2006/chartDrawing">
    <cdr:from>
      <cdr:x>0.4223</cdr:x>
      <cdr:y>0.42156</cdr:y>
    </cdr:from>
    <cdr:to>
      <cdr:x>0.57456</cdr:x>
      <cdr:y>0.67616</cdr:y>
    </cdr:to>
    <cdr:sp macro="" textlink="">
      <cdr:nvSpPr>
        <cdr:cNvPr id="2" name="Shape 1053"/>
        <cdr:cNvSpPr/>
      </cdr:nvSpPr>
      <cdr:spPr>
        <a:xfrm xmlns:a="http://schemas.openxmlformats.org/drawingml/2006/main" rot="-5400000" flipH="1">
          <a:off x="2032932" y="1827599"/>
          <a:ext cx="1028230" cy="778072"/>
        </a:xfrm>
        <a:custGeom xmlns:a="http://schemas.openxmlformats.org/drawingml/2006/main">
          <a:avLst/>
          <a:gdLst/>
          <a:ahLst/>
          <a:cxnLst/>
          <a:rect l="0" t="0" r="0" b="0"/>
          <a:pathLst>
            <a:path w="120000" h="120000" extrusionOk="0">
              <a:moveTo>
                <a:pt x="114609" y="52208"/>
              </a:moveTo>
              <a:lnTo>
                <a:pt x="114609" y="67089"/>
              </a:lnTo>
              <a:cubicBezTo>
                <a:pt x="114609" y="68670"/>
                <a:pt x="115816" y="69951"/>
                <a:pt x="117304" y="69951"/>
              </a:cubicBezTo>
              <a:lnTo>
                <a:pt x="117304" y="69951"/>
              </a:lnTo>
              <a:cubicBezTo>
                <a:pt x="118793" y="69951"/>
                <a:pt x="120000" y="68670"/>
                <a:pt x="120000" y="67089"/>
              </a:cubicBezTo>
              <a:lnTo>
                <a:pt x="119999" y="52208"/>
              </a:lnTo>
              <a:cubicBezTo>
                <a:pt x="119999" y="50627"/>
                <a:pt x="118793" y="49346"/>
                <a:pt x="117304" y="49346"/>
              </a:cubicBezTo>
              <a:cubicBezTo>
                <a:pt x="115816" y="49346"/>
                <a:pt x="114609" y="50627"/>
                <a:pt x="114609" y="52208"/>
              </a:cubicBezTo>
              <a:close/>
              <a:moveTo>
                <a:pt x="106256" y="49918"/>
              </a:moveTo>
              <a:lnTo>
                <a:pt x="106256" y="69379"/>
              </a:lnTo>
              <a:cubicBezTo>
                <a:pt x="106256" y="70960"/>
                <a:pt x="107463" y="72241"/>
                <a:pt x="108951" y="72241"/>
              </a:cubicBezTo>
              <a:lnTo>
                <a:pt x="108951" y="72241"/>
              </a:lnTo>
              <a:cubicBezTo>
                <a:pt x="110440" y="72241"/>
                <a:pt x="111646" y="70960"/>
                <a:pt x="111646" y="69379"/>
              </a:cubicBezTo>
              <a:lnTo>
                <a:pt x="111646" y="49918"/>
              </a:lnTo>
              <a:cubicBezTo>
                <a:pt x="111646" y="48337"/>
                <a:pt x="110440" y="47056"/>
                <a:pt x="108951" y="47056"/>
              </a:cubicBezTo>
              <a:cubicBezTo>
                <a:pt x="107463" y="47056"/>
                <a:pt x="106256" y="48337"/>
                <a:pt x="106256" y="49918"/>
              </a:cubicBezTo>
              <a:close/>
              <a:moveTo>
                <a:pt x="97903" y="48773"/>
              </a:moveTo>
              <a:lnTo>
                <a:pt x="97903" y="70524"/>
              </a:lnTo>
              <a:cubicBezTo>
                <a:pt x="97903" y="72104"/>
                <a:pt x="99109" y="73386"/>
                <a:pt x="100598" y="73386"/>
              </a:cubicBezTo>
              <a:lnTo>
                <a:pt x="100598" y="73386"/>
              </a:lnTo>
              <a:cubicBezTo>
                <a:pt x="102086" y="73386"/>
                <a:pt x="103293" y="72104"/>
                <a:pt x="103293" y="70524"/>
              </a:cubicBezTo>
              <a:lnTo>
                <a:pt x="103293" y="48773"/>
              </a:lnTo>
              <a:cubicBezTo>
                <a:pt x="103293" y="47193"/>
                <a:pt x="102086" y="45911"/>
                <a:pt x="100598" y="45911"/>
              </a:cubicBezTo>
              <a:cubicBezTo>
                <a:pt x="99109" y="45911"/>
                <a:pt x="97903" y="47193"/>
                <a:pt x="97903" y="48773"/>
              </a:cubicBezTo>
              <a:close/>
              <a:moveTo>
                <a:pt x="53856" y="54256"/>
              </a:moveTo>
              <a:cubicBezTo>
                <a:pt x="53856" y="53338"/>
                <a:pt x="54558" y="52593"/>
                <a:pt x="55423" y="52593"/>
              </a:cubicBezTo>
              <a:lnTo>
                <a:pt x="57787" y="52593"/>
              </a:lnTo>
              <a:lnTo>
                <a:pt x="57787" y="49895"/>
              </a:lnTo>
              <a:cubicBezTo>
                <a:pt x="57787" y="49843"/>
                <a:pt x="57790" y="49793"/>
                <a:pt x="57844" y="49750"/>
              </a:cubicBezTo>
              <a:lnTo>
                <a:pt x="57714" y="49315"/>
              </a:lnTo>
              <a:cubicBezTo>
                <a:pt x="57790" y="48400"/>
                <a:pt x="58549" y="47723"/>
                <a:pt x="59411" y="47803"/>
              </a:cubicBezTo>
              <a:lnTo>
                <a:pt x="91653" y="50798"/>
              </a:lnTo>
              <a:cubicBezTo>
                <a:pt x="92515" y="50878"/>
                <a:pt x="93152" y="51685"/>
                <a:pt x="93077" y="52600"/>
              </a:cubicBezTo>
              <a:cubicBezTo>
                <a:pt x="93002" y="53515"/>
                <a:pt x="92242" y="54191"/>
                <a:pt x="91380" y="54111"/>
              </a:cubicBezTo>
              <a:cubicBezTo>
                <a:pt x="80879" y="53136"/>
                <a:pt x="70377" y="52160"/>
                <a:pt x="59875" y="51185"/>
              </a:cubicBezTo>
              <a:lnTo>
                <a:pt x="59875" y="52593"/>
              </a:lnTo>
              <a:lnTo>
                <a:pt x="62240" y="52593"/>
              </a:lnTo>
              <a:cubicBezTo>
                <a:pt x="63105" y="52593"/>
                <a:pt x="63806" y="53338"/>
                <a:pt x="63806" y="54256"/>
              </a:cubicBezTo>
              <a:lnTo>
                <a:pt x="63806" y="54256"/>
              </a:lnTo>
              <a:cubicBezTo>
                <a:pt x="63806" y="55175"/>
                <a:pt x="63105" y="55919"/>
                <a:pt x="62240" y="55919"/>
              </a:cubicBezTo>
              <a:cubicBezTo>
                <a:pt x="61452" y="55919"/>
                <a:pt x="60664" y="55919"/>
                <a:pt x="59875" y="55919"/>
              </a:cubicBezTo>
              <a:lnTo>
                <a:pt x="59875" y="58197"/>
              </a:lnTo>
              <a:lnTo>
                <a:pt x="62240" y="58197"/>
              </a:lnTo>
              <a:cubicBezTo>
                <a:pt x="63105" y="58197"/>
                <a:pt x="63806" y="58942"/>
                <a:pt x="63806" y="59860"/>
              </a:cubicBezTo>
              <a:lnTo>
                <a:pt x="63806" y="59860"/>
              </a:lnTo>
              <a:cubicBezTo>
                <a:pt x="63806" y="60778"/>
                <a:pt x="63105" y="61523"/>
                <a:pt x="62240" y="61523"/>
              </a:cubicBezTo>
              <a:cubicBezTo>
                <a:pt x="61452" y="61523"/>
                <a:pt x="60664" y="61523"/>
                <a:pt x="59875" y="61523"/>
              </a:cubicBezTo>
              <a:lnTo>
                <a:pt x="59875" y="63801"/>
              </a:lnTo>
              <a:lnTo>
                <a:pt x="62240" y="63801"/>
              </a:lnTo>
              <a:cubicBezTo>
                <a:pt x="63105" y="63801"/>
                <a:pt x="63806" y="64546"/>
                <a:pt x="63806" y="65464"/>
              </a:cubicBezTo>
              <a:lnTo>
                <a:pt x="63806" y="65464"/>
              </a:lnTo>
              <a:cubicBezTo>
                <a:pt x="63806" y="66382"/>
                <a:pt x="63105" y="67127"/>
                <a:pt x="62240" y="67127"/>
              </a:cubicBezTo>
              <a:cubicBezTo>
                <a:pt x="61452" y="67127"/>
                <a:pt x="60664" y="67127"/>
                <a:pt x="59875" y="67127"/>
              </a:cubicBezTo>
              <a:lnTo>
                <a:pt x="59875" y="68544"/>
              </a:lnTo>
              <a:lnTo>
                <a:pt x="91233" y="65045"/>
              </a:lnTo>
              <a:cubicBezTo>
                <a:pt x="92093" y="64949"/>
                <a:pt x="92863" y="65611"/>
                <a:pt x="92954" y="66525"/>
              </a:cubicBezTo>
              <a:cubicBezTo>
                <a:pt x="93044" y="67438"/>
                <a:pt x="92420" y="68256"/>
                <a:pt x="91560" y="68352"/>
              </a:cubicBezTo>
              <a:cubicBezTo>
                <a:pt x="80831" y="69550"/>
                <a:pt x="70101" y="70747"/>
                <a:pt x="59372" y="71945"/>
              </a:cubicBezTo>
              <a:cubicBezTo>
                <a:pt x="58511" y="72041"/>
                <a:pt x="57741" y="71378"/>
                <a:pt x="57650" y="70465"/>
              </a:cubicBezTo>
              <a:cubicBezTo>
                <a:pt x="57630" y="70259"/>
                <a:pt x="57646" y="70058"/>
                <a:pt x="57807" y="69902"/>
              </a:cubicBezTo>
              <a:lnTo>
                <a:pt x="57787" y="69850"/>
              </a:lnTo>
              <a:lnTo>
                <a:pt x="57787" y="67127"/>
              </a:lnTo>
              <a:lnTo>
                <a:pt x="55423" y="67127"/>
              </a:lnTo>
              <a:cubicBezTo>
                <a:pt x="54558" y="67127"/>
                <a:pt x="53856" y="66382"/>
                <a:pt x="53856" y="65464"/>
              </a:cubicBezTo>
              <a:cubicBezTo>
                <a:pt x="53856" y="64546"/>
                <a:pt x="54558" y="63801"/>
                <a:pt x="55423" y="63801"/>
              </a:cubicBezTo>
              <a:lnTo>
                <a:pt x="57787" y="63801"/>
              </a:lnTo>
              <a:lnTo>
                <a:pt x="57787" y="61523"/>
              </a:lnTo>
              <a:lnTo>
                <a:pt x="55423" y="61523"/>
              </a:lnTo>
              <a:cubicBezTo>
                <a:pt x="54558" y="61523"/>
                <a:pt x="53856" y="60779"/>
                <a:pt x="53856" y="59860"/>
              </a:cubicBezTo>
              <a:cubicBezTo>
                <a:pt x="53856" y="58942"/>
                <a:pt x="54558" y="58197"/>
                <a:pt x="55423" y="58197"/>
              </a:cubicBezTo>
              <a:lnTo>
                <a:pt x="57787" y="58197"/>
              </a:lnTo>
              <a:lnTo>
                <a:pt x="57787" y="55919"/>
              </a:lnTo>
              <a:lnTo>
                <a:pt x="55423" y="55919"/>
              </a:lnTo>
              <a:cubicBezTo>
                <a:pt x="54558" y="55919"/>
                <a:pt x="53856" y="55175"/>
                <a:pt x="53856" y="54256"/>
              </a:cubicBezTo>
              <a:close/>
              <a:moveTo>
                <a:pt x="48021" y="3132"/>
              </a:moveTo>
              <a:lnTo>
                <a:pt x="48021" y="12530"/>
              </a:lnTo>
              <a:cubicBezTo>
                <a:pt x="48021" y="14260"/>
                <a:pt x="49342" y="15663"/>
                <a:pt x="50971" y="15663"/>
              </a:cubicBezTo>
              <a:cubicBezTo>
                <a:pt x="52601" y="15663"/>
                <a:pt x="53921" y="14260"/>
                <a:pt x="53921" y="12530"/>
              </a:cubicBezTo>
              <a:lnTo>
                <a:pt x="53921" y="3132"/>
              </a:lnTo>
              <a:cubicBezTo>
                <a:pt x="53921" y="1402"/>
                <a:pt x="52601" y="0"/>
                <a:pt x="50971" y="0"/>
              </a:cubicBezTo>
              <a:cubicBezTo>
                <a:pt x="49342" y="0"/>
                <a:pt x="48021" y="1402"/>
                <a:pt x="48021" y="3132"/>
              </a:cubicBezTo>
              <a:close/>
              <a:moveTo>
                <a:pt x="48021" y="107469"/>
              </a:moveTo>
              <a:lnTo>
                <a:pt x="48021" y="116867"/>
              </a:lnTo>
              <a:cubicBezTo>
                <a:pt x="48021" y="118597"/>
                <a:pt x="49342" y="120000"/>
                <a:pt x="50971" y="120000"/>
              </a:cubicBezTo>
              <a:cubicBezTo>
                <a:pt x="52601" y="120000"/>
                <a:pt x="53921" y="118597"/>
                <a:pt x="53921" y="116867"/>
              </a:cubicBezTo>
              <a:lnTo>
                <a:pt x="53921" y="107469"/>
              </a:lnTo>
              <a:cubicBezTo>
                <a:pt x="53921" y="105739"/>
                <a:pt x="52601" y="104336"/>
                <a:pt x="50971" y="104336"/>
              </a:cubicBezTo>
              <a:cubicBezTo>
                <a:pt x="49342" y="104336"/>
                <a:pt x="48021" y="105739"/>
                <a:pt x="48021" y="107469"/>
              </a:cubicBezTo>
              <a:close/>
              <a:moveTo>
                <a:pt x="21116" y="59649"/>
              </a:moveTo>
              <a:cubicBezTo>
                <a:pt x="21116" y="67800"/>
                <a:pt x="24044" y="75951"/>
                <a:pt x="29901" y="82170"/>
              </a:cubicBezTo>
              <a:cubicBezTo>
                <a:pt x="41615" y="94608"/>
                <a:pt x="60607" y="94608"/>
                <a:pt x="72320" y="82170"/>
              </a:cubicBezTo>
              <a:lnTo>
                <a:pt x="79515" y="74530"/>
              </a:lnTo>
              <a:lnTo>
                <a:pt x="87539" y="74531"/>
              </a:lnTo>
              <a:cubicBezTo>
                <a:pt x="90764" y="74530"/>
                <a:pt x="93379" y="71754"/>
                <a:pt x="93379" y="68330"/>
              </a:cubicBezTo>
              <a:lnTo>
                <a:pt x="93379" y="59809"/>
              </a:lnTo>
              <a:lnTo>
                <a:pt x="93530" y="59649"/>
              </a:lnTo>
              <a:lnTo>
                <a:pt x="93379" y="59488"/>
              </a:lnTo>
              <a:lnTo>
                <a:pt x="93379" y="50967"/>
              </a:lnTo>
              <a:cubicBezTo>
                <a:pt x="93379" y="47543"/>
                <a:pt x="90764" y="44767"/>
                <a:pt x="87539" y="44767"/>
              </a:cubicBezTo>
              <a:lnTo>
                <a:pt x="79515" y="44767"/>
              </a:lnTo>
              <a:cubicBezTo>
                <a:pt x="77116" y="42220"/>
                <a:pt x="74718" y="39674"/>
                <a:pt x="72320" y="37127"/>
              </a:cubicBezTo>
              <a:cubicBezTo>
                <a:pt x="60607" y="24689"/>
                <a:pt x="41615" y="24689"/>
                <a:pt x="29901" y="37127"/>
              </a:cubicBezTo>
              <a:cubicBezTo>
                <a:pt x="24044" y="43346"/>
                <a:pt x="21116" y="51497"/>
                <a:pt x="21116" y="59649"/>
              </a:cubicBezTo>
              <a:close/>
              <a:moveTo>
                <a:pt x="15930" y="103846"/>
              </a:moveTo>
              <a:cubicBezTo>
                <a:pt x="15930" y="104647"/>
                <a:pt x="16218" y="105449"/>
                <a:pt x="16794" y="106061"/>
              </a:cubicBezTo>
              <a:cubicBezTo>
                <a:pt x="17946" y="107284"/>
                <a:pt x="19814" y="107284"/>
                <a:pt x="20966" y="106061"/>
              </a:cubicBezTo>
              <a:lnTo>
                <a:pt x="27224" y="99415"/>
              </a:lnTo>
              <a:cubicBezTo>
                <a:pt x="28376" y="98192"/>
                <a:pt x="28376" y="96208"/>
                <a:pt x="27224" y="94985"/>
              </a:cubicBezTo>
              <a:cubicBezTo>
                <a:pt x="26072" y="93762"/>
                <a:pt x="24204" y="93762"/>
                <a:pt x="23052" y="94985"/>
              </a:cubicBezTo>
              <a:lnTo>
                <a:pt x="16794" y="101630"/>
              </a:lnTo>
              <a:cubicBezTo>
                <a:pt x="16218" y="102242"/>
                <a:pt x="15930" y="103044"/>
                <a:pt x="15930" y="103846"/>
              </a:cubicBezTo>
              <a:close/>
              <a:moveTo>
                <a:pt x="15930" y="15910"/>
              </a:moveTo>
              <a:cubicBezTo>
                <a:pt x="15930" y="16712"/>
                <a:pt x="16218" y="17514"/>
                <a:pt x="16794" y="18125"/>
              </a:cubicBezTo>
              <a:lnTo>
                <a:pt x="23052" y="24771"/>
              </a:lnTo>
              <a:cubicBezTo>
                <a:pt x="24204" y="25994"/>
                <a:pt x="26072" y="25994"/>
                <a:pt x="27224" y="24771"/>
              </a:cubicBezTo>
              <a:cubicBezTo>
                <a:pt x="28376" y="23547"/>
                <a:pt x="28376" y="21564"/>
                <a:pt x="27224" y="20340"/>
              </a:cubicBezTo>
              <a:lnTo>
                <a:pt x="20966" y="13695"/>
              </a:lnTo>
              <a:cubicBezTo>
                <a:pt x="19814" y="12472"/>
                <a:pt x="17946" y="12472"/>
                <a:pt x="16794" y="13695"/>
              </a:cubicBezTo>
              <a:cubicBezTo>
                <a:pt x="16218" y="14307"/>
                <a:pt x="15930" y="15109"/>
                <a:pt x="15930" y="15910"/>
              </a:cubicBezTo>
              <a:close/>
              <a:moveTo>
                <a:pt x="0" y="59999"/>
              </a:moveTo>
              <a:cubicBezTo>
                <a:pt x="0" y="61730"/>
                <a:pt x="1320" y="63132"/>
                <a:pt x="2950" y="63132"/>
              </a:cubicBezTo>
              <a:lnTo>
                <a:pt x="11800" y="63132"/>
              </a:lnTo>
              <a:cubicBezTo>
                <a:pt x="13430" y="63132"/>
                <a:pt x="14751" y="61730"/>
                <a:pt x="14751" y="59999"/>
              </a:cubicBezTo>
              <a:cubicBezTo>
                <a:pt x="14751" y="58269"/>
                <a:pt x="13430" y="56867"/>
                <a:pt x="11800" y="56867"/>
              </a:cubicBezTo>
              <a:lnTo>
                <a:pt x="2950" y="56867"/>
              </a:lnTo>
              <a:cubicBezTo>
                <a:pt x="1320" y="56867"/>
                <a:pt x="0" y="58269"/>
                <a:pt x="0" y="59999"/>
              </a:cubicBezTo>
              <a:close/>
            </a:path>
          </a:pathLst>
        </a:custGeom>
        <a:solidFill xmlns:a="http://schemas.openxmlformats.org/drawingml/2006/main">
          <a:srgbClr val="DABC80"/>
        </a:solidFill>
        <a:ln xmlns:a="http://schemas.openxmlformats.org/drawingml/2006/main">
          <a:solidFill>
            <a:srgbClr val="CBA14D"/>
          </a:solidFill>
        </a:ln>
      </cdr:spPr>
      <cdr:txBody>
        <a:bodyPr xmlns:a="http://schemas.openxmlformats.org/drawingml/2006/main" lIns="91425" tIns="45700" rIns="91425" bIns="45700" anchor="ctr" anchorCtr="0">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rtl="0">
            <a:spcBef>
              <a:spcPts val="0"/>
            </a:spcBef>
            <a:buNone/>
          </a:pPr>
          <a:endParaRPr sz="1800">
            <a:solidFill>
              <a:schemeClr val="dk1"/>
            </a:solidFill>
            <a:latin typeface="Arial"/>
            <a:ea typeface="Arial"/>
            <a:cs typeface="Arial"/>
            <a:sym typeface="Aria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08F011-1A44-42A4-9795-97F144430F8C}" type="datetimeFigureOut">
              <a:rPr lang="en-US" smtClean="0"/>
              <a:t>1/14/2019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5E177A-26E8-409B-96FE-5DD82AEFAA5C}" type="slidenum">
              <a:rPr lang="en-US" smtClean="0"/>
              <a:t>‹#›</a:t>
            </a:fld>
            <a:endParaRPr lang="en-US"/>
          </a:p>
        </p:txBody>
      </p:sp>
    </p:spTree>
    <p:extLst>
      <p:ext uri="{BB962C8B-B14F-4D97-AF65-F5344CB8AC3E}">
        <p14:creationId xmlns:p14="http://schemas.microsoft.com/office/powerpoint/2010/main" val="234748926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72BC11-6803-4E0B-8603-89B6A2963DC3}" type="datetimeFigureOut">
              <a:rPr lang="en-US" smtClean="0"/>
              <a:t>1/14/2019</a:t>
            </a:fld>
            <a:endParaRPr lang="en-US"/>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675373-734A-4BD7-B097-934598F528BC}" type="slidenum">
              <a:rPr lang="en-US" smtClean="0"/>
              <a:t>‹#›</a:t>
            </a:fld>
            <a:endParaRPr lang="en-US"/>
          </a:p>
        </p:txBody>
      </p:sp>
    </p:spTree>
    <p:extLst>
      <p:ext uri="{BB962C8B-B14F-4D97-AF65-F5344CB8AC3E}">
        <p14:creationId xmlns:p14="http://schemas.microsoft.com/office/powerpoint/2010/main" val="214080855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381000" y="685800"/>
            <a:ext cx="6096000" cy="3429000"/>
          </a:xfrm>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26675373-734A-4BD7-B097-934598F528BC}" type="slidenum">
              <a:rPr lang="en-US" smtClean="0">
                <a:solidFill>
                  <a:prstClr val="black"/>
                </a:solidFill>
              </a:rPr>
              <a:pPr/>
              <a:t>1</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Tree>
    <p:extLst>
      <p:ext uri="{BB962C8B-B14F-4D97-AF65-F5344CB8AC3E}">
        <p14:creationId xmlns:p14="http://schemas.microsoft.com/office/powerpoint/2010/main" val="2874439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6675373-734A-4BD7-B097-934598F528BC}" type="slidenum">
              <a:rPr lang="en-US" smtClean="0"/>
              <a:t>6</a:t>
            </a:fld>
            <a:endParaRPr lang="en-US"/>
          </a:p>
        </p:txBody>
      </p:sp>
    </p:spTree>
    <p:extLst>
      <p:ext uri="{BB962C8B-B14F-4D97-AF65-F5344CB8AC3E}">
        <p14:creationId xmlns:p14="http://schemas.microsoft.com/office/powerpoint/2010/main" val="3276225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شريحة عنوان">
    <p:spTree>
      <p:nvGrpSpPr>
        <p:cNvPr id="1" name=""/>
        <p:cNvGrpSpPr/>
        <p:nvPr/>
      </p:nvGrpSpPr>
      <p:grpSpPr>
        <a:xfrm>
          <a:off x="0" y="0"/>
          <a:ext cx="0" cy="0"/>
          <a:chOff x="0" y="0"/>
          <a:chExt cx="0" cy="0"/>
        </a:xfrm>
      </p:grpSpPr>
      <p:sp>
        <p:nvSpPr>
          <p:cNvPr id="8" name="مستطيل 7"/>
          <p:cNvSpPr/>
          <p:nvPr userDrawn="1"/>
        </p:nvSpPr>
        <p:spPr>
          <a:xfrm>
            <a:off x="0" y="4953000"/>
            <a:ext cx="12192000" cy="19050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21708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sp>
        <p:nvSpPr>
          <p:cNvPr id="7" name="مستطيل 6"/>
          <p:cNvSpPr/>
          <p:nvPr userDrawn="1"/>
        </p:nvSpPr>
        <p:spPr>
          <a:xfrm>
            <a:off x="0" y="6667500"/>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userDrawn="1"/>
        </p:nvCxnSpPr>
        <p:spPr>
          <a:xfrm>
            <a:off x="45720" y="990600"/>
            <a:ext cx="12070080" cy="0"/>
          </a:xfrm>
          <a:prstGeom prst="line">
            <a:avLst/>
          </a:prstGeom>
          <a:ln>
            <a:solidFill>
              <a:srgbClr val="CFA859"/>
            </a:solidFill>
          </a:ln>
        </p:spPr>
        <p:style>
          <a:lnRef idx="3">
            <a:schemeClr val="dk1"/>
          </a:lnRef>
          <a:fillRef idx="0">
            <a:schemeClr val="dk1"/>
          </a:fillRef>
          <a:effectRef idx="2">
            <a:schemeClr val="dk1"/>
          </a:effectRef>
          <a:fontRef idx="minor">
            <a:schemeClr val="tx1"/>
          </a:fontRef>
        </p:style>
      </p:cxnSp>
      <p:sp>
        <p:nvSpPr>
          <p:cNvPr id="2" name="TextBox 1"/>
          <p:cNvSpPr txBox="1"/>
          <p:nvPr userDrawn="1"/>
        </p:nvSpPr>
        <p:spPr>
          <a:xfrm>
            <a:off x="0" y="6595646"/>
            <a:ext cx="2133600" cy="338554"/>
          </a:xfrm>
          <a:prstGeom prst="rect">
            <a:avLst/>
          </a:prstGeom>
          <a:noFill/>
        </p:spPr>
        <p:txBody>
          <a:bodyPr wrap="square" rtlCol="0">
            <a:spAutoFit/>
          </a:bodyPr>
          <a:lstStyle/>
          <a:p>
            <a:r>
              <a:rPr lang="en-US" sz="1600" b="1" dirty="0" smtClean="0">
                <a:solidFill>
                  <a:schemeClr val="bg1"/>
                </a:solidFill>
                <a:latin typeface="Sakkal Majalla" panose="02000000000000000000" pitchFamily="2" charset="-78"/>
                <a:cs typeface="Sakkal Majalla" panose="02000000000000000000" pitchFamily="2" charset="-78"/>
              </a:rPr>
              <a:t>Jan</a:t>
            </a:r>
            <a:r>
              <a:rPr lang="en-US" sz="1600" b="1" baseline="0" dirty="0" smtClean="0">
                <a:solidFill>
                  <a:schemeClr val="bg1"/>
                </a:solidFill>
                <a:latin typeface="Sakkal Majalla" panose="02000000000000000000" pitchFamily="2" charset="-78"/>
                <a:cs typeface="Sakkal Majalla" panose="02000000000000000000" pitchFamily="2" charset="-78"/>
              </a:rPr>
              <a:t> 2019</a:t>
            </a:r>
            <a:endParaRPr lang="en-US" sz="1600" b="1" dirty="0">
              <a:solidFill>
                <a:schemeClr val="bg1"/>
              </a:solidFill>
              <a:latin typeface="Sakkal Majalla" panose="02000000000000000000" pitchFamily="2" charset="-78"/>
              <a:cs typeface="Sakkal Majalla" panose="02000000000000000000" pitchFamily="2" charset="-78"/>
            </a:endParaRPr>
          </a:p>
        </p:txBody>
      </p:sp>
      <p:sp>
        <p:nvSpPr>
          <p:cNvPr id="5" name="عنصر نائب لرقم الشريحة 5"/>
          <p:cNvSpPr txBox="1">
            <a:spLocks/>
          </p:cNvSpPr>
          <p:nvPr userDrawn="1"/>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spTree>
    <p:extLst>
      <p:ext uri="{BB962C8B-B14F-4D97-AF65-F5344CB8AC3E}">
        <p14:creationId xmlns:p14="http://schemas.microsoft.com/office/powerpoint/2010/main" val="279067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عنوان ومحتوى">
    <p:spTree>
      <p:nvGrpSpPr>
        <p:cNvPr id="1" name=""/>
        <p:cNvGrpSpPr/>
        <p:nvPr/>
      </p:nvGrpSpPr>
      <p:grpSpPr>
        <a:xfrm>
          <a:off x="0" y="0"/>
          <a:ext cx="0" cy="0"/>
          <a:chOff x="0" y="0"/>
          <a:chExt cx="0" cy="0"/>
        </a:xfrm>
      </p:grpSpPr>
      <p:sp>
        <p:nvSpPr>
          <p:cNvPr id="7" name="مستطيل 6"/>
          <p:cNvSpPr/>
          <p:nvPr userDrawn="1"/>
        </p:nvSpPr>
        <p:spPr>
          <a:xfrm>
            <a:off x="0" y="6667503"/>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8" rIns="91428" bIns="45718" rtlCol="0" anchor="ctr"/>
          <a:lstStyle/>
          <a:p>
            <a:pPr algn="ctr" defTabSz="914264"/>
            <a:endParaRPr lang="en-US" sz="1900">
              <a:solidFill>
                <a:prstClr val="white"/>
              </a:solidFill>
            </a:endParaRPr>
          </a:p>
        </p:txBody>
      </p:sp>
      <p:sp>
        <p:nvSpPr>
          <p:cNvPr id="4" name="عنصر نائب لرقم الشريحة 5"/>
          <p:cNvSpPr txBox="1">
            <a:spLocks/>
          </p:cNvSpPr>
          <p:nvPr userDrawn="1"/>
        </p:nvSpPr>
        <p:spPr>
          <a:xfrm>
            <a:off x="-5080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prstClr val="white"/>
              </a:solidFill>
            </a:endParaRPr>
          </a:p>
        </p:txBody>
      </p:sp>
      <p:sp>
        <p:nvSpPr>
          <p:cNvPr id="5" name="عنصر نائب لرقم الشريحة 5"/>
          <p:cNvSpPr txBox="1">
            <a:spLocks/>
          </p:cNvSpPr>
          <p:nvPr userDrawn="1"/>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cxnSp>
        <p:nvCxnSpPr>
          <p:cNvPr id="6" name="Straight Connector 5"/>
          <p:cNvCxnSpPr/>
          <p:nvPr userDrawn="1"/>
        </p:nvCxnSpPr>
        <p:spPr>
          <a:xfrm>
            <a:off x="130411" y="1005031"/>
            <a:ext cx="11988800" cy="0"/>
          </a:xfrm>
          <a:prstGeom prst="line">
            <a:avLst/>
          </a:prstGeom>
          <a:ln>
            <a:solidFill>
              <a:srgbClr val="B68A35"/>
            </a:solidFill>
          </a:ln>
          <a:effectLst>
            <a:reflection blurRad="6350" stA="52000" endA="300" endPos="35000" dir="5400000" sy="-100000" algn="bl" rotWithShape="0"/>
          </a:effectLst>
        </p:spPr>
        <p:style>
          <a:lnRef idx="3">
            <a:schemeClr val="accent6"/>
          </a:lnRef>
          <a:fillRef idx="0">
            <a:schemeClr val="accent6"/>
          </a:fillRef>
          <a:effectRef idx="2">
            <a:schemeClr val="accent6"/>
          </a:effectRef>
          <a:fontRef idx="minor">
            <a:schemeClr val="tx1"/>
          </a:fontRef>
        </p:style>
      </p:cxnSp>
      <p:sp>
        <p:nvSpPr>
          <p:cNvPr id="9" name="Title 1"/>
          <p:cNvSpPr>
            <a:spLocks noGrp="1"/>
          </p:cNvSpPr>
          <p:nvPr>
            <p:ph type="ctrTitle" hasCustomPrompt="1"/>
          </p:nvPr>
        </p:nvSpPr>
        <p:spPr>
          <a:xfrm>
            <a:off x="4808817" y="157364"/>
            <a:ext cx="6430315" cy="731783"/>
          </a:xfrm>
          <a:prstGeom prst="rect">
            <a:avLst/>
          </a:prstGeom>
        </p:spPr>
        <p:txBody>
          <a:bodyPr lIns="91410" tIns="45710" rIns="91410" bIns="45710" anchor="ctr" anchorCtr="0">
            <a:norm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r>
              <a:rPr lang="ar-AE" dirty="0" smtClean="0"/>
              <a:t>الموضوع</a:t>
            </a:r>
            <a:endParaRPr lang="en-US" dirty="0"/>
          </a:p>
        </p:txBody>
      </p:sp>
      <p:sp>
        <p:nvSpPr>
          <p:cNvPr id="8" name="TextBox 7"/>
          <p:cNvSpPr txBox="1"/>
          <p:nvPr userDrawn="1"/>
        </p:nvSpPr>
        <p:spPr>
          <a:xfrm>
            <a:off x="0" y="6595646"/>
            <a:ext cx="2133600" cy="338554"/>
          </a:xfrm>
          <a:prstGeom prst="rect">
            <a:avLst/>
          </a:prstGeom>
          <a:noFill/>
        </p:spPr>
        <p:txBody>
          <a:bodyPr wrap="square" rtlCol="0">
            <a:spAutoFit/>
          </a:bodyPr>
          <a:lstStyle/>
          <a:p>
            <a:r>
              <a:rPr lang="en-US" sz="1600" b="1" dirty="0" smtClean="0">
                <a:solidFill>
                  <a:schemeClr val="bg1"/>
                </a:solidFill>
                <a:latin typeface="Sakkal Majalla" panose="02000000000000000000" pitchFamily="2" charset="-78"/>
                <a:cs typeface="Sakkal Majalla" panose="02000000000000000000" pitchFamily="2" charset="-78"/>
              </a:rPr>
              <a:t>Jan</a:t>
            </a:r>
            <a:r>
              <a:rPr lang="en-US" sz="1600" b="1" baseline="0" dirty="0" smtClean="0">
                <a:solidFill>
                  <a:schemeClr val="bg1"/>
                </a:solidFill>
                <a:latin typeface="Sakkal Majalla" panose="02000000000000000000" pitchFamily="2" charset="-78"/>
                <a:cs typeface="Sakkal Majalla" panose="02000000000000000000" pitchFamily="2" charset="-78"/>
              </a:rPr>
              <a:t> 2019</a:t>
            </a:r>
            <a:endParaRPr lang="en-US" sz="16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9818223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عنوان ومحتوى">
    <p:spTree>
      <p:nvGrpSpPr>
        <p:cNvPr id="1" name=""/>
        <p:cNvGrpSpPr/>
        <p:nvPr/>
      </p:nvGrpSpPr>
      <p:grpSpPr>
        <a:xfrm>
          <a:off x="0" y="0"/>
          <a:ext cx="0" cy="0"/>
          <a:chOff x="0" y="0"/>
          <a:chExt cx="0" cy="0"/>
        </a:xfrm>
      </p:grpSpPr>
      <p:sp>
        <p:nvSpPr>
          <p:cNvPr id="7" name="مستطيل 6"/>
          <p:cNvSpPr/>
          <p:nvPr userDrawn="1"/>
        </p:nvSpPr>
        <p:spPr>
          <a:xfrm>
            <a:off x="0" y="6667503"/>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8" rIns="91428" bIns="45718" rtlCol="0" anchor="ctr"/>
          <a:lstStyle/>
          <a:p>
            <a:pPr algn="ctr" defTabSz="914264"/>
            <a:endParaRPr lang="en-US" sz="1900">
              <a:solidFill>
                <a:prstClr val="white"/>
              </a:solidFill>
            </a:endParaRPr>
          </a:p>
        </p:txBody>
      </p:sp>
      <p:sp>
        <p:nvSpPr>
          <p:cNvPr id="4" name="عنصر نائب لرقم الشريحة 5"/>
          <p:cNvSpPr txBox="1">
            <a:spLocks/>
          </p:cNvSpPr>
          <p:nvPr userDrawn="1"/>
        </p:nvSpPr>
        <p:spPr>
          <a:xfrm>
            <a:off x="-5080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prstClr val="white"/>
              </a:solidFill>
            </a:endParaRPr>
          </a:p>
        </p:txBody>
      </p:sp>
      <p:sp>
        <p:nvSpPr>
          <p:cNvPr id="5" name="عنصر نائب لرقم الشريحة 5"/>
          <p:cNvSpPr txBox="1">
            <a:spLocks/>
          </p:cNvSpPr>
          <p:nvPr userDrawn="1"/>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cxnSp>
        <p:nvCxnSpPr>
          <p:cNvPr id="6" name="Straight Connector 5"/>
          <p:cNvCxnSpPr/>
          <p:nvPr userDrawn="1"/>
        </p:nvCxnSpPr>
        <p:spPr>
          <a:xfrm>
            <a:off x="130411" y="1005031"/>
            <a:ext cx="11988800" cy="0"/>
          </a:xfrm>
          <a:prstGeom prst="line">
            <a:avLst/>
          </a:prstGeom>
          <a:ln>
            <a:solidFill>
              <a:srgbClr val="B68A35"/>
            </a:solidFill>
          </a:ln>
          <a:effectLst>
            <a:reflection blurRad="6350" stA="52000" endA="300" endPos="35000" dir="5400000" sy="-100000" algn="bl" rotWithShape="0"/>
          </a:effectLst>
        </p:spPr>
        <p:style>
          <a:lnRef idx="3">
            <a:schemeClr val="accent6"/>
          </a:lnRef>
          <a:fillRef idx="0">
            <a:schemeClr val="accent6"/>
          </a:fillRef>
          <a:effectRef idx="2">
            <a:schemeClr val="accent6"/>
          </a:effectRef>
          <a:fontRef idx="minor">
            <a:schemeClr val="tx1"/>
          </a:fontRef>
        </p:style>
      </p:cxnSp>
      <p:sp>
        <p:nvSpPr>
          <p:cNvPr id="9" name="Title 1"/>
          <p:cNvSpPr>
            <a:spLocks noGrp="1"/>
          </p:cNvSpPr>
          <p:nvPr>
            <p:ph type="ctrTitle" hasCustomPrompt="1"/>
          </p:nvPr>
        </p:nvSpPr>
        <p:spPr>
          <a:xfrm>
            <a:off x="4808817" y="157364"/>
            <a:ext cx="6430315" cy="731783"/>
          </a:xfrm>
          <a:prstGeom prst="rect">
            <a:avLst/>
          </a:prstGeom>
        </p:spPr>
        <p:txBody>
          <a:bodyPr lIns="91410" tIns="45710" rIns="91410" bIns="45710" anchor="ctr" anchorCtr="0">
            <a:norm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r>
              <a:rPr lang="ar-AE" dirty="0" smtClean="0"/>
              <a:t>الموضوع</a:t>
            </a:r>
            <a:endParaRPr lang="en-US" dirty="0"/>
          </a:p>
        </p:txBody>
      </p:sp>
      <p:sp>
        <p:nvSpPr>
          <p:cNvPr id="8" name="TextBox 7"/>
          <p:cNvSpPr txBox="1"/>
          <p:nvPr userDrawn="1"/>
        </p:nvSpPr>
        <p:spPr>
          <a:xfrm>
            <a:off x="0" y="6595646"/>
            <a:ext cx="2133600" cy="338554"/>
          </a:xfrm>
          <a:prstGeom prst="rect">
            <a:avLst/>
          </a:prstGeom>
          <a:noFill/>
        </p:spPr>
        <p:txBody>
          <a:bodyPr wrap="square" rtlCol="0">
            <a:spAutoFit/>
          </a:bodyPr>
          <a:lstStyle/>
          <a:p>
            <a:r>
              <a:rPr lang="en-US" sz="1600" b="1" dirty="0" smtClean="0">
                <a:solidFill>
                  <a:schemeClr val="bg1"/>
                </a:solidFill>
                <a:latin typeface="Sakkal Majalla" panose="02000000000000000000" pitchFamily="2" charset="-78"/>
                <a:cs typeface="Sakkal Majalla" panose="02000000000000000000" pitchFamily="2" charset="-78"/>
              </a:rPr>
              <a:t>Jan</a:t>
            </a:r>
            <a:r>
              <a:rPr lang="en-US" sz="1600" b="1" baseline="0" dirty="0" smtClean="0">
                <a:solidFill>
                  <a:schemeClr val="bg1"/>
                </a:solidFill>
                <a:latin typeface="Sakkal Majalla" panose="02000000000000000000" pitchFamily="2" charset="-78"/>
                <a:cs typeface="Sakkal Majalla" panose="02000000000000000000" pitchFamily="2" charset="-78"/>
              </a:rPr>
              <a:t> 2019</a:t>
            </a:r>
            <a:endParaRPr lang="en-US" sz="16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374857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صورة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09800" y="76200"/>
            <a:ext cx="879001" cy="891381"/>
          </a:xfrm>
          <a:prstGeom prst="rect">
            <a:avLst/>
          </a:prstGeom>
        </p:spPr>
      </p:pic>
      <p:pic>
        <p:nvPicPr>
          <p:cNvPr id="8" name="صورة 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03200" y="203667"/>
            <a:ext cx="5283200" cy="636447"/>
          </a:xfrm>
          <a:prstGeom prst="rect">
            <a:avLst/>
          </a:prstGeom>
        </p:spPr>
      </p:pic>
    </p:spTree>
    <p:extLst>
      <p:ext uri="{BB962C8B-B14F-4D97-AF65-F5344CB8AC3E}">
        <p14:creationId xmlns:p14="http://schemas.microsoft.com/office/powerpoint/2010/main" val="2362281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صورة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09808" y="76200"/>
            <a:ext cx="879001" cy="891381"/>
          </a:xfrm>
          <a:prstGeom prst="rect">
            <a:avLst/>
          </a:prstGeom>
        </p:spPr>
      </p:pic>
      <p:sp>
        <p:nvSpPr>
          <p:cNvPr id="6" name="عنصر نائب لرقم الشريحة 5"/>
          <p:cNvSpPr txBox="1">
            <a:spLocks/>
          </p:cNvSpPr>
          <p:nvPr/>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pic>
        <p:nvPicPr>
          <p:cNvPr id="143362"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58812" y="130572"/>
            <a:ext cx="4794928" cy="782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8041744"/>
      </p:ext>
    </p:extLst>
  </p:cSld>
  <p:clrMap bg1="lt1" tx1="dk1" bg2="lt2" tx2="dk2" accent1="accent1" accent2="accent2" accent3="accent3" accent4="accent4" accent5="accent5" accent6="accent6" hlink="hlink" folHlink="folHlink"/>
  <p:sldLayoutIdLst>
    <p:sldLayoutId id="2147483655" r:id="rId1"/>
  </p:sldLayoutIdLst>
  <p:timing>
    <p:tnLst>
      <p:par>
        <p:cTn id="1" dur="indefinite" restart="never" nodeType="tmRoot"/>
      </p:par>
    </p:tnLst>
  </p:timing>
  <p:hf sldNum="0" hdr="0" dt="0"/>
  <p:txStyles>
    <p:titleStyle>
      <a:lvl1pPr algn="ctr" defTabSz="914264" rtl="0" eaLnBrk="1" latinLnBrk="0" hangingPunct="1">
        <a:spcBef>
          <a:spcPct val="0"/>
        </a:spcBef>
        <a:buNone/>
        <a:defRPr sz="4400" kern="1200">
          <a:solidFill>
            <a:schemeClr val="tx1"/>
          </a:solidFill>
          <a:latin typeface="+mj-lt"/>
          <a:ea typeface="+mj-ea"/>
          <a:cs typeface="+mj-cs"/>
        </a:defRPr>
      </a:lvl1pPr>
    </p:titleStyle>
    <p:bodyStyle>
      <a:lvl1pPr marL="342850" indent="-342850" algn="l" defTabSz="914264"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39" indent="-285710" algn="l" defTabSz="914264"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830" indent="-228568" algn="l" defTabSz="914264"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9960"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091"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224"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356"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488"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622"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264" rtl="0" eaLnBrk="1" latinLnBrk="0" hangingPunct="1">
        <a:defRPr sz="1900" kern="1200">
          <a:solidFill>
            <a:schemeClr val="tx1"/>
          </a:solidFill>
          <a:latin typeface="+mn-lt"/>
          <a:ea typeface="+mn-ea"/>
          <a:cs typeface="+mn-cs"/>
        </a:defRPr>
      </a:lvl1pPr>
      <a:lvl2pPr marL="457131" algn="l" defTabSz="914264" rtl="0" eaLnBrk="1" latinLnBrk="0" hangingPunct="1">
        <a:defRPr sz="1900" kern="1200">
          <a:solidFill>
            <a:schemeClr val="tx1"/>
          </a:solidFill>
          <a:latin typeface="+mn-lt"/>
          <a:ea typeface="+mn-ea"/>
          <a:cs typeface="+mn-cs"/>
        </a:defRPr>
      </a:lvl2pPr>
      <a:lvl3pPr marL="914264" algn="l" defTabSz="914264" rtl="0" eaLnBrk="1" latinLnBrk="0" hangingPunct="1">
        <a:defRPr sz="1900" kern="1200">
          <a:solidFill>
            <a:schemeClr val="tx1"/>
          </a:solidFill>
          <a:latin typeface="+mn-lt"/>
          <a:ea typeface="+mn-ea"/>
          <a:cs typeface="+mn-cs"/>
        </a:defRPr>
      </a:lvl3pPr>
      <a:lvl4pPr marL="1371396" algn="l" defTabSz="914264" rtl="0" eaLnBrk="1" latinLnBrk="0" hangingPunct="1">
        <a:defRPr sz="1900" kern="1200">
          <a:solidFill>
            <a:schemeClr val="tx1"/>
          </a:solidFill>
          <a:latin typeface="+mn-lt"/>
          <a:ea typeface="+mn-ea"/>
          <a:cs typeface="+mn-cs"/>
        </a:defRPr>
      </a:lvl4pPr>
      <a:lvl5pPr marL="1828528" algn="l" defTabSz="914264" rtl="0" eaLnBrk="1" latinLnBrk="0" hangingPunct="1">
        <a:defRPr sz="1900" kern="1200">
          <a:solidFill>
            <a:schemeClr val="tx1"/>
          </a:solidFill>
          <a:latin typeface="+mn-lt"/>
          <a:ea typeface="+mn-ea"/>
          <a:cs typeface="+mn-cs"/>
        </a:defRPr>
      </a:lvl5pPr>
      <a:lvl6pPr marL="2285662" algn="l" defTabSz="914264" rtl="0" eaLnBrk="1" latinLnBrk="0" hangingPunct="1">
        <a:defRPr sz="1900" kern="1200">
          <a:solidFill>
            <a:schemeClr val="tx1"/>
          </a:solidFill>
          <a:latin typeface="+mn-lt"/>
          <a:ea typeface="+mn-ea"/>
          <a:cs typeface="+mn-cs"/>
        </a:defRPr>
      </a:lvl6pPr>
      <a:lvl7pPr marL="2742790" algn="l" defTabSz="914264" rtl="0" eaLnBrk="1" latinLnBrk="0" hangingPunct="1">
        <a:defRPr sz="1900" kern="1200">
          <a:solidFill>
            <a:schemeClr val="tx1"/>
          </a:solidFill>
          <a:latin typeface="+mn-lt"/>
          <a:ea typeface="+mn-ea"/>
          <a:cs typeface="+mn-cs"/>
        </a:defRPr>
      </a:lvl7pPr>
      <a:lvl8pPr marL="3199920" algn="l" defTabSz="914264" rtl="0" eaLnBrk="1" latinLnBrk="0" hangingPunct="1">
        <a:defRPr sz="1900" kern="1200">
          <a:solidFill>
            <a:schemeClr val="tx1"/>
          </a:solidFill>
          <a:latin typeface="+mn-lt"/>
          <a:ea typeface="+mn-ea"/>
          <a:cs typeface="+mn-cs"/>
        </a:defRPr>
      </a:lvl8pPr>
      <a:lvl9pPr marL="3657051" algn="l" defTabSz="91426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8;&#1602;&#1575;&#1585;&#1610;&#1585;%20&#1575;&#1604;&#1575;&#1587;&#1578;&#1576;&#1610;&#1575;&#1606;&#1575;&#1578;\&#1605;&#1576;&#1575;&#1583;&#1585;&#1575;&#1578;%20&#1606;&#1588;&#1585;%20&#1575;&#1604;&#1605;&#1593;&#1585;&#1601;&#1577;%20&#1601;&#1610;%20&#1575;&#1604;&#1605;&#1608;&#1575;&#1585;&#1583;%20&#1575;&#1604;&#1576;&#1588;&#1585;&#1610;&#1577;%20&#1575;&#1604;&#1581;&#1603;&#1608;&#1605;&#1610;&#1577;\&#1575;&#1604;&#1578;&#1581;&#1604;&#1610;&#1604;\Satisfaction%20Questionnaire%20on%20Knowledge%20Sharing%20Initiative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file:///C:\Users\sara745\Desktop\survey\2018\&#1575;&#1604;&#1575;&#1587;&#1578;&#1576;&#1610;&#1575;&#1606;&#1575;&#1578;\&#1575;&#1604;&#1585;&#1576;&#1593;%20&#1575;&#1604;&#1585;&#1575;&#1576;&#1593;\done\&#1578;&#1602;&#1575;&#1585;&#1610;&#1585;%20&#1575;&#1604;&#1575;&#1587;&#1578;&#1576;&#1610;&#1575;&#1606;&#1575;&#1578;\&#1605;&#1576;&#1575;&#1583;&#1585;&#1575;&#1578;%20&#1606;&#1588;&#1585;%20&#1575;&#1604;&#1605;&#1593;&#1585;&#1601;&#1577;%20&#1601;&#1610;%20&#1575;&#1604;&#1605;&#1608;&#1575;&#1585;&#1583;%20&#1575;&#1604;&#1576;&#1588;&#1585;&#1610;&#1577;%20&#1575;&#1604;&#1581;&#1603;&#1608;&#1605;&#1610;&#1577;\&#1575;&#1604;&#1578;&#1581;&#1604;&#1610;&#1604;\&#1575;&#1587;&#1578;&#1576;&#1610;&#1575;&#1606;%20&#1575;&#1604;&#1585;&#1590;&#1575;%20&#1593;&#1606;%20&#1605;&#1576;&#1575;&#1583;&#1585;&#1575;&#1578;%20&#1606;&#1588;&#1585;%20&#1575;&#1604;&#1605;&#1593;&#1585;&#1601;&#1577;%20&#1601;&#1610;%20&#1575;&#1604;&#1605;&#1608;&#1575;&#1585;&#1583;%20&#1575;&#1604;&#1576;&#1588;&#1585;&#1610;&#1577;%20&#1575;&#1604;&#1581;&#1603;&#1608;&#1605;&#1610;&#1577;.pdf" TargetMode="External"/><Relationship Id="rId4" Type="http://schemas.openxmlformats.org/officeDocument/2006/relationships/image" Target="../media/image7.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7" Type="http://schemas.openxmlformats.org/officeDocument/2006/relationships/chart" Target="../charts/chart10.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فرعي 2"/>
          <p:cNvSpPr txBox="1">
            <a:spLocks/>
          </p:cNvSpPr>
          <p:nvPr/>
        </p:nvSpPr>
        <p:spPr>
          <a:xfrm>
            <a:off x="5067300" y="4526408"/>
            <a:ext cx="2057400" cy="3429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pt-BR" sz="1200" b="1" dirty="0">
                <a:solidFill>
                  <a:srgbClr val="B68A35"/>
                </a:solidFill>
              </a:rPr>
              <a:t>Federal Authority | </a:t>
            </a:r>
            <a:r>
              <a:rPr lang="ar-AE" sz="1200" b="1" dirty="0">
                <a:solidFill>
                  <a:srgbClr val="B68A35"/>
                </a:solidFill>
              </a:rPr>
              <a:t>هيئة اتحادية</a:t>
            </a:r>
            <a:endParaRPr lang="en-US" sz="1200" dirty="0">
              <a:solidFill>
                <a:srgbClr val="B68A35"/>
              </a:solidFill>
            </a:endParaRPr>
          </a:p>
        </p:txBody>
      </p:sp>
      <p:sp>
        <p:nvSpPr>
          <p:cNvPr id="2" name="AutoShape 2" descr="نتيجة بحث الصور عن ‪performance managemen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AutoShape 4" descr="نتيجة بحث الصور عن ‪performance management‬‏"/>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AutoShape 6" descr="نتيجة بحث الصور عن ‪performance management‬‏"/>
          <p:cNvSpPr>
            <a:spLocks noChangeAspect="1" noChangeArrowheads="1"/>
          </p:cNvSpPr>
          <p:nvPr/>
        </p:nvSpPr>
        <p:spPr bwMode="auto">
          <a:xfrm>
            <a:off x="1984375"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AutoShape 8" descr="نتيجة بحث الصور عن ‪performance management‬‏"/>
          <p:cNvSpPr>
            <a:spLocks noChangeAspect="1" noChangeArrowheads="1"/>
          </p:cNvSpPr>
          <p:nvPr/>
        </p:nvSpPr>
        <p:spPr bwMode="auto">
          <a:xfrm>
            <a:off x="2136775" y="3127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AutoShape 10" descr="نتيجة بحث الصور عن ‪performance management‬‏"/>
          <p:cNvSpPr>
            <a:spLocks noChangeAspect="1" noChangeArrowheads="1"/>
          </p:cNvSpPr>
          <p:nvPr/>
        </p:nvSpPr>
        <p:spPr bwMode="auto">
          <a:xfrm>
            <a:off x="2289175" y="4651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عنوان فرعي 2"/>
          <p:cNvSpPr txBox="1">
            <a:spLocks/>
          </p:cNvSpPr>
          <p:nvPr/>
        </p:nvSpPr>
        <p:spPr>
          <a:xfrm>
            <a:off x="5219700" y="5067300"/>
            <a:ext cx="2057400" cy="3429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1400" b="1" u="sng" dirty="0" smtClean="0">
                <a:solidFill>
                  <a:prstClr val="white"/>
                </a:solidFill>
                <a:latin typeface="Dubai" panose="020B0503030403030204" pitchFamily="34" charset="-78"/>
                <a:cs typeface="Dubai" panose="020B0503030403030204" pitchFamily="34" charset="-78"/>
              </a:rPr>
              <a:t>8/1/2019</a:t>
            </a:r>
            <a:endParaRPr lang="en-US" sz="1400" b="1" u="sng" dirty="0">
              <a:solidFill>
                <a:prstClr val="white"/>
              </a:solidFill>
              <a:latin typeface="Dubai" panose="020B0503030403030204" pitchFamily="34" charset="-78"/>
              <a:cs typeface="Dubai" panose="020B0503030403030204" pitchFamily="34" charset="-78"/>
            </a:endParaRPr>
          </a:p>
        </p:txBody>
      </p:sp>
      <p:sp>
        <p:nvSpPr>
          <p:cNvPr id="3" name="Rectangle 2"/>
          <p:cNvSpPr/>
          <p:nvPr/>
        </p:nvSpPr>
        <p:spPr>
          <a:xfrm>
            <a:off x="3581400" y="2114219"/>
            <a:ext cx="7620000" cy="1446550"/>
          </a:xfrm>
          <a:prstGeom prst="rect">
            <a:avLst/>
          </a:prstGeom>
        </p:spPr>
        <p:txBody>
          <a:bodyPr wrap="square">
            <a:spAutoFit/>
          </a:bodyPr>
          <a:lstStyle/>
          <a:p>
            <a:pPr algn="ctr" rtl="1"/>
            <a:r>
              <a:rPr lang="en-US"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r>
              <a:rPr lang="ar-AE"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تقرير نتائج استبيان </a:t>
            </a:r>
            <a:r>
              <a:rPr lang="ar-AE"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الرضا عن مبادرات نشر المعرفة في الموارد البشرية الحكومية</a:t>
            </a:r>
            <a:r>
              <a:rPr lang="en-US"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2018 </a:t>
            </a:r>
            <a:r>
              <a:rPr lang="ar-AE" sz="44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endParaRPr lang="en-US" sz="4400" dirty="0">
              <a:solidFill>
                <a:srgbClr val="C00000"/>
              </a:solidFill>
            </a:endParaRPr>
          </a:p>
        </p:txBody>
      </p:sp>
      <p:pic>
        <p:nvPicPr>
          <p:cNvPr id="13" name="Picture 2" descr="نتيجة بحث الصور عن ‪federal authority for government human resource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881" y="1524000"/>
            <a:ext cx="2626988" cy="2626988"/>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9529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ar-AE" sz="2400" dirty="0" smtClean="0">
                <a:latin typeface="Sakkal Majalla" panose="02000000000000000000" pitchFamily="2" charset="-78"/>
                <a:cs typeface="Sakkal Majalla" panose="02000000000000000000" pitchFamily="2" charset="-78"/>
              </a:rPr>
              <a:t>الاقتراحات </a:t>
            </a:r>
            <a:r>
              <a:rPr lang="ar-AE" sz="2400" dirty="0" smtClean="0">
                <a:latin typeface="Sakkal Majalla" panose="02000000000000000000" pitchFamily="2" charset="-78"/>
                <a:cs typeface="Sakkal Majalla" panose="02000000000000000000" pitchFamily="2" charset="-78"/>
              </a:rPr>
              <a:t>والملاحظات الواردة </a:t>
            </a:r>
            <a:r>
              <a:rPr lang="ar-AE" sz="2400" dirty="0" smtClean="0">
                <a:latin typeface="Sakkal Majalla" panose="02000000000000000000" pitchFamily="2" charset="-78"/>
                <a:cs typeface="Sakkal Majalla" panose="02000000000000000000" pitchFamily="2" charset="-78"/>
              </a:rPr>
              <a:t>على مجلة صدى الموارد البشرية </a:t>
            </a:r>
            <a:endParaRPr lang="en-US" sz="2400" dirty="0"/>
          </a:p>
        </p:txBody>
      </p:sp>
      <p:graphicFrame>
        <p:nvGraphicFramePr>
          <p:cNvPr id="3" name="Table 2"/>
          <p:cNvGraphicFramePr>
            <a:graphicFrameLocks noGrp="1"/>
          </p:cNvGraphicFramePr>
          <p:nvPr>
            <p:extLst>
              <p:ext uri="{D42A27DB-BD31-4B8C-83A1-F6EECF244321}">
                <p14:modId xmlns:p14="http://schemas.microsoft.com/office/powerpoint/2010/main" val="1256556902"/>
              </p:ext>
            </p:extLst>
          </p:nvPr>
        </p:nvGraphicFramePr>
        <p:xfrm>
          <a:off x="304800" y="1219200"/>
          <a:ext cx="11506200" cy="5139291"/>
        </p:xfrm>
        <a:graphic>
          <a:graphicData uri="http://schemas.openxmlformats.org/drawingml/2006/table">
            <a:tbl>
              <a:tblPr firstRow="1" bandRow="1">
                <a:tableStyleId>{5C22544A-7EE6-4342-B048-85BDC9FD1C3A}</a:tableStyleId>
              </a:tblPr>
              <a:tblGrid>
                <a:gridCol w="3352800"/>
                <a:gridCol w="4318000"/>
                <a:gridCol w="3835400"/>
              </a:tblGrid>
              <a:tr h="443552">
                <a:tc gridSpan="3">
                  <a:txBody>
                    <a:bodyPr/>
                    <a:lstStyle/>
                    <a:p>
                      <a:pPr algn="ctr"/>
                      <a:r>
                        <a:rPr lang="ar-AE" sz="2000" b="1" dirty="0" smtClean="0">
                          <a:latin typeface="Sakkal Majalla" panose="02000000000000000000" pitchFamily="2" charset="-78"/>
                          <a:cs typeface="Sakkal Majalla" panose="02000000000000000000" pitchFamily="2" charset="-78"/>
                        </a:rPr>
                        <a:t>الاقتراحات والملاحظات </a:t>
                      </a:r>
                      <a:r>
                        <a:rPr lang="ar-AE" sz="2000" b="1" dirty="0" smtClean="0">
                          <a:latin typeface="Sakkal Majalla" panose="02000000000000000000" pitchFamily="2" charset="-78"/>
                          <a:cs typeface="Sakkal Majalla" panose="02000000000000000000" pitchFamily="2" charset="-78"/>
                        </a:rPr>
                        <a:t>الواردة على مجلة صدى الموارد البشرية </a:t>
                      </a:r>
                      <a:endParaRPr lang="en-US" b="1" dirty="0">
                        <a:latin typeface="Sakkal Majalla" panose="02000000000000000000" pitchFamily="2" charset="-78"/>
                        <a:cs typeface="Sakkal Majalla" panose="02000000000000000000" pitchFamily="2" charset="-78"/>
                      </a:endParaRPr>
                    </a:p>
                  </a:txBody>
                  <a:tcPr>
                    <a:lnB w="12700" cap="flat" cmpd="sng" algn="ctr">
                      <a:solidFill>
                        <a:schemeClr val="bg1">
                          <a:lumMod val="85000"/>
                        </a:schemeClr>
                      </a:solidFill>
                      <a:prstDash val="solid"/>
                      <a:round/>
                      <a:headEnd type="none" w="med" len="med"/>
                      <a:tailEnd type="none" w="med" len="med"/>
                    </a:lnB>
                    <a:solidFill>
                      <a:srgbClr val="AC8332"/>
                    </a:solidFill>
                  </a:tcPr>
                </a:tc>
                <a:tc hMerge="1">
                  <a:txBody>
                    <a:bodyPr/>
                    <a:lstStyle/>
                    <a:p>
                      <a:endParaRPr lang="en-US" dirty="0"/>
                    </a:p>
                  </a:txBody>
                  <a:tcPr/>
                </a:tc>
                <a:tc hMerge="1">
                  <a:txBody>
                    <a:bodyPr/>
                    <a:lstStyle/>
                    <a:p>
                      <a:endParaRPr lang="en-US" dirty="0"/>
                    </a:p>
                  </a:txBody>
                  <a:tcPr/>
                </a:tc>
              </a:tr>
              <a:tr h="682388">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أن يوضع بعض المواضيع للصغار</a:t>
                      </a:r>
                      <a:endParaRPr lang="en-US" sz="1700" b="1" dirty="0" smtClean="0">
                        <a:solidFill>
                          <a:srgbClr val="000000"/>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ارسال نسخ إلكترونية للتحميل على البريد الإلكتروني الموظف في الحكومة الاتحادية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تقديم تقارير تحوي بيانات تفصيلية حول الأوصاف الوظيفية لوظائف المستقبل كي يتمكن الشباب من معرفة الخبرات المطلوبة في الوظائف المختلفة </a:t>
                      </a:r>
                      <a:endParaRPr lang="en-US" sz="17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82388">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التقليل من وضع صور </a:t>
                      </a:r>
                      <a:endParaRPr lang="en-US" sz="1700" b="1" dirty="0" smtClean="0">
                        <a:solidFill>
                          <a:srgbClr val="000000"/>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تقليل عدد الصفحات ما أمكن ليتسنى القارئ سرعة الاطلاع عليها</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ارسال نسخة الكترونية عبارة عن ملف وورد يمكن لأي مكفوف التعامل معها بعبر نظام قارئ الشاشة المتوفر لديهم </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1023582">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عدد أكبر من المواضيع</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وضع اختبارات لمعرفة مستوى معرفة القارئ لمفاهيم الموارد البشرية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تعيين موظف مراسل من كل جهة يقوم بنشر أحدث التطورات وأنواع الفعاليات التي تجري في هيئته </a:t>
                      </a:r>
                      <a:endParaRPr lang="en-US" sz="1700" b="1" dirty="0" smtClean="0">
                        <a:solidFill>
                          <a:srgbClr val="000000"/>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82388">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نشر أجندة فعاليات شهرية</a:t>
                      </a:r>
                      <a:endParaRPr lang="en-US" sz="1700" b="1" dirty="0" smtClean="0">
                        <a:solidFill>
                          <a:srgbClr val="000000"/>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ar-AE" sz="1700" b="1" dirty="0" smtClean="0">
                          <a:solidFill>
                            <a:srgbClr val="000000"/>
                          </a:solidFill>
                          <a:latin typeface="Sakkal Majalla" panose="02000000000000000000" pitchFamily="2" charset="-78"/>
                          <a:cs typeface="Sakkal Majalla" panose="02000000000000000000" pitchFamily="2" charset="-78"/>
                        </a:rPr>
                        <a:t>نشر لقاءات مع الموظفين المجهولين في الوظائف وليس المدراء والمسؤولين فقط </a:t>
                      </a:r>
                      <a:endParaRPr lang="en-US" sz="1700" b="1" dirty="0" smtClean="0">
                        <a:solidFill>
                          <a:srgbClr val="000000"/>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توحيد المنشورات والمطبوعات الصادرة عن الهيئة الاتحادية للموارد البشرية</a:t>
                      </a:r>
                      <a:endParaRPr lang="ar-AE" sz="1700" b="1" dirty="0" smtClean="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1023582">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توزيعها على المدارس</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إضافة فقرة عن انجازات الجهات الاتحادية المتميزة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مقابلات تعريفية عن الجهات ( تعريف عن نشاط الجهات و عن موظفي الموارد البشرية في الوزارات والهيئات الاتحادي )</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415119">
                <a:tc gridSpan="3">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تخصيص نصف صفحه لتقديم القوانين والواجبات ومبادئ السلوك علي صورة ( هل تعلم) او عن طريق رسوم معبره تقدم المعلومة السهلة والمبسطة </a:t>
                      </a:r>
                      <a:endParaRPr lang="en-US" sz="1700" b="1" dirty="0" smtClean="0">
                        <a:solidFill>
                          <a:srgbClr val="000000"/>
                        </a:solidFill>
                        <a:latin typeface="Sakkal Majalla" panose="02000000000000000000" pitchFamily="2" charset="-78"/>
                        <a:cs typeface="Sakkal Majalla" panose="02000000000000000000" pitchFamily="2" charset="-78"/>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endParaRPr lang="en-US" sz="1700" b="1" dirty="0" smtClean="0">
                        <a:latin typeface="Sakkal Majalla" panose="02000000000000000000" pitchFamily="2" charset="-78"/>
                        <a:cs typeface="Sakkal Majalla" panose="02000000000000000000" pitchFamily="2" charset="-78"/>
                      </a:endParaRPr>
                    </a:p>
                  </a:txBody>
                  <a:tcPr/>
                </a:tc>
                <a:tc hMerge="1">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endParaRPr lang="ar-AE" sz="1800" b="1" dirty="0" smtClean="0">
                        <a:solidFill>
                          <a:srgbClr val="000000"/>
                        </a:solidFill>
                        <a:effectLst/>
                        <a:latin typeface="Sakkal Majalla" panose="02000000000000000000" pitchFamily="2" charset="-78"/>
                        <a:cs typeface="Sakkal Majalla" panose="02000000000000000000" pitchFamily="2" charset="-78"/>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866921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59650" y="3200400"/>
            <a:ext cx="7885492" cy="1015663"/>
          </a:xfrm>
          <a:prstGeom prst="rect">
            <a:avLst/>
          </a:prstGeom>
        </p:spPr>
        <p:txBody>
          <a:bodyPr wrap="none">
            <a:spAutoFit/>
          </a:bodyPr>
          <a:lstStyle/>
          <a:p>
            <a:pPr algn="ctr"/>
            <a:r>
              <a:rPr lang="ar-AE" sz="6000" b="1" dirty="0" smtClean="0">
                <a:solidFill>
                  <a:srgbClr val="B68A35"/>
                </a:solidFill>
                <a:latin typeface="Sakkal Majalla" panose="02000000000000000000" pitchFamily="2" charset="-78"/>
                <a:cs typeface="Sakkal Majalla" panose="02000000000000000000" pitchFamily="2" charset="-78"/>
              </a:rPr>
              <a:t>قسم المؤتمر </a:t>
            </a:r>
            <a:r>
              <a:rPr lang="ar-AE" sz="6000" b="1" dirty="0">
                <a:solidFill>
                  <a:srgbClr val="B68A35"/>
                </a:solidFill>
                <a:latin typeface="Sakkal Majalla" panose="02000000000000000000" pitchFamily="2" charset="-78"/>
                <a:cs typeface="Sakkal Majalla" panose="02000000000000000000" pitchFamily="2" charset="-78"/>
              </a:rPr>
              <a:t>الدولي للموارد البشرية</a:t>
            </a:r>
            <a:endParaRPr lang="en-US" sz="6000" b="1" dirty="0">
              <a:solidFill>
                <a:srgbClr val="B68A35"/>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72830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a:latin typeface="Sakkal Majalla" panose="02000000000000000000" pitchFamily="2" charset="-78"/>
                <a:cs typeface="Sakkal Majalla" panose="02000000000000000000" pitchFamily="2" charset="-78"/>
              </a:rPr>
              <a:t>الرضا عن المؤتمر الدولي للموارد </a:t>
            </a:r>
            <a:r>
              <a:rPr lang="ar-AE" sz="2800" dirty="0" smtClean="0">
                <a:latin typeface="Sakkal Majalla" panose="02000000000000000000" pitchFamily="2" charset="-78"/>
                <a:cs typeface="Sakkal Majalla" panose="02000000000000000000" pitchFamily="2" charset="-78"/>
              </a:rPr>
              <a:t>البشرية</a:t>
            </a:r>
            <a:endParaRPr lang="ar-AE" sz="2800" dirty="0">
              <a:latin typeface="Sakkal Majalla" panose="02000000000000000000" pitchFamily="2" charset="-78"/>
              <a:cs typeface="Sakkal Majalla" panose="02000000000000000000" pitchFamily="2" charset="-78"/>
            </a:endParaRPr>
          </a:p>
        </p:txBody>
      </p:sp>
      <p:sp>
        <p:nvSpPr>
          <p:cNvPr id="11" name="TextBox 10"/>
          <p:cNvSpPr txBox="1"/>
          <p:nvPr/>
        </p:nvSpPr>
        <p:spPr>
          <a:xfrm>
            <a:off x="1066800" y="5974318"/>
            <a:ext cx="3505200" cy="578882"/>
          </a:xfrm>
          <a:prstGeom prst="roundRect">
            <a:avLst/>
          </a:prstGeom>
          <a:noFill/>
          <a:ln>
            <a:solidFill>
              <a:srgbClr val="AC8332"/>
            </a:solidFill>
          </a:ln>
        </p:spPr>
        <p:txBody>
          <a:bodyPr wrap="square" rtlCol="0">
            <a:spAutoFit/>
          </a:bodyPr>
          <a:lstStyle/>
          <a:p>
            <a:pPr algn="ctr" rtl="1"/>
            <a:r>
              <a:rPr lang="ar-AE" sz="1400" b="1" dirty="0" smtClean="0">
                <a:solidFill>
                  <a:srgbClr val="C00000"/>
                </a:solidFill>
                <a:latin typeface="Sakkal Majalla" panose="02000000000000000000" pitchFamily="2" charset="-78"/>
                <a:cs typeface="Sakkal Majalla" panose="02000000000000000000" pitchFamily="2" charset="-78"/>
              </a:rPr>
              <a:t>ملاحظة: انخفاض </a:t>
            </a:r>
            <a:r>
              <a:rPr lang="ar-AE" sz="1400" b="1" dirty="0" smtClean="0">
                <a:solidFill>
                  <a:srgbClr val="C00000"/>
                </a:solidFill>
                <a:latin typeface="Sakkal Majalla" panose="02000000000000000000" pitchFamily="2" charset="-78"/>
                <a:cs typeface="Sakkal Majalla" panose="02000000000000000000" pitchFamily="2" charset="-78"/>
              </a:rPr>
              <a:t>مستوى </a:t>
            </a:r>
            <a:r>
              <a:rPr lang="ar-AE" sz="1400" b="1" dirty="0">
                <a:solidFill>
                  <a:srgbClr val="C00000"/>
                </a:solidFill>
                <a:latin typeface="Sakkal Majalla" panose="02000000000000000000" pitchFamily="2" charset="-78"/>
                <a:cs typeface="Sakkal Majalla" panose="02000000000000000000" pitchFamily="2" charset="-78"/>
              </a:rPr>
              <a:t>الرضا العام عن </a:t>
            </a:r>
            <a:r>
              <a:rPr lang="ar-AE" sz="1400" b="1" dirty="0" smtClean="0">
                <a:solidFill>
                  <a:srgbClr val="C00000"/>
                </a:solidFill>
                <a:latin typeface="Sakkal Majalla" panose="02000000000000000000" pitchFamily="2" charset="-78"/>
                <a:cs typeface="Sakkal Majalla" panose="02000000000000000000" pitchFamily="2" charset="-78"/>
              </a:rPr>
              <a:t>المؤتمر الدولي للموارد البشرية في </a:t>
            </a:r>
            <a:r>
              <a:rPr lang="ar-AE" sz="1400" b="1" dirty="0">
                <a:solidFill>
                  <a:srgbClr val="C00000"/>
                </a:solidFill>
                <a:latin typeface="Sakkal Majalla" panose="02000000000000000000" pitchFamily="2" charset="-78"/>
                <a:cs typeface="Sakkal Majalla" panose="02000000000000000000" pitchFamily="2" charset="-78"/>
              </a:rPr>
              <a:t>العام 2018 مقارنة بنتيجة العام </a:t>
            </a:r>
            <a:r>
              <a:rPr lang="ar-AE" sz="1400" b="1" dirty="0" smtClean="0">
                <a:solidFill>
                  <a:srgbClr val="C00000"/>
                </a:solidFill>
                <a:latin typeface="Sakkal Majalla" panose="02000000000000000000" pitchFamily="2" charset="-78"/>
                <a:cs typeface="Sakkal Majalla" panose="02000000000000000000" pitchFamily="2" charset="-78"/>
              </a:rPr>
              <a:t>2017 بنسبة </a:t>
            </a:r>
            <a:r>
              <a:rPr lang="ar-AE" sz="1400" b="1" dirty="0" smtClean="0">
                <a:solidFill>
                  <a:srgbClr val="C00000"/>
                </a:solidFill>
                <a:latin typeface="Sakkal Majalla" panose="02000000000000000000" pitchFamily="2" charset="-78"/>
                <a:cs typeface="Sakkal Majalla" panose="02000000000000000000" pitchFamily="2" charset="-78"/>
              </a:rPr>
              <a:t>%4</a:t>
            </a:r>
            <a:endParaRPr lang="en-US" sz="1400" b="1" dirty="0">
              <a:solidFill>
                <a:srgbClr val="C00000"/>
              </a:solidFill>
              <a:latin typeface="Sakkal Majalla" panose="02000000000000000000" pitchFamily="2" charset="-78"/>
              <a:cs typeface="Sakkal Majalla" panose="02000000000000000000" pitchFamily="2" charset="-78"/>
            </a:endParaRPr>
          </a:p>
        </p:txBody>
      </p:sp>
      <p:graphicFrame>
        <p:nvGraphicFramePr>
          <p:cNvPr id="9" name="Chart 8"/>
          <p:cNvGraphicFramePr>
            <a:graphicFrameLocks/>
          </p:cNvGraphicFramePr>
          <p:nvPr>
            <p:extLst>
              <p:ext uri="{D42A27DB-BD31-4B8C-83A1-F6EECF244321}">
                <p14:modId xmlns:p14="http://schemas.microsoft.com/office/powerpoint/2010/main" val="887543015"/>
              </p:ext>
            </p:extLst>
          </p:nvPr>
        </p:nvGraphicFramePr>
        <p:xfrm>
          <a:off x="6629400" y="1467673"/>
          <a:ext cx="5370780" cy="439972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2346981720"/>
              </p:ext>
            </p:extLst>
          </p:nvPr>
        </p:nvGraphicFramePr>
        <p:xfrm>
          <a:off x="228600" y="1467672"/>
          <a:ext cx="5943600" cy="4399727"/>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6400800" y="5892225"/>
            <a:ext cx="5791200" cy="584775"/>
          </a:xfrm>
          <a:prstGeom prst="rect">
            <a:avLst/>
          </a:prstGeom>
        </p:spPr>
        <p:txBody>
          <a:bodyPr wrap="square">
            <a:spAutoFit/>
          </a:bodyPr>
          <a:lstStyle/>
          <a:p>
            <a:pPr algn="ctr" rtl="1"/>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 </a:t>
            </a:r>
            <a:r>
              <a:rPr lang="ar-AE" sz="1600" b="1" dirty="0">
                <a:solidFill>
                  <a:schemeClr val="accent3">
                    <a:lumMod val="50000"/>
                  </a:schemeClr>
                </a:solidFill>
                <a:latin typeface="Sakkal Majalla" panose="02000000000000000000" pitchFamily="2" charset="-78"/>
                <a:cs typeface="Sakkal Majalla" panose="02000000000000000000" pitchFamily="2" charset="-78"/>
              </a:rPr>
              <a:t>ملاحظة: تمت عملية احتساب الرضا عن المؤتمر الدولي للمورد البشرية بناء على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مجموع الإجابات بـ"لدي </a:t>
            </a:r>
            <a:r>
              <a:rPr lang="ar-AE" sz="1600" b="1" dirty="0">
                <a:solidFill>
                  <a:schemeClr val="accent3">
                    <a:lumMod val="50000"/>
                  </a:schemeClr>
                </a:solidFill>
                <a:latin typeface="Sakkal Majalla" panose="02000000000000000000" pitchFamily="2" charset="-78"/>
                <a:cs typeface="Sakkal Majalla" panose="02000000000000000000" pitchFamily="2" charset="-78"/>
              </a:rPr>
              <a:t>فكرة" من قبل المشاركين </a:t>
            </a:r>
            <a:r>
              <a:rPr lang="en-US" sz="1600" b="1" dirty="0">
                <a:solidFill>
                  <a:schemeClr val="accent3">
                    <a:lumMod val="50000"/>
                  </a:schemeClr>
                </a:solidFill>
                <a:latin typeface="Sakkal Majalla" panose="02000000000000000000" pitchFamily="2" charset="-78"/>
                <a:cs typeface="Sakkal Majalla" panose="02000000000000000000" pitchFamily="2" charset="-78"/>
              </a:rPr>
              <a:t> </a:t>
            </a:r>
            <a:r>
              <a:rPr lang="en-US" sz="1600" b="1" u="sng" dirty="0">
                <a:solidFill>
                  <a:schemeClr val="accent3">
                    <a:lumMod val="50000"/>
                  </a:schemeClr>
                </a:solidFill>
                <a:latin typeface="Sakkal Majalla" panose="02000000000000000000" pitchFamily="2" charset="-78"/>
                <a:cs typeface="Sakkal Majalla" panose="02000000000000000000" pitchFamily="2" charset="-78"/>
              </a:rPr>
              <a:t>178</a:t>
            </a:r>
            <a:r>
              <a:rPr lang="ar-AE" sz="1600" b="1" dirty="0">
                <a:solidFill>
                  <a:schemeClr val="accent3">
                    <a:lumMod val="50000"/>
                  </a:schemeClr>
                </a:solidFill>
                <a:latin typeface="Sakkal Majalla" panose="02000000000000000000" pitchFamily="2" charset="-78"/>
                <a:cs typeface="Sakkal Majalla" panose="02000000000000000000" pitchFamily="2" charset="-78"/>
              </a:rPr>
              <a:t>كما هو مبين في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الرسم البياني المجاور والشريحة </a:t>
            </a:r>
            <a:r>
              <a:rPr lang="ar-AE" sz="1600" b="1" dirty="0">
                <a:solidFill>
                  <a:schemeClr val="accent3">
                    <a:lumMod val="50000"/>
                  </a:schemeClr>
                </a:solidFill>
                <a:latin typeface="Sakkal Majalla" panose="02000000000000000000" pitchFamily="2" charset="-78"/>
                <a:cs typeface="Sakkal Majalla" panose="02000000000000000000" pitchFamily="2" charset="-78"/>
              </a:rPr>
              <a:t>التالية</a:t>
            </a:r>
          </a:p>
        </p:txBody>
      </p:sp>
      <p:pic>
        <p:nvPicPr>
          <p:cNvPr id="7" name="Picture 6"/>
          <p:cNvPicPr>
            <a:picLocks noChangeAspect="1"/>
          </p:cNvPicPr>
          <p:nvPr/>
        </p:nvPicPr>
        <p:blipFill>
          <a:blip r:embed="rId4">
            <a:clrChange>
              <a:clrFrom>
                <a:srgbClr val="FFFFFF"/>
              </a:clrFrom>
              <a:clrTo>
                <a:srgbClr val="FFFFFF">
                  <a:alpha val="0"/>
                </a:srgbClr>
              </a:clrTo>
            </a:clrChange>
          </a:blip>
          <a:stretch>
            <a:fillRect/>
          </a:stretch>
        </p:blipFill>
        <p:spPr>
          <a:xfrm flipH="1">
            <a:off x="5590174" y="3048000"/>
            <a:ext cx="1191626" cy="942975"/>
          </a:xfrm>
          <a:prstGeom prst="rect">
            <a:avLst/>
          </a:prstGeom>
        </p:spPr>
      </p:pic>
      <p:pic>
        <p:nvPicPr>
          <p:cNvPr id="8" name="Picture 6" descr="Image result for arrow 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916318" flipH="1">
            <a:off x="337238" y="5373528"/>
            <a:ext cx="1020975" cy="829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366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a:latin typeface="Sakkal Majalla" panose="02000000000000000000" pitchFamily="2" charset="-78"/>
                <a:cs typeface="Sakkal Majalla" panose="02000000000000000000" pitchFamily="2" charset="-78"/>
              </a:rPr>
              <a:t>الرضا </a:t>
            </a:r>
            <a:r>
              <a:rPr lang="ar-AE" sz="2800" dirty="0" smtClean="0">
                <a:latin typeface="Sakkal Majalla" panose="02000000000000000000" pitchFamily="2" charset="-78"/>
                <a:cs typeface="Sakkal Majalla" panose="02000000000000000000" pitchFamily="2" charset="-78"/>
              </a:rPr>
              <a:t>العام عن </a:t>
            </a:r>
            <a:r>
              <a:rPr lang="ar-AE" sz="2800" dirty="0">
                <a:latin typeface="Sakkal Majalla" panose="02000000000000000000" pitchFamily="2" charset="-78"/>
                <a:cs typeface="Sakkal Majalla" panose="02000000000000000000" pitchFamily="2" charset="-78"/>
              </a:rPr>
              <a:t>المؤتمر الدولي للموارد </a:t>
            </a:r>
            <a:r>
              <a:rPr lang="ar-AE" sz="2800" dirty="0" smtClean="0">
                <a:latin typeface="Sakkal Majalla" panose="02000000000000000000" pitchFamily="2" charset="-78"/>
                <a:cs typeface="Sakkal Majalla" panose="02000000000000000000" pitchFamily="2" charset="-78"/>
              </a:rPr>
              <a:t>البشرية و سنة المشاركة </a:t>
            </a:r>
            <a:endParaRPr lang="en-US" sz="2800" dirty="0"/>
          </a:p>
        </p:txBody>
      </p:sp>
      <p:graphicFrame>
        <p:nvGraphicFramePr>
          <p:cNvPr id="10" name="Chart 9"/>
          <p:cNvGraphicFramePr>
            <a:graphicFrameLocks/>
          </p:cNvGraphicFramePr>
          <p:nvPr>
            <p:extLst>
              <p:ext uri="{D42A27DB-BD31-4B8C-83A1-F6EECF244321}">
                <p14:modId xmlns:p14="http://schemas.microsoft.com/office/powerpoint/2010/main" val="3642244699"/>
              </p:ext>
            </p:extLst>
          </p:nvPr>
        </p:nvGraphicFramePr>
        <p:xfrm>
          <a:off x="6553200" y="1219200"/>
          <a:ext cx="5486400" cy="45485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1712595148"/>
              </p:ext>
            </p:extLst>
          </p:nvPr>
        </p:nvGraphicFramePr>
        <p:xfrm>
          <a:off x="152400" y="1219200"/>
          <a:ext cx="6172200" cy="454852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8279604" y="5974318"/>
            <a:ext cx="3505200" cy="578882"/>
          </a:xfrm>
          <a:prstGeom prst="roundRect">
            <a:avLst/>
          </a:prstGeom>
          <a:noFill/>
          <a:ln>
            <a:solidFill>
              <a:srgbClr val="AC8332"/>
            </a:solidFill>
          </a:ln>
        </p:spPr>
        <p:txBody>
          <a:bodyPr wrap="square" rtlCol="0">
            <a:spAutoFit/>
          </a:bodyPr>
          <a:lstStyle/>
          <a:p>
            <a:pPr algn="ctr" rtl="1"/>
            <a:r>
              <a:rPr lang="ar-AE" sz="1400" b="1" dirty="0" smtClean="0">
                <a:solidFill>
                  <a:srgbClr val="C00000"/>
                </a:solidFill>
                <a:latin typeface="Sakkal Majalla" panose="02000000000000000000" pitchFamily="2" charset="-78"/>
                <a:cs typeface="Sakkal Majalla" panose="02000000000000000000" pitchFamily="2" charset="-78"/>
              </a:rPr>
              <a:t>ملاحظة: انخفاض </a:t>
            </a:r>
            <a:r>
              <a:rPr lang="ar-AE" sz="1400" b="1" dirty="0" smtClean="0">
                <a:solidFill>
                  <a:srgbClr val="C00000"/>
                </a:solidFill>
                <a:latin typeface="Sakkal Majalla" panose="02000000000000000000" pitchFamily="2" charset="-78"/>
                <a:cs typeface="Sakkal Majalla" panose="02000000000000000000" pitchFamily="2" charset="-78"/>
              </a:rPr>
              <a:t>مستوى </a:t>
            </a:r>
            <a:r>
              <a:rPr lang="ar-AE" sz="1400" b="1" dirty="0">
                <a:solidFill>
                  <a:srgbClr val="C00000"/>
                </a:solidFill>
                <a:latin typeface="Sakkal Majalla" panose="02000000000000000000" pitchFamily="2" charset="-78"/>
                <a:cs typeface="Sakkal Majalla" panose="02000000000000000000" pitchFamily="2" charset="-78"/>
              </a:rPr>
              <a:t>الرضا العام عن </a:t>
            </a:r>
            <a:r>
              <a:rPr lang="ar-AE" sz="1400" b="1" dirty="0" smtClean="0">
                <a:solidFill>
                  <a:srgbClr val="C00000"/>
                </a:solidFill>
                <a:latin typeface="Sakkal Majalla" panose="02000000000000000000" pitchFamily="2" charset="-78"/>
                <a:cs typeface="Sakkal Majalla" panose="02000000000000000000" pitchFamily="2" charset="-78"/>
              </a:rPr>
              <a:t>المؤتمر الدولي للموارد البشرية في </a:t>
            </a:r>
            <a:r>
              <a:rPr lang="ar-AE" sz="1400" b="1" dirty="0">
                <a:solidFill>
                  <a:srgbClr val="C00000"/>
                </a:solidFill>
                <a:latin typeface="Sakkal Majalla" panose="02000000000000000000" pitchFamily="2" charset="-78"/>
                <a:cs typeface="Sakkal Majalla" panose="02000000000000000000" pitchFamily="2" charset="-78"/>
              </a:rPr>
              <a:t>العام 2018 مقارنة بنتيجة العام </a:t>
            </a:r>
            <a:r>
              <a:rPr lang="ar-AE" sz="1400" b="1" dirty="0" smtClean="0">
                <a:solidFill>
                  <a:srgbClr val="C00000"/>
                </a:solidFill>
                <a:latin typeface="Sakkal Majalla" panose="02000000000000000000" pitchFamily="2" charset="-78"/>
                <a:cs typeface="Sakkal Majalla" panose="02000000000000000000" pitchFamily="2" charset="-78"/>
              </a:rPr>
              <a:t>2017 بنسبة </a:t>
            </a:r>
            <a:r>
              <a:rPr lang="ar-AE" sz="1400" b="1" dirty="0" smtClean="0">
                <a:solidFill>
                  <a:srgbClr val="C00000"/>
                </a:solidFill>
                <a:latin typeface="Sakkal Majalla" panose="02000000000000000000" pitchFamily="2" charset="-78"/>
                <a:cs typeface="Sakkal Majalla" panose="02000000000000000000" pitchFamily="2" charset="-78"/>
              </a:rPr>
              <a:t>%4</a:t>
            </a:r>
            <a:endParaRPr lang="en-US" sz="1400" b="1" dirty="0">
              <a:solidFill>
                <a:srgbClr val="C00000"/>
              </a:solidFill>
              <a:latin typeface="Sakkal Majalla" panose="02000000000000000000" pitchFamily="2" charset="-78"/>
              <a:cs typeface="Sakkal Majalla" panose="02000000000000000000" pitchFamily="2" charset="-78"/>
            </a:endParaRPr>
          </a:p>
        </p:txBody>
      </p:sp>
      <p:pic>
        <p:nvPicPr>
          <p:cNvPr id="6" name="Picture 6" descr="Image result for arrow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916318" flipH="1">
            <a:off x="7467009" y="5587152"/>
            <a:ext cx="936358" cy="76063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52400" y="5833693"/>
            <a:ext cx="6172200" cy="830997"/>
          </a:xfrm>
          <a:prstGeom prst="rect">
            <a:avLst/>
          </a:prstGeom>
        </p:spPr>
        <p:txBody>
          <a:bodyPr wrap="square">
            <a:spAutoFit/>
          </a:bodyPr>
          <a:lstStyle/>
          <a:p>
            <a:pPr algn="r" rtl="1"/>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الرسم البياني أعلاه يوضح أعداد الأشخاص الذين (لديهم فكرة وشاركوا في المؤتمر) والبالغ عددهم (31 مشارك)</a:t>
            </a:r>
          </a:p>
          <a:p>
            <a:pPr algn="r" rtl="1"/>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 يتيح السؤال إمكانية اختيار أكثر من إجابة</a:t>
            </a:r>
            <a:endParaRPr lang="ar-AE" sz="1600" b="1" dirty="0">
              <a:solidFill>
                <a:schemeClr val="accent3">
                  <a:lumMod val="50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36167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ar-AE" sz="2800" dirty="0" smtClean="0">
                <a:latin typeface="Sakkal Majalla" panose="02000000000000000000" pitchFamily="2" charset="-78"/>
                <a:cs typeface="Sakkal Majalla" panose="02000000000000000000" pitchFamily="2" charset="-78"/>
              </a:rPr>
              <a:t>الاقتراحات </a:t>
            </a:r>
            <a:r>
              <a:rPr lang="ar-AE" sz="2800" dirty="0" smtClean="0">
                <a:latin typeface="Sakkal Majalla" panose="02000000000000000000" pitchFamily="2" charset="-78"/>
                <a:cs typeface="Sakkal Majalla" panose="02000000000000000000" pitchFamily="2" charset="-78"/>
              </a:rPr>
              <a:t>والملاحظات </a:t>
            </a:r>
            <a:r>
              <a:rPr lang="ar-AE" sz="2800" dirty="0" smtClean="0">
                <a:latin typeface="Sakkal Majalla" panose="02000000000000000000" pitchFamily="2" charset="-78"/>
                <a:cs typeface="Sakkal Majalla" panose="02000000000000000000" pitchFamily="2" charset="-78"/>
              </a:rPr>
              <a:t>الواردة </a:t>
            </a:r>
            <a:r>
              <a:rPr lang="ar-AE" sz="2800" dirty="0">
                <a:latin typeface="Sakkal Majalla" panose="02000000000000000000" pitchFamily="2" charset="-78"/>
                <a:cs typeface="Sakkal Majalla" panose="02000000000000000000" pitchFamily="2" charset="-78"/>
              </a:rPr>
              <a:t>على المؤتمر الدولي للموارد البشرية</a:t>
            </a: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3537647697"/>
              </p:ext>
            </p:extLst>
          </p:nvPr>
        </p:nvGraphicFramePr>
        <p:xfrm>
          <a:off x="304800" y="1143000"/>
          <a:ext cx="11506200" cy="5257799"/>
        </p:xfrm>
        <a:graphic>
          <a:graphicData uri="http://schemas.openxmlformats.org/drawingml/2006/table">
            <a:tbl>
              <a:tblPr firstRow="1" bandRow="1">
                <a:tableStyleId>{5C22544A-7EE6-4342-B048-85BDC9FD1C3A}</a:tableStyleId>
              </a:tblPr>
              <a:tblGrid>
                <a:gridCol w="3352800"/>
                <a:gridCol w="4318000"/>
                <a:gridCol w="3835400"/>
              </a:tblGrid>
              <a:tr h="427428">
                <a:tc gridSpan="3">
                  <a:txBody>
                    <a:bodyPr/>
                    <a:lstStyle/>
                    <a:p>
                      <a:pPr algn="ctr"/>
                      <a:r>
                        <a:rPr lang="ar-AE" sz="2000" b="1" dirty="0" smtClean="0">
                          <a:latin typeface="Sakkal Majalla" panose="02000000000000000000" pitchFamily="2" charset="-78"/>
                          <a:cs typeface="Sakkal Majalla" panose="02000000000000000000" pitchFamily="2" charset="-78"/>
                        </a:rPr>
                        <a:t>الاقتراحات </a:t>
                      </a:r>
                      <a:r>
                        <a:rPr lang="ar-AE" sz="2000" b="1" dirty="0" smtClean="0">
                          <a:latin typeface="Sakkal Majalla" panose="02000000000000000000" pitchFamily="2" charset="-78"/>
                          <a:cs typeface="Sakkal Majalla" panose="02000000000000000000" pitchFamily="2" charset="-78"/>
                        </a:rPr>
                        <a:t>والملاحظات الواردة </a:t>
                      </a:r>
                      <a:r>
                        <a:rPr lang="ar-AE" sz="2000" b="1" dirty="0" smtClean="0">
                          <a:latin typeface="Sakkal Majalla" panose="02000000000000000000" pitchFamily="2" charset="-78"/>
                          <a:cs typeface="Sakkal Majalla" panose="02000000000000000000" pitchFamily="2" charset="-78"/>
                        </a:rPr>
                        <a:t>على المؤتمر الدولي للموارد البشرية</a:t>
                      </a:r>
                      <a:endParaRPr lang="en-US" b="1" dirty="0">
                        <a:latin typeface="Sakkal Majalla" panose="02000000000000000000" pitchFamily="2" charset="-78"/>
                        <a:cs typeface="Sakkal Majalla" panose="02000000000000000000" pitchFamily="2" charset="-78"/>
                      </a:endParaRPr>
                    </a:p>
                  </a:txBody>
                  <a:tcPr>
                    <a:lnB w="12700" cap="flat" cmpd="sng" algn="ctr">
                      <a:solidFill>
                        <a:schemeClr val="bg1">
                          <a:lumMod val="85000"/>
                        </a:schemeClr>
                      </a:solidFill>
                      <a:prstDash val="solid"/>
                      <a:round/>
                      <a:headEnd type="none" w="med" len="med"/>
                      <a:tailEnd type="none" w="med" len="med"/>
                    </a:lnB>
                    <a:solidFill>
                      <a:srgbClr val="AC8332"/>
                    </a:solidFill>
                  </a:tcPr>
                </a:tc>
                <a:tc hMerge="1">
                  <a:txBody>
                    <a:bodyPr/>
                    <a:lstStyle/>
                    <a:p>
                      <a:endParaRPr lang="en-US" dirty="0"/>
                    </a:p>
                  </a:txBody>
                  <a:tcPr/>
                </a:tc>
                <a:tc hMerge="1">
                  <a:txBody>
                    <a:bodyPr/>
                    <a:lstStyle/>
                    <a:p>
                      <a:endParaRPr lang="en-US" dirty="0"/>
                    </a:p>
                  </a:txBody>
                  <a:tcPr/>
                </a:tc>
              </a:tr>
              <a:tr h="1170562">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اعادة عرض جلسات المؤتمر المصورة في الجهات ومناقشة ما تم طرحه خلال المؤتمر </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ان يكون دراسة لعدد المتحدثين وتخفيض عددهم بمقابل رفع كفاءة الموارد المعروضة ومحتواها</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طرح مواضيع مبتكرة حول المرونة الوظيفية وكيفية الاستفادة من ثقافة الامارات الخاصة بالسعادة والتسامح والبيت متوحد لتقديم أسلوب ونموذج جديدين في ادارة الموارد البشرية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57583">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خصم خاص لموظفي الحكومة الاتحادية للتسجيل في المؤتمر</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اضافة عمل مسرحي يتحدث عن موضوع العمل الوظيفي ويساهم في التوعية بثقافة الموارد البشرية </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اخطار كل الموظفين بأهم بنود المؤتمر وارسال مقاطع فيديو عن المؤتمر للاستماع عن اهم ما قيل</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986374">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أتمنى أن تتكرر هذه المؤتمرات دائما</a:t>
                      </a:r>
                      <a:r>
                        <a:rPr lang="en-US" sz="1700" b="1" dirty="0" smtClean="0">
                          <a:latin typeface="Sakkal Majalla" panose="02000000000000000000" pitchFamily="2" charset="-78"/>
                          <a:cs typeface="Sakkal Majalla" panose="02000000000000000000" pitchFamily="2" charset="-78"/>
                        </a:rPr>
                        <a:t> </a:t>
                      </a:r>
                      <a:r>
                        <a:rPr lang="ar-AE" sz="1700" b="1" dirty="0" smtClean="0">
                          <a:latin typeface="Sakkal Majalla" panose="02000000000000000000" pitchFamily="2" charset="-78"/>
                          <a:cs typeface="Sakkal Majalla" panose="02000000000000000000" pitchFamily="2" charset="-78"/>
                        </a:rPr>
                        <a:t>وزيادة الدعاية الاعلامية له</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من خلال نص قادر على أن يعكس أجواء العمل وكيفية حل مشكلات الموظفين</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توفير عدد مقاعد أكثر مجانية لموظفي الجهات الحكومية مع استحداث مؤشر جديد عدد الموظفين المشاركين في مؤتمر الموارد البشرية أو نادي الموارد البشرية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57583">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إن لا تقتصر المشاركة في المؤتمر على مدراء الموارد البشرية فقط</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ان يكون المؤتمر على نطاق اوسع و تشمل الجهات الحكومية و الخاصة للاستفادة من الخبرات</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دعوة عدد أكبر من المشاركين من موظفي الحكومة الاتحادية بالإضافة للقطاع الخاص</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725533">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دعوة خبراء ومستشاري الموارد البشرية في الحكومة مجانا</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التعميم على كافة الجهات بإتاحة الفرصة لكافة العاملين سواء إداريين وفنيين بالمشاركة في المؤتمر وتشجيعهم على المشاركة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أرجو أن يكون الترشيح كافة موظفي قسم التدريب في كل جهات الحكومية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32736">
                <a:tc gridSpan="2">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عرض قصص نجاحات الموارد البشرية في الامارات ان تلزم الجهات الحكومية بترشيح القيادات بالتسلسل وليس حصر على افراد معينين في الموارد او في مكتب القيادة العليا</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endParaRPr lang="ar-AE" sz="17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التنسيق مع الجهات الحكومية لاستدعاء اصحاب الهمم لديهم</a:t>
                      </a:r>
                      <a:r>
                        <a:rPr lang="ar-AE" sz="1700" b="1" baseline="0" dirty="0" smtClean="0">
                          <a:latin typeface="Sakkal Majalla" panose="02000000000000000000" pitchFamily="2" charset="-78"/>
                          <a:cs typeface="Sakkal Majalla" panose="02000000000000000000" pitchFamily="2" charset="-78"/>
                        </a:rPr>
                        <a:t> ل</a:t>
                      </a:r>
                      <a:r>
                        <a:rPr lang="ar-AE" sz="1700" b="1" dirty="0" smtClean="0">
                          <a:latin typeface="Sakkal Majalla" panose="02000000000000000000" pitchFamily="2" charset="-78"/>
                          <a:cs typeface="Sakkal Majalla" panose="02000000000000000000" pitchFamily="2" charset="-78"/>
                        </a:rPr>
                        <a:t>لتحاور و</a:t>
                      </a:r>
                      <a:r>
                        <a:rPr lang="ar-AE" sz="1700" b="1" baseline="0" dirty="0" smtClean="0">
                          <a:latin typeface="Sakkal Majalla" panose="02000000000000000000" pitchFamily="2" charset="-78"/>
                          <a:cs typeface="Sakkal Majalla" panose="02000000000000000000" pitchFamily="2" charset="-78"/>
                        </a:rPr>
                        <a:t> </a:t>
                      </a:r>
                      <a:r>
                        <a:rPr lang="ar-AE" sz="1700" b="1" dirty="0" smtClean="0">
                          <a:latin typeface="Sakkal Majalla" panose="02000000000000000000" pitchFamily="2" charset="-78"/>
                          <a:cs typeface="Sakkal Majalla" panose="02000000000000000000" pitchFamily="2" charset="-78"/>
                        </a:rPr>
                        <a:t>مناقشة</a:t>
                      </a:r>
                      <a:r>
                        <a:rPr lang="ar-AE" sz="1700" b="1" baseline="0" dirty="0" smtClean="0">
                          <a:latin typeface="Sakkal Majalla" panose="02000000000000000000" pitchFamily="2" charset="-78"/>
                          <a:cs typeface="Sakkal Majalla" panose="02000000000000000000" pitchFamily="2" charset="-78"/>
                        </a:rPr>
                        <a:t> احتياجاتهم</a:t>
                      </a:r>
                      <a:endParaRPr lang="ar-AE" sz="17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044868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05625" y="3175085"/>
            <a:ext cx="5780750" cy="1015663"/>
          </a:xfrm>
          <a:prstGeom prst="rect">
            <a:avLst/>
          </a:prstGeom>
        </p:spPr>
        <p:txBody>
          <a:bodyPr wrap="none">
            <a:spAutoFit/>
          </a:bodyPr>
          <a:lstStyle/>
          <a:p>
            <a:pPr algn="ctr"/>
            <a:r>
              <a:rPr lang="ar-AE" sz="6000" b="1" dirty="0" smtClean="0">
                <a:solidFill>
                  <a:srgbClr val="CBA14D"/>
                </a:solidFill>
                <a:latin typeface="Sakkal Majalla" panose="02000000000000000000" pitchFamily="2" charset="-78"/>
                <a:cs typeface="Sakkal Majalla" panose="02000000000000000000" pitchFamily="2" charset="-78"/>
              </a:rPr>
              <a:t>قسم نادي </a:t>
            </a:r>
            <a:r>
              <a:rPr lang="ar-AE" sz="6000" b="1" dirty="0">
                <a:solidFill>
                  <a:srgbClr val="CBA14D"/>
                </a:solidFill>
                <a:latin typeface="Sakkal Majalla" panose="02000000000000000000" pitchFamily="2" charset="-78"/>
                <a:cs typeface="Sakkal Majalla" panose="02000000000000000000" pitchFamily="2" charset="-78"/>
              </a:rPr>
              <a:t>الموارد البشرية</a:t>
            </a:r>
            <a:endParaRPr lang="en-US" sz="6000" b="1" dirty="0">
              <a:solidFill>
                <a:srgbClr val="CBA14D"/>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493275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smtClean="0">
                <a:latin typeface="Sakkal Majalla" panose="02000000000000000000" pitchFamily="2" charset="-78"/>
                <a:cs typeface="Sakkal Majalla" panose="02000000000000000000" pitchFamily="2" charset="-78"/>
              </a:rPr>
              <a:t>الرضا العام </a:t>
            </a:r>
            <a:r>
              <a:rPr lang="ar-AE" sz="2800" dirty="0">
                <a:latin typeface="Sakkal Majalla" panose="02000000000000000000" pitchFamily="2" charset="-78"/>
                <a:cs typeface="Sakkal Majalla" panose="02000000000000000000" pitchFamily="2" charset="-78"/>
              </a:rPr>
              <a:t>عن نادي الموارد البشرية</a:t>
            </a:r>
            <a:endParaRPr lang="en-US" sz="2800" dirty="0">
              <a:latin typeface="Sakkal Majalla" panose="02000000000000000000" pitchFamily="2" charset="-78"/>
              <a:cs typeface="Sakkal Majalla" panose="02000000000000000000" pitchFamily="2" charset="-78"/>
            </a:endParaRPr>
          </a:p>
        </p:txBody>
      </p:sp>
      <p:graphicFrame>
        <p:nvGraphicFramePr>
          <p:cNvPr id="12" name="Chart 11"/>
          <p:cNvGraphicFramePr>
            <a:graphicFrameLocks/>
          </p:cNvGraphicFramePr>
          <p:nvPr>
            <p:extLst>
              <p:ext uri="{D42A27DB-BD31-4B8C-83A1-F6EECF244321}">
                <p14:modId xmlns:p14="http://schemas.microsoft.com/office/powerpoint/2010/main" val="1870381608"/>
              </p:ext>
            </p:extLst>
          </p:nvPr>
        </p:nvGraphicFramePr>
        <p:xfrm>
          <a:off x="6400802" y="1371601"/>
          <a:ext cx="5599378" cy="4354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extLst>
              <p:ext uri="{D42A27DB-BD31-4B8C-83A1-F6EECF244321}">
                <p14:modId xmlns:p14="http://schemas.microsoft.com/office/powerpoint/2010/main" val="555159121"/>
              </p:ext>
            </p:extLst>
          </p:nvPr>
        </p:nvGraphicFramePr>
        <p:xfrm>
          <a:off x="228601" y="1371601"/>
          <a:ext cx="5772780" cy="43546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6400802" y="5861447"/>
            <a:ext cx="5619464" cy="584775"/>
          </a:xfrm>
          <a:prstGeom prst="rect">
            <a:avLst/>
          </a:prstGeom>
        </p:spPr>
        <p:txBody>
          <a:bodyPr wrap="square">
            <a:spAutoFit/>
          </a:bodyPr>
          <a:lstStyle/>
          <a:p>
            <a:pPr algn="just" rtl="1"/>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ملاحظة</a:t>
            </a:r>
            <a:r>
              <a:rPr lang="ar-AE" sz="1600" b="1" dirty="0">
                <a:solidFill>
                  <a:schemeClr val="accent3">
                    <a:lumMod val="50000"/>
                  </a:schemeClr>
                </a:solidFill>
                <a:latin typeface="Sakkal Majalla" panose="02000000000000000000" pitchFamily="2" charset="-78"/>
                <a:cs typeface="Sakkal Majalla" panose="02000000000000000000" pitchFamily="2" charset="-78"/>
              </a:rPr>
              <a:t>: تمت عملية احتساب نسبة الرضا عن نادي الموارد البشرية بناء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على مجموع الإجابات بـ"لدي </a:t>
            </a:r>
            <a:r>
              <a:rPr lang="ar-AE" sz="1600" b="1" dirty="0">
                <a:solidFill>
                  <a:schemeClr val="accent3">
                    <a:lumMod val="50000"/>
                  </a:schemeClr>
                </a:solidFill>
                <a:latin typeface="Sakkal Majalla" panose="02000000000000000000" pitchFamily="2" charset="-78"/>
                <a:cs typeface="Sakkal Majalla" panose="02000000000000000000" pitchFamily="2" charset="-78"/>
              </a:rPr>
              <a:t>فكرة" من قبل المشاركين </a:t>
            </a:r>
            <a:r>
              <a:rPr lang="ar-AE" sz="1600" b="1" u="sng" dirty="0" smtClean="0">
                <a:solidFill>
                  <a:schemeClr val="accent3">
                    <a:lumMod val="50000"/>
                  </a:schemeClr>
                </a:solidFill>
                <a:latin typeface="Sakkal Majalla" panose="02000000000000000000" pitchFamily="2" charset="-78"/>
                <a:cs typeface="Sakkal Majalla" panose="02000000000000000000" pitchFamily="2" charset="-78"/>
              </a:rPr>
              <a:t>161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كما </a:t>
            </a:r>
            <a:r>
              <a:rPr lang="ar-AE" sz="1600" b="1" dirty="0">
                <a:solidFill>
                  <a:schemeClr val="accent3">
                    <a:lumMod val="50000"/>
                  </a:schemeClr>
                </a:solidFill>
                <a:latin typeface="Sakkal Majalla" panose="02000000000000000000" pitchFamily="2" charset="-78"/>
                <a:cs typeface="Sakkal Majalla" panose="02000000000000000000" pitchFamily="2" charset="-78"/>
              </a:rPr>
              <a:t>هو مبين في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الرسم البياني المجاور والشريحة </a:t>
            </a:r>
            <a:r>
              <a:rPr lang="ar-AE" sz="1600" b="1" dirty="0">
                <a:solidFill>
                  <a:schemeClr val="accent3">
                    <a:lumMod val="50000"/>
                  </a:schemeClr>
                </a:solidFill>
                <a:latin typeface="Sakkal Majalla" panose="02000000000000000000" pitchFamily="2" charset="-78"/>
                <a:cs typeface="Sakkal Majalla" panose="02000000000000000000" pitchFamily="2" charset="-78"/>
              </a:rPr>
              <a:t>التالية</a:t>
            </a:r>
          </a:p>
        </p:txBody>
      </p:sp>
      <p:pic>
        <p:nvPicPr>
          <p:cNvPr id="7" name="Picture 6"/>
          <p:cNvPicPr>
            <a:picLocks noChangeAspect="1"/>
          </p:cNvPicPr>
          <p:nvPr/>
        </p:nvPicPr>
        <p:blipFill>
          <a:blip r:embed="rId4">
            <a:clrChange>
              <a:clrFrom>
                <a:srgbClr val="FFFFFF"/>
              </a:clrFrom>
              <a:clrTo>
                <a:srgbClr val="FFFFFF">
                  <a:alpha val="0"/>
                </a:srgbClr>
              </a:clrTo>
            </a:clrChange>
          </a:blip>
          <a:stretch>
            <a:fillRect/>
          </a:stretch>
        </p:blipFill>
        <p:spPr>
          <a:xfrm flipH="1">
            <a:off x="5334000" y="3304083"/>
            <a:ext cx="1191626" cy="942975"/>
          </a:xfrm>
          <a:prstGeom prst="rect">
            <a:avLst/>
          </a:prstGeom>
        </p:spPr>
      </p:pic>
      <p:sp>
        <p:nvSpPr>
          <p:cNvPr id="8" name="TextBox 7"/>
          <p:cNvSpPr txBox="1"/>
          <p:nvPr/>
        </p:nvSpPr>
        <p:spPr>
          <a:xfrm>
            <a:off x="1362391" y="5943600"/>
            <a:ext cx="3505200" cy="578882"/>
          </a:xfrm>
          <a:prstGeom prst="roundRect">
            <a:avLst/>
          </a:prstGeom>
          <a:noFill/>
          <a:ln>
            <a:solidFill>
              <a:srgbClr val="AC8332"/>
            </a:solidFill>
          </a:ln>
        </p:spPr>
        <p:txBody>
          <a:bodyPr wrap="square" rtlCol="0">
            <a:spAutoFit/>
          </a:bodyPr>
          <a:lstStyle/>
          <a:p>
            <a:pPr algn="ctr" rtl="1"/>
            <a:r>
              <a:rPr lang="ar-AE" sz="1400" b="1" dirty="0">
                <a:solidFill>
                  <a:srgbClr val="C00000"/>
                </a:solidFill>
                <a:latin typeface="Sakkal Majalla" panose="02000000000000000000" pitchFamily="2" charset="-78"/>
                <a:cs typeface="Sakkal Majalla" panose="02000000000000000000" pitchFamily="2" charset="-78"/>
              </a:rPr>
              <a:t>ملاحظة: انخفاض مستوى الرضا العام عن نادي الموارد البشرية في العام 2018 مقارنة بنتيجة العام 2017 بنسبة %2</a:t>
            </a:r>
          </a:p>
        </p:txBody>
      </p:sp>
      <p:pic>
        <p:nvPicPr>
          <p:cNvPr id="10" name="Picture 6" descr="Image result for arrow 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916318" flipH="1">
            <a:off x="337238" y="5373528"/>
            <a:ext cx="1020975" cy="829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3444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a:latin typeface="Sakkal Majalla" panose="02000000000000000000" pitchFamily="2" charset="-78"/>
                <a:cs typeface="Sakkal Majalla" panose="02000000000000000000" pitchFamily="2" charset="-78"/>
              </a:rPr>
              <a:t>الرضا عن نادي الموارد </a:t>
            </a:r>
            <a:r>
              <a:rPr lang="ar-AE" sz="2800" dirty="0" smtClean="0">
                <a:latin typeface="Sakkal Majalla" panose="02000000000000000000" pitchFamily="2" charset="-78"/>
                <a:cs typeface="Sakkal Majalla" panose="02000000000000000000" pitchFamily="2" charset="-78"/>
              </a:rPr>
              <a:t>البشرية و سنة المشاركة </a:t>
            </a:r>
            <a:endParaRPr lang="en-US" sz="2800" dirty="0"/>
          </a:p>
        </p:txBody>
      </p:sp>
      <p:graphicFrame>
        <p:nvGraphicFramePr>
          <p:cNvPr id="7" name="Chart 6"/>
          <p:cNvGraphicFramePr>
            <a:graphicFrameLocks/>
          </p:cNvGraphicFramePr>
          <p:nvPr>
            <p:extLst>
              <p:ext uri="{D42A27DB-BD31-4B8C-83A1-F6EECF244321}">
                <p14:modId xmlns:p14="http://schemas.microsoft.com/office/powerpoint/2010/main" val="1240766241"/>
              </p:ext>
            </p:extLst>
          </p:nvPr>
        </p:nvGraphicFramePr>
        <p:xfrm>
          <a:off x="5486400" y="1219200"/>
          <a:ext cx="6477000" cy="4343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2912269099"/>
              </p:ext>
            </p:extLst>
          </p:nvPr>
        </p:nvGraphicFramePr>
        <p:xfrm>
          <a:off x="228600" y="1219200"/>
          <a:ext cx="51054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0" y="5646003"/>
            <a:ext cx="5334000" cy="830997"/>
          </a:xfrm>
          <a:prstGeom prst="rect">
            <a:avLst/>
          </a:prstGeom>
        </p:spPr>
        <p:txBody>
          <a:bodyPr wrap="square">
            <a:spAutoFit/>
          </a:bodyPr>
          <a:lstStyle/>
          <a:p>
            <a:pPr algn="r" rtl="1"/>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الرسم البياني أعلاه يوضح أعداد الأشخاص الذين (لديهم فكرة وشاركوا في فعاليات النادي) والبالغ عددهم (34 مشارك)</a:t>
            </a:r>
          </a:p>
          <a:p>
            <a:pPr algn="r" rtl="1"/>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 يتيح السؤال إمكانية اختيار أكثر من إجابة</a:t>
            </a:r>
            <a:endParaRPr lang="ar-AE" sz="1600" b="1" dirty="0">
              <a:solidFill>
                <a:schemeClr val="accent3">
                  <a:lumMod val="50000"/>
                </a:schemeClr>
              </a:solidFill>
              <a:latin typeface="Sakkal Majalla" panose="02000000000000000000" pitchFamily="2" charset="-78"/>
              <a:cs typeface="Sakkal Majalla" panose="02000000000000000000" pitchFamily="2" charset="-78"/>
            </a:endParaRPr>
          </a:p>
        </p:txBody>
      </p:sp>
      <p:sp>
        <p:nvSpPr>
          <p:cNvPr id="9" name="TextBox 8"/>
          <p:cNvSpPr txBox="1"/>
          <p:nvPr/>
        </p:nvSpPr>
        <p:spPr>
          <a:xfrm>
            <a:off x="7162800" y="5791200"/>
            <a:ext cx="3505200" cy="578882"/>
          </a:xfrm>
          <a:prstGeom prst="roundRect">
            <a:avLst/>
          </a:prstGeom>
          <a:noFill/>
          <a:ln>
            <a:solidFill>
              <a:srgbClr val="AC8332"/>
            </a:solidFill>
          </a:ln>
        </p:spPr>
        <p:txBody>
          <a:bodyPr wrap="square" rtlCol="0">
            <a:spAutoFit/>
          </a:bodyPr>
          <a:lstStyle/>
          <a:p>
            <a:pPr algn="ctr" rtl="1"/>
            <a:r>
              <a:rPr lang="ar-AE" sz="1400" b="1" dirty="0">
                <a:solidFill>
                  <a:srgbClr val="C00000"/>
                </a:solidFill>
                <a:latin typeface="Sakkal Majalla" panose="02000000000000000000" pitchFamily="2" charset="-78"/>
                <a:cs typeface="Sakkal Majalla" panose="02000000000000000000" pitchFamily="2" charset="-78"/>
              </a:rPr>
              <a:t>ملاحظة: انخفاض مستويات الرضا  عن نادي الموارد البشرية في جميع المحاور للعام 2018 مقارنة بنتيجة العام 2017</a:t>
            </a:r>
          </a:p>
        </p:txBody>
      </p:sp>
      <p:pic>
        <p:nvPicPr>
          <p:cNvPr id="10" name="Picture 6" descr="Image result for arrow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629789" flipH="1">
            <a:off x="6193091" y="5373513"/>
            <a:ext cx="901582" cy="732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70863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smtClean="0">
                <a:latin typeface="Sakkal Majalla" panose="02000000000000000000" pitchFamily="2" charset="-78"/>
                <a:cs typeface="Sakkal Majalla" panose="02000000000000000000" pitchFamily="2" charset="-78"/>
              </a:rPr>
              <a:t>الاقتراحات </a:t>
            </a:r>
            <a:r>
              <a:rPr lang="ar-AE" sz="2800" dirty="0" smtClean="0">
                <a:latin typeface="Sakkal Majalla" panose="02000000000000000000" pitchFamily="2" charset="-78"/>
                <a:cs typeface="Sakkal Majalla" panose="02000000000000000000" pitchFamily="2" charset="-78"/>
              </a:rPr>
              <a:t>والملاحظات التطويرية </a:t>
            </a:r>
            <a:r>
              <a:rPr lang="ar-AE" sz="2800" dirty="0" smtClean="0">
                <a:latin typeface="Sakkal Majalla" panose="02000000000000000000" pitchFamily="2" charset="-78"/>
                <a:cs typeface="Sakkal Majalla" panose="02000000000000000000" pitchFamily="2" charset="-78"/>
              </a:rPr>
              <a:t>على نادي للموارد </a:t>
            </a:r>
            <a:r>
              <a:rPr lang="ar-AE" sz="2800" dirty="0">
                <a:latin typeface="Sakkal Majalla" panose="02000000000000000000" pitchFamily="2" charset="-78"/>
                <a:cs typeface="Sakkal Majalla" panose="02000000000000000000" pitchFamily="2" charset="-78"/>
              </a:rPr>
              <a:t>البشرية</a:t>
            </a: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174101338"/>
              </p:ext>
            </p:extLst>
          </p:nvPr>
        </p:nvGraphicFramePr>
        <p:xfrm>
          <a:off x="304800" y="1295401"/>
          <a:ext cx="11506200" cy="4952999"/>
        </p:xfrm>
        <a:graphic>
          <a:graphicData uri="http://schemas.openxmlformats.org/drawingml/2006/table">
            <a:tbl>
              <a:tblPr firstRow="1" bandRow="1">
                <a:tableStyleId>{5C22544A-7EE6-4342-B048-85BDC9FD1C3A}</a:tableStyleId>
              </a:tblPr>
              <a:tblGrid>
                <a:gridCol w="3352800"/>
                <a:gridCol w="4318000"/>
                <a:gridCol w="3835400"/>
              </a:tblGrid>
              <a:tr h="496736">
                <a:tc gridSpan="3">
                  <a:txBody>
                    <a:bodyPr/>
                    <a:lstStyle/>
                    <a:p>
                      <a:pPr algn="ctr"/>
                      <a:r>
                        <a:rPr lang="ar-AE" sz="2000" b="1" dirty="0" smtClean="0">
                          <a:latin typeface="Sakkal Majalla" panose="02000000000000000000" pitchFamily="2" charset="-78"/>
                          <a:cs typeface="Sakkal Majalla" panose="02000000000000000000" pitchFamily="2" charset="-78"/>
                        </a:rPr>
                        <a:t>الاقتراحات </a:t>
                      </a:r>
                      <a:r>
                        <a:rPr lang="ar-AE" sz="2000" b="1" dirty="0" smtClean="0">
                          <a:latin typeface="Sakkal Majalla" panose="02000000000000000000" pitchFamily="2" charset="-78"/>
                          <a:cs typeface="Sakkal Majalla" panose="02000000000000000000" pitchFamily="2" charset="-78"/>
                        </a:rPr>
                        <a:t>والملاحظات التطويرية</a:t>
                      </a:r>
                      <a:r>
                        <a:rPr lang="ar-AE" sz="2000" b="1" baseline="0" dirty="0" smtClean="0">
                          <a:latin typeface="Sakkal Majalla" panose="02000000000000000000" pitchFamily="2" charset="-78"/>
                          <a:cs typeface="Sakkal Majalla" panose="02000000000000000000" pitchFamily="2" charset="-78"/>
                        </a:rPr>
                        <a:t> </a:t>
                      </a:r>
                      <a:r>
                        <a:rPr lang="ar-AE" sz="2000" b="1" dirty="0" smtClean="0">
                          <a:latin typeface="Sakkal Majalla" panose="02000000000000000000" pitchFamily="2" charset="-78"/>
                          <a:cs typeface="Sakkal Majalla" panose="02000000000000000000" pitchFamily="2" charset="-78"/>
                        </a:rPr>
                        <a:t>على نادي</a:t>
                      </a:r>
                      <a:r>
                        <a:rPr lang="ar-AE" sz="2000" b="1" baseline="0" dirty="0" smtClean="0">
                          <a:latin typeface="Sakkal Majalla" panose="02000000000000000000" pitchFamily="2" charset="-78"/>
                          <a:cs typeface="Sakkal Majalla" panose="02000000000000000000" pitchFamily="2" charset="-78"/>
                        </a:rPr>
                        <a:t> </a:t>
                      </a:r>
                      <a:r>
                        <a:rPr lang="ar-AE" sz="2000" b="1" dirty="0" smtClean="0">
                          <a:latin typeface="Sakkal Majalla" panose="02000000000000000000" pitchFamily="2" charset="-78"/>
                          <a:cs typeface="Sakkal Majalla" panose="02000000000000000000" pitchFamily="2" charset="-78"/>
                        </a:rPr>
                        <a:t>للموارد البشرية</a:t>
                      </a:r>
                      <a:endParaRPr lang="en-US" b="1" dirty="0">
                        <a:latin typeface="Sakkal Majalla" panose="02000000000000000000" pitchFamily="2" charset="-78"/>
                        <a:cs typeface="Sakkal Majalla" panose="02000000000000000000" pitchFamily="2" charset="-78"/>
                      </a:endParaRPr>
                    </a:p>
                  </a:txBody>
                  <a:tcPr>
                    <a:lnB w="12700" cap="flat" cmpd="sng" algn="ctr">
                      <a:solidFill>
                        <a:schemeClr val="bg1">
                          <a:lumMod val="85000"/>
                        </a:schemeClr>
                      </a:solidFill>
                      <a:prstDash val="solid"/>
                      <a:round/>
                      <a:headEnd type="none" w="med" len="med"/>
                      <a:tailEnd type="none" w="med" len="med"/>
                    </a:lnB>
                    <a:solidFill>
                      <a:srgbClr val="AC8332"/>
                    </a:solidFill>
                  </a:tcPr>
                </a:tc>
                <a:tc hMerge="1">
                  <a:txBody>
                    <a:bodyPr/>
                    <a:lstStyle/>
                    <a:p>
                      <a:endParaRPr lang="en-US" dirty="0"/>
                    </a:p>
                  </a:txBody>
                  <a:tcPr/>
                </a:tc>
                <a:tc hMerge="1">
                  <a:txBody>
                    <a:bodyPr/>
                    <a:lstStyle/>
                    <a:p>
                      <a:endParaRPr lang="en-US" dirty="0"/>
                    </a:p>
                  </a:txBody>
                  <a:tcPr/>
                </a:tc>
              </a:tr>
              <a:tr h="1009538">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زيادة التسويق والتعريف بأنشطته</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يجب طرح تجارب فعليه داخل المؤسسات الحكومية والخاصة شيء عملي ويمكن تطبيقه للاستفادة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الزام الجهات الحكومية بنسبة مشاركة في نادية الموارد البشرية لضمان نقل المعرفة والاطلاع على أفضل الممارسات في الموارد البشرية والتوجهات الجديدة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1009538">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لقاءات مباشرة مع موظفين الجهات</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التركيز على تسويق الكفاءات المواطنة والخليجية واعطاءهم الفرصة لنشر المعرفة في النادي</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اقامة نواد مصغرة لدى كافة الجهات ونقل فعاليات النادي الرئيسي فيها بحيث تتم الاستفادة من كافة الفعاليات المطبقة في كل الجهات المعنية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829796">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زيادة نسبة المشاركة في الفعاليات</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مريدا من التطور ونشر ها بين أفراد المجتمع</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اختيار المكان المناسب بالنسبة للأمارات الشمالية (الفجيرة ، راس الخيمة ) اختيار الوقت المناسب اثناء الدوام</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764211">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منح شهادات للحضور</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تعميمه ومشاركة جميع الجهات الحكومية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طرح مناقشات ومبادرات تتعلق بأصحاب الهمم واستعراض انجازاتها</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843180">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الأوقات غير مناسبة</a:t>
                      </a:r>
                      <a:endParaRPr lang="ar-AE" sz="1700" b="1" dirty="0" smtClean="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تعديل وقت ان يكون قبل الساعه12</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الفترة الزمنية لجلسة النادي غير كافية المواضيع التي يتم طرحها شيقة ولكن تحتاج وقت أطول</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125120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7800" y="152400"/>
            <a:ext cx="5676532" cy="731783"/>
          </a:xfrm>
        </p:spPr>
        <p:txBody>
          <a:bodyPr>
            <a:noAutofit/>
          </a:bodyPr>
          <a:lstStyle/>
          <a:p>
            <a:pPr algn="ctr"/>
            <a:r>
              <a:rPr lang="ar-AE" sz="2400" dirty="0" smtClean="0">
                <a:latin typeface="Sakkal Majalla" panose="02000000000000000000" pitchFamily="2" charset="-78"/>
                <a:cs typeface="Sakkal Majalla" panose="02000000000000000000" pitchFamily="2" charset="-78"/>
              </a:rPr>
              <a:t>الاقتراحات </a:t>
            </a:r>
            <a:r>
              <a:rPr lang="ar-AE" sz="2400" dirty="0" smtClean="0">
                <a:latin typeface="Sakkal Majalla" panose="02000000000000000000" pitchFamily="2" charset="-78"/>
                <a:cs typeface="Sakkal Majalla" panose="02000000000000000000" pitchFamily="2" charset="-78"/>
              </a:rPr>
              <a:t>والملاحظات الواردة </a:t>
            </a:r>
            <a:r>
              <a:rPr lang="ar-AE" sz="2400" dirty="0">
                <a:latin typeface="Sakkal Majalla" panose="02000000000000000000" pitchFamily="2" charset="-78"/>
                <a:cs typeface="Sakkal Majalla" panose="02000000000000000000" pitchFamily="2" charset="-78"/>
              </a:rPr>
              <a:t>على </a:t>
            </a:r>
            <a:r>
              <a:rPr lang="ar-AE" sz="2400" dirty="0" smtClean="0">
                <a:latin typeface="Sakkal Majalla" panose="02000000000000000000" pitchFamily="2" charset="-78"/>
                <a:cs typeface="Sakkal Majalla" panose="02000000000000000000" pitchFamily="2" charset="-78"/>
              </a:rPr>
              <a:t> المواضيع التي سيتم طرحها </a:t>
            </a:r>
            <a:r>
              <a:rPr lang="ar-AE" sz="2400" dirty="0" smtClean="0">
                <a:latin typeface="Sakkal Majalla" panose="02000000000000000000" pitchFamily="2" charset="-78"/>
                <a:cs typeface="Sakkal Majalla" panose="02000000000000000000" pitchFamily="2" charset="-78"/>
              </a:rPr>
              <a:t>في </a:t>
            </a:r>
            <a:r>
              <a:rPr lang="ar-AE" sz="2400" dirty="0" smtClean="0">
                <a:latin typeface="Sakkal Majalla" panose="02000000000000000000" pitchFamily="2" charset="-78"/>
                <a:cs typeface="Sakkal Majalla" panose="02000000000000000000" pitchFamily="2" charset="-78"/>
              </a:rPr>
              <a:t>جلسة نادي للموارد </a:t>
            </a:r>
            <a:r>
              <a:rPr lang="ar-AE" sz="2400" dirty="0">
                <a:latin typeface="Sakkal Majalla" panose="02000000000000000000" pitchFamily="2" charset="-78"/>
                <a:cs typeface="Sakkal Majalla" panose="02000000000000000000" pitchFamily="2" charset="-78"/>
              </a:rPr>
              <a:t>البشرية</a:t>
            </a:r>
            <a:endParaRPr lang="en-US" sz="2400" dirty="0"/>
          </a:p>
        </p:txBody>
      </p:sp>
      <p:graphicFrame>
        <p:nvGraphicFramePr>
          <p:cNvPr id="3" name="Table 2"/>
          <p:cNvGraphicFramePr>
            <a:graphicFrameLocks noGrp="1"/>
          </p:cNvGraphicFramePr>
          <p:nvPr>
            <p:extLst>
              <p:ext uri="{D42A27DB-BD31-4B8C-83A1-F6EECF244321}">
                <p14:modId xmlns:p14="http://schemas.microsoft.com/office/powerpoint/2010/main" val="1600758045"/>
              </p:ext>
            </p:extLst>
          </p:nvPr>
        </p:nvGraphicFramePr>
        <p:xfrm>
          <a:off x="228600" y="1219200"/>
          <a:ext cx="11734800" cy="5029200"/>
        </p:xfrm>
        <a:graphic>
          <a:graphicData uri="http://schemas.openxmlformats.org/drawingml/2006/table">
            <a:tbl>
              <a:tblPr firstRow="1" bandRow="1">
                <a:tableStyleId>{5C22544A-7EE6-4342-B048-85BDC9FD1C3A}</a:tableStyleId>
              </a:tblPr>
              <a:tblGrid>
                <a:gridCol w="3419412"/>
                <a:gridCol w="3963409"/>
                <a:gridCol w="4351979"/>
              </a:tblGrid>
              <a:tr h="470481">
                <a:tc gridSpan="3">
                  <a:txBody>
                    <a:bodyPr/>
                    <a:lstStyle/>
                    <a:p>
                      <a:pPr algn="ctr"/>
                      <a:r>
                        <a:rPr lang="ar-AE" sz="2000" b="1" dirty="0" smtClean="0">
                          <a:latin typeface="Sakkal Majalla" panose="02000000000000000000" pitchFamily="2" charset="-78"/>
                          <a:cs typeface="Sakkal Majalla" panose="02000000000000000000" pitchFamily="2" charset="-78"/>
                        </a:rPr>
                        <a:t>الاقتراحات </a:t>
                      </a:r>
                      <a:r>
                        <a:rPr lang="ar-AE" sz="2000" b="1" dirty="0" smtClean="0">
                          <a:latin typeface="Sakkal Majalla" panose="02000000000000000000" pitchFamily="2" charset="-78"/>
                          <a:cs typeface="Sakkal Majalla" panose="02000000000000000000" pitchFamily="2" charset="-78"/>
                        </a:rPr>
                        <a:t>والملاحظات</a:t>
                      </a:r>
                      <a:r>
                        <a:rPr lang="ar-AE" sz="2000" b="1" baseline="0" dirty="0" smtClean="0">
                          <a:latin typeface="Sakkal Majalla" panose="02000000000000000000" pitchFamily="2" charset="-78"/>
                          <a:cs typeface="Sakkal Majalla" panose="02000000000000000000" pitchFamily="2" charset="-78"/>
                        </a:rPr>
                        <a:t> </a:t>
                      </a:r>
                      <a:r>
                        <a:rPr lang="ar-AE" sz="2000" b="1" dirty="0" smtClean="0">
                          <a:latin typeface="Sakkal Majalla" panose="02000000000000000000" pitchFamily="2" charset="-78"/>
                          <a:cs typeface="Sakkal Majalla" panose="02000000000000000000" pitchFamily="2" charset="-78"/>
                        </a:rPr>
                        <a:t>الواردة </a:t>
                      </a:r>
                      <a:r>
                        <a:rPr lang="ar-AE" sz="2000" b="1" dirty="0" smtClean="0">
                          <a:latin typeface="Sakkal Majalla" panose="02000000000000000000" pitchFamily="2" charset="-78"/>
                          <a:cs typeface="Sakkal Majalla" panose="02000000000000000000" pitchFamily="2" charset="-78"/>
                        </a:rPr>
                        <a:t>على  المواضيع التي سيتم طرحها في جلسة نادي للموارد البشرية</a:t>
                      </a:r>
                      <a:endParaRPr lang="en-US" b="1" dirty="0">
                        <a:latin typeface="Sakkal Majalla" panose="02000000000000000000" pitchFamily="2" charset="-78"/>
                        <a:cs typeface="Sakkal Majalla" panose="02000000000000000000" pitchFamily="2" charset="-78"/>
                      </a:endParaRPr>
                    </a:p>
                  </a:txBody>
                  <a:tcPr>
                    <a:lnB w="12700" cap="flat" cmpd="sng" algn="ctr">
                      <a:solidFill>
                        <a:schemeClr val="bg1">
                          <a:lumMod val="85000"/>
                        </a:schemeClr>
                      </a:solidFill>
                      <a:prstDash val="solid"/>
                      <a:round/>
                      <a:headEnd type="none" w="med" len="med"/>
                      <a:tailEnd type="none" w="med" len="med"/>
                    </a:lnB>
                    <a:solidFill>
                      <a:srgbClr val="AC8332"/>
                    </a:solidFill>
                  </a:tcPr>
                </a:tc>
                <a:tc hMerge="1">
                  <a:txBody>
                    <a:bodyPr/>
                    <a:lstStyle/>
                    <a:p>
                      <a:endParaRPr lang="en-US" dirty="0"/>
                    </a:p>
                  </a:txBody>
                  <a:tcPr/>
                </a:tc>
                <a:tc hMerge="1">
                  <a:txBody>
                    <a:bodyPr/>
                    <a:lstStyle/>
                    <a:p>
                      <a:endParaRPr lang="en-US" dirty="0"/>
                    </a:p>
                  </a:txBody>
                  <a:tcPr/>
                </a:tc>
              </a:tr>
              <a:tr h="1526531">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أهمية تطبيق الذكاء الاصطناعي في الموارد البشرية وزيادة المعرفة</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أن تصبح جلسة النادي ربع سنوية وأن لا تقل الجلسة عن 4 ساعات وتحوي أكثر من فقرة</a:t>
                      </a:r>
                    </a:p>
                    <a:p>
                      <a:pPr marL="0" marR="0" lvl="0" indent="0" algn="ctr" defTabSz="914264" rtl="1" eaLnBrk="1" fontAlgn="auto" latinLnBrk="0" hangingPunct="1">
                        <a:lnSpc>
                          <a:spcPct val="100000"/>
                        </a:lnSpc>
                        <a:spcBef>
                          <a:spcPts val="0"/>
                        </a:spcBef>
                        <a:spcAft>
                          <a:spcPts val="0"/>
                        </a:spcAft>
                        <a:buClrTx/>
                        <a:buSzTx/>
                        <a:buFontTx/>
                        <a:buNone/>
                        <a:tabLst/>
                        <a:defRPr/>
                      </a:pPr>
                      <a:endParaRPr lang="en-US" sz="17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ماذا بعد حلول الروبوت والتكنولوجيا محل الموارد البشرية والأعمال التي سيقوم بها الإنسان بعد ذلك وتأثير التكنولوجيا علي صحة الإنسان ودوره في الحياه العملية والأثار السلبية لحلول التكنولوجيا محل الموظفين وهل ذلك يمكن ان يزيد من مؤشر البطالة وتزايد الجريمة والأمراض</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72381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تطوير ادارة موارد بشرية الكترونية (مدير الكتروني ) </a:t>
                      </a:r>
                      <a:endParaRPr lang="en-US" sz="17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كيف يتم اعداد الموظف لمرحلة التقاعد، التمكين الوظيفي ، المسار الوظيفي </a:t>
                      </a:r>
                      <a:endParaRPr lang="en-US" sz="17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طرح مبادرات التطوير وطرح مناقشات بيئة العمل في الوضع الحالي مشاركة الجهات في مبادرات بحاجه اليها</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785937">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التوطين بشكل صحيح وفعال </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أهمية التوعية المتلفزة من خلال أفلام قصيرة تهدف الى توعية الموظفين بحقوقهم</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حقوق وواجبات الموظفين والمسؤولين لان هناك العديد من الموظفين قدماء ولم يطلعوا على قانون الموارد البشرية وحقوقهم</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72381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الذكاء الاصطناعي هل سيحل مكان الإنسان؟</a:t>
                      </a:r>
                      <a:endParaRPr lang="en-US" sz="17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التركيز على أسباب عزوف موظفي الحكومة عن البرامج التدريبية والمعرفية</a:t>
                      </a:r>
                      <a:endParaRPr lang="en-US" sz="17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 ما هو الجمود الوظيفي وكيف يمكن اقناع الموظف بالتحرك افقيا</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798613">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العطاء في العمل وكيفية تحفيز الموظفين</a:t>
                      </a:r>
                      <a:endParaRPr lang="en-US" sz="1700" b="1" dirty="0" smtClean="0">
                        <a:latin typeface="Sakkal Majalla" panose="02000000000000000000" pitchFamily="2" charset="-78"/>
                        <a:cs typeface="Sakkal Majalla" panose="02000000000000000000" pitchFamily="2" charset="-78"/>
                      </a:endParaRPr>
                    </a:p>
                    <a:p>
                      <a:pPr marL="0" marR="0" lvl="0" indent="0" algn="ctr" defTabSz="914264" rtl="1" eaLnBrk="1" fontAlgn="auto" latinLnBrk="0" hangingPunct="1">
                        <a:lnSpc>
                          <a:spcPct val="100000"/>
                        </a:lnSpc>
                        <a:spcBef>
                          <a:spcPts val="0"/>
                        </a:spcBef>
                        <a:spcAft>
                          <a:spcPts val="0"/>
                        </a:spcAft>
                        <a:buClrTx/>
                        <a:buSzTx/>
                        <a:buFontTx/>
                        <a:buNone/>
                        <a:tabLst/>
                        <a:defRPr/>
                      </a:pPr>
                      <a:endParaRPr lang="ar-AE" sz="17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مناقشة نظام تقييم الاداء لأصحاب الهمم</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latin typeface="Sakkal Majalla" panose="02000000000000000000" pitchFamily="2" charset="-78"/>
                          <a:cs typeface="Sakkal Majalla" panose="02000000000000000000" pitchFamily="2" charset="-78"/>
                        </a:rPr>
                        <a:t>توظيف الكتروني كامل من خلال تحليل بيانات المتقدمين الكترونيا وعرض الوظائف بحسب الخبرات الموثقة في السير الذاتية</a:t>
                      </a:r>
                      <a:endParaRPr lang="en-US" sz="17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84918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9600" y="180838"/>
            <a:ext cx="6819532" cy="731783"/>
          </a:xfrm>
        </p:spPr>
        <p:txBody>
          <a:bodyPr>
            <a:noAutofit/>
          </a:bodyPr>
          <a:lstStyle/>
          <a:p>
            <a:pPr algn="ctr"/>
            <a:r>
              <a:rPr lang="ar-AE" sz="2800" dirty="0">
                <a:solidFill>
                  <a:schemeClr val="tx1"/>
                </a:solidFill>
                <a:latin typeface="Sakkal Majalla" panose="02000000000000000000" pitchFamily="2" charset="-78"/>
                <a:cs typeface="Sakkal Majalla" panose="02000000000000000000" pitchFamily="2" charset="-78"/>
              </a:rPr>
              <a:t>الرضا العام عن مبادرات نشر المعرفة في </a:t>
            </a:r>
            <a:r>
              <a:rPr lang="ar-AE" sz="2800" dirty="0" smtClean="0">
                <a:solidFill>
                  <a:schemeClr val="tx1"/>
                </a:solidFill>
                <a:latin typeface="Sakkal Majalla" panose="02000000000000000000" pitchFamily="2" charset="-78"/>
                <a:cs typeface="Sakkal Majalla" panose="02000000000000000000" pitchFamily="2" charset="-78"/>
              </a:rPr>
              <a:t>الموارد</a:t>
            </a:r>
            <a:r>
              <a:rPr lang="en-US" sz="2800" dirty="0" smtClean="0">
                <a:solidFill>
                  <a:schemeClr val="tx1"/>
                </a:solidFill>
                <a:latin typeface="Sakkal Majalla" panose="02000000000000000000" pitchFamily="2" charset="-78"/>
                <a:cs typeface="Sakkal Majalla" panose="02000000000000000000" pitchFamily="2" charset="-78"/>
              </a:rPr>
              <a:t/>
            </a:r>
            <a:br>
              <a:rPr lang="en-US" sz="2800" dirty="0" smtClean="0">
                <a:solidFill>
                  <a:schemeClr val="tx1"/>
                </a:solidFill>
                <a:latin typeface="Sakkal Majalla" panose="02000000000000000000" pitchFamily="2" charset="-78"/>
                <a:cs typeface="Sakkal Majalla" panose="02000000000000000000" pitchFamily="2" charset="-78"/>
              </a:rPr>
            </a:br>
            <a:r>
              <a:rPr lang="ar-AE" sz="2800" dirty="0" smtClean="0">
                <a:solidFill>
                  <a:schemeClr val="tx1"/>
                </a:solidFill>
                <a:latin typeface="Sakkal Majalla" panose="02000000000000000000" pitchFamily="2" charset="-78"/>
                <a:cs typeface="Sakkal Majalla" panose="02000000000000000000" pitchFamily="2" charset="-78"/>
              </a:rPr>
              <a:t> </a:t>
            </a:r>
            <a:r>
              <a:rPr lang="ar-AE" sz="2800" dirty="0">
                <a:solidFill>
                  <a:schemeClr val="tx1"/>
                </a:solidFill>
                <a:latin typeface="Sakkal Majalla" panose="02000000000000000000" pitchFamily="2" charset="-78"/>
                <a:cs typeface="Sakkal Majalla" panose="02000000000000000000" pitchFamily="2" charset="-78"/>
              </a:rPr>
              <a:t>البشرية الحكومية</a:t>
            </a:r>
            <a:endParaRPr lang="en-US" sz="2800" dirty="0">
              <a:solidFill>
                <a:schemeClr val="tx1"/>
              </a:solidFill>
              <a:latin typeface="Sakkal Majalla" panose="02000000000000000000" pitchFamily="2" charset="-78"/>
              <a:cs typeface="Sakkal Majalla" panose="02000000000000000000" pitchFamily="2" charset="-78"/>
            </a:endParaRPr>
          </a:p>
        </p:txBody>
      </p:sp>
      <p:graphicFrame>
        <p:nvGraphicFramePr>
          <p:cNvPr id="11" name="Table 10"/>
          <p:cNvGraphicFramePr>
            <a:graphicFrameLocks noGrp="1"/>
          </p:cNvGraphicFramePr>
          <p:nvPr>
            <p:extLst/>
          </p:nvPr>
        </p:nvGraphicFramePr>
        <p:xfrm>
          <a:off x="6324600" y="1371600"/>
          <a:ext cx="5597644" cy="4800599"/>
        </p:xfrm>
        <a:graphic>
          <a:graphicData uri="http://schemas.openxmlformats.org/drawingml/2006/table">
            <a:tbl>
              <a:tblPr firstRow="1" bandRow="1">
                <a:tableStyleId>{2D5ABB26-0587-4C30-8999-92F81FD0307C}</a:tableStyleId>
              </a:tblPr>
              <a:tblGrid>
                <a:gridCol w="2967216">
                  <a:extLst>
                    <a:ext uri="{9D8B030D-6E8A-4147-A177-3AD203B41FA5}">
                      <a16:colId xmlns="" xmlns:a16="http://schemas.microsoft.com/office/drawing/2014/main" val="20000"/>
                    </a:ext>
                  </a:extLst>
                </a:gridCol>
                <a:gridCol w="2630428">
                  <a:extLst>
                    <a:ext uri="{9D8B030D-6E8A-4147-A177-3AD203B41FA5}">
                      <a16:colId xmlns="" xmlns:a16="http://schemas.microsoft.com/office/drawing/2014/main" val="20001"/>
                    </a:ext>
                  </a:extLst>
                </a:gridCol>
              </a:tblGrid>
              <a:tr h="653680">
                <a:tc gridSpan="2">
                  <a:txBody>
                    <a:bodyPr/>
                    <a:lstStyle/>
                    <a:p>
                      <a:pPr algn="ctr"/>
                      <a:r>
                        <a:rPr lang="ar-AE" sz="2400" b="1" u="none" dirty="0" smtClean="0">
                          <a:solidFill>
                            <a:schemeClr val="bg1"/>
                          </a:solidFill>
                          <a:latin typeface="Sakkal Majalla" panose="02000000000000000000" pitchFamily="2" charset="-78"/>
                          <a:cs typeface="Sakkal Majalla" panose="02000000000000000000" pitchFamily="2" charset="-78"/>
                        </a:rPr>
                        <a:t>الردود</a:t>
                      </a:r>
                      <a:r>
                        <a:rPr lang="ar-AE" sz="2400" b="1" u="none" baseline="0" dirty="0" smtClean="0">
                          <a:solidFill>
                            <a:schemeClr val="bg1"/>
                          </a:solidFill>
                          <a:latin typeface="Sakkal Majalla" panose="02000000000000000000" pitchFamily="2" charset="-78"/>
                          <a:cs typeface="Sakkal Majalla" panose="02000000000000000000" pitchFamily="2" charset="-78"/>
                        </a:rPr>
                        <a:t> و الفئات المستهدفة</a:t>
                      </a:r>
                      <a:endParaRPr lang="en-US" sz="2400" b="1" u="none" dirty="0">
                        <a:solidFill>
                          <a:schemeClr val="bg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7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915150">
                <a:tc>
                  <a:txBody>
                    <a:bodyPr/>
                    <a:lstStyle/>
                    <a:p>
                      <a:pPr algn="ctr" rtl="1"/>
                      <a:r>
                        <a:rPr lang="ar-AE" sz="1800" b="1" dirty="0" smtClean="0">
                          <a:solidFill>
                            <a:schemeClr val="tx1"/>
                          </a:solidFill>
                          <a:latin typeface="Sakkal Majalla" panose="02000000000000000000" pitchFamily="2" charset="-78"/>
                          <a:cs typeface="Sakkal Majalla" panose="02000000000000000000" pitchFamily="2" charset="-78"/>
                        </a:rPr>
                        <a:t>موظفو</a:t>
                      </a:r>
                      <a:r>
                        <a:rPr lang="ar-AE" sz="1800" b="1" baseline="0" dirty="0" smtClean="0">
                          <a:solidFill>
                            <a:schemeClr val="tx1"/>
                          </a:solidFill>
                          <a:latin typeface="Sakkal Majalla" panose="02000000000000000000" pitchFamily="2" charset="-78"/>
                          <a:cs typeface="Sakkal Majalla" panose="02000000000000000000" pitchFamily="2" charset="-78"/>
                        </a:rPr>
                        <a:t> الحكومة الاتحادية ومشتركي مجلة</a:t>
                      </a:r>
                      <a:r>
                        <a:rPr lang="en-US" sz="1800" b="1" baseline="0" dirty="0" smtClean="0">
                          <a:solidFill>
                            <a:schemeClr val="tx1"/>
                          </a:solidFill>
                          <a:latin typeface="Sakkal Majalla" panose="02000000000000000000" pitchFamily="2" charset="-78"/>
                          <a:cs typeface="Sakkal Majalla" panose="02000000000000000000" pitchFamily="2" charset="-78"/>
                        </a:rPr>
                        <a:t>  </a:t>
                      </a:r>
                      <a:r>
                        <a:rPr lang="ar-AE" sz="1800" b="1" baseline="0" dirty="0" smtClean="0">
                          <a:solidFill>
                            <a:schemeClr val="tx1"/>
                          </a:solidFill>
                          <a:latin typeface="Sakkal Majalla" panose="02000000000000000000" pitchFamily="2" charset="-78"/>
                          <a:cs typeface="Sakkal Majalla" panose="02000000000000000000" pitchFamily="2" charset="-78"/>
                        </a:rPr>
                        <a:t>صدى الموارد البشرية</a:t>
                      </a:r>
                      <a:r>
                        <a:rPr lang="en-US" sz="1800" b="1" baseline="0" dirty="0" smtClean="0">
                          <a:solidFill>
                            <a:schemeClr val="tx1"/>
                          </a:solidFill>
                          <a:latin typeface="Sakkal Majalla" panose="02000000000000000000" pitchFamily="2" charset="-78"/>
                          <a:cs typeface="Sakkal Majalla" panose="02000000000000000000" pitchFamily="2" charset="-78"/>
                        </a:rPr>
                        <a:t> </a:t>
                      </a:r>
                      <a:r>
                        <a:rPr lang="ar-AE" sz="1800" b="1" baseline="0" dirty="0" smtClean="0">
                          <a:solidFill>
                            <a:schemeClr val="tx1"/>
                          </a:solidFill>
                          <a:latin typeface="Sakkal Majalla" panose="02000000000000000000" pitchFamily="2" charset="-78"/>
                          <a:cs typeface="Sakkal Majalla" panose="02000000000000000000" pitchFamily="2" charset="-78"/>
                        </a:rPr>
                        <a:t> وشركاء الهيئة </a:t>
                      </a:r>
                      <a:endParaRPr lang="en-US" sz="18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الفئة المستهدفة</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extLst>
                  <a:ext uri="{0D108BD9-81ED-4DB2-BD59-A6C34878D82A}">
                    <a16:rowId xmlns="" xmlns:a16="http://schemas.microsoft.com/office/drawing/2014/main" val="10001"/>
                  </a:ext>
                </a:extLst>
              </a:tr>
              <a:tr h="544733">
                <a:tc>
                  <a:txBody>
                    <a:bodyPr/>
                    <a:lstStyle/>
                    <a:p>
                      <a:pPr algn="ctr"/>
                      <a:r>
                        <a:rPr lang="ar-AE" sz="1700" b="1" dirty="0" smtClean="0">
                          <a:solidFill>
                            <a:schemeClr val="tx1"/>
                          </a:solidFill>
                          <a:latin typeface="Sakkal Majalla" panose="02000000000000000000" pitchFamily="2" charset="-78"/>
                          <a:cs typeface="Sakkal Majalla" panose="02000000000000000000" pitchFamily="2" charset="-78"/>
                        </a:rPr>
                        <a:t>ضمن الخطة التشغيلية</a:t>
                      </a:r>
                      <a:endParaRPr lang="en-US" sz="17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حالة </a:t>
                      </a:r>
                      <a:r>
                        <a:rPr lang="ar-AE" sz="1800" b="1" baseline="0" dirty="0" smtClean="0">
                          <a:latin typeface="Sakkal Majalla" panose="02000000000000000000" pitchFamily="2" charset="-78"/>
                          <a:cs typeface="Sakkal Majalla" panose="02000000000000000000" pitchFamily="2" charset="-78"/>
                        </a:rPr>
                        <a:t>الاستبيان </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tr>
              <a:tr h="529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latin typeface="Sakkal Majalla" panose="02000000000000000000" pitchFamily="2" charset="-78"/>
                          <a:cs typeface="Sakkal Majalla" panose="02000000000000000000" pitchFamily="2" charset="-78"/>
                        </a:rPr>
                        <a:t>383</a:t>
                      </a: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v"/>
                        <a:tabLst/>
                        <a:defRPr/>
                      </a:pPr>
                      <a:r>
                        <a:rPr lang="ar-AE" sz="1800" b="1" dirty="0" smtClean="0">
                          <a:latin typeface="Sakkal Majalla" panose="02000000000000000000" pitchFamily="2" charset="-78"/>
                          <a:cs typeface="Sakkal Majalla" panose="02000000000000000000" pitchFamily="2" charset="-78"/>
                        </a:rPr>
                        <a:t>حجم العينة المستهدفة</a:t>
                      </a:r>
                      <a:endParaRPr lang="en-US" sz="18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extLst>
                  <a:ext uri="{0D108BD9-81ED-4DB2-BD59-A6C34878D82A}">
                    <a16:rowId xmlns="" xmlns:a16="http://schemas.microsoft.com/office/drawing/2014/main" val="10003"/>
                  </a:ext>
                </a:extLst>
              </a:tr>
              <a:tr h="915150">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cs typeface="Sakkal Majalla" panose="02000000000000000000" pitchFamily="2" charset="-78"/>
                        </a:rPr>
                        <a:t>768</a:t>
                      </a: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عدد الردود للاستبيان</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extLst>
                  <a:ext uri="{0D108BD9-81ED-4DB2-BD59-A6C34878D82A}">
                    <a16:rowId xmlns="" xmlns:a16="http://schemas.microsoft.com/office/drawing/2014/main" val="10004"/>
                  </a:ext>
                </a:extLst>
              </a:tr>
              <a:tr h="1241991">
                <a:tc>
                  <a:txBody>
                    <a:bodyPr/>
                    <a:lstStyle/>
                    <a:p>
                      <a:pPr algn="ctr" rtl="1"/>
                      <a:r>
                        <a:rPr lang="ar-AE" sz="1700" b="1" u="sng" dirty="0" smtClean="0">
                          <a:solidFill>
                            <a:schemeClr val="tx1"/>
                          </a:solidFill>
                          <a:latin typeface="Sakkal Majalla" panose="02000000000000000000" pitchFamily="2" charset="-78"/>
                          <a:cs typeface="Sakkal Majalla" panose="02000000000000000000" pitchFamily="2" charset="-78"/>
                        </a:rPr>
                        <a:t>تاريخ</a:t>
                      </a:r>
                      <a:r>
                        <a:rPr lang="ar-AE" sz="1700" b="1" u="sng" baseline="0" dirty="0" smtClean="0">
                          <a:solidFill>
                            <a:schemeClr val="tx1"/>
                          </a:solidFill>
                          <a:latin typeface="Sakkal Majalla" panose="02000000000000000000" pitchFamily="2" charset="-78"/>
                          <a:cs typeface="Sakkal Majalla" panose="02000000000000000000" pitchFamily="2" charset="-78"/>
                        </a:rPr>
                        <a:t> الإطلاق: 6/ديسمبر/2018</a:t>
                      </a:r>
                    </a:p>
                    <a:p>
                      <a:pPr algn="ctr" rtl="1"/>
                      <a:r>
                        <a:rPr lang="ar-AE" sz="1700" b="1" u="sng" baseline="0" dirty="0" smtClean="0">
                          <a:solidFill>
                            <a:schemeClr val="tx1"/>
                          </a:solidFill>
                          <a:latin typeface="Sakkal Majalla" panose="02000000000000000000" pitchFamily="2" charset="-78"/>
                          <a:cs typeface="Sakkal Majalla" panose="02000000000000000000" pitchFamily="2" charset="-78"/>
                        </a:rPr>
                        <a:t>تاريخ الإغلاق: 31/ديسمبر/2018</a:t>
                      </a:r>
                      <a:endParaRPr lang="en-US" sz="1700" b="1" u="sng" dirty="0" smtClean="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تاريخ</a:t>
                      </a:r>
                      <a:r>
                        <a:rPr lang="ar-AE" sz="1800" b="1" baseline="0" dirty="0" smtClean="0">
                          <a:latin typeface="Sakkal Majalla" panose="02000000000000000000" pitchFamily="2" charset="-78"/>
                          <a:cs typeface="Sakkal Majalla" panose="02000000000000000000" pitchFamily="2" charset="-78"/>
                        </a:rPr>
                        <a:t> إطلاق و اغلاق الاستبيان </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extLst>
                  <a:ext uri="{0D108BD9-81ED-4DB2-BD59-A6C34878D82A}">
                    <a16:rowId xmlns="" xmlns:a16="http://schemas.microsoft.com/office/drawing/2014/main" val="10005"/>
                  </a:ext>
                </a:extLst>
              </a:tr>
            </a:tbl>
          </a:graphicData>
        </a:graphic>
      </p:graphicFrame>
      <p:graphicFrame>
        <p:nvGraphicFramePr>
          <p:cNvPr id="7" name="Chart 6"/>
          <p:cNvGraphicFramePr>
            <a:graphicFrameLocks/>
          </p:cNvGraphicFramePr>
          <p:nvPr>
            <p:extLst/>
          </p:nvPr>
        </p:nvGraphicFramePr>
        <p:xfrm>
          <a:off x="-6927" y="1143898"/>
          <a:ext cx="5943600" cy="50283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17104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895600"/>
            <a:ext cx="12192000" cy="830997"/>
          </a:xfrm>
          <a:prstGeom prst="rect">
            <a:avLst/>
          </a:prstGeom>
        </p:spPr>
        <p:txBody>
          <a:bodyPr wrap="square">
            <a:spAutoFit/>
          </a:bodyPr>
          <a:lstStyle/>
          <a:p>
            <a:pPr algn="ctr"/>
            <a:r>
              <a:rPr lang="en-US" sz="4800" b="1" dirty="0">
                <a:solidFill>
                  <a:srgbClr val="CBA14D"/>
                </a:solidFill>
                <a:latin typeface="Sakkal Majalla" panose="02000000000000000000" pitchFamily="2" charset="-78"/>
                <a:cs typeface="Sakkal Majalla" panose="02000000000000000000" pitchFamily="2" charset="-78"/>
              </a:rPr>
              <a:t> </a:t>
            </a:r>
            <a:r>
              <a:rPr lang="ar-AE" sz="4800" b="1" dirty="0" smtClean="0">
                <a:solidFill>
                  <a:srgbClr val="CBA14D"/>
                </a:solidFill>
                <a:latin typeface="Sakkal Majalla" panose="02000000000000000000" pitchFamily="2" charset="-78"/>
                <a:cs typeface="Sakkal Majalla" panose="02000000000000000000" pitchFamily="2" charset="-78"/>
              </a:rPr>
              <a:t>قسم المنتدى </a:t>
            </a:r>
            <a:r>
              <a:rPr lang="ar-AE" sz="4800" b="1" dirty="0">
                <a:solidFill>
                  <a:srgbClr val="CBA14D"/>
                </a:solidFill>
                <a:latin typeface="Sakkal Majalla" panose="02000000000000000000" pitchFamily="2" charset="-78"/>
                <a:cs typeface="Sakkal Majalla" panose="02000000000000000000" pitchFamily="2" charset="-78"/>
              </a:rPr>
              <a:t>الإلكتروني لمختصي الموارد البشرية على لينكد إ</a:t>
            </a:r>
            <a:r>
              <a:rPr lang="ar-AE" sz="4800" b="1" dirty="0" smtClean="0">
                <a:solidFill>
                  <a:srgbClr val="CBA14D"/>
                </a:solidFill>
                <a:latin typeface="Sakkal Majalla" panose="02000000000000000000" pitchFamily="2" charset="-78"/>
                <a:cs typeface="Sakkal Majalla" panose="02000000000000000000" pitchFamily="2" charset="-78"/>
              </a:rPr>
              <a:t>ن</a:t>
            </a:r>
            <a:endParaRPr lang="en-US" sz="4800" dirty="0">
              <a:solidFill>
                <a:srgbClr val="CBA14D"/>
              </a:solidFill>
            </a:endParaRPr>
          </a:p>
        </p:txBody>
      </p:sp>
    </p:spTree>
    <p:extLst>
      <p:ext uri="{BB962C8B-B14F-4D97-AF65-F5344CB8AC3E}">
        <p14:creationId xmlns:p14="http://schemas.microsoft.com/office/powerpoint/2010/main" val="2959956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10200" y="152400"/>
            <a:ext cx="5524132" cy="731783"/>
          </a:xfrm>
        </p:spPr>
        <p:txBody>
          <a:bodyPr>
            <a:noAutofit/>
          </a:bodyPr>
          <a:lstStyle/>
          <a:p>
            <a:pPr algn="ctr"/>
            <a:r>
              <a:rPr lang="en-US" sz="2800" dirty="0">
                <a:solidFill>
                  <a:srgbClr val="AC8332"/>
                </a:solidFill>
                <a:latin typeface="Sakkal Majalla" panose="02000000000000000000" pitchFamily="2" charset="-78"/>
                <a:cs typeface="Sakkal Majalla" panose="02000000000000000000" pitchFamily="2" charset="-78"/>
              </a:rPr>
              <a:t> </a:t>
            </a:r>
            <a:r>
              <a:rPr lang="ar-AE" sz="2800" dirty="0">
                <a:solidFill>
                  <a:srgbClr val="AC8332"/>
                </a:solidFill>
                <a:latin typeface="Sakkal Majalla" panose="02000000000000000000" pitchFamily="2" charset="-78"/>
                <a:cs typeface="Sakkal Majalla" panose="02000000000000000000" pitchFamily="2" charset="-78"/>
              </a:rPr>
              <a:t>الرضا </a:t>
            </a:r>
            <a:r>
              <a:rPr lang="ar-AE" sz="2800" dirty="0" smtClean="0">
                <a:solidFill>
                  <a:srgbClr val="AC8332"/>
                </a:solidFill>
                <a:latin typeface="Sakkal Majalla" panose="02000000000000000000" pitchFamily="2" charset="-78"/>
                <a:cs typeface="Sakkal Majalla" panose="02000000000000000000" pitchFamily="2" charset="-78"/>
              </a:rPr>
              <a:t>العام عن </a:t>
            </a:r>
            <a:r>
              <a:rPr lang="ar-AE" sz="2800" dirty="0">
                <a:solidFill>
                  <a:srgbClr val="AC8332"/>
                </a:solidFill>
                <a:latin typeface="Sakkal Majalla" panose="02000000000000000000" pitchFamily="2" charset="-78"/>
                <a:cs typeface="Sakkal Majalla" panose="02000000000000000000" pitchFamily="2" charset="-78"/>
              </a:rPr>
              <a:t>المنتدى الإلكتروني لمختصي الموارد البشرية على لينكد إن</a:t>
            </a:r>
            <a:endParaRPr lang="en-US" sz="2800" dirty="0">
              <a:solidFill>
                <a:srgbClr val="AC8332"/>
              </a:solidFill>
            </a:endParaRPr>
          </a:p>
        </p:txBody>
      </p:sp>
      <p:sp>
        <p:nvSpPr>
          <p:cNvPr id="7" name="TextBox 6"/>
          <p:cNvSpPr txBox="1"/>
          <p:nvPr/>
        </p:nvSpPr>
        <p:spPr>
          <a:xfrm>
            <a:off x="152400" y="6138446"/>
            <a:ext cx="11847780" cy="338554"/>
          </a:xfrm>
          <a:prstGeom prst="rect">
            <a:avLst/>
          </a:prstGeom>
          <a:noFill/>
        </p:spPr>
        <p:txBody>
          <a:bodyPr wrap="square" rtlCol="0">
            <a:spAutoFit/>
          </a:bodyPr>
          <a:lstStyle/>
          <a:p>
            <a:pPr algn="r" rtl="1"/>
            <a:r>
              <a:rPr lang="en-US" sz="1600" b="1" dirty="0">
                <a:solidFill>
                  <a:schemeClr val="accent3">
                    <a:lumMod val="50000"/>
                  </a:schemeClr>
                </a:solidFill>
                <a:latin typeface="Sakkal Majalla" panose="02000000000000000000" pitchFamily="2" charset="-78"/>
                <a:cs typeface="Sakkal Majalla" panose="02000000000000000000" pitchFamily="2" charset="-78"/>
              </a:rPr>
              <a:t>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ملاحظة:</a:t>
            </a:r>
            <a:r>
              <a:rPr lang="en-US" sz="1600" b="1" dirty="0" smtClean="0">
                <a:solidFill>
                  <a:schemeClr val="accent3">
                    <a:lumMod val="50000"/>
                  </a:schemeClr>
                </a:solidFill>
                <a:latin typeface="Sakkal Majalla" panose="02000000000000000000" pitchFamily="2" charset="-78"/>
                <a:cs typeface="Sakkal Majalla" panose="02000000000000000000" pitchFamily="2" charset="-78"/>
              </a:rPr>
              <a:t>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تمت عملية احتساب نسبة الرضا بناء </a:t>
            </a:r>
            <a:r>
              <a:rPr lang="ar-AE" sz="1600" b="1" dirty="0">
                <a:solidFill>
                  <a:schemeClr val="accent3">
                    <a:lumMod val="50000"/>
                  </a:schemeClr>
                </a:solidFill>
                <a:latin typeface="Sakkal Majalla" panose="02000000000000000000" pitchFamily="2" charset="-78"/>
                <a:cs typeface="Sakkal Majalla" panose="02000000000000000000" pitchFamily="2" charset="-78"/>
              </a:rPr>
              <a:t>على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المشاركين الذين أجابوا بـ (لدي فكرة وأنا عضو في المنتدى) والبالغ عددهم </a:t>
            </a:r>
            <a:r>
              <a:rPr lang="ar-AE" sz="1600" b="1" u="sng" dirty="0" smtClean="0">
                <a:solidFill>
                  <a:schemeClr val="accent3">
                    <a:lumMod val="50000"/>
                  </a:schemeClr>
                </a:solidFill>
                <a:latin typeface="Sakkal Majalla" panose="02000000000000000000" pitchFamily="2" charset="-78"/>
                <a:cs typeface="Sakkal Majalla" panose="02000000000000000000" pitchFamily="2" charset="-78"/>
              </a:rPr>
              <a:t>17 مشارك</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 كما هو موضح في الرسم البياني المجاور والشريحة التالية</a:t>
            </a:r>
            <a:endParaRPr lang="en-US" sz="1600" b="1" dirty="0">
              <a:solidFill>
                <a:schemeClr val="accent3">
                  <a:lumMod val="50000"/>
                </a:schemeClr>
              </a:solidFill>
              <a:latin typeface="Sakkal Majalla" panose="02000000000000000000" pitchFamily="2" charset="-78"/>
              <a:cs typeface="Sakkal Majalla" panose="02000000000000000000" pitchFamily="2" charset="-78"/>
            </a:endParaRPr>
          </a:p>
        </p:txBody>
      </p:sp>
      <p:graphicFrame>
        <p:nvGraphicFramePr>
          <p:cNvPr id="10" name="Chart 9"/>
          <p:cNvGraphicFramePr>
            <a:graphicFrameLocks/>
          </p:cNvGraphicFramePr>
          <p:nvPr>
            <p:extLst>
              <p:ext uri="{D42A27DB-BD31-4B8C-83A1-F6EECF244321}">
                <p14:modId xmlns:p14="http://schemas.microsoft.com/office/powerpoint/2010/main" val="3005528147"/>
              </p:ext>
            </p:extLst>
          </p:nvPr>
        </p:nvGraphicFramePr>
        <p:xfrm>
          <a:off x="6781800" y="1432692"/>
          <a:ext cx="5218380" cy="45871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extLst>
              <p:ext uri="{D42A27DB-BD31-4B8C-83A1-F6EECF244321}">
                <p14:modId xmlns:p14="http://schemas.microsoft.com/office/powerpoint/2010/main" val="4107401625"/>
              </p:ext>
            </p:extLst>
          </p:nvPr>
        </p:nvGraphicFramePr>
        <p:xfrm>
          <a:off x="152400" y="1432692"/>
          <a:ext cx="6477000" cy="45871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85527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ar-AE" sz="2800" dirty="0">
                <a:solidFill>
                  <a:srgbClr val="AC8332"/>
                </a:solidFill>
                <a:latin typeface="Sakkal Majalla" panose="02000000000000000000" pitchFamily="2" charset="-78"/>
                <a:cs typeface="Sakkal Majalla" panose="02000000000000000000" pitchFamily="2" charset="-78"/>
              </a:rPr>
              <a:t>الرضا عن المنتدى الإلكتروني لمختصي الموارد البشرية على لينكد </a:t>
            </a:r>
            <a:r>
              <a:rPr lang="ar-AE" sz="2800" dirty="0" smtClean="0">
                <a:solidFill>
                  <a:srgbClr val="AC8332"/>
                </a:solidFill>
                <a:latin typeface="Sakkal Majalla" panose="02000000000000000000" pitchFamily="2" charset="-78"/>
                <a:cs typeface="Sakkal Majalla" panose="02000000000000000000" pitchFamily="2" charset="-78"/>
              </a:rPr>
              <a:t>إن</a:t>
            </a:r>
            <a:r>
              <a:rPr lang="ar-AE" sz="2800" dirty="0" smtClean="0">
                <a:latin typeface="Sakkal Majalla" panose="02000000000000000000" pitchFamily="2" charset="-78"/>
                <a:cs typeface="Sakkal Majalla" panose="02000000000000000000" pitchFamily="2" charset="-78"/>
              </a:rPr>
              <a:t> و سنة المشاركة </a:t>
            </a:r>
            <a:endParaRPr lang="en-US" sz="2800" dirty="0"/>
          </a:p>
        </p:txBody>
      </p:sp>
      <p:graphicFrame>
        <p:nvGraphicFramePr>
          <p:cNvPr id="10" name="Chart 9"/>
          <p:cNvGraphicFramePr>
            <a:graphicFrameLocks/>
          </p:cNvGraphicFramePr>
          <p:nvPr>
            <p:extLst>
              <p:ext uri="{D42A27DB-BD31-4B8C-83A1-F6EECF244321}">
                <p14:modId xmlns:p14="http://schemas.microsoft.com/office/powerpoint/2010/main" val="3148975311"/>
              </p:ext>
            </p:extLst>
          </p:nvPr>
        </p:nvGraphicFramePr>
        <p:xfrm>
          <a:off x="236816" y="1447800"/>
          <a:ext cx="4716183" cy="41982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3952362768"/>
              </p:ext>
            </p:extLst>
          </p:nvPr>
        </p:nvGraphicFramePr>
        <p:xfrm>
          <a:off x="5181600" y="1447800"/>
          <a:ext cx="6858000" cy="4198203"/>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52400" y="5646003"/>
            <a:ext cx="5105399" cy="830997"/>
          </a:xfrm>
          <a:prstGeom prst="rect">
            <a:avLst/>
          </a:prstGeom>
        </p:spPr>
        <p:txBody>
          <a:bodyPr wrap="square">
            <a:spAutoFit/>
          </a:bodyPr>
          <a:lstStyle/>
          <a:p>
            <a:pPr algn="r" rtl="1"/>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الرسم البياني أعلاه يوضح أعداد الأشخاص الذين (لديهم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وهم أعضاء في المنتدى</a:t>
            </a:r>
            <a:r>
              <a:rPr lang="ar-AE" sz="1600" b="1" dirty="0">
                <a:solidFill>
                  <a:schemeClr val="accent3">
                    <a:lumMod val="50000"/>
                  </a:schemeClr>
                </a:solidFill>
                <a:latin typeface="Sakkal Majalla" panose="02000000000000000000" pitchFamily="2" charset="-78"/>
                <a:cs typeface="Sakkal Majalla" panose="02000000000000000000" pitchFamily="2" charset="-78"/>
              </a:rPr>
              <a:t>)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والبالغ عددهم (17مشارك)</a:t>
            </a:r>
          </a:p>
          <a:p>
            <a:pPr algn="r" rtl="1"/>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 يتيح السؤال إمكانية اختيار أكثر من إجابة</a:t>
            </a:r>
            <a:endParaRPr lang="ar-AE" sz="1600" b="1" dirty="0">
              <a:solidFill>
                <a:schemeClr val="accent3">
                  <a:lumMod val="50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23920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08817" y="228600"/>
            <a:ext cx="6430315" cy="731783"/>
          </a:xfrm>
        </p:spPr>
        <p:txBody>
          <a:bodyPr>
            <a:noAutofit/>
          </a:bodyPr>
          <a:lstStyle/>
          <a:p>
            <a:pPr algn="ctr"/>
            <a:r>
              <a:rPr lang="ar-AE" sz="2800" dirty="0" smtClean="0">
                <a:latin typeface="Sakkal Majalla" panose="02000000000000000000" pitchFamily="2" charset="-78"/>
                <a:cs typeface="Sakkal Majalla" panose="02000000000000000000" pitchFamily="2" charset="-78"/>
              </a:rPr>
              <a:t>الاقتراحات الواردة </a:t>
            </a:r>
            <a:r>
              <a:rPr lang="ar-AE" sz="2800" dirty="0">
                <a:latin typeface="Sakkal Majalla" panose="02000000000000000000" pitchFamily="2" charset="-78"/>
                <a:cs typeface="Sakkal Majalla" panose="02000000000000000000" pitchFamily="2" charset="-78"/>
              </a:rPr>
              <a:t>على </a:t>
            </a:r>
            <a:r>
              <a:rPr lang="ar-AE" sz="2800" dirty="0" smtClean="0">
                <a:latin typeface="Sakkal Majalla" panose="02000000000000000000" pitchFamily="2" charset="-78"/>
                <a:cs typeface="Sakkal Majalla" panose="02000000000000000000" pitchFamily="2" charset="-78"/>
              </a:rPr>
              <a:t>المنتدى </a:t>
            </a:r>
            <a:r>
              <a:rPr lang="ar-AE" sz="2800" dirty="0">
                <a:latin typeface="Sakkal Majalla" panose="02000000000000000000" pitchFamily="2" charset="-78"/>
                <a:cs typeface="Sakkal Majalla" panose="02000000000000000000" pitchFamily="2" charset="-78"/>
              </a:rPr>
              <a:t>الإلكتروني لمختصي الموارد البشرية على لينكد إن</a:t>
            </a: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974086699"/>
              </p:ext>
            </p:extLst>
          </p:nvPr>
        </p:nvGraphicFramePr>
        <p:xfrm>
          <a:off x="6244292" y="1611235"/>
          <a:ext cx="5782983" cy="3875165"/>
        </p:xfrm>
        <a:graphic>
          <a:graphicData uri="http://schemas.openxmlformats.org/drawingml/2006/table">
            <a:tbl>
              <a:tblPr firstRow="1" bandRow="1">
                <a:tableStyleId>{5C22544A-7EE6-4342-B048-85BDC9FD1C3A}</a:tableStyleId>
              </a:tblPr>
              <a:tblGrid>
                <a:gridCol w="5782983"/>
              </a:tblGrid>
              <a:tr h="787275">
                <a:tc>
                  <a:txBody>
                    <a:bodyPr/>
                    <a:lstStyle/>
                    <a:p>
                      <a:pPr algn="ctr"/>
                      <a:r>
                        <a:rPr lang="ar-AE" sz="2000" b="1" dirty="0" smtClean="0">
                          <a:solidFill>
                            <a:srgbClr val="C00000"/>
                          </a:solidFill>
                          <a:latin typeface="Sakkal Majalla" panose="02000000000000000000" pitchFamily="2" charset="-78"/>
                          <a:cs typeface="Sakkal Majalla" panose="02000000000000000000" pitchFamily="2" charset="-78"/>
                        </a:rPr>
                        <a:t>الاقتراحات الواردة </a:t>
                      </a:r>
                      <a:r>
                        <a:rPr lang="ar-AE" sz="2000" b="1" dirty="0" smtClean="0">
                          <a:latin typeface="Sakkal Majalla" panose="02000000000000000000" pitchFamily="2" charset="-78"/>
                          <a:cs typeface="Sakkal Majalla" panose="02000000000000000000" pitchFamily="2" charset="-78"/>
                        </a:rPr>
                        <a:t>على مواضيع المنتدى الإلكتروني لمختصي الموارد البشرية على لينكد إن</a:t>
                      </a:r>
                    </a:p>
                  </a:txBody>
                  <a:tcPr>
                    <a:lnB w="12700" cap="flat" cmpd="sng" algn="ctr">
                      <a:solidFill>
                        <a:schemeClr val="bg1">
                          <a:lumMod val="85000"/>
                        </a:schemeClr>
                      </a:solidFill>
                      <a:prstDash val="solid"/>
                      <a:round/>
                      <a:headEnd type="none" w="med" len="med"/>
                      <a:tailEnd type="none" w="med" len="med"/>
                    </a:lnB>
                    <a:solidFill>
                      <a:srgbClr val="AC8332"/>
                    </a:solidFill>
                  </a:tcPr>
                </a:tc>
              </a:tr>
              <a:tr h="1091055">
                <a:tc>
                  <a:txBody>
                    <a:bodyPr/>
                    <a:lstStyle/>
                    <a:p>
                      <a:pPr marL="0" marR="0" lvl="0" indent="0" algn="justLow"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cs typeface="Sakkal Majalla" panose="02000000000000000000" pitchFamily="2" charset="-78"/>
                        </a:rPr>
                        <a:t>مواضيع تناسب الموظفين وتسهم في مشاركتهم همومهم وحل مشكلاتهم في أماكن عملهم للاستفادة منها</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957338">
                <a:tc>
                  <a:txBody>
                    <a:bodyPr/>
                    <a:lstStyle/>
                    <a:p>
                      <a:pPr marL="0" marR="0" lvl="0" indent="0" algn="justLow"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cs typeface="Sakkal Majalla" panose="02000000000000000000" pitchFamily="2" charset="-78"/>
                        </a:rPr>
                        <a:t>الأمور التي تهم الموارد البشرية</a:t>
                      </a:r>
                      <a:endParaRPr lang="ar-AE" sz="1700" b="1" dirty="0" smtClean="0">
                        <a:solidFill>
                          <a:schemeClr val="tx1"/>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1039497">
                <a:tc>
                  <a:txBody>
                    <a:bodyPr/>
                    <a:lstStyle/>
                    <a:p>
                      <a:pPr marL="0" marR="0" lvl="0" indent="0" algn="justLow"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cs typeface="Sakkal Majalla" panose="02000000000000000000" pitchFamily="2" charset="-78"/>
                        </a:rPr>
                        <a:t>أمور الموظفين</a:t>
                      </a:r>
                      <a:r>
                        <a:rPr lang="en-US" sz="1700" b="1" dirty="0" smtClean="0">
                          <a:solidFill>
                            <a:schemeClr val="tx1"/>
                          </a:solidFill>
                          <a:latin typeface="Sakkal Majalla" panose="02000000000000000000" pitchFamily="2" charset="-78"/>
                          <a:cs typeface="Sakkal Majalla" panose="02000000000000000000" pitchFamily="2" charset="-78"/>
                        </a:rPr>
                        <a:t> </a:t>
                      </a:r>
                      <a:r>
                        <a:rPr lang="en-US" sz="1700" b="1" baseline="0" dirty="0" smtClean="0">
                          <a:solidFill>
                            <a:schemeClr val="tx1"/>
                          </a:solidFill>
                          <a:latin typeface="Sakkal Majalla" panose="02000000000000000000" pitchFamily="2" charset="-78"/>
                          <a:cs typeface="Sakkal Majalla" panose="02000000000000000000" pitchFamily="2" charset="-78"/>
                        </a:rPr>
                        <a:t> </a:t>
                      </a:r>
                      <a:r>
                        <a:rPr lang="ar-AE" sz="1700" b="1" baseline="0" dirty="0" smtClean="0">
                          <a:solidFill>
                            <a:schemeClr val="tx1"/>
                          </a:solidFill>
                          <a:latin typeface="Sakkal Majalla" panose="02000000000000000000" pitchFamily="2" charset="-78"/>
                          <a:cs typeface="Sakkal Majalla" panose="02000000000000000000" pitchFamily="2" charset="-78"/>
                        </a:rPr>
                        <a:t>وإدارة الاداء</a:t>
                      </a:r>
                      <a:endParaRPr lang="ar-AE" sz="1700" b="1" dirty="0" smtClean="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71988038"/>
              </p:ext>
            </p:extLst>
          </p:nvPr>
        </p:nvGraphicFramePr>
        <p:xfrm>
          <a:off x="304800" y="1611235"/>
          <a:ext cx="5782983" cy="3875165"/>
        </p:xfrm>
        <a:graphic>
          <a:graphicData uri="http://schemas.openxmlformats.org/drawingml/2006/table">
            <a:tbl>
              <a:tblPr firstRow="1" bandRow="1">
                <a:tableStyleId>{5C22544A-7EE6-4342-B048-85BDC9FD1C3A}</a:tableStyleId>
              </a:tblPr>
              <a:tblGrid>
                <a:gridCol w="5782983"/>
              </a:tblGrid>
              <a:tr h="762000">
                <a:tc>
                  <a:txBody>
                    <a:bodyPr/>
                    <a:lstStyle/>
                    <a:p>
                      <a:pPr algn="ctr"/>
                      <a:r>
                        <a:rPr lang="ar-AE" sz="2000" b="1" dirty="0" smtClean="0">
                          <a:solidFill>
                            <a:srgbClr val="C00000"/>
                          </a:solidFill>
                          <a:latin typeface="Sakkal Majalla" panose="02000000000000000000" pitchFamily="2" charset="-78"/>
                          <a:cs typeface="Sakkal Majalla" panose="02000000000000000000" pitchFamily="2" charset="-78"/>
                        </a:rPr>
                        <a:t>الاقتراحات التطويرية </a:t>
                      </a:r>
                      <a:r>
                        <a:rPr lang="ar-AE" sz="2000" b="1" dirty="0" smtClean="0">
                          <a:latin typeface="Sakkal Majalla" panose="02000000000000000000" pitchFamily="2" charset="-78"/>
                          <a:cs typeface="Sakkal Majalla" panose="02000000000000000000" pitchFamily="2" charset="-78"/>
                        </a:rPr>
                        <a:t>على مواضيع المنتدى الإلكتروني لمختصي الموارد البشرية على لينكد إن</a:t>
                      </a:r>
                    </a:p>
                  </a:txBody>
                  <a:tcPr>
                    <a:lnB w="12700" cap="flat" cmpd="sng" algn="ctr">
                      <a:solidFill>
                        <a:schemeClr val="bg1">
                          <a:lumMod val="85000"/>
                        </a:schemeClr>
                      </a:solidFill>
                      <a:prstDash val="solid"/>
                      <a:round/>
                      <a:headEnd type="none" w="med" len="med"/>
                      <a:tailEnd type="none" w="med" len="med"/>
                    </a:lnB>
                    <a:solidFill>
                      <a:srgbClr val="AC8332"/>
                    </a:solidFill>
                  </a:tcPr>
                </a:tc>
              </a:tr>
              <a:tr h="2107040">
                <a:tc>
                  <a:txBody>
                    <a:bodyPr/>
                    <a:lstStyle/>
                    <a:p>
                      <a:pPr marL="0" marR="0" lvl="0" indent="0" algn="justLow"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تعيين مدير مستمر في المنتدى يقوم بطرح النقاش او ادارته ولديه المام تام بأعمال الموارد البشرية وأن يكون قادرا على الرد والتجاوب مع المناقشات ولديه معرفة ولغة صحيحة وقدرة على الرد وأن يكون قادرا على انهاء اي جدال بأسلوب جيد وغير متردد في اعطاء اجابات تخص الموظفين .</a:t>
                      </a:r>
                      <a:r>
                        <a:rPr lang="ar-AE" sz="1700" b="1" baseline="0" dirty="0" smtClean="0">
                          <a:solidFill>
                            <a:srgbClr val="000000"/>
                          </a:solidFill>
                          <a:latin typeface="Sakkal Majalla" panose="02000000000000000000" pitchFamily="2" charset="-78"/>
                          <a:cs typeface="Sakkal Majalla" panose="02000000000000000000" pitchFamily="2" charset="-78"/>
                        </a:rPr>
                        <a:t> </a:t>
                      </a:r>
                      <a:r>
                        <a:rPr lang="ar-AE" sz="1700" b="1" dirty="0" smtClean="0">
                          <a:solidFill>
                            <a:srgbClr val="000000"/>
                          </a:solidFill>
                          <a:latin typeface="Sakkal Majalla" panose="02000000000000000000" pitchFamily="2" charset="-78"/>
                          <a:cs typeface="Sakkal Majalla" panose="02000000000000000000" pitchFamily="2" charset="-78"/>
                        </a:rPr>
                        <a:t>في حال تقدم أحد أعضا المنتدى بطرح سؤال ، على مدير المنتدى البحث عن اجابة للسؤال من خلال الاستفسار عنه لدى الجهة المعنية والعودة لتقديم الرد وعدم تجاهل الرد نهائيا </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1006125">
                <a:tc>
                  <a:txBody>
                    <a:bodyPr/>
                    <a:lstStyle/>
                    <a:p>
                      <a:pPr marL="0" marR="0" lvl="0" indent="0" algn="justLow"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cs typeface="Sakkal Majalla" panose="02000000000000000000" pitchFamily="2" charset="-78"/>
                        </a:rPr>
                        <a:t>نقترح عمل تسويق للمنتدى حيث تلاحظ عدم معرفة عدد كبير من الموظفين عن المنتدى</a:t>
                      </a:r>
                    </a:p>
                    <a:p>
                      <a:pPr marL="0" marR="0" lvl="0" indent="0" algn="justLow" defTabSz="914264" rtl="1" eaLnBrk="1" fontAlgn="auto" latinLnBrk="0" hangingPunct="1">
                        <a:lnSpc>
                          <a:spcPct val="100000"/>
                        </a:lnSpc>
                        <a:spcBef>
                          <a:spcPts val="0"/>
                        </a:spcBef>
                        <a:spcAft>
                          <a:spcPts val="0"/>
                        </a:spcAft>
                        <a:buClrTx/>
                        <a:buSzTx/>
                        <a:buFontTx/>
                        <a:buNone/>
                        <a:tabLst/>
                        <a:defRPr/>
                      </a:pPr>
                      <a:endParaRPr lang="ar-AE" sz="1700" b="1" dirty="0" smtClean="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119161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2743200"/>
            <a:ext cx="6430315" cy="731783"/>
          </a:xfrm>
        </p:spPr>
        <p:txBody>
          <a:bodyPr>
            <a:noAutofit/>
          </a:bodyPr>
          <a:lstStyle/>
          <a:p>
            <a:pPr algn="ctr"/>
            <a:r>
              <a:rPr lang="ar-AE" sz="4800" dirty="0" smtClean="0">
                <a:solidFill>
                  <a:srgbClr val="AC8332"/>
                </a:solidFill>
                <a:latin typeface="Sakkal Majalla" panose="02000000000000000000" pitchFamily="2" charset="-78"/>
                <a:cs typeface="Sakkal Majalla" panose="02000000000000000000" pitchFamily="2" charset="-78"/>
              </a:rPr>
              <a:t>الاجراءات التصحيحية </a:t>
            </a:r>
            <a:endParaRPr lang="en-US" sz="4800" dirty="0">
              <a:solidFill>
                <a:srgbClr val="AC8332"/>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06063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13557761"/>
              </p:ext>
            </p:extLst>
          </p:nvPr>
        </p:nvGraphicFramePr>
        <p:xfrm>
          <a:off x="2667000" y="2194560"/>
          <a:ext cx="6934200" cy="1996440"/>
        </p:xfrm>
        <a:graphic>
          <a:graphicData uri="http://schemas.openxmlformats.org/drawingml/2006/table">
            <a:tbl>
              <a:tblPr firstRow="1" bandRow="1">
                <a:tableStyleId>{5C22544A-7EE6-4342-B048-85BDC9FD1C3A}</a:tableStyleId>
              </a:tblPr>
              <a:tblGrid>
                <a:gridCol w="3467100">
                  <a:extLst>
                    <a:ext uri="{9D8B030D-6E8A-4147-A177-3AD203B41FA5}">
                      <a16:colId xmlns="" xmlns:a16="http://schemas.microsoft.com/office/drawing/2014/main" val="20000"/>
                    </a:ext>
                  </a:extLst>
                </a:gridCol>
                <a:gridCol w="3467100">
                  <a:extLst>
                    <a:ext uri="{9D8B030D-6E8A-4147-A177-3AD203B41FA5}">
                      <a16:colId xmlns="" xmlns:a16="http://schemas.microsoft.com/office/drawing/2014/main" val="20001"/>
                    </a:ext>
                  </a:extLst>
                </a:gridCol>
              </a:tblGrid>
              <a:tr h="715202">
                <a:tc gridSpan="2">
                  <a:txBody>
                    <a:bodyPr/>
                    <a:lstStyle/>
                    <a:p>
                      <a:pPr algn="ctr"/>
                      <a:r>
                        <a:rPr lang="ar-AE" sz="2800" b="1" dirty="0" smtClean="0">
                          <a:solidFill>
                            <a:schemeClr val="bg1"/>
                          </a:solidFill>
                          <a:latin typeface="Sakkal Majalla" panose="02000000000000000000" pitchFamily="2" charset="-78"/>
                          <a:cs typeface="Sakkal Majalla" panose="02000000000000000000" pitchFamily="2" charset="-78"/>
                        </a:rPr>
                        <a:t>المرفقات</a:t>
                      </a:r>
                      <a:endParaRPr lang="en-US" sz="2800" b="1" dirty="0">
                        <a:solidFill>
                          <a:schemeClr val="bg1"/>
                        </a:solidFill>
                        <a:latin typeface="Sakkal Majalla" panose="02000000000000000000" pitchFamily="2" charset="-78"/>
                        <a:cs typeface="Sakkal Majalla" panose="02000000000000000000" pitchFamily="2" charset="-78"/>
                      </a:endParaRPr>
                    </a:p>
                  </a:txBody>
                  <a:tcPr anchor="ct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rgbClr val="CFA859"/>
                    </a:solidFill>
                  </a:tcPr>
                </a:tc>
                <a:tc hMerge="1">
                  <a:txBody>
                    <a:bodyPr/>
                    <a:lstStyle/>
                    <a:p>
                      <a:endParaRPr lang="en-US" dirty="0"/>
                    </a:p>
                  </a:txBody>
                  <a:tcPr/>
                </a:tc>
                <a:extLst>
                  <a:ext uri="{0D108BD9-81ED-4DB2-BD59-A6C34878D82A}">
                    <a16:rowId xmlns="" xmlns:a16="http://schemas.microsoft.com/office/drawing/2014/main" val="10000"/>
                  </a:ext>
                </a:extLst>
              </a:tr>
              <a:tr h="1281238">
                <a:tc>
                  <a:txBody>
                    <a:bodyPr/>
                    <a:lstStyle/>
                    <a:p>
                      <a:endParaRPr lang="en-US" sz="2800" b="1" dirty="0">
                        <a:latin typeface="Sakkal Majalla" panose="02000000000000000000" pitchFamily="2" charset="-78"/>
                        <a:cs typeface="Sakkal Majalla" panose="02000000000000000000" pitchFamily="2" charset="-78"/>
                      </a:endParaRPr>
                    </a:p>
                  </a:txBody>
                  <a:tcP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1" eaLnBrk="1" latinLnBrk="0" hangingPunct="1">
                        <a:buFontTx/>
                        <a:buNone/>
                      </a:pPr>
                      <a:r>
                        <a:rPr lang="ar-AE" sz="2800" b="1" kern="1200" dirty="0" smtClean="0">
                          <a:solidFill>
                            <a:schemeClr val="tx1"/>
                          </a:solidFill>
                          <a:latin typeface="Sakkal Majalla" panose="02000000000000000000" pitchFamily="2" charset="-78"/>
                          <a:ea typeface="+mn-ea"/>
                          <a:cs typeface="Sakkal Majalla" panose="02000000000000000000" pitchFamily="2" charset="-78"/>
                        </a:rPr>
                        <a:t>نتائج الاستبيان</a:t>
                      </a:r>
                      <a:endParaRPr lang="en-US" sz="28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615851579"/>
              </p:ext>
            </p:extLst>
          </p:nvPr>
        </p:nvGraphicFramePr>
        <p:xfrm>
          <a:off x="4495800" y="3192780"/>
          <a:ext cx="914400" cy="771525"/>
        </p:xfrm>
        <a:graphic>
          <a:graphicData uri="http://schemas.openxmlformats.org/presentationml/2006/ole">
            <mc:AlternateContent xmlns:mc="http://schemas.openxmlformats.org/markup-compatibility/2006">
              <mc:Choice xmlns:v="urn:schemas-microsoft-com:vml" Requires="v">
                <p:oleObj spid="_x0000_s1620" name="Acrobat Document" showAsIcon="1" r:id="rId3" imgW="914400" imgH="771480" progId="AcroExch.Document.DC">
                  <p:link updateAutomatic="1"/>
                </p:oleObj>
              </mc:Choice>
              <mc:Fallback>
                <p:oleObj name="Acrobat Document" showAsIcon="1" r:id="rId3" imgW="914400" imgH="771480" progId="AcroExch.Document.DC">
                  <p:link updateAutomatic="1"/>
                  <p:pic>
                    <p:nvPicPr>
                      <p:cNvPr id="0" name=""/>
                      <p:cNvPicPr/>
                      <p:nvPr/>
                    </p:nvPicPr>
                    <p:blipFill>
                      <a:blip r:embed="rId4"/>
                      <a:stretch>
                        <a:fillRect/>
                      </a:stretch>
                    </p:blipFill>
                    <p:spPr>
                      <a:xfrm>
                        <a:off x="4495800" y="3192780"/>
                        <a:ext cx="914400" cy="771525"/>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390148345"/>
              </p:ext>
            </p:extLst>
          </p:nvPr>
        </p:nvGraphicFramePr>
        <p:xfrm>
          <a:off x="3352800" y="3213562"/>
          <a:ext cx="914400" cy="771525"/>
        </p:xfrm>
        <a:graphic>
          <a:graphicData uri="http://schemas.openxmlformats.org/presentationml/2006/ole">
            <mc:AlternateContent xmlns:mc="http://schemas.openxmlformats.org/markup-compatibility/2006">
              <mc:Choice xmlns:v="urn:schemas-microsoft-com:vml" Requires="v">
                <p:oleObj spid="_x0000_s1621" name="Acrobat Document" showAsIcon="1" r:id="rId5" imgW="914400" imgH="771480" progId="AcroExch.Document.DC">
                  <p:link updateAutomatic="1"/>
                </p:oleObj>
              </mc:Choice>
              <mc:Fallback>
                <p:oleObj name="Acrobat Document" showAsIcon="1" r:id="rId5" imgW="914400" imgH="771480" progId="AcroExch.Document.DC">
                  <p:link updateAutomatic="1"/>
                  <p:pic>
                    <p:nvPicPr>
                      <p:cNvPr id="0" name=""/>
                      <p:cNvPicPr/>
                      <p:nvPr/>
                    </p:nvPicPr>
                    <p:blipFill>
                      <a:blip r:embed="rId6"/>
                      <a:stretch>
                        <a:fillRect/>
                      </a:stretch>
                    </p:blipFill>
                    <p:spPr>
                      <a:xfrm>
                        <a:off x="3352800" y="3213562"/>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8084227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05400" y="258817"/>
            <a:ext cx="6430315" cy="731783"/>
          </a:xfrm>
        </p:spPr>
        <p:txBody>
          <a:bodyPr>
            <a:noAutofit/>
          </a:bodyPr>
          <a:lstStyle/>
          <a:p>
            <a:pPr algn="ctr"/>
            <a:r>
              <a:rPr lang="ar-AE" sz="2600" dirty="0" smtClean="0">
                <a:latin typeface="Sakkal Majalla" panose="02000000000000000000" pitchFamily="2" charset="-78"/>
                <a:cs typeface="Sakkal Majalla" panose="02000000000000000000" pitchFamily="2" charset="-78"/>
              </a:rPr>
              <a:t>الاجراءات التصحيحية </a:t>
            </a:r>
            <a:r>
              <a:rPr lang="ar-AE" sz="2600" dirty="0" smtClean="0">
                <a:solidFill>
                  <a:srgbClr val="AC8332"/>
                </a:solidFill>
                <a:latin typeface="Sakkal Majalla" panose="02000000000000000000" pitchFamily="2" charset="-78"/>
                <a:cs typeface="Sakkal Majalla" panose="02000000000000000000" pitchFamily="2" charset="-78"/>
              </a:rPr>
              <a:t>للرضا عن مجلة صدى الموارد البشرية </a:t>
            </a:r>
            <a:endParaRPr lang="en-US" sz="2600" dirty="0">
              <a:solidFill>
                <a:srgbClr val="AC8332"/>
              </a:solidFill>
              <a:latin typeface="Sakkal Majalla" panose="02000000000000000000" pitchFamily="2" charset="-78"/>
              <a:cs typeface="Sakkal Majalla" panose="02000000000000000000"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1347790218"/>
              </p:ext>
            </p:extLst>
          </p:nvPr>
        </p:nvGraphicFramePr>
        <p:xfrm>
          <a:off x="360607" y="1302184"/>
          <a:ext cx="11668261" cy="4776644"/>
        </p:xfrm>
        <a:graphic>
          <a:graphicData uri="http://schemas.openxmlformats.org/drawingml/2006/table">
            <a:tbl>
              <a:tblPr firstRow="1" firstCol="1" bandRow="1">
                <a:tableStyleId>{5940675A-B579-460E-94D1-54222C63F5DA}</a:tableStyleId>
              </a:tblPr>
              <a:tblGrid>
                <a:gridCol w="965917"/>
                <a:gridCol w="1506828"/>
                <a:gridCol w="4275786"/>
                <a:gridCol w="4919730"/>
              </a:tblGrid>
              <a:tr h="522912">
                <a:tc>
                  <a:txBody>
                    <a:bodyPr/>
                    <a:lstStyle/>
                    <a:p>
                      <a:pPr marL="0" marR="0" indent="0" algn="ctr">
                        <a:lnSpc>
                          <a:spcPct val="150000"/>
                        </a:lnSpc>
                        <a:spcBef>
                          <a:spcPts val="0"/>
                        </a:spcBef>
                        <a:spcAft>
                          <a:spcPts val="600"/>
                        </a:spcAft>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الدليل </a:t>
                      </a:r>
                      <a:endParaRPr lang="en-US" sz="18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400"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نسبة</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الانجاز</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الاطار</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الزمني للتنفيذ</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الإجراءات التصحيحية </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r>
              <a:tr h="70717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01158">
                <a:tc>
                  <a:txBody>
                    <a:bodyPr/>
                    <a:lstStyle/>
                    <a:p>
                      <a:pPr algn="ctr"/>
                      <a:endParaRPr lang="en-US" sz="14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algn="ctr"/>
                      <a:endParaRPr lang="en-US" sz="18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indent="0" algn="r" rtl="1">
                        <a:buFont typeface="Wingdings" panose="05000000000000000000" pitchFamily="2" charset="2"/>
                        <a:buNone/>
                      </a:pPr>
                      <a:endParaRPr lang="en-US" sz="1600" b="1" kern="1200"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87037">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87311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758603">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26654">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bl>
          </a:graphicData>
        </a:graphic>
      </p:graphicFrame>
    </p:spTree>
    <p:extLst>
      <p:ext uri="{BB962C8B-B14F-4D97-AF65-F5344CB8AC3E}">
        <p14:creationId xmlns:p14="http://schemas.microsoft.com/office/powerpoint/2010/main" val="708640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52085" y="258817"/>
            <a:ext cx="6430315" cy="731783"/>
          </a:xfrm>
        </p:spPr>
        <p:txBody>
          <a:bodyPr>
            <a:noAutofit/>
          </a:bodyPr>
          <a:lstStyle/>
          <a:p>
            <a:pPr algn="ctr"/>
            <a:r>
              <a:rPr lang="ar-AE" sz="2600" dirty="0" smtClean="0">
                <a:latin typeface="Sakkal Majalla" panose="02000000000000000000" pitchFamily="2" charset="-78"/>
                <a:cs typeface="Sakkal Majalla" panose="02000000000000000000" pitchFamily="2" charset="-78"/>
              </a:rPr>
              <a:t>الاجراءات التصحيحية </a:t>
            </a:r>
            <a:r>
              <a:rPr lang="ar-AE" sz="2600" dirty="0" smtClean="0">
                <a:solidFill>
                  <a:srgbClr val="AC8332"/>
                </a:solidFill>
                <a:latin typeface="Sakkal Majalla" panose="02000000000000000000" pitchFamily="2" charset="-78"/>
                <a:cs typeface="Sakkal Majalla" panose="02000000000000000000" pitchFamily="2" charset="-78"/>
              </a:rPr>
              <a:t>للرضا </a:t>
            </a:r>
            <a:r>
              <a:rPr lang="ar-AE" sz="2600" dirty="0">
                <a:solidFill>
                  <a:srgbClr val="AC8332"/>
                </a:solidFill>
                <a:latin typeface="Sakkal Majalla" panose="02000000000000000000" pitchFamily="2" charset="-78"/>
                <a:cs typeface="Sakkal Majalla" panose="02000000000000000000" pitchFamily="2" charset="-78"/>
              </a:rPr>
              <a:t>عن نادي الموارد البشرية</a:t>
            </a:r>
            <a:endParaRPr lang="en-US" sz="2600" dirty="0">
              <a:solidFill>
                <a:srgbClr val="AC8332"/>
              </a:solidFill>
              <a:latin typeface="Sakkal Majalla" panose="02000000000000000000" pitchFamily="2" charset="-78"/>
              <a:cs typeface="Sakkal Majalla" panose="02000000000000000000" pitchFamily="2" charset="-78"/>
            </a:endParaRPr>
          </a:p>
        </p:txBody>
      </p:sp>
      <p:graphicFrame>
        <p:nvGraphicFramePr>
          <p:cNvPr id="3" name="Table 2"/>
          <p:cNvGraphicFramePr>
            <a:graphicFrameLocks noGrp="1"/>
          </p:cNvGraphicFramePr>
          <p:nvPr>
            <p:extLst/>
          </p:nvPr>
        </p:nvGraphicFramePr>
        <p:xfrm>
          <a:off x="360607" y="1302184"/>
          <a:ext cx="11668261" cy="4776644"/>
        </p:xfrm>
        <a:graphic>
          <a:graphicData uri="http://schemas.openxmlformats.org/drawingml/2006/table">
            <a:tbl>
              <a:tblPr firstRow="1" firstCol="1" bandRow="1">
                <a:tableStyleId>{5940675A-B579-460E-94D1-54222C63F5DA}</a:tableStyleId>
              </a:tblPr>
              <a:tblGrid>
                <a:gridCol w="965917"/>
                <a:gridCol w="1506828"/>
                <a:gridCol w="4275786"/>
                <a:gridCol w="4919730"/>
              </a:tblGrid>
              <a:tr h="522912">
                <a:tc>
                  <a:txBody>
                    <a:bodyPr/>
                    <a:lstStyle/>
                    <a:p>
                      <a:pPr marL="0" marR="0" indent="0" algn="ctr">
                        <a:lnSpc>
                          <a:spcPct val="150000"/>
                        </a:lnSpc>
                        <a:spcBef>
                          <a:spcPts val="0"/>
                        </a:spcBef>
                        <a:spcAft>
                          <a:spcPts val="600"/>
                        </a:spcAft>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الدليل </a:t>
                      </a:r>
                      <a:endParaRPr lang="en-US" sz="18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400"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نسبة</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الانجاز</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الاطار</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الزمني للتنفيذ</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الإجراءات التصحيحية </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r>
              <a:tr h="70717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01158">
                <a:tc>
                  <a:txBody>
                    <a:bodyPr/>
                    <a:lstStyle/>
                    <a:p>
                      <a:pPr algn="ctr"/>
                      <a:endParaRPr lang="en-US" sz="14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algn="ctr"/>
                      <a:endParaRPr lang="en-US" sz="18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indent="0" algn="r" rtl="1">
                        <a:buFont typeface="Wingdings" panose="05000000000000000000" pitchFamily="2" charset="2"/>
                        <a:buNone/>
                      </a:pPr>
                      <a:endParaRPr lang="en-US" sz="1600" b="1" kern="1200"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87037">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87311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758603">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26654">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bl>
          </a:graphicData>
        </a:graphic>
      </p:graphicFrame>
    </p:spTree>
    <p:extLst>
      <p:ext uri="{BB962C8B-B14F-4D97-AF65-F5344CB8AC3E}">
        <p14:creationId xmlns:p14="http://schemas.microsoft.com/office/powerpoint/2010/main" val="8318449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10200" y="228600"/>
            <a:ext cx="5287315" cy="731783"/>
          </a:xfrm>
        </p:spPr>
        <p:txBody>
          <a:bodyPr>
            <a:noAutofit/>
          </a:bodyPr>
          <a:lstStyle/>
          <a:p>
            <a:pPr algn="ctr"/>
            <a:r>
              <a:rPr lang="ar-AE" sz="2600" dirty="0" smtClean="0">
                <a:latin typeface="Sakkal Majalla" panose="02000000000000000000" pitchFamily="2" charset="-78"/>
                <a:cs typeface="Sakkal Majalla" panose="02000000000000000000" pitchFamily="2" charset="-78"/>
              </a:rPr>
              <a:t>الاجراءات التصحيحية </a:t>
            </a:r>
            <a:r>
              <a:rPr lang="ar-AE" sz="2600" dirty="0" smtClean="0">
                <a:solidFill>
                  <a:srgbClr val="AC8332"/>
                </a:solidFill>
                <a:latin typeface="Sakkal Majalla" panose="02000000000000000000" pitchFamily="2" charset="-78"/>
                <a:cs typeface="Sakkal Majalla" panose="02000000000000000000" pitchFamily="2" charset="-78"/>
              </a:rPr>
              <a:t>للرضا عن المؤتمر الدولي للموارد البشرية</a:t>
            </a:r>
            <a:endParaRPr lang="en-US" sz="2600" dirty="0">
              <a:solidFill>
                <a:srgbClr val="AC8332"/>
              </a:solidFill>
              <a:latin typeface="Sakkal Majalla" panose="02000000000000000000" pitchFamily="2" charset="-78"/>
              <a:cs typeface="Sakkal Majalla" panose="02000000000000000000" pitchFamily="2" charset="-78"/>
            </a:endParaRPr>
          </a:p>
        </p:txBody>
      </p:sp>
      <p:graphicFrame>
        <p:nvGraphicFramePr>
          <p:cNvPr id="3" name="Table 2"/>
          <p:cNvGraphicFramePr>
            <a:graphicFrameLocks noGrp="1"/>
          </p:cNvGraphicFramePr>
          <p:nvPr>
            <p:extLst/>
          </p:nvPr>
        </p:nvGraphicFramePr>
        <p:xfrm>
          <a:off x="360607" y="1302184"/>
          <a:ext cx="11668261" cy="4776644"/>
        </p:xfrm>
        <a:graphic>
          <a:graphicData uri="http://schemas.openxmlformats.org/drawingml/2006/table">
            <a:tbl>
              <a:tblPr firstRow="1" firstCol="1" bandRow="1">
                <a:tableStyleId>{5940675A-B579-460E-94D1-54222C63F5DA}</a:tableStyleId>
              </a:tblPr>
              <a:tblGrid>
                <a:gridCol w="965917"/>
                <a:gridCol w="1506828"/>
                <a:gridCol w="4275786"/>
                <a:gridCol w="4919730"/>
              </a:tblGrid>
              <a:tr h="522912">
                <a:tc>
                  <a:txBody>
                    <a:bodyPr/>
                    <a:lstStyle/>
                    <a:p>
                      <a:pPr marL="0" marR="0" indent="0" algn="ctr">
                        <a:lnSpc>
                          <a:spcPct val="150000"/>
                        </a:lnSpc>
                        <a:spcBef>
                          <a:spcPts val="0"/>
                        </a:spcBef>
                        <a:spcAft>
                          <a:spcPts val="600"/>
                        </a:spcAft>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الدليل </a:t>
                      </a:r>
                      <a:endParaRPr lang="en-US" sz="18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400"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نسبة</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الانجاز</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الاطار</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الزمني للتنفيذ</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الإجراءات التصحيحية </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r>
              <a:tr h="70717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01158">
                <a:tc>
                  <a:txBody>
                    <a:bodyPr/>
                    <a:lstStyle/>
                    <a:p>
                      <a:pPr algn="ctr"/>
                      <a:endParaRPr lang="en-US" sz="14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algn="ctr"/>
                      <a:endParaRPr lang="en-US" sz="18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indent="0" algn="r" rtl="1">
                        <a:buFont typeface="Wingdings" panose="05000000000000000000" pitchFamily="2" charset="2"/>
                        <a:buNone/>
                      </a:pPr>
                      <a:endParaRPr lang="en-US" sz="1600" b="1" kern="1200"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87037">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87311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758603">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26654">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bl>
          </a:graphicData>
        </a:graphic>
      </p:graphicFrame>
    </p:spTree>
    <p:extLst>
      <p:ext uri="{BB962C8B-B14F-4D97-AF65-F5344CB8AC3E}">
        <p14:creationId xmlns:p14="http://schemas.microsoft.com/office/powerpoint/2010/main" val="29205539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258817"/>
            <a:ext cx="5752732" cy="731783"/>
          </a:xfrm>
        </p:spPr>
        <p:txBody>
          <a:bodyPr>
            <a:noAutofit/>
          </a:bodyPr>
          <a:lstStyle/>
          <a:p>
            <a:pPr algn="ctr"/>
            <a:r>
              <a:rPr lang="ar-AE" sz="2600" dirty="0" smtClean="0">
                <a:latin typeface="Sakkal Majalla" panose="02000000000000000000" pitchFamily="2" charset="-78"/>
                <a:cs typeface="Sakkal Majalla" panose="02000000000000000000" pitchFamily="2" charset="-78"/>
              </a:rPr>
              <a:t>الاجراءات التصحيحية </a:t>
            </a:r>
            <a:r>
              <a:rPr lang="en-US" sz="2600" dirty="0">
                <a:solidFill>
                  <a:srgbClr val="AC8332"/>
                </a:solidFill>
                <a:latin typeface="Sakkal Majalla" panose="02000000000000000000" pitchFamily="2" charset="-78"/>
                <a:cs typeface="Sakkal Majalla" panose="02000000000000000000" pitchFamily="2" charset="-78"/>
              </a:rPr>
              <a:t> </a:t>
            </a:r>
            <a:r>
              <a:rPr lang="ar-AE" sz="2600" dirty="0" smtClean="0">
                <a:solidFill>
                  <a:srgbClr val="AC8332"/>
                </a:solidFill>
                <a:latin typeface="Sakkal Majalla" panose="02000000000000000000" pitchFamily="2" charset="-78"/>
                <a:cs typeface="Sakkal Majalla" panose="02000000000000000000" pitchFamily="2" charset="-78"/>
              </a:rPr>
              <a:t>للرضا </a:t>
            </a:r>
            <a:r>
              <a:rPr lang="ar-AE" sz="2600" dirty="0">
                <a:solidFill>
                  <a:srgbClr val="AC8332"/>
                </a:solidFill>
                <a:latin typeface="Sakkal Majalla" panose="02000000000000000000" pitchFamily="2" charset="-78"/>
                <a:cs typeface="Sakkal Majalla" panose="02000000000000000000" pitchFamily="2" charset="-78"/>
              </a:rPr>
              <a:t>عن المنتدى الإلكتروني لمختصي الموارد البشرية على لينكد ان</a:t>
            </a:r>
            <a:endParaRPr lang="en-US" sz="2600" dirty="0"/>
          </a:p>
        </p:txBody>
      </p:sp>
      <p:graphicFrame>
        <p:nvGraphicFramePr>
          <p:cNvPr id="6" name="Table 5"/>
          <p:cNvGraphicFramePr>
            <a:graphicFrameLocks noGrp="1"/>
          </p:cNvGraphicFramePr>
          <p:nvPr>
            <p:extLst/>
          </p:nvPr>
        </p:nvGraphicFramePr>
        <p:xfrm>
          <a:off x="360607" y="1302184"/>
          <a:ext cx="11668261" cy="4776644"/>
        </p:xfrm>
        <a:graphic>
          <a:graphicData uri="http://schemas.openxmlformats.org/drawingml/2006/table">
            <a:tbl>
              <a:tblPr firstRow="1" firstCol="1" bandRow="1">
                <a:tableStyleId>{5940675A-B579-460E-94D1-54222C63F5DA}</a:tableStyleId>
              </a:tblPr>
              <a:tblGrid>
                <a:gridCol w="965917"/>
                <a:gridCol w="1506828"/>
                <a:gridCol w="4275786"/>
                <a:gridCol w="4919730"/>
              </a:tblGrid>
              <a:tr h="522912">
                <a:tc>
                  <a:txBody>
                    <a:bodyPr/>
                    <a:lstStyle/>
                    <a:p>
                      <a:pPr marL="0" marR="0" indent="0" algn="ctr">
                        <a:lnSpc>
                          <a:spcPct val="150000"/>
                        </a:lnSpc>
                        <a:spcBef>
                          <a:spcPts val="0"/>
                        </a:spcBef>
                        <a:spcAft>
                          <a:spcPts val="600"/>
                        </a:spcAft>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الدليل </a:t>
                      </a:r>
                      <a:endParaRPr lang="en-US" sz="18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400"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نسبة</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الانجاز</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الاطار</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الزمني للتنفيذ</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الإجراءات التصحيحية </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4B287"/>
                    </a:solidFill>
                  </a:tcPr>
                </a:tc>
              </a:tr>
              <a:tr h="70717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01158">
                <a:tc>
                  <a:txBody>
                    <a:bodyPr/>
                    <a:lstStyle/>
                    <a:p>
                      <a:pPr algn="ctr"/>
                      <a:endParaRPr lang="en-US" sz="14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algn="ctr"/>
                      <a:endParaRPr lang="en-US" sz="18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indent="0" algn="r" rtl="1">
                        <a:buFont typeface="Wingdings" panose="05000000000000000000" pitchFamily="2" charset="2"/>
                        <a:buNone/>
                      </a:pPr>
                      <a:endParaRPr lang="en-US" sz="1600" b="1" kern="1200"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87037">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87311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758603">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26654">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ctr">
                        <a:spcBef>
                          <a:spcPts val="0"/>
                        </a:spcBef>
                        <a:spcAft>
                          <a:spcPts val="0"/>
                        </a:spcAft>
                      </a:pPr>
                      <a:endParaRPr lang="en-US" sz="20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bl>
          </a:graphicData>
        </a:graphic>
      </p:graphicFrame>
    </p:spTree>
    <p:extLst>
      <p:ext uri="{BB962C8B-B14F-4D97-AF65-F5344CB8AC3E}">
        <p14:creationId xmlns:p14="http://schemas.microsoft.com/office/powerpoint/2010/main" val="4239179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93061" y="184019"/>
            <a:ext cx="6430315" cy="731783"/>
          </a:xfrm>
        </p:spPr>
        <p:txBody>
          <a:bodyPr>
            <a:noAutofit/>
          </a:bodyPr>
          <a:lstStyle/>
          <a:p>
            <a:pPr algn="ctr"/>
            <a:r>
              <a:rPr lang="ar-AE" sz="3600" dirty="0">
                <a:solidFill>
                  <a:srgbClr val="AC8332"/>
                </a:solidFill>
                <a:latin typeface="Sakkal Majalla" panose="02000000000000000000" pitchFamily="2" charset="-78"/>
                <a:cs typeface="Sakkal Majalla" panose="02000000000000000000" pitchFamily="2" charset="-78"/>
              </a:rPr>
              <a:t>محاور العرض</a:t>
            </a:r>
            <a:endParaRPr lang="en-US" sz="3200" dirty="0"/>
          </a:p>
        </p:txBody>
      </p:sp>
      <p:grpSp>
        <p:nvGrpSpPr>
          <p:cNvPr id="31" name="Shape 130"/>
          <p:cNvGrpSpPr/>
          <p:nvPr/>
        </p:nvGrpSpPr>
        <p:grpSpPr>
          <a:xfrm flipH="1">
            <a:off x="6570465" y="1826096"/>
            <a:ext cx="5256584" cy="459904"/>
            <a:chOff x="3131839" y="1491629"/>
            <a:chExt cx="5256584" cy="576064"/>
          </a:xfrm>
        </p:grpSpPr>
        <p:sp>
          <p:nvSpPr>
            <p:cNvPr id="32" name="Shape 131"/>
            <p:cNvSpPr/>
            <p:nvPr/>
          </p:nvSpPr>
          <p:spPr>
            <a:xfrm>
              <a:off x="3131840" y="1491629"/>
              <a:ext cx="5256583" cy="576064"/>
            </a:xfrm>
            <a:prstGeom prst="rect">
              <a:avLst/>
            </a:prstGeom>
            <a:solidFill>
              <a:schemeClr val="lt1"/>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R="0" indent="0" algn="ctr" rtl="1">
                <a:lnSpc>
                  <a:spcPct val="150000"/>
                </a:lnSpc>
                <a:spcBef>
                  <a:spcPts val="0"/>
                </a:spcBef>
                <a:buNone/>
              </a:pPr>
              <a:r>
                <a:rPr lang="ar-AE" b="1" dirty="0">
                  <a:solidFill>
                    <a:srgbClr val="AC8332"/>
                  </a:solidFill>
                  <a:latin typeface="Sakkal Majalla" panose="02000000000000000000" pitchFamily="2" charset="-78"/>
                  <a:cs typeface="Sakkal Majalla" panose="02000000000000000000" pitchFamily="2" charset="-78"/>
                  <a:sym typeface="Arial"/>
                </a:rPr>
                <a:t>مقدمة</a:t>
              </a:r>
              <a:endParaRPr b="1" dirty="0">
                <a:solidFill>
                  <a:srgbClr val="AC8332"/>
                </a:solidFill>
                <a:latin typeface="Sakkal Majalla" panose="02000000000000000000" pitchFamily="2" charset="-78"/>
                <a:cs typeface="Sakkal Majalla" panose="02000000000000000000" pitchFamily="2" charset="-78"/>
                <a:sym typeface="Arial"/>
              </a:endParaRPr>
            </a:p>
          </p:txBody>
        </p:sp>
        <p:sp>
          <p:nvSpPr>
            <p:cNvPr id="33" name="Shape 132"/>
            <p:cNvSpPr/>
            <p:nvPr/>
          </p:nvSpPr>
          <p:spPr>
            <a:xfrm rot="5400000">
              <a:off x="3203839" y="1419629"/>
              <a:ext cx="576000" cy="719999"/>
            </a:xfrm>
            <a:prstGeom prst="rtTriangle">
              <a:avLst/>
            </a:prstGeom>
            <a:solidFill>
              <a:srgbClr val="D2AD64"/>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L="0" marR="0" lvl="0" indent="0" algn="ctr" rtl="0">
                <a:spcBef>
                  <a:spcPts val="0"/>
                </a:spcBef>
                <a:buNone/>
              </a:pPr>
              <a:endParaRPr sz="1800">
                <a:solidFill>
                  <a:schemeClr val="lt1"/>
                </a:solidFill>
                <a:latin typeface="Arial"/>
                <a:ea typeface="Arial"/>
                <a:cs typeface="Arial"/>
                <a:sym typeface="Arial"/>
              </a:endParaRPr>
            </a:p>
          </p:txBody>
        </p:sp>
      </p:grpSp>
      <p:grpSp>
        <p:nvGrpSpPr>
          <p:cNvPr id="34" name="Shape 133"/>
          <p:cNvGrpSpPr/>
          <p:nvPr/>
        </p:nvGrpSpPr>
        <p:grpSpPr>
          <a:xfrm flipH="1">
            <a:off x="6564710" y="2969096"/>
            <a:ext cx="5256584" cy="459904"/>
            <a:chOff x="3131839" y="1491629"/>
            <a:chExt cx="5256584" cy="576064"/>
          </a:xfrm>
        </p:grpSpPr>
        <p:sp>
          <p:nvSpPr>
            <p:cNvPr id="35" name="Shape 134"/>
            <p:cNvSpPr/>
            <p:nvPr/>
          </p:nvSpPr>
          <p:spPr>
            <a:xfrm>
              <a:off x="3131840" y="1491629"/>
              <a:ext cx="5256583" cy="576064"/>
            </a:xfrm>
            <a:prstGeom prst="rect">
              <a:avLst/>
            </a:prstGeom>
            <a:solidFill>
              <a:schemeClr val="lt1"/>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L="0" marR="0" lvl="0" indent="0" algn="ctr" rtl="0">
                <a:spcBef>
                  <a:spcPts val="0"/>
                </a:spcBef>
                <a:buNone/>
              </a:pPr>
              <a:endParaRPr sz="1800">
                <a:solidFill>
                  <a:schemeClr val="lt1"/>
                </a:solidFill>
                <a:latin typeface="Arial"/>
                <a:ea typeface="Arial"/>
                <a:cs typeface="Arial"/>
                <a:sym typeface="Arial"/>
              </a:endParaRPr>
            </a:p>
          </p:txBody>
        </p:sp>
        <p:sp>
          <p:nvSpPr>
            <p:cNvPr id="36" name="Shape 135"/>
            <p:cNvSpPr/>
            <p:nvPr/>
          </p:nvSpPr>
          <p:spPr>
            <a:xfrm rot="5400000">
              <a:off x="3203839" y="1419629"/>
              <a:ext cx="576000" cy="719999"/>
            </a:xfrm>
            <a:prstGeom prst="rtTriangle">
              <a:avLst/>
            </a:prstGeom>
            <a:solidFill>
              <a:srgbClr val="D2AD64"/>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L="0" marR="0" lvl="0" indent="0" algn="ctr" rtl="0">
                <a:spcBef>
                  <a:spcPts val="0"/>
                </a:spcBef>
                <a:buNone/>
              </a:pPr>
              <a:endParaRPr sz="1800">
                <a:solidFill>
                  <a:schemeClr val="lt1"/>
                </a:solidFill>
                <a:latin typeface="Arial"/>
                <a:ea typeface="Arial"/>
                <a:cs typeface="Arial"/>
                <a:sym typeface="Arial"/>
              </a:endParaRPr>
            </a:p>
          </p:txBody>
        </p:sp>
      </p:grpSp>
      <p:grpSp>
        <p:nvGrpSpPr>
          <p:cNvPr id="37" name="Shape 136"/>
          <p:cNvGrpSpPr/>
          <p:nvPr/>
        </p:nvGrpSpPr>
        <p:grpSpPr>
          <a:xfrm flipH="1">
            <a:off x="6558955" y="4161324"/>
            <a:ext cx="5256584" cy="459904"/>
            <a:chOff x="3131839" y="1491629"/>
            <a:chExt cx="5256584" cy="576064"/>
          </a:xfrm>
        </p:grpSpPr>
        <p:sp>
          <p:nvSpPr>
            <p:cNvPr id="38" name="Shape 137"/>
            <p:cNvSpPr/>
            <p:nvPr/>
          </p:nvSpPr>
          <p:spPr>
            <a:xfrm>
              <a:off x="3131840" y="1491629"/>
              <a:ext cx="5256583" cy="576064"/>
            </a:xfrm>
            <a:prstGeom prst="rect">
              <a:avLst/>
            </a:prstGeom>
            <a:solidFill>
              <a:schemeClr val="lt1"/>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algn="ctr"/>
              <a:endParaRPr lang="en-US" b="1" dirty="0">
                <a:solidFill>
                  <a:srgbClr val="AC8332"/>
                </a:solidFill>
                <a:latin typeface="Sakkal Majalla" panose="02000000000000000000" pitchFamily="2" charset="-78"/>
                <a:cs typeface="Sakkal Majalla" panose="02000000000000000000" pitchFamily="2" charset="-78"/>
              </a:endParaRPr>
            </a:p>
          </p:txBody>
        </p:sp>
        <p:sp>
          <p:nvSpPr>
            <p:cNvPr id="39" name="Shape 138"/>
            <p:cNvSpPr/>
            <p:nvPr/>
          </p:nvSpPr>
          <p:spPr>
            <a:xfrm rot="5400000">
              <a:off x="3203839" y="1419629"/>
              <a:ext cx="576000" cy="719999"/>
            </a:xfrm>
            <a:prstGeom prst="rtTriangle">
              <a:avLst/>
            </a:prstGeom>
            <a:solidFill>
              <a:srgbClr val="D2AD64"/>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L="0" marR="0" lvl="0" indent="0" algn="ctr" rtl="0">
                <a:spcBef>
                  <a:spcPts val="0"/>
                </a:spcBef>
                <a:buNone/>
              </a:pPr>
              <a:endParaRPr sz="1800">
                <a:solidFill>
                  <a:schemeClr val="lt1"/>
                </a:solidFill>
                <a:latin typeface="Arial"/>
                <a:ea typeface="Arial"/>
                <a:cs typeface="Arial"/>
                <a:sym typeface="Arial"/>
              </a:endParaRPr>
            </a:p>
          </p:txBody>
        </p:sp>
      </p:grpSp>
      <p:grpSp>
        <p:nvGrpSpPr>
          <p:cNvPr id="40" name="Shape 139"/>
          <p:cNvGrpSpPr/>
          <p:nvPr/>
        </p:nvGrpSpPr>
        <p:grpSpPr>
          <a:xfrm flipH="1">
            <a:off x="6553200" y="5306289"/>
            <a:ext cx="5256584" cy="459904"/>
            <a:chOff x="3131839" y="1491629"/>
            <a:chExt cx="5256584" cy="576064"/>
          </a:xfrm>
        </p:grpSpPr>
        <p:sp>
          <p:nvSpPr>
            <p:cNvPr id="41" name="Shape 140"/>
            <p:cNvSpPr/>
            <p:nvPr/>
          </p:nvSpPr>
          <p:spPr>
            <a:xfrm>
              <a:off x="3131840" y="1491629"/>
              <a:ext cx="5256583" cy="576064"/>
            </a:xfrm>
            <a:prstGeom prst="rect">
              <a:avLst/>
            </a:prstGeom>
            <a:solidFill>
              <a:schemeClr val="lt1"/>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algn="ctr"/>
              <a:endParaRPr lang="en-US" b="1" dirty="0">
                <a:solidFill>
                  <a:srgbClr val="AC8332"/>
                </a:solidFill>
                <a:latin typeface="Sakkal Majalla" panose="02000000000000000000" pitchFamily="2" charset="-78"/>
                <a:cs typeface="Sakkal Majalla" panose="02000000000000000000" pitchFamily="2" charset="-78"/>
              </a:endParaRPr>
            </a:p>
          </p:txBody>
        </p:sp>
        <p:sp>
          <p:nvSpPr>
            <p:cNvPr id="42" name="Shape 141"/>
            <p:cNvSpPr/>
            <p:nvPr/>
          </p:nvSpPr>
          <p:spPr>
            <a:xfrm rot="5400000">
              <a:off x="3203839" y="1419629"/>
              <a:ext cx="576000" cy="719999"/>
            </a:xfrm>
            <a:prstGeom prst="rtTriangle">
              <a:avLst/>
            </a:prstGeom>
            <a:solidFill>
              <a:srgbClr val="D2AD64"/>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L="0" marR="0" lvl="0" indent="0" algn="ctr" rtl="0">
                <a:spcBef>
                  <a:spcPts val="0"/>
                </a:spcBef>
                <a:buNone/>
              </a:pPr>
              <a:endParaRPr sz="1800">
                <a:solidFill>
                  <a:schemeClr val="lt1"/>
                </a:solidFill>
                <a:latin typeface="Arial"/>
                <a:ea typeface="Arial"/>
                <a:cs typeface="Arial"/>
                <a:sym typeface="Arial"/>
              </a:endParaRPr>
            </a:p>
          </p:txBody>
        </p:sp>
      </p:grpSp>
      <p:sp>
        <p:nvSpPr>
          <p:cNvPr id="43" name="Shape 142"/>
          <p:cNvSpPr txBox="1"/>
          <p:nvPr/>
        </p:nvSpPr>
        <p:spPr>
          <a:xfrm flipH="1">
            <a:off x="11430236" y="1725626"/>
            <a:ext cx="533164" cy="2555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000" b="1">
                <a:solidFill>
                  <a:schemeClr val="lt1"/>
                </a:solidFill>
                <a:latin typeface="Arial"/>
                <a:ea typeface="Arial"/>
                <a:cs typeface="Arial"/>
                <a:sym typeface="Arial"/>
              </a:rPr>
              <a:t>01</a:t>
            </a:r>
          </a:p>
        </p:txBody>
      </p:sp>
      <p:sp>
        <p:nvSpPr>
          <p:cNvPr id="44" name="Shape 143"/>
          <p:cNvSpPr txBox="1"/>
          <p:nvPr/>
        </p:nvSpPr>
        <p:spPr>
          <a:xfrm flipH="1">
            <a:off x="11418726" y="2868627"/>
            <a:ext cx="533164" cy="2555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000" b="1">
                <a:solidFill>
                  <a:schemeClr val="lt1"/>
                </a:solidFill>
                <a:latin typeface="Arial"/>
                <a:ea typeface="Arial"/>
                <a:cs typeface="Arial"/>
                <a:sym typeface="Arial"/>
              </a:rPr>
              <a:t>02</a:t>
            </a:r>
          </a:p>
        </p:txBody>
      </p:sp>
      <p:sp>
        <p:nvSpPr>
          <p:cNvPr id="45" name="Shape 144"/>
          <p:cNvSpPr txBox="1"/>
          <p:nvPr/>
        </p:nvSpPr>
        <p:spPr>
          <a:xfrm flipH="1">
            <a:off x="11323376" y="4060854"/>
            <a:ext cx="533164" cy="2555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000" b="1">
                <a:solidFill>
                  <a:schemeClr val="lt1"/>
                </a:solidFill>
                <a:latin typeface="Arial"/>
                <a:ea typeface="Arial"/>
                <a:cs typeface="Arial"/>
                <a:sym typeface="Arial"/>
              </a:rPr>
              <a:t>03</a:t>
            </a:r>
          </a:p>
        </p:txBody>
      </p:sp>
      <p:sp>
        <p:nvSpPr>
          <p:cNvPr id="46" name="Shape 145"/>
          <p:cNvSpPr txBox="1"/>
          <p:nvPr/>
        </p:nvSpPr>
        <p:spPr>
          <a:xfrm flipH="1">
            <a:off x="11395705" y="5205821"/>
            <a:ext cx="533164" cy="2555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000" b="1">
                <a:solidFill>
                  <a:schemeClr val="lt1"/>
                </a:solidFill>
                <a:latin typeface="Arial"/>
                <a:ea typeface="Arial"/>
                <a:cs typeface="Arial"/>
                <a:sym typeface="Arial"/>
              </a:rPr>
              <a:t>04</a:t>
            </a:r>
          </a:p>
        </p:txBody>
      </p:sp>
      <p:grpSp>
        <p:nvGrpSpPr>
          <p:cNvPr id="50" name="Shape 130"/>
          <p:cNvGrpSpPr/>
          <p:nvPr/>
        </p:nvGrpSpPr>
        <p:grpSpPr>
          <a:xfrm flipH="1">
            <a:off x="626865" y="1826096"/>
            <a:ext cx="5256584" cy="459904"/>
            <a:chOff x="3131839" y="1491629"/>
            <a:chExt cx="5256584" cy="576064"/>
          </a:xfrm>
        </p:grpSpPr>
        <p:sp>
          <p:nvSpPr>
            <p:cNvPr id="51" name="Shape 131"/>
            <p:cNvSpPr/>
            <p:nvPr/>
          </p:nvSpPr>
          <p:spPr>
            <a:xfrm>
              <a:off x="3131840" y="1491629"/>
              <a:ext cx="5256583" cy="576064"/>
            </a:xfrm>
            <a:prstGeom prst="rect">
              <a:avLst/>
            </a:prstGeom>
            <a:solidFill>
              <a:schemeClr val="lt1"/>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algn="ctr"/>
              <a:endParaRPr lang="en-US" b="1" dirty="0">
                <a:solidFill>
                  <a:srgbClr val="AC8332"/>
                </a:solidFill>
                <a:latin typeface="Sakkal Majalla" panose="02000000000000000000" pitchFamily="2" charset="-78"/>
                <a:cs typeface="Sakkal Majalla" panose="02000000000000000000" pitchFamily="2" charset="-78"/>
              </a:endParaRPr>
            </a:p>
          </p:txBody>
        </p:sp>
        <p:sp>
          <p:nvSpPr>
            <p:cNvPr id="52" name="Shape 132"/>
            <p:cNvSpPr/>
            <p:nvPr/>
          </p:nvSpPr>
          <p:spPr>
            <a:xfrm rot="5400000">
              <a:off x="3203839" y="1419629"/>
              <a:ext cx="576000" cy="719999"/>
            </a:xfrm>
            <a:prstGeom prst="rtTriangle">
              <a:avLst/>
            </a:prstGeom>
            <a:solidFill>
              <a:srgbClr val="D2AD64"/>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L="0" marR="0" lvl="0" indent="0" algn="ctr" rtl="0">
                <a:spcBef>
                  <a:spcPts val="0"/>
                </a:spcBef>
                <a:buNone/>
              </a:pPr>
              <a:endParaRPr sz="1800">
                <a:solidFill>
                  <a:schemeClr val="lt1"/>
                </a:solidFill>
                <a:latin typeface="Arial"/>
                <a:ea typeface="Arial"/>
                <a:cs typeface="Arial"/>
                <a:sym typeface="Arial"/>
              </a:endParaRPr>
            </a:p>
          </p:txBody>
        </p:sp>
      </p:grpSp>
      <p:sp>
        <p:nvSpPr>
          <p:cNvPr id="62" name="Shape 142"/>
          <p:cNvSpPr txBox="1"/>
          <p:nvPr/>
        </p:nvSpPr>
        <p:spPr>
          <a:xfrm flipH="1">
            <a:off x="5486636" y="1725626"/>
            <a:ext cx="533164" cy="2555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000" b="1" dirty="0" smtClean="0">
                <a:solidFill>
                  <a:schemeClr val="lt1"/>
                </a:solidFill>
                <a:latin typeface="Arial"/>
                <a:ea typeface="Arial"/>
                <a:cs typeface="Arial"/>
                <a:sym typeface="Arial"/>
              </a:rPr>
              <a:t>0</a:t>
            </a:r>
            <a:r>
              <a:rPr lang="en-US" sz="2000" b="1" dirty="0" smtClean="0">
                <a:solidFill>
                  <a:schemeClr val="lt1"/>
                </a:solidFill>
                <a:latin typeface="Arial"/>
                <a:ea typeface="Arial"/>
                <a:cs typeface="Arial"/>
                <a:sym typeface="Arial"/>
              </a:rPr>
              <a:t>5</a:t>
            </a:r>
            <a:endParaRPr lang="en" sz="2000" b="1" dirty="0">
              <a:solidFill>
                <a:schemeClr val="lt1"/>
              </a:solidFill>
              <a:latin typeface="Arial"/>
              <a:ea typeface="Arial"/>
              <a:cs typeface="Arial"/>
              <a:sym typeface="Arial"/>
            </a:endParaRPr>
          </a:p>
        </p:txBody>
      </p:sp>
      <p:sp>
        <p:nvSpPr>
          <p:cNvPr id="65" name="Shape 145"/>
          <p:cNvSpPr txBox="1"/>
          <p:nvPr/>
        </p:nvSpPr>
        <p:spPr>
          <a:xfrm flipH="1">
            <a:off x="5452105" y="4392628"/>
            <a:ext cx="533164" cy="2555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000" b="1" dirty="0" smtClean="0">
                <a:solidFill>
                  <a:schemeClr val="lt1"/>
                </a:solidFill>
                <a:latin typeface="Arial"/>
                <a:ea typeface="Arial"/>
                <a:cs typeface="Arial"/>
                <a:sym typeface="Arial"/>
              </a:rPr>
              <a:t>0</a:t>
            </a:r>
            <a:r>
              <a:rPr lang="ar-AE" sz="2000" b="1" dirty="0" smtClean="0">
                <a:solidFill>
                  <a:schemeClr val="lt1"/>
                </a:solidFill>
                <a:latin typeface="Arial"/>
                <a:ea typeface="Arial"/>
                <a:cs typeface="Arial"/>
                <a:sym typeface="Arial"/>
              </a:rPr>
              <a:t>9</a:t>
            </a:r>
            <a:endParaRPr lang="en" sz="2000" b="1" dirty="0">
              <a:solidFill>
                <a:schemeClr val="lt1"/>
              </a:solidFill>
              <a:latin typeface="Arial"/>
              <a:ea typeface="Arial"/>
              <a:cs typeface="Arial"/>
              <a:sym typeface="Arial"/>
            </a:endParaRPr>
          </a:p>
        </p:txBody>
      </p:sp>
      <p:grpSp>
        <p:nvGrpSpPr>
          <p:cNvPr id="72" name="Shape 139"/>
          <p:cNvGrpSpPr/>
          <p:nvPr/>
        </p:nvGrpSpPr>
        <p:grpSpPr>
          <a:xfrm flipH="1">
            <a:off x="626865" y="2969096"/>
            <a:ext cx="5289571" cy="459904"/>
            <a:chOff x="3173835" y="1403032"/>
            <a:chExt cx="5289571" cy="576064"/>
          </a:xfrm>
        </p:grpSpPr>
        <p:sp>
          <p:nvSpPr>
            <p:cNvPr id="73" name="Shape 140"/>
            <p:cNvSpPr/>
            <p:nvPr/>
          </p:nvSpPr>
          <p:spPr>
            <a:xfrm>
              <a:off x="3206823" y="1403032"/>
              <a:ext cx="5256583" cy="576064"/>
            </a:xfrm>
            <a:prstGeom prst="rect">
              <a:avLst/>
            </a:prstGeom>
            <a:solidFill>
              <a:schemeClr val="lt1"/>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algn="r" rtl="1"/>
              <a:endParaRPr lang="ar-AE" b="1" dirty="0">
                <a:solidFill>
                  <a:srgbClr val="AC8332"/>
                </a:solidFill>
                <a:latin typeface="Sakkal Majalla" panose="02000000000000000000" pitchFamily="2" charset="-78"/>
                <a:cs typeface="Sakkal Majalla" panose="02000000000000000000" pitchFamily="2" charset="-78"/>
              </a:endParaRPr>
            </a:p>
          </p:txBody>
        </p:sp>
        <p:sp>
          <p:nvSpPr>
            <p:cNvPr id="74" name="Shape 141"/>
            <p:cNvSpPr/>
            <p:nvPr/>
          </p:nvSpPr>
          <p:spPr>
            <a:xfrm rot="5400000">
              <a:off x="3245835" y="1331035"/>
              <a:ext cx="576000" cy="719999"/>
            </a:xfrm>
            <a:prstGeom prst="rtTriangle">
              <a:avLst/>
            </a:prstGeom>
            <a:solidFill>
              <a:srgbClr val="D2AD64"/>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L="0" marR="0" lvl="0" indent="0" algn="ctr" rtl="0">
                <a:spcBef>
                  <a:spcPts val="0"/>
                </a:spcBef>
                <a:buNone/>
              </a:pPr>
              <a:endParaRPr sz="1800" dirty="0">
                <a:solidFill>
                  <a:schemeClr val="lt1"/>
                </a:solidFill>
                <a:latin typeface="Arial"/>
                <a:ea typeface="Arial"/>
                <a:cs typeface="Arial"/>
                <a:sym typeface="Arial"/>
              </a:endParaRPr>
            </a:p>
          </p:txBody>
        </p:sp>
      </p:grpSp>
      <p:sp>
        <p:nvSpPr>
          <p:cNvPr id="75" name="Shape 145"/>
          <p:cNvSpPr txBox="1"/>
          <p:nvPr/>
        </p:nvSpPr>
        <p:spPr>
          <a:xfrm flipH="1">
            <a:off x="11395705" y="5350442"/>
            <a:ext cx="533164" cy="2555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lang="en" sz="2000" b="1" dirty="0">
              <a:solidFill>
                <a:schemeClr val="lt1"/>
              </a:solidFill>
              <a:latin typeface="Arial"/>
              <a:ea typeface="Arial"/>
              <a:cs typeface="Arial"/>
              <a:sym typeface="Arial"/>
            </a:endParaRPr>
          </a:p>
        </p:txBody>
      </p:sp>
      <p:grpSp>
        <p:nvGrpSpPr>
          <p:cNvPr id="76" name="Shape 139"/>
          <p:cNvGrpSpPr/>
          <p:nvPr/>
        </p:nvGrpSpPr>
        <p:grpSpPr>
          <a:xfrm flipH="1">
            <a:off x="609600" y="4188296"/>
            <a:ext cx="5256584" cy="459904"/>
            <a:chOff x="3131839" y="1491629"/>
            <a:chExt cx="5256584" cy="576064"/>
          </a:xfrm>
        </p:grpSpPr>
        <p:sp>
          <p:nvSpPr>
            <p:cNvPr id="77" name="Shape 140"/>
            <p:cNvSpPr/>
            <p:nvPr/>
          </p:nvSpPr>
          <p:spPr>
            <a:xfrm>
              <a:off x="3131840" y="1491629"/>
              <a:ext cx="5256583" cy="576064"/>
            </a:xfrm>
            <a:prstGeom prst="rect">
              <a:avLst/>
            </a:prstGeom>
            <a:solidFill>
              <a:schemeClr val="lt1"/>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lvl="0" algn="ctr"/>
              <a:endParaRPr sz="1800" dirty="0">
                <a:solidFill>
                  <a:schemeClr val="lt1"/>
                </a:solidFill>
                <a:latin typeface="Arial"/>
                <a:ea typeface="Arial"/>
                <a:cs typeface="Arial"/>
                <a:sym typeface="Arial"/>
              </a:endParaRPr>
            </a:p>
          </p:txBody>
        </p:sp>
        <p:sp>
          <p:nvSpPr>
            <p:cNvPr id="78" name="Shape 141"/>
            <p:cNvSpPr/>
            <p:nvPr/>
          </p:nvSpPr>
          <p:spPr>
            <a:xfrm rot="5400000">
              <a:off x="3203839" y="1419629"/>
              <a:ext cx="576000" cy="719999"/>
            </a:xfrm>
            <a:prstGeom prst="rtTriangle">
              <a:avLst/>
            </a:prstGeom>
            <a:solidFill>
              <a:srgbClr val="D2AD64"/>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L="0" marR="0" lvl="0" indent="0" algn="ctr" rtl="0">
                <a:spcBef>
                  <a:spcPts val="0"/>
                </a:spcBef>
                <a:buNone/>
              </a:pPr>
              <a:endParaRPr sz="1800">
                <a:solidFill>
                  <a:schemeClr val="lt1"/>
                </a:solidFill>
                <a:latin typeface="Arial"/>
                <a:ea typeface="Arial"/>
                <a:cs typeface="Arial"/>
                <a:sym typeface="Arial"/>
              </a:endParaRPr>
            </a:p>
          </p:txBody>
        </p:sp>
      </p:grpSp>
      <p:sp>
        <p:nvSpPr>
          <p:cNvPr id="79" name="Shape 145"/>
          <p:cNvSpPr txBox="1"/>
          <p:nvPr/>
        </p:nvSpPr>
        <p:spPr>
          <a:xfrm flipH="1">
            <a:off x="5452105" y="4087828"/>
            <a:ext cx="533164" cy="2555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000" b="1" dirty="0" smtClean="0">
                <a:solidFill>
                  <a:schemeClr val="lt1"/>
                </a:solidFill>
                <a:latin typeface="Arial"/>
                <a:ea typeface="Arial"/>
                <a:cs typeface="Arial"/>
                <a:sym typeface="Arial"/>
              </a:rPr>
              <a:t>07</a:t>
            </a:r>
            <a:endParaRPr lang="en" sz="2000" b="1" dirty="0">
              <a:solidFill>
                <a:schemeClr val="lt1"/>
              </a:solidFill>
              <a:latin typeface="Arial"/>
              <a:ea typeface="Arial"/>
              <a:cs typeface="Arial"/>
              <a:sym typeface="Arial"/>
            </a:endParaRPr>
          </a:p>
        </p:txBody>
      </p:sp>
      <p:sp>
        <p:nvSpPr>
          <p:cNvPr id="81" name="Rectangle 80"/>
          <p:cNvSpPr/>
          <p:nvPr/>
        </p:nvSpPr>
        <p:spPr>
          <a:xfrm>
            <a:off x="7543187" y="4098794"/>
            <a:ext cx="2795958" cy="473206"/>
          </a:xfrm>
          <a:prstGeom prst="rect">
            <a:avLst/>
          </a:prstGeom>
        </p:spPr>
        <p:txBody>
          <a:bodyPr wrap="none">
            <a:spAutoFit/>
          </a:bodyPr>
          <a:lstStyle/>
          <a:p>
            <a:pPr lvl="0" algn="ctr" rtl="1">
              <a:lnSpc>
                <a:spcPct val="150000"/>
              </a:lnSpc>
            </a:pPr>
            <a:r>
              <a:rPr lang="ar-AE" b="1" dirty="0">
                <a:solidFill>
                  <a:srgbClr val="AC8332"/>
                </a:solidFill>
                <a:latin typeface="Sakkal Majalla" panose="02000000000000000000" pitchFamily="2" charset="-78"/>
                <a:cs typeface="Sakkal Majalla" panose="02000000000000000000" pitchFamily="2" charset="-78"/>
              </a:rPr>
              <a:t>الرضا عن مجلة صدى الموارد البشرية </a:t>
            </a:r>
            <a:endParaRPr lang="en-US" b="1" dirty="0">
              <a:solidFill>
                <a:srgbClr val="AC8332"/>
              </a:solidFill>
              <a:latin typeface="Sakkal Majalla" panose="02000000000000000000" pitchFamily="2" charset="-78"/>
              <a:cs typeface="Sakkal Majalla" panose="02000000000000000000" pitchFamily="2" charset="-78"/>
            </a:endParaRPr>
          </a:p>
        </p:txBody>
      </p:sp>
      <p:sp>
        <p:nvSpPr>
          <p:cNvPr id="3" name="Rectangle 2"/>
          <p:cNvSpPr/>
          <p:nvPr/>
        </p:nvSpPr>
        <p:spPr>
          <a:xfrm>
            <a:off x="618406" y="3014358"/>
            <a:ext cx="4764446" cy="369332"/>
          </a:xfrm>
          <a:prstGeom prst="rect">
            <a:avLst/>
          </a:prstGeom>
        </p:spPr>
        <p:txBody>
          <a:bodyPr wrap="none">
            <a:spAutoFit/>
          </a:bodyPr>
          <a:lstStyle/>
          <a:p>
            <a:r>
              <a:rPr lang="en-US" b="1" dirty="0">
                <a:solidFill>
                  <a:srgbClr val="AC8332"/>
                </a:solidFill>
                <a:latin typeface="Sakkal Majalla" panose="02000000000000000000" pitchFamily="2" charset="-78"/>
                <a:cs typeface="Sakkal Majalla" panose="02000000000000000000" pitchFamily="2" charset="-78"/>
              </a:rPr>
              <a:t> </a:t>
            </a:r>
            <a:r>
              <a:rPr lang="ar-AE" b="1" dirty="0">
                <a:solidFill>
                  <a:srgbClr val="AC8332"/>
                </a:solidFill>
                <a:latin typeface="Sakkal Majalla" panose="02000000000000000000" pitchFamily="2" charset="-78"/>
                <a:cs typeface="Sakkal Majalla" panose="02000000000000000000" pitchFamily="2" charset="-78"/>
              </a:rPr>
              <a:t>الرضا عن المنتدى الإلكتروني لمختصي الموارد البشرية على لينكد ان</a:t>
            </a:r>
            <a:endParaRPr lang="en-US" dirty="0"/>
          </a:p>
        </p:txBody>
      </p:sp>
      <p:sp>
        <p:nvSpPr>
          <p:cNvPr id="4" name="Rectangle 3"/>
          <p:cNvSpPr/>
          <p:nvPr/>
        </p:nvSpPr>
        <p:spPr>
          <a:xfrm>
            <a:off x="2199304" y="4223861"/>
            <a:ext cx="1741182" cy="369332"/>
          </a:xfrm>
          <a:prstGeom prst="rect">
            <a:avLst/>
          </a:prstGeom>
        </p:spPr>
        <p:txBody>
          <a:bodyPr wrap="none">
            <a:spAutoFit/>
          </a:bodyPr>
          <a:lstStyle/>
          <a:p>
            <a:pPr algn="ctr"/>
            <a:r>
              <a:rPr lang="ar-AE" b="1" dirty="0">
                <a:solidFill>
                  <a:srgbClr val="AC8332"/>
                </a:solidFill>
                <a:latin typeface="Sakkal Majalla" panose="02000000000000000000" pitchFamily="2" charset="-78"/>
                <a:cs typeface="Sakkal Majalla" panose="02000000000000000000" pitchFamily="2" charset="-78"/>
              </a:rPr>
              <a:t>الاجراءات التصحيحية </a:t>
            </a:r>
            <a:endParaRPr lang="en-US" b="1" dirty="0">
              <a:solidFill>
                <a:srgbClr val="AC8332"/>
              </a:solidFill>
              <a:latin typeface="Sakkal Majalla" panose="02000000000000000000" pitchFamily="2" charset="-78"/>
              <a:cs typeface="Sakkal Majalla" panose="02000000000000000000" pitchFamily="2" charset="-78"/>
            </a:endParaRPr>
          </a:p>
        </p:txBody>
      </p:sp>
      <p:sp>
        <p:nvSpPr>
          <p:cNvPr id="47" name="Shape 145"/>
          <p:cNvSpPr txBox="1"/>
          <p:nvPr/>
        </p:nvSpPr>
        <p:spPr>
          <a:xfrm flipH="1">
            <a:off x="5486636" y="2895600"/>
            <a:ext cx="533164" cy="2555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000" b="1" dirty="0" smtClean="0">
                <a:solidFill>
                  <a:schemeClr val="lt1"/>
                </a:solidFill>
                <a:latin typeface="Arial"/>
                <a:ea typeface="Arial"/>
                <a:cs typeface="Arial"/>
                <a:sym typeface="Arial"/>
              </a:rPr>
              <a:t>06</a:t>
            </a:r>
            <a:endParaRPr lang="en" sz="2000" b="1" dirty="0">
              <a:solidFill>
                <a:schemeClr val="lt1"/>
              </a:solidFill>
              <a:latin typeface="Arial"/>
              <a:ea typeface="Arial"/>
              <a:cs typeface="Arial"/>
              <a:sym typeface="Arial"/>
            </a:endParaRPr>
          </a:p>
        </p:txBody>
      </p:sp>
      <p:grpSp>
        <p:nvGrpSpPr>
          <p:cNvPr id="48" name="Shape 133"/>
          <p:cNvGrpSpPr/>
          <p:nvPr/>
        </p:nvGrpSpPr>
        <p:grpSpPr>
          <a:xfrm flipH="1">
            <a:off x="615726" y="5331296"/>
            <a:ext cx="5256584" cy="459904"/>
            <a:chOff x="3131839" y="1491629"/>
            <a:chExt cx="5256584" cy="576064"/>
          </a:xfrm>
        </p:grpSpPr>
        <p:sp>
          <p:nvSpPr>
            <p:cNvPr id="49" name="Shape 134"/>
            <p:cNvSpPr/>
            <p:nvPr/>
          </p:nvSpPr>
          <p:spPr>
            <a:xfrm>
              <a:off x="3131840" y="1491629"/>
              <a:ext cx="5256583" cy="576064"/>
            </a:xfrm>
            <a:prstGeom prst="rect">
              <a:avLst/>
            </a:prstGeom>
            <a:solidFill>
              <a:schemeClr val="lt1"/>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L="0" marR="0" lvl="0" indent="0" algn="ctr" rtl="0">
                <a:spcBef>
                  <a:spcPts val="0"/>
                </a:spcBef>
                <a:buNone/>
              </a:pPr>
              <a:endParaRPr sz="1800">
                <a:solidFill>
                  <a:schemeClr val="lt1"/>
                </a:solidFill>
                <a:latin typeface="Arial"/>
                <a:ea typeface="Arial"/>
                <a:cs typeface="Arial"/>
                <a:sym typeface="Arial"/>
              </a:endParaRPr>
            </a:p>
          </p:txBody>
        </p:sp>
        <p:sp>
          <p:nvSpPr>
            <p:cNvPr id="66" name="Shape 135"/>
            <p:cNvSpPr/>
            <p:nvPr/>
          </p:nvSpPr>
          <p:spPr>
            <a:xfrm rot="5400000">
              <a:off x="3203839" y="1419629"/>
              <a:ext cx="576000" cy="719999"/>
            </a:xfrm>
            <a:prstGeom prst="rtTriangle">
              <a:avLst/>
            </a:prstGeom>
            <a:solidFill>
              <a:srgbClr val="D2AD64"/>
            </a:solidFill>
            <a:ln>
              <a:noFill/>
            </a:ln>
            <a:effectLst>
              <a:outerShdw blurRad="63500" sx="102000" sy="102000" algn="ctr" rotWithShape="0">
                <a:srgbClr val="000000">
                  <a:alpha val="40000"/>
                </a:srgbClr>
              </a:outerShdw>
            </a:effectLst>
          </p:spPr>
          <p:txBody>
            <a:bodyPr lIns="91425" tIns="45700" rIns="91425" bIns="45700" anchor="ctr" anchorCtr="0">
              <a:noAutofit/>
            </a:bodyPr>
            <a:lstStyle/>
            <a:p>
              <a:pPr marL="0" marR="0" lvl="0" indent="0" algn="ctr" rtl="0">
                <a:spcBef>
                  <a:spcPts val="0"/>
                </a:spcBef>
                <a:buNone/>
              </a:pPr>
              <a:endParaRPr sz="1800">
                <a:solidFill>
                  <a:schemeClr val="lt1"/>
                </a:solidFill>
                <a:latin typeface="Arial"/>
                <a:ea typeface="Arial"/>
                <a:cs typeface="Arial"/>
                <a:sym typeface="Arial"/>
              </a:endParaRPr>
            </a:p>
          </p:txBody>
        </p:sp>
      </p:grpSp>
      <p:sp>
        <p:nvSpPr>
          <p:cNvPr id="67" name="Shape 143"/>
          <p:cNvSpPr txBox="1"/>
          <p:nvPr/>
        </p:nvSpPr>
        <p:spPr>
          <a:xfrm flipH="1">
            <a:off x="5469742" y="5230827"/>
            <a:ext cx="533164" cy="2555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ar-AE" sz="2000" b="1" dirty="0" smtClean="0">
                <a:solidFill>
                  <a:schemeClr val="lt1"/>
                </a:solidFill>
                <a:latin typeface="Arial"/>
                <a:ea typeface="Arial"/>
                <a:cs typeface="Arial"/>
                <a:sym typeface="Arial"/>
              </a:rPr>
              <a:t>08</a:t>
            </a:r>
            <a:endParaRPr lang="en" sz="2000" b="1" dirty="0">
              <a:solidFill>
                <a:schemeClr val="lt1"/>
              </a:solidFill>
              <a:latin typeface="Arial"/>
              <a:ea typeface="Arial"/>
              <a:cs typeface="Arial"/>
              <a:sym typeface="Arial"/>
            </a:endParaRPr>
          </a:p>
        </p:txBody>
      </p:sp>
      <p:sp>
        <p:nvSpPr>
          <p:cNvPr id="5" name="Rectangle 4"/>
          <p:cNvSpPr/>
          <p:nvPr/>
        </p:nvSpPr>
        <p:spPr>
          <a:xfrm>
            <a:off x="2821378" y="5358613"/>
            <a:ext cx="760144" cy="369332"/>
          </a:xfrm>
          <a:prstGeom prst="rect">
            <a:avLst/>
          </a:prstGeom>
        </p:spPr>
        <p:txBody>
          <a:bodyPr wrap="none">
            <a:spAutoFit/>
          </a:bodyPr>
          <a:lstStyle/>
          <a:p>
            <a:pPr lvl="0" algn="ctr"/>
            <a:r>
              <a:rPr lang="ar-AE" b="1" dirty="0">
                <a:solidFill>
                  <a:srgbClr val="AC8332"/>
                </a:solidFill>
                <a:latin typeface="Sakkal Majalla" panose="02000000000000000000" pitchFamily="2" charset="-78"/>
                <a:cs typeface="Sakkal Majalla" panose="02000000000000000000" pitchFamily="2" charset="-78"/>
              </a:rPr>
              <a:t>المرفقات</a:t>
            </a:r>
            <a:endParaRPr lang="ar-AE" dirty="0">
              <a:solidFill>
                <a:srgbClr val="AC8332"/>
              </a:solidFill>
              <a:latin typeface="Arial"/>
              <a:ea typeface="Arial"/>
              <a:cs typeface="Arial"/>
              <a:sym typeface="Arial"/>
            </a:endParaRPr>
          </a:p>
        </p:txBody>
      </p:sp>
      <p:sp>
        <p:nvSpPr>
          <p:cNvPr id="6" name="Rectangle 5"/>
          <p:cNvSpPr/>
          <p:nvPr/>
        </p:nvSpPr>
        <p:spPr>
          <a:xfrm>
            <a:off x="6619887" y="3041235"/>
            <a:ext cx="4621778" cy="369332"/>
          </a:xfrm>
          <a:prstGeom prst="rect">
            <a:avLst/>
          </a:prstGeom>
        </p:spPr>
        <p:txBody>
          <a:bodyPr wrap="none">
            <a:spAutoFit/>
          </a:bodyPr>
          <a:lstStyle/>
          <a:p>
            <a:pPr algn="ctr"/>
            <a:r>
              <a:rPr lang="ar-AE" b="1" dirty="0" smtClean="0">
                <a:solidFill>
                  <a:srgbClr val="AC8332"/>
                </a:solidFill>
                <a:latin typeface="Sakkal Majalla" panose="02000000000000000000" pitchFamily="2" charset="-78"/>
                <a:cs typeface="Sakkal Majalla" panose="02000000000000000000" pitchFamily="2" charset="-78"/>
              </a:rPr>
              <a:t>الرضا العام </a:t>
            </a:r>
            <a:r>
              <a:rPr lang="ar-AE" b="1" dirty="0">
                <a:solidFill>
                  <a:srgbClr val="AC8332"/>
                </a:solidFill>
                <a:latin typeface="Sakkal Majalla" panose="02000000000000000000" pitchFamily="2" charset="-78"/>
                <a:cs typeface="Sakkal Majalla" panose="02000000000000000000" pitchFamily="2" charset="-78"/>
              </a:rPr>
              <a:t>عن مبادرات نشر المعرفة في الموارد البشرية الحكومية</a:t>
            </a:r>
            <a:endParaRPr lang="en-US" b="1" dirty="0">
              <a:solidFill>
                <a:srgbClr val="AC8332"/>
              </a:solidFill>
              <a:latin typeface="Sakkal Majalla" panose="02000000000000000000" pitchFamily="2" charset="-78"/>
              <a:cs typeface="Sakkal Majalla" panose="02000000000000000000" pitchFamily="2" charset="-78"/>
            </a:endParaRPr>
          </a:p>
        </p:txBody>
      </p:sp>
      <p:sp>
        <p:nvSpPr>
          <p:cNvPr id="7" name="Rectangle 6"/>
          <p:cNvSpPr/>
          <p:nvPr/>
        </p:nvSpPr>
        <p:spPr>
          <a:xfrm>
            <a:off x="1876820" y="1871356"/>
            <a:ext cx="2263760" cy="369332"/>
          </a:xfrm>
          <a:prstGeom prst="rect">
            <a:avLst/>
          </a:prstGeom>
        </p:spPr>
        <p:txBody>
          <a:bodyPr wrap="none">
            <a:spAutoFit/>
          </a:bodyPr>
          <a:lstStyle/>
          <a:p>
            <a:pPr algn="ctr"/>
            <a:r>
              <a:rPr lang="ar-AE" b="1" dirty="0">
                <a:solidFill>
                  <a:srgbClr val="AC8332"/>
                </a:solidFill>
                <a:latin typeface="Sakkal Majalla" panose="02000000000000000000" pitchFamily="2" charset="-78"/>
                <a:cs typeface="Sakkal Majalla" panose="02000000000000000000" pitchFamily="2" charset="-78"/>
              </a:rPr>
              <a:t>الرضا عن نادي الموارد البشرية</a:t>
            </a:r>
            <a:endParaRPr lang="en-US" b="1" dirty="0">
              <a:solidFill>
                <a:srgbClr val="AC8332"/>
              </a:solidFill>
              <a:latin typeface="Sakkal Majalla" panose="02000000000000000000" pitchFamily="2" charset="-78"/>
              <a:cs typeface="Sakkal Majalla" panose="02000000000000000000" pitchFamily="2" charset="-78"/>
            </a:endParaRPr>
          </a:p>
        </p:txBody>
      </p:sp>
      <p:sp>
        <p:nvSpPr>
          <p:cNvPr id="8" name="Rectangle 7"/>
          <p:cNvSpPr/>
          <p:nvPr/>
        </p:nvSpPr>
        <p:spPr>
          <a:xfrm>
            <a:off x="7365806" y="5334000"/>
            <a:ext cx="2911373" cy="369332"/>
          </a:xfrm>
          <a:prstGeom prst="rect">
            <a:avLst/>
          </a:prstGeom>
        </p:spPr>
        <p:txBody>
          <a:bodyPr wrap="none">
            <a:spAutoFit/>
          </a:bodyPr>
          <a:lstStyle/>
          <a:p>
            <a:pPr algn="ctr"/>
            <a:r>
              <a:rPr lang="ar-AE" b="1" dirty="0">
                <a:solidFill>
                  <a:srgbClr val="AC8332"/>
                </a:solidFill>
                <a:latin typeface="Sakkal Majalla" panose="02000000000000000000" pitchFamily="2" charset="-78"/>
                <a:cs typeface="Sakkal Majalla" panose="02000000000000000000" pitchFamily="2" charset="-78"/>
              </a:rPr>
              <a:t>الرضا عن المؤتمر الدولي للموارد البشرية</a:t>
            </a:r>
            <a:endParaRPr lang="en-US" b="1" dirty="0">
              <a:solidFill>
                <a:srgbClr val="AC8332"/>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061494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48238" y="76200"/>
            <a:ext cx="6024562" cy="954107"/>
          </a:xfrm>
          <a:prstGeom prst="rect">
            <a:avLst/>
          </a:prstGeom>
        </p:spPr>
        <p:txBody>
          <a:bodyPr wrap="square">
            <a:spAutoFit/>
          </a:bodyPr>
          <a:lstStyle/>
          <a:p>
            <a:pPr lvl="0" algn="ctr" rtl="1"/>
            <a:r>
              <a:rPr lang="ar-AE" sz="2800" b="1" dirty="0" smtClean="0">
                <a:solidFill>
                  <a:srgbClr val="AC8332"/>
                </a:solidFill>
                <a:latin typeface="Sakkal Majalla" panose="02000000000000000000" pitchFamily="2" charset="-78"/>
                <a:cs typeface="Sakkal Majalla" panose="02000000000000000000" pitchFamily="2" charset="-78"/>
              </a:rPr>
              <a:t>اللغة و قنوات التواصل المفضلة للتواصل حول</a:t>
            </a:r>
          </a:p>
          <a:p>
            <a:pPr lvl="0" algn="ctr" rtl="1"/>
            <a:r>
              <a:rPr lang="ar-AE" sz="2800" b="1" dirty="0" smtClean="0">
                <a:solidFill>
                  <a:srgbClr val="AC8332"/>
                </a:solidFill>
                <a:latin typeface="Sakkal Majalla" panose="02000000000000000000" pitchFamily="2" charset="-78"/>
                <a:cs typeface="Sakkal Majalla" panose="02000000000000000000" pitchFamily="2" charset="-78"/>
              </a:rPr>
              <a:t> مبادرات نشر المعرفة </a:t>
            </a:r>
            <a:endParaRPr lang="en-US" sz="2800" b="1" dirty="0">
              <a:solidFill>
                <a:srgbClr val="AC8332"/>
              </a:solidFill>
              <a:latin typeface="Sakkal Majalla" panose="02000000000000000000" pitchFamily="2" charset="-78"/>
              <a:cs typeface="Sakkal Majalla" panose="02000000000000000000" pitchFamily="2" charset="-78"/>
            </a:endParaRPr>
          </a:p>
        </p:txBody>
      </p:sp>
      <p:graphicFrame>
        <p:nvGraphicFramePr>
          <p:cNvPr id="15" name="Chart 14"/>
          <p:cNvGraphicFramePr>
            <a:graphicFrameLocks/>
          </p:cNvGraphicFramePr>
          <p:nvPr>
            <p:extLst>
              <p:ext uri="{D42A27DB-BD31-4B8C-83A1-F6EECF244321}">
                <p14:modId xmlns:p14="http://schemas.microsoft.com/office/powerpoint/2010/main" val="1484703557"/>
              </p:ext>
            </p:extLst>
          </p:nvPr>
        </p:nvGraphicFramePr>
        <p:xfrm>
          <a:off x="6477000" y="1447800"/>
          <a:ext cx="55626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16" name="Shape 952"/>
          <p:cNvSpPr/>
          <p:nvPr/>
        </p:nvSpPr>
        <p:spPr>
          <a:xfrm flipH="1">
            <a:off x="8915400" y="3429000"/>
            <a:ext cx="839389" cy="990600"/>
          </a:xfrm>
          <a:custGeom>
            <a:avLst/>
            <a:gdLst/>
            <a:ahLst/>
            <a:cxnLst/>
            <a:rect l="0" t="0" r="0" b="0"/>
            <a:pathLst>
              <a:path w="120000" h="120000" extrusionOk="0">
                <a:moveTo>
                  <a:pt x="51626" y="29908"/>
                </a:moveTo>
                <a:cubicBezTo>
                  <a:pt x="55535" y="29908"/>
                  <a:pt x="58705" y="33750"/>
                  <a:pt x="58705" y="38489"/>
                </a:cubicBezTo>
                <a:cubicBezTo>
                  <a:pt x="58705" y="43229"/>
                  <a:pt x="55535" y="47071"/>
                  <a:pt x="51626" y="47071"/>
                </a:cubicBezTo>
                <a:cubicBezTo>
                  <a:pt x="47716" y="47071"/>
                  <a:pt x="44546" y="43229"/>
                  <a:pt x="44546" y="38489"/>
                </a:cubicBezTo>
                <a:cubicBezTo>
                  <a:pt x="44546" y="33750"/>
                  <a:pt x="47716" y="29908"/>
                  <a:pt x="51626" y="29908"/>
                </a:cubicBezTo>
                <a:close/>
                <a:moveTo>
                  <a:pt x="74345" y="29908"/>
                </a:moveTo>
                <a:cubicBezTo>
                  <a:pt x="78255" y="29908"/>
                  <a:pt x="81424" y="33750"/>
                  <a:pt x="81424" y="38489"/>
                </a:cubicBezTo>
                <a:cubicBezTo>
                  <a:pt x="81424" y="43229"/>
                  <a:pt x="78255" y="47071"/>
                  <a:pt x="74345" y="47071"/>
                </a:cubicBezTo>
                <a:cubicBezTo>
                  <a:pt x="70435" y="47071"/>
                  <a:pt x="67266" y="43229"/>
                  <a:pt x="67266" y="38489"/>
                </a:cubicBezTo>
                <a:cubicBezTo>
                  <a:pt x="67266" y="33750"/>
                  <a:pt x="70435" y="29908"/>
                  <a:pt x="74345" y="29908"/>
                </a:cubicBezTo>
                <a:close/>
                <a:moveTo>
                  <a:pt x="97064" y="29908"/>
                </a:moveTo>
                <a:cubicBezTo>
                  <a:pt x="100974" y="29908"/>
                  <a:pt x="104143" y="33750"/>
                  <a:pt x="104143" y="38489"/>
                </a:cubicBezTo>
                <a:cubicBezTo>
                  <a:pt x="104143" y="43229"/>
                  <a:pt x="100974" y="47071"/>
                  <a:pt x="97064" y="47071"/>
                </a:cubicBezTo>
                <a:cubicBezTo>
                  <a:pt x="93154" y="47071"/>
                  <a:pt x="89985" y="43229"/>
                  <a:pt x="89985" y="38489"/>
                </a:cubicBezTo>
                <a:cubicBezTo>
                  <a:pt x="89985" y="33750"/>
                  <a:pt x="93154" y="29908"/>
                  <a:pt x="97064" y="29908"/>
                </a:cubicBezTo>
                <a:close/>
                <a:moveTo>
                  <a:pt x="25253" y="25746"/>
                </a:moveTo>
                <a:lnTo>
                  <a:pt x="12341" y="25746"/>
                </a:lnTo>
                <a:cubicBezTo>
                  <a:pt x="5525" y="25746"/>
                  <a:pt x="0" y="32444"/>
                  <a:pt x="0" y="40707"/>
                </a:cubicBezTo>
                <a:lnTo>
                  <a:pt x="0" y="88250"/>
                </a:lnTo>
                <a:cubicBezTo>
                  <a:pt x="0" y="96512"/>
                  <a:pt x="5525" y="103210"/>
                  <a:pt x="12341" y="103210"/>
                </a:cubicBezTo>
                <a:lnTo>
                  <a:pt x="26542" y="103210"/>
                </a:lnTo>
                <a:cubicBezTo>
                  <a:pt x="23858" y="108250"/>
                  <a:pt x="24133" y="111919"/>
                  <a:pt x="10259" y="120000"/>
                </a:cubicBezTo>
                <a:cubicBezTo>
                  <a:pt x="33603" y="116808"/>
                  <a:pt x="37236" y="115403"/>
                  <a:pt x="48279" y="103210"/>
                </a:cubicBezTo>
                <a:lnTo>
                  <a:pt x="78967" y="103210"/>
                </a:lnTo>
                <a:cubicBezTo>
                  <a:pt x="83972" y="103210"/>
                  <a:pt x="88281" y="99599"/>
                  <a:pt x="90194" y="94396"/>
                </a:cubicBezTo>
                <a:cubicBezTo>
                  <a:pt x="82256" y="91458"/>
                  <a:pt x="75819" y="87372"/>
                  <a:pt x="68282" y="81348"/>
                </a:cubicBezTo>
                <a:lnTo>
                  <a:pt x="37594" y="81348"/>
                </a:lnTo>
                <a:cubicBezTo>
                  <a:pt x="30778" y="81348"/>
                  <a:pt x="25253" y="74650"/>
                  <a:pt x="25253" y="66387"/>
                </a:cubicBezTo>
                <a:lnTo>
                  <a:pt x="25253" y="25746"/>
                </a:lnTo>
                <a:close/>
                <a:moveTo>
                  <a:pt x="107658" y="0"/>
                </a:moveTo>
                <a:lnTo>
                  <a:pt x="41032" y="0"/>
                </a:lnTo>
                <a:cubicBezTo>
                  <a:pt x="34216" y="0"/>
                  <a:pt x="28690" y="6698"/>
                  <a:pt x="28690" y="14960"/>
                </a:cubicBezTo>
                <a:lnTo>
                  <a:pt x="28690" y="62503"/>
                </a:lnTo>
                <a:cubicBezTo>
                  <a:pt x="28690" y="70766"/>
                  <a:pt x="34216" y="77464"/>
                  <a:pt x="41032" y="77464"/>
                </a:cubicBezTo>
                <a:lnTo>
                  <a:pt x="71720" y="77464"/>
                </a:lnTo>
                <a:cubicBezTo>
                  <a:pt x="85817" y="88731"/>
                  <a:pt x="91486" y="90753"/>
                  <a:pt x="114830" y="93944"/>
                </a:cubicBezTo>
                <a:cubicBezTo>
                  <a:pt x="101210" y="84938"/>
                  <a:pt x="99704" y="85896"/>
                  <a:pt x="93457" y="77464"/>
                </a:cubicBezTo>
                <a:lnTo>
                  <a:pt x="107658" y="77464"/>
                </a:lnTo>
                <a:cubicBezTo>
                  <a:pt x="114474" y="77464"/>
                  <a:pt x="120000" y="70766"/>
                  <a:pt x="120000" y="62503"/>
                </a:cubicBezTo>
                <a:lnTo>
                  <a:pt x="120000" y="14960"/>
                </a:lnTo>
                <a:cubicBezTo>
                  <a:pt x="120000" y="6698"/>
                  <a:pt x="114474" y="0"/>
                  <a:pt x="107658" y="0"/>
                </a:cubicBezTo>
                <a:close/>
              </a:path>
            </a:pathLst>
          </a:custGeom>
          <a:solidFill>
            <a:srgbClr val="DABC80"/>
          </a:solidFill>
          <a:ln>
            <a:solidFill>
              <a:srgbClr val="CBA14D"/>
            </a:solidFill>
          </a:ln>
        </p:spPr>
        <p:txBody>
          <a:bodyPr lIns="91425" tIns="45700" rIns="91425"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rtl="0">
              <a:spcBef>
                <a:spcPts val="0"/>
              </a:spcBef>
              <a:buNone/>
            </a:pPr>
            <a:endParaRPr sz="1800">
              <a:solidFill>
                <a:schemeClr val="lt1"/>
              </a:solidFill>
              <a:latin typeface="Arial"/>
              <a:ea typeface="Arial"/>
              <a:cs typeface="Arial"/>
              <a:sym typeface="Arial"/>
            </a:endParaRPr>
          </a:p>
        </p:txBody>
      </p:sp>
      <p:graphicFrame>
        <p:nvGraphicFramePr>
          <p:cNvPr id="19" name="Chart 18"/>
          <p:cNvGraphicFramePr>
            <a:graphicFrameLocks/>
          </p:cNvGraphicFramePr>
          <p:nvPr>
            <p:extLst>
              <p:ext uri="{D42A27DB-BD31-4B8C-83A1-F6EECF244321}">
                <p14:modId xmlns:p14="http://schemas.microsoft.com/office/powerpoint/2010/main" val="4107565702"/>
              </p:ext>
            </p:extLst>
          </p:nvPr>
        </p:nvGraphicFramePr>
        <p:xfrm>
          <a:off x="152400" y="1454726"/>
          <a:ext cx="6019800" cy="4488874"/>
        </p:xfrm>
        <a:graphic>
          <a:graphicData uri="http://schemas.openxmlformats.org/drawingml/2006/chart">
            <c:chart xmlns:c="http://schemas.openxmlformats.org/drawingml/2006/chart" xmlns:r="http://schemas.openxmlformats.org/officeDocument/2006/relationships" r:id="rId3"/>
          </a:graphicData>
        </a:graphic>
      </p:graphicFrame>
      <p:sp>
        <p:nvSpPr>
          <p:cNvPr id="20" name="Rectangle 19"/>
          <p:cNvSpPr/>
          <p:nvPr/>
        </p:nvSpPr>
        <p:spPr>
          <a:xfrm>
            <a:off x="228600" y="6034858"/>
            <a:ext cx="5791200" cy="353943"/>
          </a:xfrm>
          <a:prstGeom prst="rect">
            <a:avLst/>
          </a:prstGeom>
        </p:spPr>
        <p:txBody>
          <a:bodyPr wrap="square">
            <a:spAutoFit/>
          </a:bodyPr>
          <a:lstStyle/>
          <a:p>
            <a:pPr algn="r" rtl="1" eaLnBrk="0" fontAlgn="base" hangingPunct="0">
              <a:spcBef>
                <a:spcPct val="0"/>
              </a:spcBef>
              <a:spcAft>
                <a:spcPct val="0"/>
              </a:spcAft>
            </a:pPr>
            <a:r>
              <a:rPr lang="ar-SA" altLang="en-US" sz="1700" b="1" dirty="0">
                <a:solidFill>
                  <a:schemeClr val="accent3">
                    <a:lumMod val="50000"/>
                  </a:schemeClr>
                </a:solidFill>
                <a:latin typeface="Sakkal Majalla" panose="02000000000000000000" pitchFamily="2" charset="-78"/>
                <a:cs typeface="Sakkal Majalla" panose="02000000000000000000" pitchFamily="2" charset="-78"/>
              </a:rPr>
              <a:t>ملاحظة: بلغ مجموع القنوات/الوسائل  </a:t>
            </a:r>
            <a:r>
              <a:rPr lang="en-US" altLang="en-US" sz="1700" b="1" u="sng" dirty="0" smtClean="0">
                <a:solidFill>
                  <a:schemeClr val="accent3">
                    <a:lumMod val="50000"/>
                  </a:schemeClr>
                </a:solidFill>
                <a:latin typeface="Sakkal Majalla" panose="02000000000000000000" pitchFamily="2" charset="-78"/>
                <a:cs typeface="Sakkal Majalla" panose="02000000000000000000" pitchFamily="2" charset="-78"/>
              </a:rPr>
              <a:t>1791 </a:t>
            </a:r>
            <a:r>
              <a:rPr lang="ar-AE" altLang="en-US" sz="1700" b="1" dirty="0" smtClean="0">
                <a:solidFill>
                  <a:schemeClr val="accent3">
                    <a:lumMod val="50000"/>
                  </a:schemeClr>
                </a:solidFill>
                <a:latin typeface="Sakkal Majalla" panose="02000000000000000000" pitchFamily="2" charset="-78"/>
                <a:cs typeface="Sakkal Majalla" panose="02000000000000000000" pitchFamily="2" charset="-78"/>
              </a:rPr>
              <a:t>نظراً </a:t>
            </a:r>
            <a:r>
              <a:rPr lang="ar-SA" altLang="en-US" sz="1700" b="1" dirty="0" smtClean="0">
                <a:solidFill>
                  <a:schemeClr val="accent3">
                    <a:lumMod val="50000"/>
                  </a:schemeClr>
                </a:solidFill>
                <a:latin typeface="Sakkal Majalla" panose="02000000000000000000" pitchFamily="2" charset="-78"/>
                <a:cs typeface="Sakkal Majalla" panose="02000000000000000000" pitchFamily="2" charset="-78"/>
              </a:rPr>
              <a:t>لإمكانية </a:t>
            </a:r>
            <a:r>
              <a:rPr lang="ar-SA" altLang="en-US" sz="1700" b="1" dirty="0">
                <a:solidFill>
                  <a:schemeClr val="accent3">
                    <a:lumMod val="50000"/>
                  </a:schemeClr>
                </a:solidFill>
                <a:latin typeface="Sakkal Majalla" panose="02000000000000000000" pitchFamily="2" charset="-78"/>
                <a:cs typeface="Sakkal Majalla" panose="02000000000000000000" pitchFamily="2" charset="-78"/>
              </a:rPr>
              <a:t>اختيار اكثر من قناة لكل مشارك </a:t>
            </a:r>
          </a:p>
        </p:txBody>
      </p:sp>
    </p:spTree>
    <p:extLst>
      <p:ext uri="{BB962C8B-B14F-4D97-AF65-F5344CB8AC3E}">
        <p14:creationId xmlns:p14="http://schemas.microsoft.com/office/powerpoint/2010/main" val="4227074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10200" y="152400"/>
            <a:ext cx="5243981" cy="738664"/>
          </a:xfrm>
          <a:prstGeom prst="rect">
            <a:avLst/>
          </a:prstGeom>
        </p:spPr>
        <p:txBody>
          <a:bodyPr wrap="square">
            <a:spAutoFit/>
          </a:bodyPr>
          <a:lstStyle/>
          <a:p>
            <a:pPr lvl="0" algn="ctr" rtl="1">
              <a:lnSpc>
                <a:spcPct val="150000"/>
              </a:lnSpc>
            </a:pPr>
            <a:r>
              <a:rPr lang="ar-AE" sz="2800" b="1" dirty="0" smtClean="0">
                <a:solidFill>
                  <a:srgbClr val="AC8332"/>
                </a:solidFill>
                <a:latin typeface="Sakkal Majalla" panose="02000000000000000000" pitchFamily="2" charset="-78"/>
                <a:cs typeface="Sakkal Majalla" panose="02000000000000000000" pitchFamily="2" charset="-78"/>
              </a:rPr>
              <a:t>قنوات التواصل المفضلة لمبادرات نشر المعرفة</a:t>
            </a:r>
            <a:endParaRPr lang="en-US" sz="2800" b="1" dirty="0">
              <a:solidFill>
                <a:srgbClr val="AC8332"/>
              </a:solidFill>
              <a:latin typeface="Sakkal Majalla" panose="02000000000000000000" pitchFamily="2" charset="-78"/>
              <a:cs typeface="Sakkal Majalla" panose="02000000000000000000" pitchFamily="2" charset="-78"/>
            </a:endParaRPr>
          </a:p>
        </p:txBody>
      </p:sp>
      <p:graphicFrame>
        <p:nvGraphicFramePr>
          <p:cNvPr id="10" name="Chart 9"/>
          <p:cNvGraphicFramePr>
            <a:graphicFrameLocks/>
          </p:cNvGraphicFramePr>
          <p:nvPr>
            <p:extLst>
              <p:ext uri="{D42A27DB-BD31-4B8C-83A1-F6EECF244321}">
                <p14:modId xmlns:p14="http://schemas.microsoft.com/office/powerpoint/2010/main" val="2080292400"/>
              </p:ext>
            </p:extLst>
          </p:nvPr>
        </p:nvGraphicFramePr>
        <p:xfrm>
          <a:off x="6705600" y="1295400"/>
          <a:ext cx="5110162"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6705600" y="5579875"/>
            <a:ext cx="5110162" cy="877163"/>
          </a:xfrm>
          <a:prstGeom prst="rect">
            <a:avLst/>
          </a:prstGeom>
        </p:spPr>
        <p:txBody>
          <a:bodyPr wrap="square">
            <a:spAutoFit/>
          </a:bodyPr>
          <a:lstStyle/>
          <a:p>
            <a:pPr algn="justLow" rtl="1" eaLnBrk="0" fontAlgn="base" hangingPunct="0">
              <a:spcBef>
                <a:spcPct val="0"/>
              </a:spcBef>
              <a:spcAft>
                <a:spcPct val="0"/>
              </a:spcAft>
            </a:pPr>
            <a:r>
              <a:rPr lang="ar-SA" altLang="en-US" sz="1700" b="1" dirty="0">
                <a:solidFill>
                  <a:schemeClr val="accent3">
                    <a:lumMod val="50000"/>
                  </a:schemeClr>
                </a:solidFill>
                <a:latin typeface="Sakkal Majalla" panose="02000000000000000000" pitchFamily="2" charset="-78"/>
                <a:cs typeface="Sakkal Majalla" panose="02000000000000000000" pitchFamily="2" charset="-78"/>
              </a:rPr>
              <a:t>ملاحظة: </a:t>
            </a:r>
            <a:r>
              <a:rPr lang="ar-AE" sz="1700" b="1" dirty="0" smtClean="0">
                <a:solidFill>
                  <a:schemeClr val="accent3">
                    <a:lumMod val="50000"/>
                  </a:schemeClr>
                </a:solidFill>
                <a:latin typeface="Sakkal Majalla" panose="02000000000000000000" pitchFamily="2" charset="-78"/>
                <a:cs typeface="Sakkal Majalla" panose="02000000000000000000" pitchFamily="2" charset="-78"/>
              </a:rPr>
              <a:t>بلغ </a:t>
            </a:r>
            <a:r>
              <a:rPr lang="ar-AE" sz="1700" b="1" dirty="0">
                <a:solidFill>
                  <a:schemeClr val="accent3">
                    <a:lumMod val="50000"/>
                  </a:schemeClr>
                </a:solidFill>
                <a:latin typeface="Sakkal Majalla" panose="02000000000000000000" pitchFamily="2" charset="-78"/>
                <a:cs typeface="Sakkal Majalla" panose="02000000000000000000" pitchFamily="2" charset="-78"/>
              </a:rPr>
              <a:t>عدد المشاركين الذين </a:t>
            </a:r>
            <a:r>
              <a:rPr lang="ar-AE" sz="1700" b="1" dirty="0" smtClean="0">
                <a:solidFill>
                  <a:schemeClr val="accent3">
                    <a:lumMod val="50000"/>
                  </a:schemeClr>
                </a:solidFill>
                <a:latin typeface="Sakkal Majalla" panose="02000000000000000000" pitchFamily="2" charset="-78"/>
                <a:cs typeface="Sakkal Majalla" panose="02000000000000000000" pitchFamily="2" charset="-78"/>
              </a:rPr>
              <a:t>أجابوا </a:t>
            </a:r>
            <a:r>
              <a:rPr lang="ar-AE" sz="1700" b="1" dirty="0">
                <a:solidFill>
                  <a:schemeClr val="accent3">
                    <a:lumMod val="50000"/>
                  </a:schemeClr>
                </a:solidFill>
                <a:latin typeface="Sakkal Majalla" panose="02000000000000000000" pitchFamily="2" charset="-78"/>
                <a:cs typeface="Sakkal Majalla" panose="02000000000000000000" pitchFamily="2" charset="-78"/>
              </a:rPr>
              <a:t>بـ (نعم) </a:t>
            </a:r>
            <a:r>
              <a:rPr lang="ar-AE" altLang="en-US" sz="1700" b="1" u="sng" dirty="0" smtClean="0">
                <a:solidFill>
                  <a:schemeClr val="accent3">
                    <a:lumMod val="50000"/>
                  </a:schemeClr>
                </a:solidFill>
                <a:latin typeface="Sakkal Majalla" panose="02000000000000000000" pitchFamily="2" charset="-78"/>
                <a:cs typeface="Sakkal Majalla" panose="02000000000000000000" pitchFamily="2" charset="-78"/>
              </a:rPr>
              <a:t>329</a:t>
            </a:r>
            <a:r>
              <a:rPr lang="ar-AE" altLang="en-US" sz="1700" b="1" dirty="0" smtClean="0">
                <a:solidFill>
                  <a:schemeClr val="accent3">
                    <a:lumMod val="50000"/>
                  </a:schemeClr>
                </a:solidFill>
                <a:latin typeface="Sakkal Majalla" panose="02000000000000000000" pitchFamily="2" charset="-78"/>
                <a:cs typeface="Sakkal Majalla" panose="02000000000000000000" pitchFamily="2" charset="-78"/>
              </a:rPr>
              <a:t>، وعليه تم تمت الإجابة على السؤال الموضح في الرسم البياني المجاور حول الوسائل والقنوات الخاصة بمبادرات نشر المعرفة </a:t>
            </a:r>
            <a:endParaRPr lang="ar-SA" altLang="en-US" sz="1700" dirty="0">
              <a:solidFill>
                <a:schemeClr val="accent3">
                  <a:lumMod val="50000"/>
                </a:schemeClr>
              </a:solidFill>
              <a:latin typeface="Sakkal Majalla" panose="02000000000000000000" pitchFamily="2" charset="-78"/>
              <a:cs typeface="Sakkal Majalla" panose="02000000000000000000" pitchFamily="2" charset="-78"/>
            </a:endParaRPr>
          </a:p>
        </p:txBody>
      </p:sp>
      <p:graphicFrame>
        <p:nvGraphicFramePr>
          <p:cNvPr id="12" name="Chart 11"/>
          <p:cNvGraphicFramePr>
            <a:graphicFrameLocks/>
          </p:cNvGraphicFramePr>
          <p:nvPr>
            <p:extLst>
              <p:ext uri="{D42A27DB-BD31-4B8C-83A1-F6EECF244321}">
                <p14:modId xmlns:p14="http://schemas.microsoft.com/office/powerpoint/2010/main" val="273573755"/>
              </p:ext>
            </p:extLst>
          </p:nvPr>
        </p:nvGraphicFramePr>
        <p:xfrm>
          <a:off x="152400" y="1295400"/>
          <a:ext cx="5943600" cy="4191000"/>
        </p:xfrm>
        <a:graphic>
          <a:graphicData uri="http://schemas.openxmlformats.org/drawingml/2006/chart">
            <c:chart xmlns:c="http://schemas.openxmlformats.org/drawingml/2006/chart" xmlns:r="http://schemas.openxmlformats.org/officeDocument/2006/relationships" r:id="rId3"/>
          </a:graphicData>
        </a:graphic>
      </p:graphicFrame>
      <p:pic>
        <p:nvPicPr>
          <p:cNvPr id="13" name="Picture 12"/>
          <p:cNvPicPr>
            <a:picLocks noChangeAspect="1"/>
          </p:cNvPicPr>
          <p:nvPr/>
        </p:nvPicPr>
        <p:blipFill>
          <a:blip r:embed="rId4">
            <a:clrChange>
              <a:clrFrom>
                <a:srgbClr val="FFFFFF"/>
              </a:clrFrom>
              <a:clrTo>
                <a:srgbClr val="FFFFFF">
                  <a:alpha val="0"/>
                </a:srgbClr>
              </a:clrTo>
            </a:clrChange>
          </a:blip>
          <a:stretch>
            <a:fillRect/>
          </a:stretch>
        </p:blipFill>
        <p:spPr>
          <a:xfrm flipH="1">
            <a:off x="5666374" y="3200400"/>
            <a:ext cx="1191626" cy="942975"/>
          </a:xfrm>
          <a:prstGeom prst="rect">
            <a:avLst/>
          </a:prstGeom>
        </p:spPr>
      </p:pic>
      <p:sp>
        <p:nvSpPr>
          <p:cNvPr id="15" name="Rectangle 14"/>
          <p:cNvSpPr/>
          <p:nvPr/>
        </p:nvSpPr>
        <p:spPr>
          <a:xfrm>
            <a:off x="152400" y="5579875"/>
            <a:ext cx="5791200" cy="353943"/>
          </a:xfrm>
          <a:prstGeom prst="rect">
            <a:avLst/>
          </a:prstGeom>
        </p:spPr>
        <p:txBody>
          <a:bodyPr wrap="square">
            <a:spAutoFit/>
          </a:bodyPr>
          <a:lstStyle/>
          <a:p>
            <a:pPr algn="r" rtl="1" eaLnBrk="0" fontAlgn="base" hangingPunct="0">
              <a:spcBef>
                <a:spcPct val="0"/>
              </a:spcBef>
              <a:spcAft>
                <a:spcPct val="0"/>
              </a:spcAft>
            </a:pPr>
            <a:r>
              <a:rPr lang="ar-SA" altLang="en-US" sz="1700" b="1" dirty="0">
                <a:solidFill>
                  <a:schemeClr val="accent3">
                    <a:lumMod val="50000"/>
                  </a:schemeClr>
                </a:solidFill>
                <a:latin typeface="Sakkal Majalla" panose="02000000000000000000" pitchFamily="2" charset="-78"/>
                <a:cs typeface="Sakkal Majalla" panose="02000000000000000000" pitchFamily="2" charset="-78"/>
              </a:rPr>
              <a:t>ملاحظة: بلغ مجموع القنوات/الوسائل  </a:t>
            </a:r>
            <a:r>
              <a:rPr lang="ar-AE" altLang="en-US" sz="1700" b="1" u="sng" dirty="0" smtClean="0">
                <a:solidFill>
                  <a:schemeClr val="accent3">
                    <a:lumMod val="50000"/>
                  </a:schemeClr>
                </a:solidFill>
                <a:latin typeface="Sakkal Majalla" panose="02000000000000000000" pitchFamily="2" charset="-78"/>
                <a:cs typeface="Sakkal Majalla" panose="02000000000000000000" pitchFamily="2" charset="-78"/>
              </a:rPr>
              <a:t>603 </a:t>
            </a:r>
            <a:r>
              <a:rPr lang="ar-AE" altLang="en-US" sz="1700" b="1" dirty="0" smtClean="0">
                <a:solidFill>
                  <a:schemeClr val="accent3">
                    <a:lumMod val="50000"/>
                  </a:schemeClr>
                </a:solidFill>
                <a:latin typeface="Sakkal Majalla" panose="02000000000000000000" pitchFamily="2" charset="-78"/>
                <a:cs typeface="Sakkal Majalla" panose="02000000000000000000" pitchFamily="2" charset="-78"/>
              </a:rPr>
              <a:t>نظراً </a:t>
            </a:r>
            <a:r>
              <a:rPr lang="ar-SA" altLang="en-US" sz="1700" b="1" dirty="0" smtClean="0">
                <a:solidFill>
                  <a:schemeClr val="accent3">
                    <a:lumMod val="50000"/>
                  </a:schemeClr>
                </a:solidFill>
                <a:latin typeface="Sakkal Majalla" panose="02000000000000000000" pitchFamily="2" charset="-78"/>
                <a:cs typeface="Sakkal Majalla" panose="02000000000000000000" pitchFamily="2" charset="-78"/>
              </a:rPr>
              <a:t>لإمكانية </a:t>
            </a:r>
            <a:r>
              <a:rPr lang="ar-SA" altLang="en-US" sz="1700" b="1" dirty="0">
                <a:solidFill>
                  <a:schemeClr val="accent3">
                    <a:lumMod val="50000"/>
                  </a:schemeClr>
                </a:solidFill>
                <a:latin typeface="Sakkal Majalla" panose="02000000000000000000" pitchFamily="2" charset="-78"/>
                <a:cs typeface="Sakkal Majalla" panose="02000000000000000000" pitchFamily="2" charset="-78"/>
              </a:rPr>
              <a:t>اختيار اكثر من قناة لكل مشارك </a:t>
            </a:r>
          </a:p>
        </p:txBody>
      </p:sp>
    </p:spTree>
    <p:extLst>
      <p:ext uri="{BB962C8B-B14F-4D97-AF65-F5344CB8AC3E}">
        <p14:creationId xmlns:p14="http://schemas.microsoft.com/office/powerpoint/2010/main" val="31179561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0" y="76200"/>
            <a:ext cx="3796181" cy="684803"/>
          </a:xfrm>
          <a:prstGeom prst="rect">
            <a:avLst/>
          </a:prstGeom>
        </p:spPr>
        <p:txBody>
          <a:bodyPr wrap="square">
            <a:spAutoFit/>
          </a:bodyPr>
          <a:lstStyle/>
          <a:p>
            <a:pPr lvl="0" algn="ctr" rtl="1">
              <a:lnSpc>
                <a:spcPct val="150000"/>
              </a:lnSpc>
            </a:pPr>
            <a:r>
              <a:rPr lang="ar-AE" sz="2800" b="1" dirty="0" smtClean="0">
                <a:solidFill>
                  <a:srgbClr val="AC8332"/>
                </a:solidFill>
                <a:latin typeface="Sakkal Majalla" panose="02000000000000000000" pitchFamily="2" charset="-78"/>
                <a:cs typeface="Sakkal Majalla" panose="02000000000000000000" pitchFamily="2" charset="-78"/>
              </a:rPr>
              <a:t>المعلومات الديموغرافية </a:t>
            </a:r>
            <a:endParaRPr lang="en-US" sz="2800" b="1" dirty="0">
              <a:solidFill>
                <a:srgbClr val="AC8332"/>
              </a:solidFill>
              <a:latin typeface="Sakkal Majalla" panose="02000000000000000000" pitchFamily="2" charset="-78"/>
              <a:cs typeface="Sakkal Majalla" panose="02000000000000000000" pitchFamily="2" charset="-78"/>
            </a:endParaRPr>
          </a:p>
        </p:txBody>
      </p:sp>
      <p:graphicFrame>
        <p:nvGraphicFramePr>
          <p:cNvPr id="18" name="Chart 17"/>
          <p:cNvGraphicFramePr>
            <a:graphicFrameLocks/>
          </p:cNvGraphicFramePr>
          <p:nvPr>
            <p:extLst>
              <p:ext uri="{D42A27DB-BD31-4B8C-83A1-F6EECF244321}">
                <p14:modId xmlns:p14="http://schemas.microsoft.com/office/powerpoint/2010/main" val="3990150727"/>
              </p:ext>
            </p:extLst>
          </p:nvPr>
        </p:nvGraphicFramePr>
        <p:xfrm>
          <a:off x="7772401" y="1219200"/>
          <a:ext cx="4190999" cy="25294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a:graphicFrameLocks/>
          </p:cNvGraphicFramePr>
          <p:nvPr>
            <p:extLst>
              <p:ext uri="{D42A27DB-BD31-4B8C-83A1-F6EECF244321}">
                <p14:modId xmlns:p14="http://schemas.microsoft.com/office/powerpoint/2010/main" val="2258286501"/>
              </p:ext>
            </p:extLst>
          </p:nvPr>
        </p:nvGraphicFramePr>
        <p:xfrm>
          <a:off x="152400" y="1219200"/>
          <a:ext cx="4114800" cy="252948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a:graphicFrameLocks/>
          </p:cNvGraphicFramePr>
          <p:nvPr>
            <p:extLst>
              <p:ext uri="{D42A27DB-BD31-4B8C-83A1-F6EECF244321}">
                <p14:modId xmlns:p14="http://schemas.microsoft.com/office/powerpoint/2010/main" val="2189026840"/>
              </p:ext>
            </p:extLst>
          </p:nvPr>
        </p:nvGraphicFramePr>
        <p:xfrm>
          <a:off x="131618" y="3975936"/>
          <a:ext cx="4132649" cy="251594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5" name="Chart 24"/>
          <p:cNvGraphicFramePr>
            <a:graphicFrameLocks/>
          </p:cNvGraphicFramePr>
          <p:nvPr>
            <p:extLst>
              <p:ext uri="{D42A27DB-BD31-4B8C-83A1-F6EECF244321}">
                <p14:modId xmlns:p14="http://schemas.microsoft.com/office/powerpoint/2010/main" val="4279910584"/>
              </p:ext>
            </p:extLst>
          </p:nvPr>
        </p:nvGraphicFramePr>
        <p:xfrm>
          <a:off x="7772400" y="3975935"/>
          <a:ext cx="4190999" cy="251594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6" name="Chart 25"/>
          <p:cNvGraphicFramePr>
            <a:graphicFrameLocks/>
          </p:cNvGraphicFramePr>
          <p:nvPr>
            <p:extLst>
              <p:ext uri="{D42A27DB-BD31-4B8C-83A1-F6EECF244321}">
                <p14:modId xmlns:p14="http://schemas.microsoft.com/office/powerpoint/2010/main" val="4165534632"/>
              </p:ext>
            </p:extLst>
          </p:nvPr>
        </p:nvGraphicFramePr>
        <p:xfrm>
          <a:off x="4496758" y="2288791"/>
          <a:ext cx="3040218" cy="2971799"/>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332624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88248" y="2895600"/>
            <a:ext cx="7446269" cy="1361911"/>
          </a:xfrm>
          <a:prstGeom prst="rect">
            <a:avLst/>
          </a:prstGeom>
        </p:spPr>
        <p:txBody>
          <a:bodyPr wrap="none">
            <a:spAutoFit/>
          </a:bodyPr>
          <a:lstStyle/>
          <a:p>
            <a:pPr lvl="0" algn="ctr" rtl="1">
              <a:lnSpc>
                <a:spcPct val="150000"/>
              </a:lnSpc>
            </a:pPr>
            <a:r>
              <a:rPr lang="ar-AE" sz="6000" b="1" dirty="0" smtClean="0">
                <a:solidFill>
                  <a:srgbClr val="B68A35"/>
                </a:solidFill>
                <a:latin typeface="Sakkal Majalla" panose="02000000000000000000" pitchFamily="2" charset="-78"/>
                <a:cs typeface="Sakkal Majalla" panose="02000000000000000000" pitchFamily="2" charset="-78"/>
              </a:rPr>
              <a:t>قسم مجلة </a:t>
            </a:r>
            <a:r>
              <a:rPr lang="ar-AE" sz="6000" b="1" dirty="0">
                <a:solidFill>
                  <a:srgbClr val="B68A35"/>
                </a:solidFill>
                <a:latin typeface="Sakkal Majalla" panose="02000000000000000000" pitchFamily="2" charset="-78"/>
                <a:cs typeface="Sakkal Majalla" panose="02000000000000000000" pitchFamily="2" charset="-78"/>
              </a:rPr>
              <a:t>صدى الموارد البشرية </a:t>
            </a:r>
            <a:endParaRPr lang="en-US" sz="6000" b="1" dirty="0">
              <a:solidFill>
                <a:srgbClr val="B68A35"/>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15342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smtClean="0">
                <a:latin typeface="Sakkal Majalla" panose="02000000000000000000" pitchFamily="2" charset="-78"/>
                <a:cs typeface="Sakkal Majalla" panose="02000000000000000000" pitchFamily="2" charset="-78"/>
              </a:rPr>
              <a:t>الرضا العام عن مجلة صدى الموارد البشرية</a:t>
            </a:r>
            <a:endParaRPr lang="en-US" sz="2800" dirty="0">
              <a:latin typeface="Sakkal Majalla" panose="02000000000000000000" pitchFamily="2" charset="-78"/>
              <a:cs typeface="Sakkal Majalla" panose="02000000000000000000" pitchFamily="2" charset="-78"/>
            </a:endParaRPr>
          </a:p>
        </p:txBody>
      </p:sp>
      <p:sp>
        <p:nvSpPr>
          <p:cNvPr id="9" name="TextBox 8"/>
          <p:cNvSpPr txBox="1"/>
          <p:nvPr/>
        </p:nvSpPr>
        <p:spPr>
          <a:xfrm>
            <a:off x="5373420" y="6019800"/>
            <a:ext cx="6666180" cy="584775"/>
          </a:xfrm>
          <a:prstGeom prst="rect">
            <a:avLst/>
          </a:prstGeom>
          <a:noFill/>
        </p:spPr>
        <p:txBody>
          <a:bodyPr wrap="square" rtlCol="0">
            <a:spAutoFit/>
          </a:bodyPr>
          <a:lstStyle/>
          <a:p>
            <a:pPr algn="ctr" rtl="1"/>
            <a:r>
              <a:rPr lang="en-US" sz="1600" b="1" dirty="0">
                <a:solidFill>
                  <a:schemeClr val="accent3">
                    <a:lumMod val="50000"/>
                  </a:schemeClr>
                </a:solidFill>
                <a:latin typeface="Sakkal Majalla" panose="02000000000000000000" pitchFamily="2" charset="-78"/>
                <a:cs typeface="Sakkal Majalla" panose="02000000000000000000" pitchFamily="2" charset="-78"/>
              </a:rPr>
              <a:t>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ملاحظة: تمت عملية حساب الرضا العام عن </a:t>
            </a:r>
            <a:r>
              <a:rPr lang="ar-AE" sz="1600" b="1" dirty="0">
                <a:solidFill>
                  <a:schemeClr val="accent3">
                    <a:lumMod val="50000"/>
                  </a:schemeClr>
                </a:solidFill>
                <a:latin typeface="Sakkal Majalla" panose="02000000000000000000" pitchFamily="2" charset="-78"/>
                <a:cs typeface="Sakkal Majalla" panose="02000000000000000000" pitchFamily="2" charset="-78"/>
              </a:rPr>
              <a:t>مجلة صدى الموارد البشرية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بناء على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مجموع عدد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الاشخاص الذين اجابوبـ</a:t>
            </a:r>
            <a:r>
              <a:rPr lang="en-US" sz="1600" b="1" dirty="0" smtClean="0">
                <a:solidFill>
                  <a:schemeClr val="accent3">
                    <a:lumMod val="50000"/>
                  </a:schemeClr>
                </a:solidFill>
                <a:latin typeface="Sakkal Majalla" panose="02000000000000000000" pitchFamily="2" charset="-78"/>
                <a:cs typeface="Sakkal Majalla" panose="02000000000000000000" pitchFamily="2" charset="-78"/>
              </a:rPr>
              <a:t>”</a:t>
            </a:r>
            <a:r>
              <a:rPr lang="ar-AE" sz="1600" b="1" u="sng" dirty="0" smtClean="0">
                <a:solidFill>
                  <a:schemeClr val="accent3">
                    <a:lumMod val="50000"/>
                  </a:schemeClr>
                </a:solidFill>
                <a:latin typeface="Sakkal Majalla" panose="02000000000000000000" pitchFamily="2" charset="-78"/>
                <a:cs typeface="Sakkal Majalla" panose="02000000000000000000" pitchFamily="2" charset="-78"/>
              </a:rPr>
              <a:t>لدي فكرة</a:t>
            </a:r>
            <a:r>
              <a:rPr lang="en-US" sz="1600" b="1" dirty="0" smtClean="0">
                <a:solidFill>
                  <a:schemeClr val="accent3">
                    <a:lumMod val="50000"/>
                  </a:schemeClr>
                </a:solidFill>
                <a:latin typeface="Sakkal Majalla" panose="02000000000000000000" pitchFamily="2" charset="-78"/>
                <a:cs typeface="Sakkal Majalla" panose="02000000000000000000" pitchFamily="2" charset="-78"/>
              </a:rPr>
              <a:t>”</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 حيث بلغ عددهم </a:t>
            </a:r>
            <a:r>
              <a:rPr lang="ar-AE" sz="1600" b="1" u="sng" dirty="0" smtClean="0">
                <a:solidFill>
                  <a:schemeClr val="accent3">
                    <a:lumMod val="50000"/>
                  </a:schemeClr>
                </a:solidFill>
                <a:latin typeface="Sakkal Majalla" panose="02000000000000000000" pitchFamily="2" charset="-78"/>
                <a:cs typeface="Sakkal Majalla" panose="02000000000000000000" pitchFamily="2" charset="-78"/>
              </a:rPr>
              <a:t>220</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 لكل سؤال كما هو مبين في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الرسم البياني المجاور والشريحة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التالية</a:t>
            </a:r>
            <a:endParaRPr lang="en-US" sz="1600" b="1" dirty="0">
              <a:solidFill>
                <a:schemeClr val="accent3">
                  <a:lumMod val="50000"/>
                </a:schemeClr>
              </a:solidFill>
              <a:latin typeface="Sakkal Majalla" panose="02000000000000000000" pitchFamily="2" charset="-78"/>
              <a:cs typeface="Sakkal Majalla" panose="02000000000000000000" pitchFamily="2" charset="-78"/>
            </a:endParaRPr>
          </a:p>
        </p:txBody>
      </p:sp>
      <p:graphicFrame>
        <p:nvGraphicFramePr>
          <p:cNvPr id="14" name="Chart 13"/>
          <p:cNvGraphicFramePr>
            <a:graphicFrameLocks/>
          </p:cNvGraphicFramePr>
          <p:nvPr>
            <p:extLst>
              <p:ext uri="{D42A27DB-BD31-4B8C-83A1-F6EECF244321}">
                <p14:modId xmlns:p14="http://schemas.microsoft.com/office/powerpoint/2010/main" val="3890026584"/>
              </p:ext>
            </p:extLst>
          </p:nvPr>
        </p:nvGraphicFramePr>
        <p:xfrm>
          <a:off x="5638800" y="1371601"/>
          <a:ext cx="6248400" cy="4648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Chart 18"/>
          <p:cNvGraphicFramePr>
            <a:graphicFrameLocks/>
          </p:cNvGraphicFramePr>
          <p:nvPr>
            <p:extLst>
              <p:ext uri="{D42A27DB-BD31-4B8C-83A1-F6EECF244321}">
                <p14:modId xmlns:p14="http://schemas.microsoft.com/office/powerpoint/2010/main" val="1400935622"/>
              </p:ext>
            </p:extLst>
          </p:nvPr>
        </p:nvGraphicFramePr>
        <p:xfrm>
          <a:off x="152401" y="1371601"/>
          <a:ext cx="5291404" cy="46482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a:clrChange>
              <a:clrFrom>
                <a:srgbClr val="FFFFFF"/>
              </a:clrFrom>
              <a:clrTo>
                <a:srgbClr val="FFFFFF">
                  <a:alpha val="0"/>
                </a:srgbClr>
              </a:clrTo>
            </a:clrChange>
          </a:blip>
          <a:stretch>
            <a:fillRect/>
          </a:stretch>
        </p:blipFill>
        <p:spPr>
          <a:xfrm flipH="1">
            <a:off x="4572000" y="3048000"/>
            <a:ext cx="1191626" cy="942975"/>
          </a:xfrm>
          <a:prstGeom prst="rect">
            <a:avLst/>
          </a:prstGeom>
        </p:spPr>
      </p:pic>
    </p:spTree>
    <p:extLst>
      <p:ext uri="{BB962C8B-B14F-4D97-AF65-F5344CB8AC3E}">
        <p14:creationId xmlns:p14="http://schemas.microsoft.com/office/powerpoint/2010/main" val="3786537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a:latin typeface="Sakkal Majalla" panose="02000000000000000000" pitchFamily="2" charset="-78"/>
                <a:cs typeface="Sakkal Majalla" panose="02000000000000000000" pitchFamily="2" charset="-78"/>
              </a:rPr>
              <a:t>الرضا العام عن مجلة صدى الموارد البشرية</a:t>
            </a:r>
            <a:endParaRPr lang="en-US" sz="2800" dirty="0"/>
          </a:p>
        </p:txBody>
      </p:sp>
      <p:graphicFrame>
        <p:nvGraphicFramePr>
          <p:cNvPr id="6" name="Chart 5"/>
          <p:cNvGraphicFramePr>
            <a:graphicFrameLocks/>
          </p:cNvGraphicFramePr>
          <p:nvPr>
            <p:extLst>
              <p:ext uri="{D42A27DB-BD31-4B8C-83A1-F6EECF244321}">
                <p14:modId xmlns:p14="http://schemas.microsoft.com/office/powerpoint/2010/main" val="2384037885"/>
              </p:ext>
            </p:extLst>
          </p:nvPr>
        </p:nvGraphicFramePr>
        <p:xfrm>
          <a:off x="228600" y="1371600"/>
          <a:ext cx="11734800" cy="5029200"/>
        </p:xfrm>
        <a:graphic>
          <a:graphicData uri="http://schemas.openxmlformats.org/drawingml/2006/chart">
            <c:chart xmlns:c="http://schemas.openxmlformats.org/drawingml/2006/chart" xmlns:r="http://schemas.openxmlformats.org/officeDocument/2006/relationships" r:id="rId2"/>
          </a:graphicData>
        </a:graphic>
      </p:graphicFrame>
      <p:pic>
        <p:nvPicPr>
          <p:cNvPr id="2054" name="Picture 6" descr="Image result for arrow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1445993" flipH="1">
            <a:off x="7414446" y="1880228"/>
            <a:ext cx="1479677" cy="120198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968626" y="1742555"/>
            <a:ext cx="2461374" cy="817245"/>
          </a:xfrm>
          <a:prstGeom prst="roundRect">
            <a:avLst/>
          </a:prstGeom>
          <a:noFill/>
          <a:ln>
            <a:solidFill>
              <a:srgbClr val="AC8332"/>
            </a:solidFill>
          </a:ln>
        </p:spPr>
        <p:txBody>
          <a:bodyPr wrap="square" rtlCol="0">
            <a:spAutoFit/>
          </a:bodyPr>
          <a:lstStyle/>
          <a:p>
            <a:pPr algn="ctr" rtl="1"/>
            <a:r>
              <a:rPr lang="ar-AE" sz="1400" b="1" dirty="0" smtClean="0">
                <a:solidFill>
                  <a:srgbClr val="C00000"/>
                </a:solidFill>
                <a:latin typeface="Sakkal Majalla" panose="02000000000000000000" pitchFamily="2" charset="-78"/>
                <a:cs typeface="Sakkal Majalla" panose="02000000000000000000" pitchFamily="2" charset="-78"/>
              </a:rPr>
              <a:t>ملاحظة: انخفاض </a:t>
            </a:r>
            <a:r>
              <a:rPr lang="ar-AE" sz="1400" b="1" dirty="0" smtClean="0">
                <a:solidFill>
                  <a:srgbClr val="C00000"/>
                </a:solidFill>
                <a:latin typeface="Sakkal Majalla" panose="02000000000000000000" pitchFamily="2" charset="-78"/>
                <a:cs typeface="Sakkal Majalla" panose="02000000000000000000" pitchFamily="2" charset="-78"/>
              </a:rPr>
              <a:t>مستوى </a:t>
            </a:r>
            <a:r>
              <a:rPr lang="ar-AE" sz="1400" b="1" dirty="0">
                <a:solidFill>
                  <a:srgbClr val="C00000"/>
                </a:solidFill>
                <a:latin typeface="Sakkal Majalla" panose="02000000000000000000" pitchFamily="2" charset="-78"/>
                <a:cs typeface="Sakkal Majalla" panose="02000000000000000000" pitchFamily="2" charset="-78"/>
              </a:rPr>
              <a:t>الرضا العام عن </a:t>
            </a:r>
            <a:r>
              <a:rPr lang="ar-AE" sz="1400" b="1" dirty="0" smtClean="0">
                <a:solidFill>
                  <a:srgbClr val="C00000"/>
                </a:solidFill>
                <a:latin typeface="Sakkal Majalla" panose="02000000000000000000" pitchFamily="2" charset="-78"/>
                <a:cs typeface="Sakkal Majalla" panose="02000000000000000000" pitchFamily="2" charset="-78"/>
              </a:rPr>
              <a:t>مجلة صدى الموارد البشرية </a:t>
            </a:r>
            <a:r>
              <a:rPr lang="ar-AE" sz="1400" b="1" dirty="0" smtClean="0">
                <a:solidFill>
                  <a:srgbClr val="C00000"/>
                </a:solidFill>
                <a:latin typeface="Sakkal Majalla" panose="02000000000000000000" pitchFamily="2" charset="-78"/>
                <a:cs typeface="Sakkal Majalla" panose="02000000000000000000" pitchFamily="2" charset="-78"/>
              </a:rPr>
              <a:t>في </a:t>
            </a:r>
            <a:r>
              <a:rPr lang="ar-AE" sz="1400" b="1" dirty="0">
                <a:solidFill>
                  <a:srgbClr val="C00000"/>
                </a:solidFill>
                <a:latin typeface="Sakkal Majalla" panose="02000000000000000000" pitchFamily="2" charset="-78"/>
                <a:cs typeface="Sakkal Majalla" panose="02000000000000000000" pitchFamily="2" charset="-78"/>
              </a:rPr>
              <a:t>العام 2018 مقارنة بنتيجة العام </a:t>
            </a:r>
            <a:r>
              <a:rPr lang="ar-AE" sz="1400" b="1" dirty="0" smtClean="0">
                <a:solidFill>
                  <a:srgbClr val="C00000"/>
                </a:solidFill>
                <a:latin typeface="Sakkal Majalla" panose="02000000000000000000" pitchFamily="2" charset="-78"/>
                <a:cs typeface="Sakkal Majalla" panose="02000000000000000000" pitchFamily="2" charset="-78"/>
              </a:rPr>
              <a:t>2017 بنسبة %2</a:t>
            </a:r>
            <a:endParaRPr lang="en-US" sz="1400" b="1" dirty="0">
              <a:solidFill>
                <a:srgbClr val="C0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83510020"/>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نسق Off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568CE430E0D62840A7AAB60FDFE350BA" ma:contentTypeVersion="7" ma:contentTypeDescription="إنشاء مستند جديد." ma:contentTypeScope="" ma:versionID="c37a9e45cf0f893930f46920f83a1283">
  <xsd:schema xmlns:xsd="http://www.w3.org/2001/XMLSchema" xmlns:xs="http://www.w3.org/2001/XMLSchema" xmlns:p="http://schemas.microsoft.com/office/2006/metadata/properties" xmlns:ns1="http://schemas.microsoft.com/sharepoint/v3" xmlns:ns2="b25ebfa4-1b7e-48bd-a3db-e97c1109f05d" xmlns:ns3="afcbfe06-5245-49cf-88ca-92038b990d34" targetNamespace="http://schemas.microsoft.com/office/2006/metadata/properties" ma:root="true" ma:fieldsID="68d8cd2c27a3d23c39c522c2c13e0513" ns1:_="" ns2:_="" ns3:_="">
    <xsd:import namespace="http://schemas.microsoft.com/sharepoint/v3"/>
    <xsd:import namespace="b25ebfa4-1b7e-48bd-a3db-e97c1109f05d"/>
    <xsd:import namespace="afcbfe06-5245-49cf-88ca-92038b990d34"/>
    <xsd:element name="properties">
      <xsd:complexType>
        <xsd:sequence>
          <xsd:element name="documentManagement">
            <xsd:complexType>
              <xsd:all>
                <xsd:element ref="ns2:_dlc_DocId" minOccurs="0"/>
                <xsd:element ref="ns2:_dlc_DocIdUrl" minOccurs="0"/>
                <xsd:element ref="ns2:_dlc_DocIdPersistId" minOccurs="0"/>
                <xsd:element ref="ns1:ol_Department" minOccurs="0"/>
                <xsd:element ref="ns3:Sort_x0020_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ol_Department" ma:index="11" nillable="true" ma:displayName="القسم" ma:internalName="ol_Departmen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5ebfa4-1b7e-48bd-a3db-e97c1109f05d" elementFormDefault="qualified">
    <xsd:import namespace="http://schemas.microsoft.com/office/2006/documentManagement/types"/>
    <xsd:import namespace="http://schemas.microsoft.com/office/infopath/2007/PartnerControls"/>
    <xsd:element name="_dlc_DocId" ma:index="8" nillable="true" ma:displayName="قيمة معرّف المستند" ma:description="قيمة معرّف المستند المحددة لهذا العنصر." ma:internalName="_dlc_DocId" ma:readOnly="true">
      <xsd:simpleType>
        <xsd:restriction base="dms:Text"/>
      </xsd:simpleType>
    </xsd:element>
    <xsd:element name="_dlc_DocIdUrl" ma:index="9" nillable="true" ma:displayName="معرّف المستند" ma:description="ارتباط دائم إلى هذا المست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fcbfe06-5245-49cf-88ca-92038b990d34" elementFormDefault="qualified">
    <xsd:import namespace="http://schemas.microsoft.com/office/2006/documentManagement/types"/>
    <xsd:import namespace="http://schemas.microsoft.com/office/infopath/2007/PartnerControls"/>
    <xsd:element name="Sort_x0020_Order" ma:index="12" nillable="true" ma:displayName="Sort Order" ma:description="Sort column for sorting items inside this folder" ma:indexed="true" ma:internalName="Sort_x0020_Order"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ort_x0020_Order xmlns="afcbfe06-5245-49cf-88ca-92038b990d34" xsi:nil="true"/>
    <ol_Department xmlns="http://schemas.microsoft.com/sharepoint/v3" xsi:nil="true"/>
    <_dlc_DocId xmlns="b25ebfa4-1b7e-48bd-a3db-e97c1109f05d">FAHRDOCID-61-21551</_dlc_DocId>
    <_dlc_DocIdUrl xmlns="b25ebfa4-1b7e-48bd-a3db-e97c1109f05d">
      <Url>http://portal.fahr.gov.ae/_layouts/15/DocIdRedir.aspx?ID=FAHRDOCID-61-21551</Url>
      <Description>FAHRDOCID-61-21551</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C40051-E34A-4AF2-A6FB-8928ED4AF9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25ebfa4-1b7e-48bd-a3db-e97c1109f05d"/>
    <ds:schemaRef ds:uri="afcbfe06-5245-49cf-88ca-92038b990d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FDCBAE-98E4-4041-9617-42670BF16DE7}">
  <ds:schemaRefs>
    <ds:schemaRef ds:uri="http://schemas.microsoft.com/office/infopath/2007/PartnerControls"/>
    <ds:schemaRef ds:uri="http://purl.org/dc/dcmitype/"/>
    <ds:schemaRef ds:uri="http://schemas.microsoft.com/sharepoint/v3"/>
    <ds:schemaRef ds:uri="http://schemas.microsoft.com/office/2006/documentManagement/types"/>
    <ds:schemaRef ds:uri="http://schemas.microsoft.com/office/2006/metadata/properties"/>
    <ds:schemaRef ds:uri="afcbfe06-5245-49cf-88ca-92038b990d34"/>
    <ds:schemaRef ds:uri="http://purl.org/dc/terms/"/>
    <ds:schemaRef ds:uri="http://www.w3.org/XML/1998/namespace"/>
    <ds:schemaRef ds:uri="http://schemas.openxmlformats.org/package/2006/metadata/core-properties"/>
    <ds:schemaRef ds:uri="b25ebfa4-1b7e-48bd-a3db-e97c1109f05d"/>
    <ds:schemaRef ds:uri="http://purl.org/dc/elements/1.1/"/>
  </ds:schemaRefs>
</ds:datastoreItem>
</file>

<file path=customXml/itemProps3.xml><?xml version="1.0" encoding="utf-8"?>
<ds:datastoreItem xmlns:ds="http://schemas.openxmlformats.org/officeDocument/2006/customXml" ds:itemID="{4CEAF4AF-2BAC-4F6E-AE46-B18F6EBB1D56}">
  <ds:schemaRefs>
    <ds:schemaRef ds:uri="http://schemas.microsoft.com/sharepoint/events"/>
  </ds:schemaRefs>
</ds:datastoreItem>
</file>

<file path=customXml/itemProps4.xml><?xml version="1.0" encoding="utf-8"?>
<ds:datastoreItem xmlns:ds="http://schemas.openxmlformats.org/officeDocument/2006/customXml" ds:itemID="{74C3E0DC-E4C4-4A81-814B-1492F77C7A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6422</TotalTime>
  <Words>1876</Words>
  <Application>Microsoft Office PowerPoint</Application>
  <PresentationFormat>Widescreen</PresentationFormat>
  <Paragraphs>225</Paragraphs>
  <Slides>29</Slides>
  <Notes>2</Notes>
  <HiddenSlides>0</HiddenSlides>
  <MMClips>0</MMClips>
  <ScaleCrop>false</ScaleCrop>
  <HeadingPairs>
    <vt:vector size="8" baseType="variant">
      <vt:variant>
        <vt:lpstr>Fonts Used</vt:lpstr>
      </vt:variant>
      <vt:variant>
        <vt:i4>5</vt:i4>
      </vt:variant>
      <vt:variant>
        <vt:lpstr>Theme</vt:lpstr>
      </vt:variant>
      <vt:variant>
        <vt:i4>2</vt:i4>
      </vt:variant>
      <vt:variant>
        <vt:lpstr>Links</vt:lpstr>
      </vt:variant>
      <vt:variant>
        <vt:i4>2</vt:i4>
      </vt:variant>
      <vt:variant>
        <vt:lpstr>Slide Titles</vt:lpstr>
      </vt:variant>
      <vt:variant>
        <vt:i4>29</vt:i4>
      </vt:variant>
    </vt:vector>
  </HeadingPairs>
  <TitlesOfParts>
    <vt:vector size="38" baseType="lpstr">
      <vt:lpstr>Arial</vt:lpstr>
      <vt:lpstr>Calibri</vt:lpstr>
      <vt:lpstr>Dubai</vt:lpstr>
      <vt:lpstr>Sakkal Majalla</vt:lpstr>
      <vt:lpstr>Wingdings</vt:lpstr>
      <vt:lpstr>نسق Office</vt:lpstr>
      <vt:lpstr>4_نسق Office</vt:lpstr>
      <vt:lpstr>C:\Users\sara745\Desktop\survey\2018\الاستبيانات\الربع الرابع\done\تقارير الاستبيانات\مبادرات نشر المعرفة في الموارد البشرية الحكومية\التحليل\Satisfaction Questionnaire on Knowledge Sharing Initiatives.pdf</vt:lpstr>
      <vt:lpstr>C:\Users\sara745\Desktop\survey\2018\الاستبيانات\الربع الرابع\done\تقارير الاستبيانات\مبادرات نشر المعرفة في الموارد البشرية الحكومية\التحليل\استبيان الرضا عن مبادرات نشر المعرفة في الموارد البشرية الحكومية.pdf</vt:lpstr>
      <vt:lpstr>PowerPoint Presentation</vt:lpstr>
      <vt:lpstr>الرضا العام عن مبادرات نشر المعرفة في الموارد  البشرية الحكومية</vt:lpstr>
      <vt:lpstr>محاور العرض</vt:lpstr>
      <vt:lpstr>PowerPoint Presentation</vt:lpstr>
      <vt:lpstr>PowerPoint Presentation</vt:lpstr>
      <vt:lpstr>PowerPoint Presentation</vt:lpstr>
      <vt:lpstr>PowerPoint Presentation</vt:lpstr>
      <vt:lpstr>الرضا العام عن مجلة صدى الموارد البشرية</vt:lpstr>
      <vt:lpstr>الرضا العام عن مجلة صدى الموارد البشرية</vt:lpstr>
      <vt:lpstr>الاقتراحات والملاحظات الواردة على مجلة صدى الموارد البشرية </vt:lpstr>
      <vt:lpstr>PowerPoint Presentation</vt:lpstr>
      <vt:lpstr>الرضا عن المؤتمر الدولي للموارد البشرية</vt:lpstr>
      <vt:lpstr>الرضا العام عن المؤتمر الدولي للموارد البشرية و سنة المشاركة </vt:lpstr>
      <vt:lpstr>الاقتراحات والملاحظات الواردة على المؤتمر الدولي للموارد البشرية</vt:lpstr>
      <vt:lpstr>PowerPoint Presentation</vt:lpstr>
      <vt:lpstr>الرضا العام عن نادي الموارد البشرية</vt:lpstr>
      <vt:lpstr>الرضا عن نادي الموارد البشرية و سنة المشاركة </vt:lpstr>
      <vt:lpstr>الاقتراحات والملاحظات التطويرية على نادي للموارد البشرية</vt:lpstr>
      <vt:lpstr>الاقتراحات والملاحظات الواردة على  المواضيع التي سيتم طرحها في جلسة نادي للموارد البشرية</vt:lpstr>
      <vt:lpstr>PowerPoint Presentation</vt:lpstr>
      <vt:lpstr> الرضا العام عن المنتدى الإلكتروني لمختصي الموارد البشرية على لينكد إن</vt:lpstr>
      <vt:lpstr>الرضا عن المنتدى الإلكتروني لمختصي الموارد البشرية على لينكد إن و سنة المشاركة </vt:lpstr>
      <vt:lpstr>الاقتراحات الواردة على المنتدى الإلكتروني لمختصي الموارد البشرية على لينكد إن</vt:lpstr>
      <vt:lpstr>الاجراءات التصحيحية </vt:lpstr>
      <vt:lpstr>PowerPoint Presentation</vt:lpstr>
      <vt:lpstr>الاجراءات التصحيحية للرضا عن مجلة صدى الموارد البشرية </vt:lpstr>
      <vt:lpstr>الاجراءات التصحيحية للرضا عن نادي الموارد البشرية</vt:lpstr>
      <vt:lpstr>الاجراءات التصحيحية للرضا عن المؤتمر الدولي للموارد البشرية</vt:lpstr>
      <vt:lpstr>الاجراءات التصحيحية  للرضا عن المنتدى الإلكتروني لمختصي الموارد البشرية على لينكد ان</vt:lpstr>
    </vt:vector>
  </TitlesOfParts>
  <Company>FAHR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ايريل بولد 40 بوينت</dc:title>
  <dc:creator>Waiel Sadek</dc:creator>
  <cp:lastModifiedBy>Meitha A. Kolthoum</cp:lastModifiedBy>
  <cp:revision>1672</cp:revision>
  <dcterms:created xsi:type="dcterms:W3CDTF">2015-10-26T06:27:33Z</dcterms:created>
  <dcterms:modified xsi:type="dcterms:W3CDTF">2019-01-14T09:54:05Z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0x010100568CE430E0D62840A7AAB60FDFE350BA</vt:lpwstr>
  </property>
  <property fmtid="{D5CDD505-2E9C-101B-9397-08002B2CF9AE}" pid="3" name="_dlc_DocIdItemGuid">
    <vt:lpwstr>67f4def8-8072-495f-a100-199814118ad3</vt:lpwstr>
  </property>
</Properties>
</file>