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12" r:id="rId4"/>
    <p:sldId id="259" r:id="rId5"/>
    <p:sldId id="405" r:id="rId6"/>
    <p:sldId id="369" r:id="rId7"/>
    <p:sldId id="396" r:id="rId8"/>
    <p:sldId id="397" r:id="rId9"/>
    <p:sldId id="402" r:id="rId10"/>
    <p:sldId id="403" r:id="rId11"/>
    <p:sldId id="404" r:id="rId12"/>
    <p:sldId id="406" r:id="rId13"/>
    <p:sldId id="407" r:id="rId14"/>
    <p:sldId id="408" r:id="rId1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2A42C"/>
    <a:srgbClr val="F6F1DA"/>
    <a:srgbClr val="E0CC99"/>
    <a:srgbClr val="33CC33"/>
    <a:srgbClr val="CCCC00"/>
    <a:srgbClr val="EDE2B1"/>
    <a:srgbClr val="C0504D"/>
    <a:srgbClr val="D01C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88632" autoAdjust="0"/>
  </p:normalViewPr>
  <p:slideViewPr>
    <p:cSldViewPr snapToGrid="0">
      <p:cViewPr varScale="1">
        <p:scale>
          <a:sx n="59" d="100"/>
          <a:sy n="59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suwaidi\Desktop\&#1575;&#1604;&#1573;&#1580;&#1575;&#1586;&#1575;&#1578;%20&#1575;&#1604;&#1605;&#1585;&#1590;&#1610;&#1577;\&#1605;&#1589;&#1606;&#1601;%20&#1603;&#1588;&#1601;%20&#1575;&#1580;&#1575;&#1586;&#1575;&#1578;%20&#1575;&#1604;&#1605;&#1608;&#1592;&#1601;&#1610;&#1606;%20-%202012%20-%20as%2012%20feb%20201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&#1575;&#1604;&#1573;&#1580;&#1575;&#1586;&#1575;&#1578;%20&#1601;&#1610;%20&#1606;&#1592;&#1575;&#1605;%20&#1576;&#1610;&#1575;&#1606;&#1575;&#1578;&#1610;%20&#1605;&#1606;%20&#1610;&#1606;&#1575;&#1610;&#1585;%20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&#1575;&#1604;&#1573;&#1580;&#1575;&#1586;&#1575;&#1578;%20&#1601;&#1610;%20&#1606;&#1592;&#1575;&#1605;%20&#1576;&#1610;&#1575;&#1606;&#1575;&#1578;&#1610;%20&#1605;&#1606;%20&#1610;&#1606;&#1575;&#1610;&#1585;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suwaidi\Desktop\&#1575;&#1604;&#1573;&#1580;&#1575;&#1586;&#1575;&#1578;%20&#1575;&#1604;&#1605;&#1585;&#1590;&#1610;&#1577;\&#1576;&#1610;&#1575;&#1606;&#1575;&#1578;%20&#1575;&#1604;&#1575;&#1580;&#1575;&#1586;&#1575;&#1578;%20&#1575;&#1604;&#1605;&#1585;&#1590;&#1610;&#1577;%20&#1608;&#1575;&#1604;&#1608;&#1590;&#159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suwaidi\Desktop\&#1575;&#1604;&#1573;&#1580;&#1575;&#1586;&#1575;&#1578;%20&#1575;&#1604;&#1605;&#1585;&#1590;&#1610;&#1577;\&#1576;&#1610;&#1575;&#1606;&#1575;&#1578;%20&#1575;&#1604;&#1575;&#1580;&#1575;&#1586;&#1575;&#1578;%20&#1575;&#1604;&#1605;&#1585;&#1590;&#1610;&#1577;%20&#1608;&#1575;&#1604;&#1608;&#1590;&#159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suwaidi\Desktop\&#1575;&#1604;&#1573;&#1580;&#1575;&#1586;&#1575;&#1578;%20&#1575;&#1604;&#1605;&#1585;&#1590;&#1610;&#1577;\&#1576;&#1610;&#1575;&#1606;&#1575;&#1578;%20&#1575;&#1604;&#1575;&#1580;&#1575;&#1586;&#1575;&#1578;%20&#1575;&#1604;&#1605;&#1585;&#1590;&#1610;&#1577;%20&#1608;&#1575;&#1604;&#1608;&#1590;&#159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suwaidi\Desktop\&#1575;&#1604;&#1573;&#1580;&#1575;&#1586;&#1575;&#1578;%20&#1575;&#1604;&#1605;&#1585;&#1590;&#1610;&#1577;\&#1576;&#1610;&#1575;&#1606;&#1575;&#1578;%20&#1575;&#1604;&#1575;&#1580;&#1575;&#1586;&#1575;&#1578;%20&#1575;&#1604;&#1605;&#1585;&#1590;&#1610;&#1577;%20&#1608;&#1575;&#1604;&#1608;&#1590;&#159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sickness%20leaves\latest\2012%20sick%20and%20maternity%20leaves%20as%2012%20Feb%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sickness%20leaves\latest\2012%20sick%20and%20maternity%20leaves%20as%2012%20Feb%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sickness%20leaves\latest\2012%20sick%20and%20maternity%20leaves%20as%2012%20Feb%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muhairi\Desktop\&#1575;&#1604;&#1573;&#1580;&#1575;&#1586;&#1575;&#1578;%20&#1601;&#1610;%20&#1606;&#1592;&#1575;&#1605;%20&#1576;&#1610;&#1575;&#1606;&#1575;&#1578;&#1610;%20&#1605;&#1606;%20&#1610;&#1606;&#1575;&#1610;&#1585;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40045359863956"/>
          <c:y val="7.3678971297403278E-2"/>
          <c:w val="0.6557243019412341"/>
          <c:h val="0.7007694967113629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Results!$A$87:$A$97</c:f>
              <c:strCache>
                <c:ptCount val="11"/>
                <c:pt idx="0">
                  <c:v>السنوية</c:v>
                </c:pt>
                <c:pt idx="1">
                  <c:v>المرضية</c:v>
                </c:pt>
                <c:pt idx="2">
                  <c:v>التجميعية  * </c:v>
                </c:pt>
                <c:pt idx="3">
                  <c:v>الوضع * </c:v>
                </c:pt>
                <c:pt idx="4">
                  <c:v>الدراسية</c:v>
                </c:pt>
                <c:pt idx="5">
                  <c:v>الاستثنائية</c:v>
                </c:pt>
                <c:pt idx="6">
                  <c:v>بدون راتب</c:v>
                </c:pt>
                <c:pt idx="7">
                  <c:v>الحج</c:v>
                </c:pt>
                <c:pt idx="8">
                  <c:v>الغياب</c:v>
                </c:pt>
                <c:pt idx="9">
                  <c:v>الحداد والعدة</c:v>
                </c:pt>
                <c:pt idx="10">
                  <c:v>الأبوة</c:v>
                </c:pt>
              </c:strCache>
            </c:strRef>
          </c:cat>
          <c:val>
            <c:numRef>
              <c:f>Results!$B$87:$B$97</c:f>
              <c:numCache>
                <c:formatCode>#,##0</c:formatCode>
                <c:ptCount val="11"/>
                <c:pt idx="0">
                  <c:v>325318</c:v>
                </c:pt>
                <c:pt idx="1">
                  <c:v>127817</c:v>
                </c:pt>
                <c:pt idx="2">
                  <c:v>143793</c:v>
                </c:pt>
                <c:pt idx="3">
                  <c:v>134307</c:v>
                </c:pt>
                <c:pt idx="4">
                  <c:v>50229</c:v>
                </c:pt>
                <c:pt idx="5">
                  <c:v>37962</c:v>
                </c:pt>
                <c:pt idx="6">
                  <c:v>23187</c:v>
                </c:pt>
                <c:pt idx="7">
                  <c:v>10810</c:v>
                </c:pt>
                <c:pt idx="8">
                  <c:v>8711</c:v>
                </c:pt>
                <c:pt idx="9">
                  <c:v>5520</c:v>
                </c:pt>
                <c:pt idx="10">
                  <c:v>830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82739511398686549"/>
          <c:w val="0.99941590658682811"/>
          <c:h val="0.15162648756653077"/>
        </c:manualLayout>
      </c:layout>
      <c:overlay val="0"/>
      <c:txPr>
        <a:bodyPr/>
        <a:lstStyle/>
        <a:p>
          <a:pPr>
            <a:defRPr sz="11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cat>
            <c:strRef>
              <c:f>Summary!$R$26:$R$38</c:f>
              <c:strCache>
                <c:ptCount val="13"/>
                <c:pt idx="0">
                  <c:v>مجموعة خارجية</c:v>
                </c:pt>
                <c:pt idx="1">
                  <c:v>الزراعة والثروة الحيوانية والسمكية</c:v>
                </c:pt>
                <c:pt idx="2">
                  <c:v>(blank)</c:v>
                </c:pt>
                <c:pt idx="3">
                  <c:v>الدينية</c:v>
                </c:pt>
                <c:pt idx="4">
                  <c:v>الاعلام والثقافة والفنون</c:v>
                </c:pt>
                <c:pt idx="5">
                  <c:v>الهندسية والهندسية المساعدة</c:v>
                </c:pt>
                <c:pt idx="6">
                  <c:v>المالية والاقتصادية</c:v>
                </c:pt>
                <c:pt idx="7">
                  <c:v>العمل والشئون الاجتماعية</c:v>
                </c:pt>
                <c:pt idx="8">
                  <c:v>الحرفية والخدمات المعاونة</c:v>
                </c:pt>
                <c:pt idx="9">
                  <c:v>التخصصية المتنوعة</c:v>
                </c:pt>
                <c:pt idx="10">
                  <c:v>الطبية والطبية المساعدة</c:v>
                </c:pt>
                <c:pt idx="11">
                  <c:v>الاداريه والاداريه المساعده</c:v>
                </c:pt>
                <c:pt idx="12">
                  <c:v>التعليمية والتعليمية المساعدة</c:v>
                </c:pt>
              </c:strCache>
            </c:strRef>
          </c:cat>
          <c:val>
            <c:numRef>
              <c:f>Summary!$S$26:$S$38</c:f>
              <c:numCache>
                <c:formatCode>#,##0</c:formatCode>
                <c:ptCount val="13"/>
                <c:pt idx="0">
                  <c:v>23</c:v>
                </c:pt>
                <c:pt idx="1">
                  <c:v>181</c:v>
                </c:pt>
                <c:pt idx="2">
                  <c:v>256</c:v>
                </c:pt>
                <c:pt idx="3">
                  <c:v>311</c:v>
                </c:pt>
                <c:pt idx="4">
                  <c:v>689</c:v>
                </c:pt>
                <c:pt idx="5">
                  <c:v>810</c:v>
                </c:pt>
                <c:pt idx="6">
                  <c:v>2749</c:v>
                </c:pt>
                <c:pt idx="7">
                  <c:v>3390</c:v>
                </c:pt>
                <c:pt idx="8">
                  <c:v>3564</c:v>
                </c:pt>
                <c:pt idx="9">
                  <c:v>4092</c:v>
                </c:pt>
                <c:pt idx="10">
                  <c:v>26321</c:v>
                </c:pt>
                <c:pt idx="11">
                  <c:v>35759</c:v>
                </c:pt>
                <c:pt idx="12">
                  <c:v>68580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651392"/>
        <c:axId val="36652928"/>
        <c:axId val="0"/>
      </c:bar3DChart>
      <c:catAx>
        <c:axId val="36651392"/>
        <c:scaling>
          <c:orientation val="minMax"/>
        </c:scaling>
        <c:delete val="0"/>
        <c:axPos val="l"/>
        <c:majorTickMark val="out"/>
        <c:minorTickMark val="none"/>
        <c:tickLblPos val="nextTo"/>
        <c:crossAx val="36652928"/>
        <c:crosses val="autoZero"/>
        <c:auto val="1"/>
        <c:lblAlgn val="ctr"/>
        <c:lblOffset val="100"/>
        <c:noMultiLvlLbl val="0"/>
      </c:catAx>
      <c:valAx>
        <c:axId val="3665292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3665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Summary!$AH$9</c:f>
              <c:strCache>
                <c:ptCount val="1"/>
                <c:pt idx="0">
                  <c:v>عدد الاجازات</c:v>
                </c:pt>
              </c:strCache>
            </c:strRef>
          </c:tx>
          <c:invertIfNegative val="0"/>
          <c:cat>
            <c:strRef>
              <c:f>Summary!$AG$10:$AG$14</c:f>
              <c:strCache>
                <c:ptCount val="5"/>
                <c:pt idx="0">
                  <c:v>18-30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+60</c:v>
                </c:pt>
              </c:strCache>
            </c:strRef>
          </c:cat>
          <c:val>
            <c:numRef>
              <c:f>Summary!$AH$10:$AH$14</c:f>
              <c:numCache>
                <c:formatCode>#,##0</c:formatCode>
                <c:ptCount val="5"/>
                <c:pt idx="0">
                  <c:v>25047</c:v>
                </c:pt>
                <c:pt idx="1">
                  <c:v>64565</c:v>
                </c:pt>
                <c:pt idx="2">
                  <c:v>38417</c:v>
                </c:pt>
                <c:pt idx="3">
                  <c:v>15410</c:v>
                </c:pt>
                <c:pt idx="4">
                  <c:v>3286</c:v>
                </c:pt>
              </c:numCache>
            </c:numRef>
          </c:val>
        </c:ser>
        <c:ser>
          <c:idx val="1"/>
          <c:order val="1"/>
          <c:tx>
            <c:strRef>
              <c:f>Summary!$AI$9</c:f>
              <c:strCache>
                <c:ptCount val="1"/>
                <c:pt idx="0">
                  <c:v>عدد الموظفين</c:v>
                </c:pt>
              </c:strCache>
            </c:strRef>
          </c:tx>
          <c:invertIfNegative val="0"/>
          <c:cat>
            <c:strRef>
              <c:f>Summary!$AG$10:$AG$14</c:f>
              <c:strCache>
                <c:ptCount val="5"/>
                <c:pt idx="0">
                  <c:v>18-30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+60</c:v>
                </c:pt>
              </c:strCache>
            </c:strRef>
          </c:cat>
          <c:val>
            <c:numRef>
              <c:f>Summary!$AI$10:$AI$14</c:f>
              <c:numCache>
                <c:formatCode>#,##0</c:formatCode>
                <c:ptCount val="5"/>
                <c:pt idx="0">
                  <c:v>10507</c:v>
                </c:pt>
                <c:pt idx="1">
                  <c:v>21967</c:v>
                </c:pt>
                <c:pt idx="2">
                  <c:v>11870</c:v>
                </c:pt>
                <c:pt idx="3">
                  <c:v>3225</c:v>
                </c:pt>
                <c:pt idx="4">
                  <c:v>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97600"/>
        <c:axId val="36699136"/>
      </c:barChart>
      <c:catAx>
        <c:axId val="3669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36699136"/>
        <c:crosses val="autoZero"/>
        <c:auto val="1"/>
        <c:lblAlgn val="ctr"/>
        <c:lblOffset val="100"/>
        <c:noMultiLvlLbl val="0"/>
      </c:catAx>
      <c:valAx>
        <c:axId val="366991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6697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113687808175044E-2"/>
          <c:y val="0.18644490178335482"/>
          <c:w val="0.78346822936478533"/>
          <c:h val="0.685337091698231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'المقارنات السنوية'!$B$40</c:f>
              <c:strCache>
                <c:ptCount val="1"/>
                <c:pt idx="0">
                  <c:v>مرضية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'المقارنات السنوية'!$C$39:$D$39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'المقارنات السنوية'!$C$40:$D$40</c:f>
              <c:numCache>
                <c:formatCode>General</c:formatCode>
                <c:ptCount val="2"/>
                <c:pt idx="0">
                  <c:v>127157</c:v>
                </c:pt>
                <c:pt idx="1">
                  <c:v>69584</c:v>
                </c:pt>
              </c:numCache>
            </c:numRef>
          </c:val>
        </c:ser>
        <c:ser>
          <c:idx val="1"/>
          <c:order val="1"/>
          <c:tx>
            <c:strRef>
              <c:f>'المقارنات السنوية'!$B$41</c:f>
              <c:strCache>
                <c:ptCount val="1"/>
                <c:pt idx="0">
                  <c:v>مرضية لجنة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'المقارنات السنوية'!$C$39:$D$39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'المقارنات السنوية'!$C$41:$D$41</c:f>
              <c:numCache>
                <c:formatCode>General</c:formatCode>
                <c:ptCount val="2"/>
                <c:pt idx="0">
                  <c:v>8604</c:v>
                </c:pt>
                <c:pt idx="1">
                  <c:v>58225</c:v>
                </c:pt>
              </c:numCache>
            </c:numRef>
          </c:val>
        </c:ser>
        <c:ser>
          <c:idx val="2"/>
          <c:order val="2"/>
          <c:tx>
            <c:strRef>
              <c:f>'المقارنات السنوية'!$B$42</c:f>
              <c:strCache>
                <c:ptCount val="1"/>
                <c:pt idx="0">
                  <c:v>إصابة عمل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'المقارنات السنوية'!$C$39:$D$39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'المقارنات السنوية'!$C$42:$D$42</c:f>
              <c:numCache>
                <c:formatCode>General</c:formatCode>
                <c:ptCount val="2"/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35983360"/>
        <c:axId val="35984896"/>
      </c:barChart>
      <c:catAx>
        <c:axId val="35983360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5984896"/>
        <c:crosses val="autoZero"/>
        <c:auto val="1"/>
        <c:lblAlgn val="ctr"/>
        <c:lblOffset val="100"/>
        <c:noMultiLvlLbl val="0"/>
      </c:catAx>
      <c:valAx>
        <c:axId val="3598489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598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63170298371481"/>
          <c:y val="9.520728396742395E-3"/>
          <c:w val="0.16436829701628525"/>
          <c:h val="0.2502254218150660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عام 2012</a:t>
            </a:r>
            <a:endParaRPr lang="en-US" dirty="0"/>
          </a:p>
        </c:rich>
      </c:tx>
      <c:layout>
        <c:manualLayout>
          <c:xMode val="edge"/>
          <c:yMode val="edge"/>
          <c:x val="0.2958762427423845"/>
          <c:y val="2.98888018718012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3360541441637458E-2"/>
          <c:y val="0.15600133467009539"/>
          <c:w val="0.812923865555088"/>
          <c:h val="0.78813304265411144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9.7631432434582041E-2"/>
                  <c:y val="8.065619318091275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'2012'!$B$4:$E$5</c:f>
              <c:multiLvlStrCache>
                <c:ptCount val="4"/>
                <c:lvl>
                  <c:pt idx="0">
                    <c:v>الذكور</c:v>
                  </c:pt>
                  <c:pt idx="1">
                    <c:v>الإناث</c:v>
                  </c:pt>
                  <c:pt idx="2">
                    <c:v>الذكور</c:v>
                  </c:pt>
                  <c:pt idx="3">
                    <c:v>الإناث</c:v>
                  </c:pt>
                </c:lvl>
                <c:lvl>
                  <c:pt idx="0">
                    <c:v>المواطنين</c:v>
                  </c:pt>
                  <c:pt idx="2">
                    <c:v>غير المواطنين</c:v>
                  </c:pt>
                </c:lvl>
              </c:multiLvlStrCache>
            </c:multiLvlStrRef>
          </c:cat>
          <c:val>
            <c:numRef>
              <c:f>'2012'!$B$6:$E$6</c:f>
              <c:numCache>
                <c:formatCode>#,##0</c:formatCode>
                <c:ptCount val="4"/>
                <c:pt idx="0">
                  <c:v>10934</c:v>
                </c:pt>
                <c:pt idx="1">
                  <c:v>94920</c:v>
                </c:pt>
                <c:pt idx="2">
                  <c:v>5695</c:v>
                </c:pt>
                <c:pt idx="3">
                  <c:v>16268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عام 2011</a:t>
            </a:r>
            <a:endParaRPr lang="en-US"/>
          </a:p>
        </c:rich>
      </c:tx>
      <c:layout>
        <c:manualLayout>
          <c:xMode val="edge"/>
          <c:yMode val="edge"/>
          <c:x val="0.3470273937436183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480089233800676"/>
          <c:y val="0.14606362195825934"/>
          <c:w val="0.6488161287142753"/>
          <c:h val="0.81248153757851582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9.3355223587917799E-2"/>
                  <c:y val="8.52949845253965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'2011'!$B$4:$E$5</c:f>
              <c:multiLvlStrCache>
                <c:ptCount val="4"/>
                <c:lvl>
                  <c:pt idx="0">
                    <c:v>الذكور</c:v>
                  </c:pt>
                  <c:pt idx="1">
                    <c:v>الإناث</c:v>
                  </c:pt>
                  <c:pt idx="2">
                    <c:v>الذكور</c:v>
                  </c:pt>
                  <c:pt idx="3">
                    <c:v>الإناث</c:v>
                  </c:pt>
                </c:lvl>
                <c:lvl>
                  <c:pt idx="0">
                    <c:v>المواطنين</c:v>
                  </c:pt>
                  <c:pt idx="2">
                    <c:v>غير المواطنين</c:v>
                  </c:pt>
                </c:lvl>
              </c:multiLvlStrCache>
            </c:multiLvlStrRef>
          </c:cat>
          <c:val>
            <c:numRef>
              <c:f>'2011'!$B$6:$E$6</c:f>
              <c:numCache>
                <c:formatCode>#,##0</c:formatCode>
                <c:ptCount val="4"/>
                <c:pt idx="0">
                  <c:v>12973</c:v>
                </c:pt>
                <c:pt idx="1">
                  <c:v>99377</c:v>
                </c:pt>
                <c:pt idx="2">
                  <c:v>5867</c:v>
                </c:pt>
                <c:pt idx="3">
                  <c:v>17544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72635884645803E-2"/>
          <c:y val="9.1562773403324582E-2"/>
          <c:w val="0.81462604366867264"/>
          <c:h val="0.68936621167873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'المقارنات السنوية'!$A$6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7019164383150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'المقارنات السنوية'!$B$5:$E$5</c:f>
              <c:strCache>
                <c:ptCount val="4"/>
                <c:pt idx="0">
                  <c:v>الذكور 
المواطنين</c:v>
                </c:pt>
                <c:pt idx="1">
                  <c:v>الذكور 
غير المواطنين</c:v>
                </c:pt>
                <c:pt idx="2">
                  <c:v>الإناث 
المواطنات</c:v>
                </c:pt>
                <c:pt idx="3">
                  <c:v>الإناث 
غير المواطنات</c:v>
                </c:pt>
              </c:strCache>
            </c:strRef>
          </c:cat>
          <c:val>
            <c:numRef>
              <c:f>'المقارنات السنوية'!$B$6:$E$6</c:f>
              <c:numCache>
                <c:formatCode>0.00</c:formatCode>
                <c:ptCount val="4"/>
                <c:pt idx="0">
                  <c:v>2.8031547104580814</c:v>
                </c:pt>
                <c:pt idx="1">
                  <c:v>0.39968662715443831</c:v>
                </c:pt>
                <c:pt idx="2">
                  <c:v>12.74390869453706</c:v>
                </c:pt>
                <c:pt idx="3">
                  <c:v>2.8411336032388665</c:v>
                </c:pt>
              </c:numCache>
            </c:numRef>
          </c:val>
        </c:ser>
        <c:ser>
          <c:idx val="1"/>
          <c:order val="1"/>
          <c:tx>
            <c:strRef>
              <c:f>'المقارنات السنوية'!$A$7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'المقارنات السنوية'!$B$5:$E$5</c:f>
              <c:strCache>
                <c:ptCount val="4"/>
                <c:pt idx="0">
                  <c:v>الذكور 
المواطنين</c:v>
                </c:pt>
                <c:pt idx="1">
                  <c:v>الذكور 
غير المواطنين</c:v>
                </c:pt>
                <c:pt idx="2">
                  <c:v>الإناث 
المواطنات</c:v>
                </c:pt>
                <c:pt idx="3">
                  <c:v>الإناث 
غير المواطنات</c:v>
                </c:pt>
              </c:strCache>
            </c:strRef>
          </c:cat>
          <c:val>
            <c:numRef>
              <c:f>'المقارنات السنوية'!$B$7:$E$7</c:f>
              <c:numCache>
                <c:formatCode>0.00</c:formatCode>
                <c:ptCount val="4"/>
                <c:pt idx="0">
                  <c:v>2.2731808731808734</c:v>
                </c:pt>
                <c:pt idx="1">
                  <c:v>0.69324406573341446</c:v>
                </c:pt>
                <c:pt idx="2">
                  <c:v>5.9096002988419869</c:v>
                </c:pt>
                <c:pt idx="3">
                  <c:v>2.4962406015037595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14656"/>
        <c:axId val="36216192"/>
      </c:barChart>
      <c:catAx>
        <c:axId val="36214656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6216192"/>
        <c:crosses val="autoZero"/>
        <c:auto val="1"/>
        <c:lblAlgn val="ctr"/>
        <c:lblOffset val="100"/>
        <c:noMultiLvlLbl val="0"/>
      </c:catAx>
      <c:valAx>
        <c:axId val="36216192"/>
        <c:scaling>
          <c:orientation val="minMax"/>
        </c:scaling>
        <c:delete val="1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ar-AE"/>
                  <a:t>معدل الأيام لكل موظف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3896775770675722"/>
              <c:y val="0.305524018731265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6214656"/>
        <c:crosses val="autoZero"/>
        <c:crossBetween val="between"/>
        <c:majorUnit val="1"/>
      </c:val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pivotSource>
    <c:name>[2012 sick and maternity leaves as 12 Feb 13.xlsx]Sheet3!PivotTable3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  <c:dLbl>
          <c:idx val="0"/>
          <c:delete val="1"/>
        </c:dLbl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marker>
          <c:symbol val="none"/>
        </c:marker>
        <c:dLbl>
          <c:idx val="0"/>
          <c:delete val="1"/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2"/>
        <c:marker>
          <c:symbol val="none"/>
        </c:marker>
        <c:dLbl>
          <c:idx val="0"/>
          <c:delete val="1"/>
        </c:dLbl>
      </c:pivotFmt>
      <c:pivotFmt>
        <c:idx val="4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2.0009095043201454E-2"/>
          <c:y val="5.2956203474784261E-2"/>
          <c:w val="0.95998180991359705"/>
          <c:h val="0.73905030526626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Sheet3!$A$4:$A$19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+15</c:v>
                </c:pt>
              </c:strCache>
            </c:strRef>
          </c:cat>
          <c:val>
            <c:numRef>
              <c:f>Sheet3!$B$4:$B$19</c:f>
              <c:numCache>
                <c:formatCode>#,##0</c:formatCode>
                <c:ptCount val="15"/>
                <c:pt idx="0">
                  <c:v>17167</c:v>
                </c:pt>
                <c:pt idx="1">
                  <c:v>25430</c:v>
                </c:pt>
                <c:pt idx="2">
                  <c:v>18426</c:v>
                </c:pt>
                <c:pt idx="3">
                  <c:v>5748</c:v>
                </c:pt>
                <c:pt idx="4">
                  <c:v>7725</c:v>
                </c:pt>
                <c:pt idx="5">
                  <c:v>1668</c:v>
                </c:pt>
                <c:pt idx="6">
                  <c:v>1946</c:v>
                </c:pt>
                <c:pt idx="7">
                  <c:v>2440</c:v>
                </c:pt>
                <c:pt idx="8">
                  <c:v>2061</c:v>
                </c:pt>
                <c:pt idx="9">
                  <c:v>4660</c:v>
                </c:pt>
                <c:pt idx="10">
                  <c:v>1628</c:v>
                </c:pt>
                <c:pt idx="11">
                  <c:v>1224</c:v>
                </c:pt>
                <c:pt idx="12">
                  <c:v>1430</c:v>
                </c:pt>
                <c:pt idx="13">
                  <c:v>1428</c:v>
                </c:pt>
                <c:pt idx="14">
                  <c:v>34837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57152"/>
        <c:axId val="36308480"/>
      </c:barChart>
      <c:catAx>
        <c:axId val="36257152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ar-AE" sz="1400" dirty="0" smtClean="0"/>
                  <a:t>المدة الزمنية لكل إجازة </a:t>
                </a:r>
                <a:r>
                  <a:rPr lang="ar-AE" sz="1400" dirty="0" smtClean="0"/>
                  <a:t>مرضية (ايام)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8449222883460427"/>
              <c:y val="0.91860214193472767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6308480"/>
        <c:crosses val="autoZero"/>
        <c:auto val="1"/>
        <c:lblAlgn val="ctr"/>
        <c:lblOffset val="100"/>
        <c:noMultiLvlLbl val="0"/>
      </c:catAx>
      <c:valAx>
        <c:axId val="36308480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3625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6.0240391711427269E-3"/>
                  <c:y val="-0.17059437911678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99918500407497E-3"/>
                  <c:y val="-0.22269043599120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4096385542169E-3"/>
                  <c:y val="-0.24640651772186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608519595197295E-4"/>
                  <c:y val="-0.25943086739912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240391711427269E-3"/>
                  <c:y val="-0.38792709893554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Sheet3!$G$19:$G$23</c:f>
              <c:strCache>
                <c:ptCount val="5"/>
                <c:pt idx="0">
                  <c:v>الخميس</c:v>
                </c:pt>
                <c:pt idx="1">
                  <c:v>الأربعاء</c:v>
                </c:pt>
                <c:pt idx="2">
                  <c:v>الثلاثاء </c:v>
                </c:pt>
                <c:pt idx="3">
                  <c:v>ألأثنين</c:v>
                </c:pt>
                <c:pt idx="4">
                  <c:v>الأحد</c:v>
                </c:pt>
              </c:strCache>
            </c:strRef>
          </c:cat>
          <c:val>
            <c:numRef>
              <c:f>Sheet3!$H$19:$H$23</c:f>
              <c:numCache>
                <c:formatCode>0%</c:formatCode>
                <c:ptCount val="5"/>
                <c:pt idx="0">
                  <c:v>8.6429075627493149E-2</c:v>
                </c:pt>
                <c:pt idx="1">
                  <c:v>0.15602377004776991</c:v>
                </c:pt>
                <c:pt idx="2">
                  <c:v>0.2051890276934189</c:v>
                </c:pt>
                <c:pt idx="3">
                  <c:v>0.21008092978971388</c:v>
                </c:pt>
                <c:pt idx="4">
                  <c:v>0.34227719684160413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18912"/>
        <c:axId val="36528896"/>
      </c:areaChart>
      <c:catAx>
        <c:axId val="36518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528896"/>
        <c:crosses val="autoZero"/>
        <c:auto val="1"/>
        <c:lblAlgn val="ctr"/>
        <c:lblOffset val="100"/>
        <c:noMultiLvlLbl val="0"/>
      </c:catAx>
      <c:valAx>
        <c:axId val="365288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6518912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Sheet3!$C$63</c:f>
              <c:strCache>
                <c:ptCount val="1"/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Sheet3!$A$64:$A$73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+10</c:v>
                </c:pt>
              </c:strCache>
            </c:strRef>
          </c:cat>
          <c:val>
            <c:numRef>
              <c:f>Sheet3!$C$64:$C$73</c:f>
              <c:numCache>
                <c:formatCode>0%</c:formatCode>
                <c:ptCount val="10"/>
                <c:pt idx="0">
                  <c:v>0.37548166119594689</c:v>
                </c:pt>
                <c:pt idx="1">
                  <c:v>0.20565149136577707</c:v>
                </c:pt>
                <c:pt idx="2">
                  <c:v>0.12701584130155558</c:v>
                </c:pt>
                <c:pt idx="3">
                  <c:v>8.7626659055230482E-2</c:v>
                </c:pt>
                <c:pt idx="4">
                  <c:v>5.7228485799914373E-2</c:v>
                </c:pt>
                <c:pt idx="5">
                  <c:v>4.3171114599686027E-2</c:v>
                </c:pt>
                <c:pt idx="6">
                  <c:v>2.9185100613672042E-2</c:v>
                </c:pt>
                <c:pt idx="7">
                  <c:v>2.4190095618667046E-2</c:v>
                </c:pt>
                <c:pt idx="8">
                  <c:v>1.7125731411445699E-2</c:v>
                </c:pt>
                <c:pt idx="9">
                  <c:v>3.3323819038104753E-2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47616"/>
        <c:axId val="36849536"/>
      </c:barChart>
      <c:catAx>
        <c:axId val="36847616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ar-AE" sz="1400" dirty="0" smtClean="0"/>
                  <a:t>دورية التقدم ل</a:t>
                </a:r>
                <a:r>
                  <a:rPr lang="ar-AE" sz="1400" baseline="0" dirty="0" smtClean="0"/>
                  <a:t>طلبات الإجازة المرضية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6252455092811525"/>
              <c:y val="0.9069558219516084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49536"/>
        <c:crosses val="autoZero"/>
        <c:auto val="1"/>
        <c:lblAlgn val="ctr"/>
        <c:lblOffset val="100"/>
        <c:noMultiLvlLbl val="0"/>
      </c:catAx>
      <c:valAx>
        <c:axId val="3684953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3684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Summary!$G$5:$G$17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Jan-13</c:v>
                </c:pt>
              </c:strCache>
            </c:strRef>
          </c:cat>
          <c:val>
            <c:numRef>
              <c:f>Summary!$H$5:$H$17</c:f>
              <c:numCache>
                <c:formatCode>#,##0</c:formatCode>
                <c:ptCount val="13"/>
                <c:pt idx="0">
                  <c:v>13778</c:v>
                </c:pt>
                <c:pt idx="1">
                  <c:v>13703</c:v>
                </c:pt>
                <c:pt idx="2">
                  <c:v>11184</c:v>
                </c:pt>
                <c:pt idx="3">
                  <c:v>15347</c:v>
                </c:pt>
                <c:pt idx="4">
                  <c:v>14032</c:v>
                </c:pt>
                <c:pt idx="5">
                  <c:v>10826</c:v>
                </c:pt>
                <c:pt idx="6">
                  <c:v>8371</c:v>
                </c:pt>
                <c:pt idx="7">
                  <c:v>4982</c:v>
                </c:pt>
                <c:pt idx="8">
                  <c:v>13155</c:v>
                </c:pt>
                <c:pt idx="9">
                  <c:v>12507</c:v>
                </c:pt>
                <c:pt idx="10">
                  <c:v>10171</c:v>
                </c:pt>
                <c:pt idx="11">
                  <c:v>7238</c:v>
                </c:pt>
                <c:pt idx="12">
                  <c:v>9819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89344"/>
        <c:axId val="36890880"/>
      </c:lineChart>
      <c:catAx>
        <c:axId val="3688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6890880"/>
        <c:crosses val="autoZero"/>
        <c:auto val="1"/>
        <c:lblAlgn val="ctr"/>
        <c:lblOffset val="100"/>
        <c:noMultiLvlLbl val="0"/>
      </c:catAx>
      <c:valAx>
        <c:axId val="368908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688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71A5-6722-4322-BC70-E8D57157BBDB}" type="datetimeFigureOut">
              <a:rPr lang="en-US" smtClean="0"/>
              <a:t>5/7/2013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BA4AE-CA64-410C-B744-A0E420F00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BA4AE-CA64-410C-B744-A0E420F00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9D52-836B-46AD-9CBB-1CBDAB550E3C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D890-8A35-42D5-A29C-11EDF56CEE98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3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0F8C-1D1E-4B43-938A-9E3C7F7117C9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1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2B9D5B-FB06-48C7-BD3E-013A35569A6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7419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57B44B-E6A8-4927-B229-AA553AA8AEB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8666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22A107-A180-489B-A52E-B7FA64C98C4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6127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600200"/>
            <a:ext cx="3492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600200"/>
            <a:ext cx="3494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7F515-A2D4-41A2-B0E7-3097F9D2CCD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3822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28669B-A7B7-4906-BD62-C055AD41BE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2228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1CD73-130E-4E11-A7E6-AF3480A5ECC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1908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4C4C2-4807-4B94-8E8C-C7CC4D83E1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1629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AE766-1E7A-4604-9230-2F6BCAFB384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100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6E78-F852-419D-AE3E-2D43B9A99552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9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0E34DD-D182-447C-B55C-8702D15E30B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8685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31FE76-31F0-4E08-8C45-299F7A2591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6953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2450" y="274638"/>
            <a:ext cx="17843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274638"/>
            <a:ext cx="52022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3B35C-E7B5-4611-A85A-1F7D50412D6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538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47813" y="274638"/>
            <a:ext cx="7138987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33A32-8613-4403-A03A-2155571FBF8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062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B309-3F54-4701-93B5-DD0FF12B1151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6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2E05-0D1F-43DC-9A65-BFB13665A4E9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8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C4BD-229E-442D-B2F8-B1132D13A14B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DD44-6362-482F-88ED-21100B22ECB7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8336-ABA8-4218-97AE-07DD32F8BAE9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5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B6F6-270A-430D-B272-B1B186B93A01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7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0F0A-7966-45E4-8FB0-DF89A507C1AC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1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6D96-548D-42D2-8B59-10A1BAB7EDE8}" type="datetime1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B2D2-E9CC-43C1-B191-1CA97C202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0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45225"/>
            <a:ext cx="20875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245225"/>
            <a:ext cx="2879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45225"/>
            <a:ext cx="209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D2B94-6D8A-4206-9781-093F00F97EA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7" name="Picture 8" descr="06_gears_strip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5575" y="0"/>
            <a:ext cx="1368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9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774929"/>
            <a:ext cx="7843188" cy="1891868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en-US" sz="3000" b="1" dirty="0">
                <a:solidFill>
                  <a:srgbClr val="D01C1E"/>
                </a:solidFill>
                <a:latin typeface="ae_AlMohanad" pitchFamily="18" charset="-78"/>
              </a:rPr>
              <a:t> </a:t>
            </a:r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دراسة </a:t>
            </a:r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الإجــــازات </a:t>
            </a:r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المرضيــــــة</a:t>
            </a:r>
            <a:r>
              <a:rPr lang="en-US" sz="3000" b="1" dirty="0" smtClean="0">
                <a:solidFill>
                  <a:srgbClr val="D01C1E"/>
                </a:solidFill>
                <a:latin typeface="ae_AlMohanad" pitchFamily="18" charset="-78"/>
              </a:rPr>
              <a:t/>
            </a:r>
            <a:br>
              <a:rPr lang="en-US" sz="3000" b="1" dirty="0" smtClean="0">
                <a:solidFill>
                  <a:srgbClr val="D01C1E"/>
                </a:solidFill>
                <a:latin typeface="ae_AlMohanad" pitchFamily="18" charset="-78"/>
              </a:rPr>
            </a:br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في </a:t>
            </a:r>
            <a:r>
              <a:rPr lang="ar-AE" sz="3000" b="1" dirty="0">
                <a:solidFill>
                  <a:srgbClr val="D01C1E"/>
                </a:solidFill>
                <a:latin typeface="ae_AlMohanad" pitchFamily="18" charset="-78"/>
              </a:rPr>
              <a:t>الوزارات </a:t>
            </a:r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الاتحادية  </a:t>
            </a:r>
            <a:r>
              <a:rPr lang="ar-AE" sz="3000" b="1" dirty="0">
                <a:solidFill>
                  <a:srgbClr val="D01C1E"/>
                </a:solidFill>
                <a:latin typeface="ae_AlMohanad" pitchFamily="18" charset="-78"/>
              </a:rPr>
              <a:t>لعام 2012</a:t>
            </a:r>
            <a:endParaRPr lang="en-US" sz="3000" b="1" dirty="0">
              <a:solidFill>
                <a:srgbClr val="D01C1E"/>
              </a:solidFill>
              <a:latin typeface="ae_AlMohanad" pitchFamily="18" charset="-7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4951" y="0"/>
            <a:ext cx="8674151" cy="1447800"/>
            <a:chOff x="204951" y="0"/>
            <a:chExt cx="8674151" cy="1447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996" y="0"/>
              <a:ext cx="1158240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314325"/>
              <a:ext cx="3545102" cy="895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3" r="3551"/>
            <a:stretch/>
          </p:blipFill>
          <p:spPr bwMode="auto">
            <a:xfrm>
              <a:off x="204951" y="460636"/>
              <a:ext cx="3528849" cy="758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3857299" y="314325"/>
              <a:ext cx="0" cy="914400"/>
            </a:xfrm>
            <a:prstGeom prst="line">
              <a:avLst/>
            </a:prstGeom>
            <a:ln>
              <a:solidFill>
                <a:srgbClr val="C2A4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28596" y="295275"/>
              <a:ext cx="0" cy="914400"/>
            </a:xfrm>
            <a:prstGeom prst="line">
              <a:avLst/>
            </a:prstGeom>
            <a:ln>
              <a:solidFill>
                <a:srgbClr val="C2A4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5" t="22338" r="10710" b="17669"/>
          <a:stretch/>
        </p:blipFill>
        <p:spPr bwMode="auto">
          <a:xfrm>
            <a:off x="7843188" y="2727429"/>
            <a:ext cx="722915" cy="318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497716" y="6369270"/>
            <a:ext cx="564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1200" i="1" dirty="0">
                <a:solidFill>
                  <a:srgbClr val="C2A42C"/>
                </a:solidFill>
                <a:cs typeface="+mj-cs"/>
              </a:rPr>
              <a:t>هذه الوثيقة للاستخدام ال</a:t>
            </a:r>
            <a:r>
              <a:rPr lang="ar-AE" sz="1200" i="1" dirty="0">
                <a:solidFill>
                  <a:srgbClr val="C2A42C"/>
                </a:solidFill>
                <a:cs typeface="+mj-cs"/>
              </a:rPr>
              <a:t>داخلي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 فقط</a:t>
            </a:r>
            <a:r>
              <a:rPr lang="ar-AE" sz="1200" i="1" dirty="0">
                <a:solidFill>
                  <a:srgbClr val="C2A42C"/>
                </a:solidFill>
                <a:cs typeface="+mj-cs"/>
              </a:rPr>
              <a:t>.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 لا يسمح بإعادة طبع أي جزء</a:t>
            </a:r>
            <a:r>
              <a:rPr lang="ar-AE" sz="1200" i="1" dirty="0">
                <a:solidFill>
                  <a:srgbClr val="C2A42C"/>
                </a:solidFill>
                <a:cs typeface="+mj-cs"/>
              </a:rPr>
              <a:t> منه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ا</a:t>
            </a:r>
            <a:r>
              <a:rPr lang="ar-AE" sz="1200" i="1" dirty="0">
                <a:solidFill>
                  <a:srgbClr val="C2A42C"/>
                </a:solidFill>
                <a:cs typeface="+mj-cs"/>
              </a:rPr>
              <a:t> 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أو نسخها بأي شكل </a:t>
            </a:r>
            <a:r>
              <a:rPr lang="ar-AE" sz="1200" i="1" dirty="0" smtClean="0">
                <a:solidFill>
                  <a:srgbClr val="C2A42C"/>
                </a:solidFill>
                <a:cs typeface="+mj-cs"/>
              </a:rPr>
              <a:t>أ</a:t>
            </a:r>
            <a:r>
              <a:rPr lang="ar-SA" sz="1200" i="1" dirty="0" smtClean="0">
                <a:solidFill>
                  <a:srgbClr val="C2A42C"/>
                </a:solidFill>
                <a:cs typeface="+mj-cs"/>
              </a:rPr>
              <a:t>و 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وسيلة</a:t>
            </a:r>
            <a:r>
              <a:rPr lang="ar-AE" sz="1200" i="1" dirty="0">
                <a:solidFill>
                  <a:srgbClr val="C2A42C"/>
                </a:solidFill>
                <a:cs typeface="+mj-cs"/>
              </a:rPr>
              <a:t> خارج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 </a:t>
            </a:r>
            <a:r>
              <a:rPr lang="ar-AE" sz="1200" i="1" dirty="0" smtClean="0">
                <a:solidFill>
                  <a:srgbClr val="C2A42C"/>
                </a:solidFill>
                <a:cs typeface="+mj-cs"/>
              </a:rPr>
              <a:t>الهيئة الاتحادية للموارد البشرية الحكومية </a:t>
            </a:r>
            <a:r>
              <a:rPr lang="ar-SA" sz="1200" i="1" dirty="0" smtClean="0">
                <a:solidFill>
                  <a:srgbClr val="C2A42C"/>
                </a:solidFill>
                <a:cs typeface="+mj-cs"/>
              </a:rPr>
              <a:t>بدون </a:t>
            </a:r>
            <a:r>
              <a:rPr lang="ar-SA" sz="1200" i="1" dirty="0">
                <a:solidFill>
                  <a:srgbClr val="C2A42C"/>
                </a:solidFill>
                <a:cs typeface="+mj-cs"/>
              </a:rPr>
              <a:t>الحصول على موافقة كتابية مسبقة</a:t>
            </a:r>
            <a:endParaRPr lang="en-US" sz="1200" i="1" dirty="0">
              <a:solidFill>
                <a:srgbClr val="C2A42C"/>
              </a:solidFill>
              <a:cs typeface="+mj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0" y="1542396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2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التوزيع النسبي لدورية التقدم لطلبات الإجازة المرضية في عام 2012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تبين أن 38% من الموظفين تقدموا بطلب إجازة مرضية مرة واحدة، في حين يوجد 3% من الموظفين </a:t>
            </a: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تقدموا بطلب إجازة </a:t>
            </a: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مرضية  لـ 10 مرات وما فوق.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54021"/>
              </p:ext>
            </p:extLst>
          </p:nvPr>
        </p:nvGraphicFramePr>
        <p:xfrm>
          <a:off x="668740" y="1556791"/>
          <a:ext cx="7847463" cy="3424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66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الاجازات المرضية وفق الاشهر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تبين ان الاجازات المرضية ترتفع مع بدء الفصل الدراسي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42632" y="1697830"/>
          <a:ext cx="8258735" cy="346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867400" y="1841500"/>
            <a:ext cx="0" cy="300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1800" y="1841500"/>
            <a:ext cx="0" cy="300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14450" y="1838326"/>
            <a:ext cx="0" cy="300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275" y="142875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dirty="0" smtClean="0"/>
              <a:t>الفصل الدراسي الأول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24100" y="1428749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dirty="0" smtClean="0"/>
              <a:t>الفصل الدراسي الثاني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219700" y="142875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dirty="0" smtClean="0"/>
              <a:t>الفصل الدراسي الثالث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53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الاجازات المرضية وفق الفئات الوظيفية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endParaRPr lang="ar-AE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716569"/>
              </p:ext>
            </p:extLst>
          </p:nvPr>
        </p:nvGraphicFramePr>
        <p:xfrm>
          <a:off x="683568" y="1800225"/>
          <a:ext cx="7373471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2165684" y="5774129"/>
            <a:ext cx="6588216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b="1" dirty="0" smtClean="0">
                <a:solidFill>
                  <a:srgbClr val="000000"/>
                </a:solidFill>
                <a:latin typeface="Times New Roman" pitchFamily="18" charset="0"/>
              </a:rPr>
              <a:t>من الطبيعي ان تكون أعلى النسب في القطاعات الاكبر وهي التعليمية والطبية</a:t>
            </a:r>
            <a:endParaRPr lang="ar-AE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الاجازات المرضية وفق الفئة العمرية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الفئة العمرية 40-30 هي الاعلى في الاجازات المرضية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830121"/>
              </p:ext>
            </p:extLst>
          </p:nvPr>
        </p:nvGraphicFramePr>
        <p:xfrm>
          <a:off x="1568823" y="1696070"/>
          <a:ext cx="6006354" cy="3518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53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2" y="0"/>
            <a:ext cx="8166538" cy="1182414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>
                <a:solidFill>
                  <a:srgbClr val="D01C1E"/>
                </a:solidFill>
                <a:latin typeface="ae_AlMohanad" pitchFamily="18" charset="-78"/>
              </a:rPr>
              <a:t>الملخص التنفيذي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cs typeface="+mj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cs typeface="+mj-cs"/>
            </a:endParaRPr>
          </a:p>
        </p:txBody>
      </p:sp>
      <p:sp>
        <p:nvSpPr>
          <p:cNvPr id="77" name="Rectangle 31"/>
          <p:cNvSpPr txBox="1">
            <a:spLocks noChangeArrowheads="1"/>
          </p:cNvSpPr>
          <p:nvPr/>
        </p:nvSpPr>
        <p:spPr bwMode="auto">
          <a:xfrm>
            <a:off x="394138" y="1692152"/>
            <a:ext cx="84450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lvl="1" indent="-346075" algn="r" rtl="1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2000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 شمل قانون اتحادي رقم (9) لسنة 2011 م المعدل لبعض أحكام المرسوم بقانون اتحادي رقم (11) لسنة 2008م بشأن الموارد البشرية في الحكومة الاتحادية ، وقرار مجلس الوزراء رقم (13) لسنة 2012م بشأن اللائحة التنفيذية لقانون الموارد البشرية، أنواع مختلفة من </a:t>
            </a:r>
            <a:r>
              <a:rPr lang="ar-AE" sz="2000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الإجازات وتفاصيلها.</a:t>
            </a:r>
            <a:endParaRPr lang="ar-AE" dirty="0" smtClean="0">
              <a:solidFill>
                <a:srgbClr val="000000"/>
              </a:solidFill>
              <a:latin typeface="Times New Roman" pitchFamily="18" charset="0"/>
              <a:cs typeface="+mj-cs"/>
            </a:endParaRPr>
          </a:p>
          <a:p>
            <a:pPr marL="803275" lvl="1" indent="-346075" algn="r" rtl="1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D01C1E"/>
              </a:buClr>
              <a:buSzPct val="100000"/>
              <a:buFont typeface="Times New Roman" pitchFamily="18" charset="0"/>
              <a:buChar char="-"/>
              <a:defRPr/>
            </a:pPr>
            <a:endParaRPr lang="ar-AE" dirty="0" smtClean="0">
              <a:solidFill>
                <a:srgbClr val="000000"/>
              </a:solidFill>
              <a:latin typeface="Times New Roman" pitchFamily="18" charset="0"/>
              <a:cs typeface="+mj-cs"/>
            </a:endParaRPr>
          </a:p>
          <a:p>
            <a:pPr marL="346075" lvl="1" indent="-346075" algn="r" rtl="1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2000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نطاق الدراسة:</a:t>
            </a:r>
          </a:p>
          <a:p>
            <a:pPr marL="803275" lvl="1" indent="-346075" algn="r" rtl="1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D01C1E"/>
              </a:buClr>
              <a:buSzPct val="100000"/>
              <a:buFont typeface="Times New Roman" pitchFamily="18" charset="0"/>
              <a:buChar char="-"/>
              <a:defRPr/>
            </a:pP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اعتمدت تحاليل الوضع الحالي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أنواع الإجازات المرضية على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بيانات مستخلصة من نظام بياناتي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من 1 يناير 2012 حتى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تاريخ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31 ديسمبر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2012 </a:t>
            </a:r>
            <a:endParaRPr lang="ar-AE" dirty="0" smtClean="0">
              <a:solidFill>
                <a:srgbClr val="000000"/>
              </a:solidFill>
              <a:latin typeface="Times New Roman" pitchFamily="18" charset="0"/>
              <a:cs typeface="+mj-cs"/>
            </a:endParaRPr>
          </a:p>
          <a:p>
            <a:pPr marL="803275" lvl="1" indent="-346075" algn="r" rtl="1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D01C1E"/>
              </a:buClr>
              <a:buSzPct val="100000"/>
              <a:buFont typeface="Times New Roman" pitchFamily="18" charset="0"/>
              <a:buChar char="-"/>
              <a:defRPr/>
            </a:pP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تغطي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الدراسة 15 وزارة و3 جهات اتحادية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ومطبقة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للقوانين واللوائح المذكورة أعلاه وتستخدم نظام بياناتي، ويبلغ عدد العاملون فيها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35,604 </a:t>
            </a: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موظف </a:t>
            </a:r>
          </a:p>
          <a:p>
            <a:pPr marL="803275" lvl="1" indent="-346075" algn="r" rtl="1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D01C1E"/>
              </a:buClr>
              <a:buSzPct val="100000"/>
              <a:buFont typeface="Times New Roman" pitchFamily="18" charset="0"/>
              <a:buChar char="-"/>
              <a:defRPr/>
            </a:pPr>
            <a:r>
              <a:rPr lang="ar-AE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تشمل الدراسة جميع أنواع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الإجازات 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: مرضية</a:t>
            </a:r>
            <a:r>
              <a:rPr lang="ar-AE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، وضع، مرضية إصابة عمل، مرضية لجنة</a:t>
            </a:r>
            <a:endParaRPr lang="ar-AE" dirty="0">
              <a:solidFill>
                <a:srgbClr val="000000"/>
              </a:solidFill>
              <a:latin typeface="Times New Roman" pitchFamily="18" charset="0"/>
              <a:cs typeface="+mj-cs"/>
            </a:endParaRPr>
          </a:p>
          <a:p>
            <a:pPr marL="344488" lvl="1" indent="-344488" algn="r" rtl="1" fontAlgn="auto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endParaRPr lang="ar-AE" kern="0" dirty="0" smtClean="0">
              <a:solidFill>
                <a:sysClr val="windowText" lastClr="00000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44488" lvl="1" indent="-344488" algn="r" rtl="1" fontAlgn="auto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endParaRPr lang="ar-AE" kern="0" dirty="0">
              <a:solidFill>
                <a:sysClr val="windowText" lastClr="00000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2" y="0"/>
            <a:ext cx="8166538" cy="1182414"/>
          </a:xfrm>
        </p:spPr>
        <p:txBody>
          <a:bodyPr>
            <a:normAutofit/>
          </a:bodyPr>
          <a:lstStyle/>
          <a:p>
            <a:pPr algn="r" rtl="1"/>
            <a:r>
              <a:rPr lang="ar-AE" sz="3000" b="1" dirty="0" smtClean="0">
                <a:solidFill>
                  <a:srgbClr val="D01C1E"/>
                </a:solidFill>
                <a:latin typeface="ae_AlMohanad" pitchFamily="18" charset="-78"/>
              </a:rPr>
              <a:t>نطاق التطبيـــــــق</a:t>
            </a:r>
            <a:endParaRPr lang="ar-AE" sz="3000" b="1" dirty="0">
              <a:solidFill>
                <a:srgbClr val="D01C1E"/>
              </a:solidFill>
              <a:latin typeface="ae_AlMohanad" pitchFamily="18" charset="-7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cs typeface="+mj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cs typeface="+mj-cs"/>
            </a:endParaRPr>
          </a:p>
        </p:txBody>
      </p:sp>
      <p:sp>
        <p:nvSpPr>
          <p:cNvPr id="26" name="Rectangle 31"/>
          <p:cNvSpPr txBox="1">
            <a:spLocks noChangeArrowheads="1"/>
          </p:cNvSpPr>
          <p:nvPr/>
        </p:nvSpPr>
        <p:spPr>
          <a:xfrm>
            <a:off x="579645" y="1324288"/>
            <a:ext cx="8335755" cy="4132882"/>
          </a:xfrm>
          <a:prstGeom prst="rect">
            <a:avLst/>
          </a:prstGeom>
        </p:spPr>
        <p:txBody>
          <a:bodyPr/>
          <a:lstStyle/>
          <a:p>
            <a:pPr marL="346075" lvl="1" indent="-346075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2000" b="1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في تقرير الأداء الأول تم مراجعة الأداء لـ 15 وزارة </a:t>
            </a:r>
            <a:r>
              <a:rPr lang="ar-AE" sz="2000" b="1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و3 جهات اتحادية </a:t>
            </a:r>
            <a:r>
              <a:rPr lang="ar-AE" sz="2000" b="1" dirty="0" smtClean="0">
                <a:solidFill>
                  <a:srgbClr val="000000"/>
                </a:solidFill>
                <a:latin typeface="Times New Roman" pitchFamily="18" charset="0"/>
                <a:cs typeface="+mj-cs"/>
              </a:rPr>
              <a:t>خاضعة </a:t>
            </a:r>
            <a:r>
              <a:rPr lang="ar-AE" sz="2000" b="1" dirty="0">
                <a:solidFill>
                  <a:srgbClr val="000000"/>
                </a:solidFill>
                <a:latin typeface="Times New Roman" pitchFamily="18" charset="0"/>
                <a:cs typeface="+mj-cs"/>
              </a:rPr>
              <a:t>لقانون الموارد البشرية ولوائحه وتعديلاته والمتوفرة بياناتهم في نظام «بياناتي»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68290"/>
              </p:ext>
            </p:extLst>
          </p:nvPr>
        </p:nvGraphicFramePr>
        <p:xfrm>
          <a:off x="579645" y="2454152"/>
          <a:ext cx="7909262" cy="3627120"/>
        </p:xfrm>
        <a:graphic>
          <a:graphicData uri="http://schemas.openxmlformats.org/drawingml/2006/table">
            <a:tbl>
              <a:tblPr rtl="1" firstRow="1" bandRow="1">
                <a:tableStyleId>{9DCAF9ED-07DC-4A11-8D7F-57B35C25682E}</a:tableStyleId>
              </a:tblPr>
              <a:tblGrid>
                <a:gridCol w="3954631"/>
                <a:gridCol w="3954631"/>
              </a:tblGrid>
              <a:tr h="290348">
                <a:tc>
                  <a:txBody>
                    <a:bodyPr/>
                    <a:lstStyle/>
                    <a:p>
                      <a:pPr algn="ctr" rtl="1"/>
                      <a:r>
                        <a:rPr lang="ar-AE" sz="1600" dirty="0" smtClean="0">
                          <a:cs typeface="+mj-cs"/>
                        </a:rPr>
                        <a:t>الوزارات</a:t>
                      </a:r>
                      <a:r>
                        <a:rPr lang="ar-AE" sz="1600" baseline="0" dirty="0" smtClean="0">
                          <a:cs typeface="+mj-cs"/>
                        </a:rPr>
                        <a:t> التي تطبق القانون ولوائحه</a:t>
                      </a:r>
                      <a:endParaRPr lang="en-US" sz="1600" dirty="0">
                        <a:latin typeface="Arial" pitchFamily="34" charset="0"/>
                        <a:cs typeface="+mj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dirty="0" smtClean="0">
                          <a:cs typeface="+mj-cs"/>
                        </a:rPr>
                        <a:t>الهيئات الاتحادية</a:t>
                      </a:r>
                      <a:r>
                        <a:rPr lang="ar-AE" sz="1600" baseline="0" dirty="0" smtClean="0">
                          <a:cs typeface="+mj-cs"/>
                        </a:rPr>
                        <a:t> التي تطبق القانون ولوائحه</a:t>
                      </a:r>
                      <a:endParaRPr lang="en-US" sz="1600" dirty="0" smtClean="0">
                        <a:latin typeface="Arial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81452">
                <a:tc>
                  <a:txBody>
                    <a:bodyPr/>
                    <a:lstStyle/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الأشغال العامة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الاقتصاد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البيئة والمياه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التجارة الخارجية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التربية والتعليم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التعليم العالي والبحث العلمي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الثقافة والشباب وتنمية المجتمع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الخارجية (ما عدا السلك الدبلوماسي)</a:t>
                      </a:r>
                    </a:p>
                    <a:p>
                      <a:pPr marL="177800" indent="-177800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الدولة لشؤون المجلس الوطني الاتحادي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الشؤون الاجتماعية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الصحة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الطاقة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العدل (ما عدا القضاة)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العمل</a:t>
                      </a:r>
                    </a:p>
                    <a:p>
                      <a:pPr marL="231775" indent="-231775" algn="r" rtl="1">
                        <a:buFont typeface="+mj-lt"/>
                        <a:buAutoNum type="arabicPeriod"/>
                      </a:pPr>
                      <a:r>
                        <a:rPr lang="ar-AE" sz="1400" dirty="0" smtClean="0">
                          <a:cs typeface="+mj-cs"/>
                        </a:rPr>
                        <a:t>وزارة المالية</a:t>
                      </a:r>
                      <a:endParaRPr lang="ar-AE" sz="1400" dirty="0" smtClean="0">
                        <a:latin typeface="Arial" pitchFamily="34" charset="0"/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7800" indent="-1778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400" kern="1200" dirty="0" smtClean="0">
                          <a:cs typeface="+mj-cs"/>
                        </a:rPr>
                        <a:t>المجلس الوطني للإعلام</a:t>
                      </a:r>
                    </a:p>
                    <a:p>
                      <a:pPr marL="177800" indent="-1778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400" kern="1200" dirty="0" smtClean="0">
                          <a:cs typeface="+mj-cs"/>
                        </a:rPr>
                        <a:t>الهيئة الاتحادية للموارد البشرية الحكومية </a:t>
                      </a:r>
                    </a:p>
                    <a:p>
                      <a:pPr marL="177800" indent="-1778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400" kern="1200" dirty="0" smtClean="0">
                          <a:cs typeface="+mj-cs"/>
                        </a:rPr>
                        <a:t>الهيئة العامة للشؤون الإسلامية والأوقاف</a:t>
                      </a:r>
                    </a:p>
                    <a:p>
                      <a:pPr marL="177800" indent="-177800" algn="r" defTabSz="914400" rtl="1" eaLnBrk="1" latinLnBrk="0" hangingPunct="1">
                        <a:buFont typeface="+mj-lt"/>
                        <a:buAutoNum type="arabicPeriod"/>
                      </a:pPr>
                      <a:endParaRPr lang="ar-AE" sz="1400" kern="1200" dirty="0" smtClean="0">
                        <a:cs typeface="+mj-cs"/>
                      </a:endParaRPr>
                    </a:p>
                    <a:p>
                      <a:pPr algn="r" rtl="1"/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9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التوزيع العددي والنسبي للإجازات في </a:t>
            </a:r>
            <a:r>
              <a:rPr lang="ar-AE" sz="2400" b="1" dirty="0">
                <a:solidFill>
                  <a:srgbClr val="D01C1E"/>
                </a:solidFill>
                <a:latin typeface="ae_AlMohanad" pitchFamily="18" charset="-78"/>
              </a:rPr>
              <a:t>18 جهة اتحادية في عام 2012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5311" y="6215389"/>
            <a:ext cx="8474790" cy="5459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ألغيت الاجازات التجميعية بدءا من 1/ يناير/ 2013 وفقا للائحة التنفيذية</a:t>
            </a:r>
          </a:p>
          <a:p>
            <a:pPr marL="236538" indent="-236538" algn="r" rtl="1" eaLnBrk="0" fontAlgn="base" hangingPunct="0"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مجموع الاجازات المرضية والوضع يعادل السنوية تقريبا</a:t>
            </a:r>
            <a:endParaRPr lang="ar-AE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67330" y="59380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488739"/>
              </p:ext>
            </p:extLst>
          </p:nvPr>
        </p:nvGraphicFramePr>
        <p:xfrm>
          <a:off x="4593996" y="1572363"/>
          <a:ext cx="4140099" cy="373661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7873"/>
                <a:gridCol w="3071353"/>
                <a:gridCol w="680873"/>
              </a:tblGrid>
              <a:tr h="294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نوع الإجازة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A42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مجموع الأيام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A42C">
                        <a:alpha val="50196"/>
                      </a:srgbClr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السنوية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325,318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711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المرضية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127,817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التجميعية</a:t>
                      </a:r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r-AE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* </a:t>
                      </a:r>
                      <a:endParaRPr lang="ar-AE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143,793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الوضع </a:t>
                      </a:r>
                      <a:r>
                        <a:rPr lang="ar-AE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endParaRPr lang="ar-AE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134,307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الدراسية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50,229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الاستثنائية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37,962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711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بدون راتب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23,187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الحج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10,810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الغياب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8,711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الحداد والعدة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5,520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الأبوة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61673"/>
              </p:ext>
            </p:extLst>
          </p:nvPr>
        </p:nvGraphicFramePr>
        <p:xfrm>
          <a:off x="4603586" y="5318738"/>
          <a:ext cx="4130509" cy="2743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439391"/>
                <a:gridCol w="691118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إجمالي أيام الإجازات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A4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868,484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A42C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0384" y="1403086"/>
            <a:ext cx="3121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 smtClean="0"/>
              <a:t>التوزيع النسبي للإجازات خلال عام 2012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9105" y="556687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100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*أيام اسبوع و ليس ايام عمل</a:t>
            </a:r>
            <a:endParaRPr lang="en-US" sz="1100" dirty="0"/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06457"/>
              </p:ext>
            </p:extLst>
          </p:nvPr>
        </p:nvGraphicFramePr>
        <p:xfrm>
          <a:off x="236484" y="1934569"/>
          <a:ext cx="4021617" cy="376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23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الإجازات المرضية </a:t>
            </a:r>
            <a:r>
              <a:rPr lang="ar-AE" sz="2400" b="1" dirty="0">
                <a:solidFill>
                  <a:srgbClr val="D01C1E"/>
                </a:solidFill>
                <a:latin typeface="ae_AlMohanad" pitchFamily="18" charset="-78"/>
              </a:rPr>
              <a:t>في 18 جهة اتحادية في عام 2012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403143"/>
            <a:ext cx="8334801" cy="11119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انخفضت أيام الإجازات المرضية من 135,761 يوم عمل في عام 2011 إلى 127,817 يوم عمل في عام 2012 أي بنسبة 6%.</a:t>
            </a:r>
          </a:p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ولكن ارتفعت الإجازات المرضية المعتمدة من اللجنة الطبية من 8,604 يوم عمل  في عام 2011 إلى 58,225 يوم عمل في عام 2012 أي 7 أضعاف تقريبا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06458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963351"/>
              </p:ext>
            </p:extLst>
          </p:nvPr>
        </p:nvGraphicFramePr>
        <p:xfrm>
          <a:off x="1555845" y="1542197"/>
          <a:ext cx="6059605" cy="352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749421" y="1879082"/>
            <a:ext cx="13101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1" eaLnBrk="1" hangingPunct="1"/>
            <a:r>
              <a:rPr lang="ar-AE" sz="1400" b="1" dirty="0" smtClean="0">
                <a:latin typeface="Times New Roman" pitchFamily="18" charset="0"/>
                <a:cs typeface="Times New Roman" pitchFamily="18" charset="0"/>
              </a:rPr>
              <a:t>المجموع = 135,761 يوم عمل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95099" y="2015411"/>
            <a:ext cx="13101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1" eaLnBrk="1" hangingPunct="1"/>
            <a:r>
              <a:rPr lang="ar-AE" sz="1400" b="1" dirty="0" smtClean="0">
                <a:latin typeface="Times New Roman" pitchFamily="18" charset="0"/>
                <a:cs typeface="Times New Roman" pitchFamily="18" charset="0"/>
              </a:rPr>
              <a:t>المجموع = 127,817 يوم عمل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9929" y="6553200"/>
            <a:ext cx="18439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1050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* لا تشمل إجازة الوضع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110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التوزيع النسبي للإجازات المرضية حسب الجنسية والجنس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695950"/>
            <a:ext cx="8334801" cy="8191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dirty="0" smtClean="0">
                <a:solidFill>
                  <a:srgbClr val="000000"/>
                </a:solidFill>
              </a:rPr>
              <a:t>التباين </a:t>
            </a:r>
            <a:r>
              <a:rPr lang="ar-AE" sz="1400" dirty="0">
                <a:solidFill>
                  <a:srgbClr val="000000"/>
                </a:solidFill>
              </a:rPr>
              <a:t>في النسبة يوضح تزايد عدد الموظفات الاناث عن الذكور في الجهات الاتحادية وذلك لأن نسبة المواطنات الاناث مرتفعة مقارنة بالفئات </a:t>
            </a:r>
            <a:r>
              <a:rPr lang="ar-AE" sz="1400" dirty="0" smtClean="0">
                <a:solidFill>
                  <a:srgbClr val="000000"/>
                </a:solidFill>
              </a:rPr>
              <a:t>الاخرى</a:t>
            </a:r>
            <a:endParaRPr lang="ar-AE" sz="1400" b="1" u="sng" dirty="0">
              <a:solidFill>
                <a:srgbClr val="000000"/>
              </a:solidFill>
            </a:endParaRPr>
          </a:p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endParaRPr lang="ar-AE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endParaRPr lang="ar-AE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330" y="535033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2262189"/>
            <a:ext cx="1621017" cy="171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498703"/>
              </p:ext>
            </p:extLst>
          </p:nvPr>
        </p:nvGraphicFramePr>
        <p:xfrm>
          <a:off x="590550" y="1409701"/>
          <a:ext cx="314325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6184632" y="4456140"/>
            <a:ext cx="215956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/>
            <a:r>
              <a:rPr lang="ar-A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مجموع الإجازات المرضية = </a:t>
            </a:r>
          </a:p>
          <a:p>
            <a:pPr algn="ctr" rtl="1"/>
            <a:r>
              <a:rPr lang="ar-AE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135,761 </a:t>
            </a:r>
            <a:r>
              <a:rPr lang="ar-A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يوم عمل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1659" y="4456139"/>
            <a:ext cx="214834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/>
            <a:r>
              <a:rPr lang="ar-A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مجموع الإجازات المرضية = </a:t>
            </a:r>
          </a:p>
          <a:p>
            <a:pPr algn="ctr" rtl="1"/>
            <a:r>
              <a:rPr lang="ar-AE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127,817</a:t>
            </a:r>
            <a:r>
              <a:rPr lang="ar-A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يوم عمل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9929" y="6553200"/>
            <a:ext cx="18439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1050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* لا تشمل إجازة الوضع</a:t>
            </a:r>
            <a:endParaRPr lang="en-US" sz="1050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108728"/>
              </p:ext>
            </p:extLst>
          </p:nvPr>
        </p:nvGraphicFramePr>
        <p:xfrm>
          <a:off x="5240741" y="1528549"/>
          <a:ext cx="3794078" cy="302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940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>
                <a:solidFill>
                  <a:srgbClr val="D01C1E"/>
                </a:solidFill>
                <a:latin typeface="ae_AlMohanad" pitchFamily="18" charset="-78"/>
              </a:rPr>
              <a:t>معدل أيام </a:t>
            </a:r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الإجازات المرضية </a:t>
            </a:r>
            <a:r>
              <a:rPr lang="ar-AE" sz="2400" b="1" dirty="0">
                <a:solidFill>
                  <a:srgbClr val="D01C1E"/>
                </a:solidFill>
                <a:latin typeface="ae_AlMohanad" pitchFamily="18" charset="-78"/>
              </a:rPr>
              <a:t>لكل موظف حسب </a:t>
            </a:r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الجنسية والجنس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695950"/>
            <a:ext cx="8334801" cy="8191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الإجازات بشكل عام انخفضت بعام 2012 مقارنة بعام 2011 وذلك للمواطنين الذكور والإناث </a:t>
            </a:r>
          </a:p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انخفض معدل أيام الإجازات لكل الموظفين في 18 جهة اتحادية من 4.08 إلى 3.59 يوم عمل لكل موظف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35033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909929" y="6553200"/>
            <a:ext cx="18439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1050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* لا تشمل إجازة الوضع</a:t>
            </a:r>
            <a:endParaRPr lang="en-US" sz="1050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990899"/>
              </p:ext>
            </p:extLst>
          </p:nvPr>
        </p:nvGraphicFramePr>
        <p:xfrm>
          <a:off x="819150" y="1619251"/>
          <a:ext cx="7934750" cy="373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419099" y="3562350"/>
            <a:ext cx="7620000" cy="0"/>
          </a:xfrm>
          <a:prstGeom prst="line">
            <a:avLst/>
          </a:prstGeom>
          <a:ln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-38101" y="3058518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/>
            <a:r>
              <a:rPr lang="ar-AE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المعدل </a:t>
            </a:r>
            <a:r>
              <a:rPr lang="ar-AE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العام لسنة 2011 </a:t>
            </a:r>
            <a:r>
              <a:rPr lang="ar-AE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AE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4.08 </a:t>
            </a:r>
            <a:r>
              <a:rPr lang="ar-AE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يوم لكل موظف</a:t>
            </a:r>
            <a:endParaRPr lang="en-US" sz="1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30033" y="3795767"/>
            <a:ext cx="7620001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129" y="3769615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/>
            <a:r>
              <a:rPr lang="ar-A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المعدل </a:t>
            </a:r>
            <a:r>
              <a:rPr lang="ar-A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العام لسنة 2012 </a:t>
            </a:r>
            <a:r>
              <a:rPr lang="ar-A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A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3.59 </a:t>
            </a:r>
            <a:r>
              <a:rPr lang="ar-A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يوم لكل موظف</a:t>
            </a:r>
            <a:endParaRPr lang="en-US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Up Arrow 25"/>
          <p:cNvSpPr/>
          <p:nvPr/>
        </p:nvSpPr>
        <p:spPr>
          <a:xfrm flipV="1">
            <a:off x="7747676" y="3589252"/>
            <a:ext cx="182880" cy="1828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التوزيع العددي والنسبي لمجموع الإجازات حسب مددها الزمنية في عام 2012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أشارت نتائج الإجازات المرضية في عام 2012 إلى أن 47% من الإجازات المرضية كانت مدتها يوم أو يومين أو 3 أيام </a:t>
            </a:r>
          </a:p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كما تبين أيضاً أن 27% من الإجازات كانت مدتها 15 يوم وما فوق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315681"/>
              </p:ext>
            </p:extLst>
          </p:nvPr>
        </p:nvGraphicFramePr>
        <p:xfrm>
          <a:off x="419100" y="1514902"/>
          <a:ext cx="8420230" cy="35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Oval 14"/>
          <p:cNvSpPr/>
          <p:nvPr/>
        </p:nvSpPr>
        <p:spPr>
          <a:xfrm>
            <a:off x="610649" y="1467443"/>
            <a:ext cx="604322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100" dirty="0" smtClean="0"/>
              <a:t>27%</a:t>
            </a:r>
            <a:endParaRPr lang="en-US" sz="1100" dirty="0"/>
          </a:p>
        </p:txBody>
      </p:sp>
      <p:sp>
        <p:nvSpPr>
          <p:cNvPr id="16" name="Oval 15"/>
          <p:cNvSpPr/>
          <p:nvPr/>
        </p:nvSpPr>
        <p:spPr>
          <a:xfrm>
            <a:off x="7600289" y="2084376"/>
            <a:ext cx="604322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100" dirty="0" smtClean="0"/>
              <a:t>20%</a:t>
            </a:r>
            <a:endParaRPr lang="en-US" sz="1100" dirty="0"/>
          </a:p>
        </p:txBody>
      </p:sp>
      <p:sp>
        <p:nvSpPr>
          <p:cNvPr id="17" name="Oval 16"/>
          <p:cNvSpPr/>
          <p:nvPr/>
        </p:nvSpPr>
        <p:spPr>
          <a:xfrm>
            <a:off x="7064207" y="2586088"/>
            <a:ext cx="604322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100" dirty="0" smtClean="0"/>
              <a:t>14%</a:t>
            </a:r>
            <a:endParaRPr lang="en-US" sz="1100" dirty="0"/>
          </a:p>
        </p:txBody>
      </p:sp>
      <p:sp>
        <p:nvSpPr>
          <p:cNvPr id="19" name="Oval 18"/>
          <p:cNvSpPr/>
          <p:nvPr/>
        </p:nvSpPr>
        <p:spPr>
          <a:xfrm>
            <a:off x="8100577" y="2640680"/>
            <a:ext cx="604322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100" dirty="0" smtClean="0"/>
              <a:t>13%</a:t>
            </a:r>
            <a:endParaRPr lang="en-US" sz="1100" dirty="0"/>
          </a:p>
        </p:txBody>
      </p:sp>
      <p:sp>
        <p:nvSpPr>
          <p:cNvPr id="3" name="Rectangle 2"/>
          <p:cNvSpPr/>
          <p:nvPr/>
        </p:nvSpPr>
        <p:spPr>
          <a:xfrm>
            <a:off x="2378292" y="2363681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200" b="1" dirty="0" smtClean="0">
                <a:solidFill>
                  <a:srgbClr val="000000"/>
                </a:solidFill>
                <a:latin typeface="Times New Roman" pitchFamily="18" charset="0"/>
              </a:rPr>
              <a:t>مجموع الإجازات المرضية في عام 2012 = 127,817 </a:t>
            </a:r>
            <a:r>
              <a:rPr lang="ar-AE" sz="1200" b="1" dirty="0">
                <a:solidFill>
                  <a:srgbClr val="000000"/>
                </a:solidFill>
                <a:latin typeface="Times New Roman" pitchFamily="18" charset="0"/>
              </a:rPr>
              <a:t>يوم عمل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402738" y="4394200"/>
            <a:ext cx="692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400" b="1" dirty="0" smtClean="0"/>
              <a:t>عدد أيام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353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0" y="1195544"/>
            <a:ext cx="9144000" cy="0"/>
          </a:xfrm>
          <a:prstGeom prst="line">
            <a:avLst/>
          </a:prstGeom>
          <a:ln w="28575">
            <a:solidFill>
              <a:srgbClr val="C2A42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8003941" cy="1182414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>
                <a:solidFill>
                  <a:srgbClr val="D01C1E"/>
                </a:solidFill>
                <a:latin typeface="ae_AlMohanad" pitchFamily="18" charset="-78"/>
              </a:rPr>
              <a:t>توزيع أيام الإجازات حسب أيام العمل في الأسبوع في عام 2012</a:t>
            </a:r>
            <a:endParaRPr lang="ar-AE" sz="2400" b="1" dirty="0">
              <a:solidFill>
                <a:srgbClr val="D01C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C2A42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1" t="5646" r="1" b="72067"/>
          <a:stretch/>
        </p:blipFill>
        <p:spPr bwMode="auto">
          <a:xfrm>
            <a:off x="8324192" y="-9"/>
            <a:ext cx="819807" cy="118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98" y="6444160"/>
            <a:ext cx="378372" cy="31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FB2D2-E9CC-43C1-B191-1CA97C202BA2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2A42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2A42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099" y="5540991"/>
            <a:ext cx="8334801" cy="974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91440">
            <a:noAutofit/>
          </a:bodyPr>
          <a:lstStyle/>
          <a:p>
            <a:pPr marL="236538" indent="-236538" algn="r" rtl="1" eaLnBrk="0" fontAlgn="base" hangingPunct="0">
              <a:lnSpc>
                <a:spcPct val="150000"/>
              </a:lnSpc>
              <a:spcBef>
                <a:spcPct val="0"/>
              </a:spcBef>
              <a:buClr>
                <a:srgbClr val="D01C1E"/>
              </a:buClr>
              <a:buSzPct val="95000"/>
              <a:buFont typeface="Arial" pitchFamily="34" charset="0"/>
              <a:buChar char="◄"/>
              <a:defRPr/>
            </a:pPr>
            <a:r>
              <a:rPr lang="ar-AE" sz="1400" b="1" dirty="0" smtClean="0">
                <a:solidFill>
                  <a:srgbClr val="000000"/>
                </a:solidFill>
                <a:latin typeface="Times New Roman" pitchFamily="18" charset="0"/>
              </a:rPr>
              <a:t>تبين أن 34% من الإجازات المرضية تقع بيوم الأحد في بداية الأسبوع العملي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7330" y="5214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sz="1600" b="1" dirty="0" smtClean="0">
                <a:solidFill>
                  <a:srgbClr val="D01C1E"/>
                </a:solidFill>
                <a:latin typeface="Arial" pitchFamily="34" charset="0"/>
                <a:cs typeface="Arial" pitchFamily="34" charset="0"/>
              </a:rPr>
              <a:t>تحليل الوضع:</a:t>
            </a:r>
            <a:endParaRPr lang="en-US" sz="1600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843809"/>
              </p:ext>
            </p:extLst>
          </p:nvPr>
        </p:nvGraphicFramePr>
        <p:xfrm>
          <a:off x="657497" y="1665027"/>
          <a:ext cx="7219665" cy="311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10333</TotalTime>
  <Words>824</Words>
  <Application>Microsoft Office PowerPoint</Application>
  <PresentationFormat>On-screen Show (4:3)</PresentationFormat>
  <Paragraphs>175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4_Default Design</vt:lpstr>
      <vt:lpstr> دراسة الإجــــازات المرضيــــــة في الوزارات الاتحادية  لعام 2012</vt:lpstr>
      <vt:lpstr>الملخص التنفيذي</vt:lpstr>
      <vt:lpstr>نطاق التطبيـــــــق</vt:lpstr>
      <vt:lpstr>التوزيع العددي والنسبي للإجازات في 18 جهة اتحادية في عام 2012</vt:lpstr>
      <vt:lpstr>الإجازات المرضية في 18 جهة اتحادية في عام 2012</vt:lpstr>
      <vt:lpstr>التوزيع النسبي للإجازات المرضية حسب الجنسية والجنس</vt:lpstr>
      <vt:lpstr>معدل أيام الإجازات المرضية لكل موظف حسب الجنسية والجنس</vt:lpstr>
      <vt:lpstr>التوزيع العددي والنسبي لمجموع الإجازات حسب مددها الزمنية في عام 2012</vt:lpstr>
      <vt:lpstr>توزيع أيام الإجازات حسب أيام العمل في الأسبوع في عام 2012</vt:lpstr>
      <vt:lpstr>التوزيع النسبي لدورية التقدم لطلبات الإجازة المرضية في عام 2012</vt:lpstr>
      <vt:lpstr>الاجازات المرضية وفق الاشهر</vt:lpstr>
      <vt:lpstr>الاجازات المرضية وفق الفئات الوظيفية</vt:lpstr>
      <vt:lpstr>الاجازات المرضية وفق الفئة العمرية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دراسة الإجازات المرضية</dc:title>
  <dc:creator>Laila Al Suwaidi</dc:creator>
  <cp:lastModifiedBy>Ahmad A. Al Muhairi</cp:lastModifiedBy>
  <cp:revision>1062</cp:revision>
  <cp:lastPrinted>2012-02-09T07:57:09Z</cp:lastPrinted>
  <dcterms:created xsi:type="dcterms:W3CDTF">2012-01-22T09:53:12Z</dcterms:created>
  <dcterms:modified xsi:type="dcterms:W3CDTF">2013-05-07T05:50:12Z</dcterms:modified>
</cp:coreProperties>
</file>