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7" r:id="rId3"/>
    <p:sldId id="267" r:id="rId4"/>
    <p:sldId id="269" r:id="rId5"/>
    <p:sldId id="274" r:id="rId6"/>
    <p:sldId id="263" r:id="rId7"/>
    <p:sldId id="266" r:id="rId8"/>
    <p:sldId id="265" r:id="rId9"/>
    <p:sldId id="264" r:id="rId10"/>
    <p:sldId id="275" r:id="rId11"/>
    <p:sldId id="270" r:id="rId12"/>
    <p:sldId id="271" r:id="rId13"/>
    <p:sldId id="276" r:id="rId14"/>
    <p:sldId id="272" r:id="rId15"/>
    <p:sldId id="280" r:id="rId16"/>
    <p:sldId id="273" r:id="rId17"/>
    <p:sldId id="278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44244-0F74-4A2B-89A4-D6BC26F8EEE2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0169D-4283-4D90-94E0-53CB206E6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33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992C1-53A4-487E-962E-C03363F1C55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567F1-E0B7-462B-9C81-BA76E24D4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" y="18281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514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0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5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79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72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2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9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8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7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id:image001.png@01CE496F.B91742F0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4B0D5-623C-458D-8D66-D9D888A17E9A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2826906" y="6381328"/>
            <a:ext cx="3256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1800" b="1" dirty="0" smtClean="0"/>
              <a:t>استراتيجية ادارة</a:t>
            </a:r>
            <a:r>
              <a:rPr lang="ar-AE" sz="1800" b="1" baseline="0" dirty="0" smtClean="0"/>
              <a:t> المعرفة </a:t>
            </a:r>
            <a:r>
              <a:rPr lang="ar-AE" sz="1800" b="1" dirty="0" smtClean="0"/>
              <a:t>2014- 2016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1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خطة ادارة المعرفة</a:t>
            </a:r>
            <a:br>
              <a:rPr lang="ar-AE" dirty="0" smtClean="0"/>
            </a:br>
            <a:r>
              <a:rPr lang="ar-AE" dirty="0" smtClean="0"/>
              <a:t>2014 - 2016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الهيئة الاتحادية للموارد البشرية الحكومية</a:t>
            </a:r>
            <a:endParaRPr lang="en-US" dirty="0"/>
          </a:p>
        </p:txBody>
      </p:sp>
      <p:pic>
        <p:nvPicPr>
          <p:cNvPr id="4" name="Picture 3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44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/>
          </a:bodyPr>
          <a:lstStyle/>
          <a:p>
            <a:r>
              <a:rPr lang="ar-AE" sz="4000" b="1" dirty="0" smtClean="0"/>
              <a:t>الاهداف الاستراتيجية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751191"/>
              </p:ext>
            </p:extLst>
          </p:nvPr>
        </p:nvGraphicFramePr>
        <p:xfrm>
          <a:off x="251519" y="1556792"/>
          <a:ext cx="8568952" cy="3288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2089"/>
                <a:gridCol w="792088"/>
                <a:gridCol w="720080"/>
                <a:gridCol w="2952328"/>
                <a:gridCol w="2738047"/>
                <a:gridCol w="574320"/>
              </a:tblGrid>
              <a:tr h="594360">
                <a:tc gridSpan="3"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المستهدفات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المؤشرات الاستراتيجية</a:t>
                      </a:r>
                      <a:endParaRPr lang="en-US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الهدف</a:t>
                      </a:r>
                      <a:endParaRPr lang="en-US" dirty="0" smtClean="0"/>
                    </a:p>
                    <a:p>
                      <a:pPr algn="ctr" rtl="1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#</a:t>
                      </a:r>
                      <a:endParaRPr lang="en-US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5168">
                <a:tc>
                  <a:txBody>
                    <a:bodyPr/>
                    <a:lstStyle/>
                    <a:p>
                      <a:pPr marL="0" lvl="0" indent="0" algn="r" defTabSz="914400" rtl="1" eaLnBrk="1" latinLnBrk="0" hangingPunct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ar-A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r" defTabSz="914400" rtl="1" eaLnBrk="1" latinLnBrk="0" hangingPunct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ar-A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r" defTabSz="914400" rtl="1" eaLnBrk="1" latinLnBrk="0" hangingPunct="1">
                        <a:lnSpc>
                          <a:spcPct val="150000"/>
                        </a:lnSpc>
                        <a:buFontTx/>
                        <a:buNone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b="1" dirty="0" smtClean="0"/>
                        <a:t>نسبة التحسن في مستوى الوعي بمفهوم إدارة المعرفة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تعزير وترسيخ ونشر ثقافة المعرفة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5516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 defTabSz="914400" rtl="1" eaLnBrk="1" latinLnBrk="0" hangingPunct="1">
                        <a:lnSpc>
                          <a:spcPct val="150000"/>
                        </a:lnSpc>
                        <a:buFontTx/>
                        <a:buNone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 smtClean="0"/>
                        <a:t>نسب الزيادة في حجم</a:t>
                      </a:r>
                      <a:r>
                        <a:rPr lang="ar-AE" b="1" baseline="0" dirty="0" smtClean="0"/>
                        <a:t> المعارف الموثقة لدى الهيئة</a:t>
                      </a:r>
                      <a:endParaRPr lang="ar-AE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ادارة ا</a:t>
                      </a:r>
                      <a:r>
                        <a:rPr lang="ar-S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لاصول</a:t>
                      </a: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المعرفية وتطويرها</a:t>
                      </a:r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والمحافظة عليها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55168">
                <a:tc>
                  <a:txBody>
                    <a:bodyPr/>
                    <a:lstStyle/>
                    <a:p>
                      <a:pPr marL="0" lvl="0" indent="0" algn="r" defTabSz="914400" rtl="1" eaLnBrk="1" latinLnBrk="0" hangingPunct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ar-A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 defTabSz="914400" rtl="1" eaLnBrk="1" latinLnBrk="0" hangingPunct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ar-A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 defTabSz="914400" rtl="1" eaLnBrk="1" latinLnBrk="0" hangingPunct="1">
                        <a:lnSpc>
                          <a:spcPct val="150000"/>
                        </a:lnSpc>
                        <a:buFontTx/>
                        <a:buNone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 smtClean="0"/>
                        <a:t>مستوى الرضا عن</a:t>
                      </a:r>
                      <a:r>
                        <a:rPr lang="ar-AE" b="1" baseline="0" dirty="0" smtClean="0"/>
                        <a:t> مبادرات الهيئة في التبادل المعرفي</a:t>
                      </a:r>
                      <a:r>
                        <a:rPr lang="ar-AE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AE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الداخلي والخارجي</a:t>
                      </a:r>
                      <a:endParaRPr lang="ar-AE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تفعيل برنامج معرفي يدعم تحقيق استراتيجية الهيئة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17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/>
          </a:bodyPr>
          <a:lstStyle/>
          <a:p>
            <a:r>
              <a:rPr lang="ar-AE" sz="3200" b="1" dirty="0" smtClean="0"/>
              <a:t>المبادرات المرتبطة بالأهداف الاستراتيجية 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14171"/>
              </p:ext>
            </p:extLst>
          </p:nvPr>
        </p:nvGraphicFramePr>
        <p:xfrm>
          <a:off x="457200" y="1124744"/>
          <a:ext cx="8003231" cy="29792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38936"/>
                <a:gridCol w="548375"/>
                <a:gridCol w="2115920"/>
              </a:tblGrid>
              <a:tr h="370840">
                <a:tc gridSpan="2"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المبادرات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الهدف الاستراتيجي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نشر ثقافة إدارة المعرفة لدى موظفي </a:t>
                      </a: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الهيئة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200" dirty="0" smtClean="0"/>
                        <a:t>1.1</a:t>
                      </a:r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AE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تعزير وترسيخ ونشر ثقافة المعرفة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29240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وضع الاطار العام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لعمليات ادارة المعرفة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200" dirty="0" smtClean="0"/>
                        <a:t>1.2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26488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حصر الاصول المعرفية الصريحة </a:t>
                      </a: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والضمنية </a:t>
                      </a: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وتوثيقها واتاحتها للاستخدام</a:t>
                      </a:r>
                      <a:endParaRPr lang="ar-AE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200" dirty="0" smtClean="0"/>
                        <a:t>2.1</a:t>
                      </a:r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AE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ادارة ا</a:t>
                      </a:r>
                      <a:r>
                        <a:rPr lang="ar-SA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لاصول</a:t>
                      </a:r>
                      <a:r>
                        <a:rPr lang="ar-SA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المعرفية وتطويرها</a:t>
                      </a:r>
                      <a:r>
                        <a:rPr lang="ar-AE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والمحافظة عليها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488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تطوير بنية تحتية الالكترونية داعمة لأنشطة إدارة المعرفة</a:t>
                      </a: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200" dirty="0" smtClean="0"/>
                        <a:t>2.2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40472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اطلاق مبادرات تساهم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في رفع مستويات نشر المعرفة في الهيئة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200" dirty="0" smtClean="0"/>
                        <a:t>3.1</a:t>
                      </a:r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AE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تفعيل برنامج معرفي يدعم تحقيق استراتيجية الهيئة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7770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تفعيل قنوات الاتصال الداخلية والخارجية لضمان نشر وتبادل المعرفة</a:t>
                      </a: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200" dirty="0" smtClean="0"/>
                        <a:t>3.2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8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706090"/>
          </a:xfrm>
        </p:spPr>
        <p:txBody>
          <a:bodyPr>
            <a:no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AE" sz="1800" b="1" dirty="0" smtClean="0"/>
              <a:t>الهدف الاستراتيجي الاول - </a:t>
            </a:r>
            <a:r>
              <a:rPr lang="ar-AE" sz="1800" b="1" dirty="0">
                <a:solidFill>
                  <a:schemeClr val="dk1"/>
                </a:solidFill>
              </a:rPr>
              <a:t>تعزير وترسيخ ونشر ثقافة المعرفة</a:t>
            </a:r>
            <a:endParaRPr lang="en-US" sz="1800" b="1" dirty="0">
              <a:solidFill>
                <a:schemeClr val="dk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1414145"/>
              </p:ext>
            </p:extLst>
          </p:nvPr>
        </p:nvGraphicFramePr>
        <p:xfrm>
          <a:off x="467544" y="1268758"/>
          <a:ext cx="8064897" cy="34293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96544"/>
                <a:gridCol w="504056"/>
                <a:gridCol w="2019104"/>
                <a:gridCol w="645193"/>
              </a:tblGrid>
              <a:tr h="487824">
                <a:tc gridSpan="2"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الانشطة المرتبطة بها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المبادرات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9914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SA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الاطلاع على تجارب مؤسسات  أ</a:t>
                      </a:r>
                      <a:r>
                        <a:rPr lang="ar-AE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خ</a:t>
                      </a:r>
                      <a:r>
                        <a:rPr lang="ar-SA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رى</a:t>
                      </a:r>
                      <a:r>
                        <a:rPr lang="ar-SA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 في مجال المعرفة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1.1.1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نشر ثقافة إدارة المعرفة لدى موظفي ال</a:t>
                      </a: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هيئة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r" rtl="1"/>
                      <a:r>
                        <a:rPr lang="ar-AE" sz="1200" dirty="0" smtClean="0"/>
                        <a:t>1.1</a:t>
                      </a:r>
                      <a:endParaRPr lang="en-US" sz="1200" dirty="0"/>
                    </a:p>
                  </a:txBody>
                  <a:tcPr/>
                </a:tc>
              </a:tr>
              <a:tr h="419914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تنفيذ  ورش عمل تدريبية لنشر ثقافة المعرفة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1.1.2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914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تضمين مجلة الموارد البشرية </a:t>
                      </a:r>
                      <a:r>
                        <a:rPr lang="ar-SA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نشرة </a:t>
                      </a:r>
                      <a:r>
                        <a:rPr lang="ar-AE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دورية حول ادارة المعرفة 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1.1.3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914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التعريف بمفاهيم وإدارة المعرفة من خلال البريد الالكتروني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1.1.4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914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إعداد مطوية </a:t>
                      </a:r>
                      <a:r>
                        <a:rPr lang="ar-SA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وبوسترات</a:t>
                      </a:r>
                      <a:r>
                        <a:rPr lang="ar-SA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 حول المعرفة وإدارتها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1.1.5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0999"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ar-A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مراجعة وتطوير منهجية ادارة المعرفة</a:t>
                      </a:r>
                      <a:endParaRPr lang="ar-AE" sz="1600" b="0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1.2.1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وضع الاطار العام لعمليات ادارة المعرفة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rtl="1"/>
                      <a:r>
                        <a:rPr lang="ar-AE" sz="1200" dirty="0" smtClean="0"/>
                        <a:t>1.2</a:t>
                      </a:r>
                      <a:endParaRPr lang="en-US" sz="1200" dirty="0"/>
                    </a:p>
                  </a:txBody>
                  <a:tcPr/>
                </a:tc>
              </a:tr>
              <a:tr h="420999"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ar-A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تشكيل فريق منسقي المعرفة</a:t>
                      </a:r>
                      <a:endParaRPr lang="ar-AE" sz="1600" b="0" i="0" u="none" strike="noStrike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1.2.2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48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pPr algn="just" rtl="1"/>
            <a:r>
              <a:rPr lang="ar-AE" sz="2000" b="1" dirty="0" smtClean="0"/>
              <a:t>خطة تنفيذ </a:t>
            </a:r>
            <a:r>
              <a:rPr lang="ar-AE" sz="2000" b="1" dirty="0"/>
              <a:t>الهدف الاستراتيجي الاول - </a:t>
            </a:r>
            <a:r>
              <a:rPr lang="ar-AE" sz="2000" b="1" dirty="0">
                <a:solidFill>
                  <a:schemeClr val="dk1"/>
                </a:solidFill>
              </a:rPr>
              <a:t>تعزير وترسيخ ونشر ثقافة المعرفة</a:t>
            </a:r>
            <a:endParaRPr lang="en-US" sz="2000" b="1" dirty="0"/>
          </a:p>
        </p:txBody>
      </p:sp>
      <p:graphicFrame>
        <p:nvGraphicFramePr>
          <p:cNvPr id="4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733706"/>
              </p:ext>
            </p:extLst>
          </p:nvPr>
        </p:nvGraphicFramePr>
        <p:xfrm>
          <a:off x="107504" y="679299"/>
          <a:ext cx="8856984" cy="5810235"/>
        </p:xfrm>
        <a:graphic>
          <a:graphicData uri="http://schemas.openxmlformats.org/drawingml/2006/table">
            <a:tbl>
              <a:tblPr rtl="1"/>
              <a:tblGrid>
                <a:gridCol w="647608"/>
                <a:gridCol w="1294580"/>
                <a:gridCol w="332720"/>
                <a:gridCol w="344895"/>
                <a:gridCol w="477123"/>
                <a:gridCol w="377722"/>
                <a:gridCol w="390976"/>
                <a:gridCol w="424110"/>
                <a:gridCol w="397602"/>
                <a:gridCol w="430736"/>
                <a:gridCol w="424110"/>
                <a:gridCol w="397602"/>
                <a:gridCol w="430736"/>
                <a:gridCol w="450616"/>
                <a:gridCol w="994006"/>
                <a:gridCol w="1041842"/>
              </a:tblGrid>
              <a:tr h="410022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المبادرات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الانشطة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الجهة المنفذة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مؤشرات الأداء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098">
                <a:tc v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الأول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الثاني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الثالث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</a:t>
                      </a:r>
                      <a:r>
                        <a:rPr kumimoji="0" lang="ar-S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</a:t>
                      </a: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الرابع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الأول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الثاني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الثالث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</a:t>
                      </a:r>
                      <a:r>
                        <a:rPr kumimoji="0" lang="ar-S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</a:t>
                      </a: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الرابع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الأول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الثاني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الثالث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</a:t>
                      </a:r>
                      <a:r>
                        <a:rPr kumimoji="0" lang="ar-S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</a:t>
                      </a: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الرابع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/>
                </a:tc>
              </a:tr>
              <a:tr h="720080">
                <a:tc rowSpan="5"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نشر ثقافة إدارة المعرفة لدى موظفي ال</a:t>
                      </a: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هيئة</a:t>
                      </a:r>
                    </a:p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SA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الاطلاع على تجارب مؤسسات  أ</a:t>
                      </a: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خ</a:t>
                      </a:r>
                      <a:r>
                        <a:rPr lang="ar-SA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رى</a:t>
                      </a:r>
                      <a:r>
                        <a:rPr lang="ar-SA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 في مجال المعرفة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الموارد البشرية والخدمات + التخطيط الاستراتيجي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ar-SA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عدد </a:t>
                      </a: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الممارسات التي تم الاطلاع عليها</a:t>
                      </a:r>
                      <a:endParaRPr kumimoji="0" lang="ar-SA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36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تنفيذ  ورش عمل تدريبية لنشر ثقافة المعرفة</a:t>
                      </a:r>
                      <a:endParaRPr lang="fr-FR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الموارد البشرية والخدمات 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ar-SA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عدد </a:t>
                      </a: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الورش التعريفية المنفذة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96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تضمين مجلة الموارد البشرية </a:t>
                      </a:r>
                      <a:r>
                        <a:rPr lang="ar-SA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نشرة </a:t>
                      </a: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دورية حول ادارة المعرفة </a:t>
                      </a:r>
                      <a:endParaRPr lang="fr-FR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الموارد البشرية والخدمات  + منسقي المعرفة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+ الاتصال الحكومي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عدد المقالات المنشورة حول ادارة المعرفة 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12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التعريف بمفاهيم وإدارة المعرفة من خلال البريد الالكتروني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الموارد البشرية والخدمات  + منسقي المعرفة + 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IT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عدد </a:t>
                      </a: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الرسائل المرسلة عبر البريد الالكتروني لنشر مفاهيم ادارة المعرفة 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إعداد مطوية </a:t>
                      </a:r>
                      <a:r>
                        <a:rPr lang="ar-SA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وبوسترات</a:t>
                      </a:r>
                      <a:r>
                        <a:rPr lang="ar-SA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 حول</a:t>
                      </a: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 إدارة</a:t>
                      </a:r>
                      <a:r>
                        <a:rPr lang="ar-SA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 المعرفة</a:t>
                      </a:r>
                      <a:endParaRPr lang="fr-FR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120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الموارد البشرية والخدمات + الاتصال الحكومي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عدد النسخ من المطويات التي</a:t>
                      </a: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  <a:r>
                        <a:rPr kumimoji="0" lang="ar-SA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تم توزيعها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2795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وضع الاطار العام لعمليات ادارة المعرفة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مراجعة وتطوير منهجية ادارة المعرفة</a:t>
                      </a:r>
                      <a:endParaRPr lang="ar-A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100%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الموارد البشرية والخدمات + التخطيط الاستراتيجي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نسبة الانتهاء من اعداد المنهجية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2731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تشكيل فريق منسقي المعرفة</a:t>
                      </a:r>
                      <a:endParaRPr lang="ar-A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100%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الموارد البشرية والخدمات + التخطيط الاستراتيجي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نسبة الانتهاء من تشكيل الفريق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512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706090"/>
          </a:xfrm>
        </p:spPr>
        <p:txBody>
          <a:bodyPr>
            <a:noAutofit/>
          </a:bodyPr>
          <a:lstStyle/>
          <a:p>
            <a:r>
              <a:rPr lang="ar-AE" sz="1800" b="1" dirty="0" smtClean="0"/>
              <a:t>الهدف الاستراتيجي الثاني- </a:t>
            </a:r>
            <a:r>
              <a:rPr lang="ar-AE" sz="1800" b="1" dirty="0">
                <a:solidFill>
                  <a:schemeClr val="dk1"/>
                </a:solidFill>
              </a:rPr>
              <a:t>  ادارة ا</a:t>
            </a:r>
            <a:r>
              <a:rPr lang="ar-SA" sz="1800" b="1" dirty="0" err="1">
                <a:solidFill>
                  <a:schemeClr val="dk1"/>
                </a:solidFill>
              </a:rPr>
              <a:t>لاصول</a:t>
            </a:r>
            <a:r>
              <a:rPr lang="ar-SA" sz="1800" b="1" dirty="0">
                <a:solidFill>
                  <a:schemeClr val="dk1"/>
                </a:solidFill>
              </a:rPr>
              <a:t> المعرفية وتطويرها</a:t>
            </a:r>
            <a:r>
              <a:rPr lang="ar-AE" sz="1800" b="1" dirty="0">
                <a:solidFill>
                  <a:schemeClr val="dk1"/>
                </a:solidFill>
              </a:rPr>
              <a:t> والمحافظة </a:t>
            </a:r>
            <a:r>
              <a:rPr lang="ar-AE" sz="1800" b="1" dirty="0" smtClean="0">
                <a:solidFill>
                  <a:schemeClr val="dk1"/>
                </a:solidFill>
              </a:rPr>
              <a:t>عليها</a:t>
            </a:r>
            <a:endParaRPr lang="en-US" sz="1800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205126"/>
              </p:ext>
            </p:extLst>
          </p:nvPr>
        </p:nvGraphicFramePr>
        <p:xfrm>
          <a:off x="467544" y="1268758"/>
          <a:ext cx="8064897" cy="23166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96544"/>
                <a:gridCol w="504056"/>
                <a:gridCol w="2160240"/>
                <a:gridCol w="504057"/>
              </a:tblGrid>
              <a:tr h="487824">
                <a:tc gridSpan="2"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الانشطة المرتبطة بها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المبادرات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9914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حصر </a:t>
                      </a:r>
                      <a:r>
                        <a:rPr lang="ar-SA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الأصول المعرفية  الصريحة </a:t>
                      </a:r>
                      <a:r>
                        <a:rPr lang="ar-AE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وتجميعها</a:t>
                      </a:r>
                      <a:endParaRPr lang="en-US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2.1.1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حصر الاصول المعرفية الصريحة </a:t>
                      </a: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والضمنية </a:t>
                      </a: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وتوثيقها واتاحتها للاستخدام</a:t>
                      </a:r>
                      <a:endParaRPr lang="ar-AE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rtl="1"/>
                      <a:r>
                        <a:rPr lang="ar-AE" sz="1200" dirty="0" smtClean="0"/>
                        <a:t>2.1</a:t>
                      </a:r>
                      <a:endParaRPr lang="en-US" sz="1200" dirty="0"/>
                    </a:p>
                  </a:txBody>
                  <a:tcPr/>
                </a:tc>
              </a:tr>
              <a:tr h="419914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حصر المعارف الضمنية </a:t>
                      </a:r>
                      <a:r>
                        <a:rPr lang="ar-SA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وتوثيقها</a:t>
                      </a:r>
                      <a:r>
                        <a:rPr lang="ar-AE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 وتجميعها</a:t>
                      </a:r>
                      <a:endParaRPr lang="en-US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2.1.2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/>
                </a:tc>
              </a:tr>
              <a:tr h="419914">
                <a:tc>
                  <a:txBody>
                    <a:bodyPr/>
                    <a:lstStyle/>
                    <a:p>
                      <a:pPr marL="0" algn="r" defTabSz="914400" rtl="1" eaLnBrk="1" fontAlgn="b" latinLnBrk="0" hangingPunct="1">
                        <a:lnSpc>
                          <a:spcPct val="150000"/>
                        </a:lnSpc>
                      </a:pPr>
                      <a:r>
                        <a:rPr lang="ar-AE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 تطوير نظام</a:t>
                      </a:r>
                      <a:r>
                        <a:rPr lang="ar-AE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 ادارة المعرفة ضمن البوابة الداخلية للهيئة</a:t>
                      </a:r>
                      <a:endParaRPr lang="ar-AE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2.2.1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تطوير بنية تحتية الالكترونية داعمة لأنشطة إدارة المعرفة</a:t>
                      </a:r>
                      <a:endParaRPr lang="ar-AE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rtl="1"/>
                      <a:r>
                        <a:rPr lang="ar-AE" sz="1200" dirty="0" smtClean="0"/>
                        <a:t>2.2</a:t>
                      </a:r>
                      <a:endParaRPr lang="en-US" sz="1200" dirty="0"/>
                    </a:p>
                  </a:txBody>
                  <a:tcPr/>
                </a:tc>
              </a:tr>
              <a:tr h="419914">
                <a:tc>
                  <a:txBody>
                    <a:bodyPr/>
                    <a:lstStyle/>
                    <a:p>
                      <a:pPr marL="0" marR="0" indent="0" algn="r" defTabSz="914400" rtl="1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تطوير</a:t>
                      </a:r>
                      <a:r>
                        <a:rPr lang="ar-AE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 الية عرض معارف الهيئة ضمن الموقع الالكتروني</a:t>
                      </a:r>
                      <a:endParaRPr lang="ar-AE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2.2.2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74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8229600" cy="418058"/>
          </a:xfrm>
        </p:spPr>
        <p:txBody>
          <a:bodyPr>
            <a:noAutofit/>
          </a:bodyPr>
          <a:lstStyle/>
          <a:p>
            <a:pPr algn="just" rtl="1"/>
            <a:r>
              <a:rPr lang="ar-AE" sz="2000" b="1" dirty="0" smtClean="0"/>
              <a:t>خطة تنفيذ </a:t>
            </a:r>
            <a:r>
              <a:rPr lang="ar-AE" sz="2000" b="1" dirty="0"/>
              <a:t>الهدف الاستراتيجي الثاني- </a:t>
            </a:r>
            <a:r>
              <a:rPr lang="ar-AE" sz="2000" b="1" dirty="0">
                <a:solidFill>
                  <a:schemeClr val="dk1"/>
                </a:solidFill>
              </a:rPr>
              <a:t>  ادارة ا</a:t>
            </a:r>
            <a:r>
              <a:rPr lang="ar-SA" sz="2000" b="1" dirty="0" err="1">
                <a:solidFill>
                  <a:schemeClr val="dk1"/>
                </a:solidFill>
              </a:rPr>
              <a:t>لاصول</a:t>
            </a:r>
            <a:r>
              <a:rPr lang="ar-SA" sz="2000" b="1" dirty="0">
                <a:solidFill>
                  <a:schemeClr val="dk1"/>
                </a:solidFill>
              </a:rPr>
              <a:t> المعرفية وتطويرها</a:t>
            </a:r>
            <a:r>
              <a:rPr lang="ar-AE" sz="2000" b="1" dirty="0">
                <a:solidFill>
                  <a:schemeClr val="dk1"/>
                </a:solidFill>
              </a:rPr>
              <a:t> والمحافظة عليها</a:t>
            </a:r>
            <a:endParaRPr lang="en-US" sz="2000" b="1" dirty="0"/>
          </a:p>
        </p:txBody>
      </p:sp>
      <p:graphicFrame>
        <p:nvGraphicFramePr>
          <p:cNvPr id="4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475418"/>
              </p:ext>
            </p:extLst>
          </p:nvPr>
        </p:nvGraphicFramePr>
        <p:xfrm>
          <a:off x="107504" y="1453118"/>
          <a:ext cx="8856984" cy="4208130"/>
        </p:xfrm>
        <a:graphic>
          <a:graphicData uri="http://schemas.openxmlformats.org/drawingml/2006/table">
            <a:tbl>
              <a:tblPr rtl="1"/>
              <a:tblGrid>
                <a:gridCol w="684382"/>
                <a:gridCol w="1257806"/>
                <a:gridCol w="332720"/>
                <a:gridCol w="344895"/>
                <a:gridCol w="477123"/>
                <a:gridCol w="377722"/>
                <a:gridCol w="390976"/>
                <a:gridCol w="424110"/>
                <a:gridCol w="397602"/>
                <a:gridCol w="430736"/>
                <a:gridCol w="424110"/>
                <a:gridCol w="397602"/>
                <a:gridCol w="430736"/>
                <a:gridCol w="450616"/>
                <a:gridCol w="994006"/>
                <a:gridCol w="1041842"/>
              </a:tblGrid>
              <a:tr h="410022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المبادرات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الانشطة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الجهة المنفذة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مؤشرات الأداء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098">
                <a:tc v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الأول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الثاني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الثالث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</a:t>
                      </a:r>
                      <a:r>
                        <a:rPr kumimoji="0" lang="ar-S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</a:t>
                      </a: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الرابع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الأول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الثاني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الثالث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</a:t>
                      </a:r>
                      <a:r>
                        <a:rPr kumimoji="0" lang="ar-S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</a:t>
                      </a: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الرابع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الأول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الثاني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الثالث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</a:t>
                      </a:r>
                      <a:r>
                        <a:rPr kumimoji="0" lang="ar-S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</a:t>
                      </a: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الرابع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/>
                </a:tc>
              </a:tr>
              <a:tr h="720080"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حصر الاصول المعرفية الصريحة </a:t>
                      </a:r>
                      <a:r>
                        <a:rPr lang="ar-A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والضمنية </a:t>
                      </a:r>
                      <a:r>
                        <a:rPr lang="ar-S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وتوثيقها واتاحتها للاستخدام</a:t>
                      </a:r>
                      <a:endParaRPr lang="ar-AE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حصر </a:t>
                      </a:r>
                      <a:r>
                        <a:rPr lang="ar-SA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الأصول المعرفية  الصريحة </a:t>
                      </a: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وتجميعها</a:t>
                      </a:r>
                      <a:endParaRPr lang="en-US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100%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الموارد البشرية والخدمات  + فريق منسقي المعرفة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نسبة الانتهاء من حصر وتجميع المعارف </a:t>
                      </a:r>
                      <a:r>
                        <a:rPr kumimoji="0" lang="ar-AE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الصريحية</a:t>
                      </a:r>
                      <a:endParaRPr kumimoji="0" lang="ar-AE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36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حصر المعارف الضمني</a:t>
                      </a:r>
                      <a:r>
                        <a:rPr lang="ar-SA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ة </a:t>
                      </a: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وتجميعها</a:t>
                      </a:r>
                      <a:endParaRPr lang="en-US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100%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الموارد البشرية والخدمات  + فريق منسقي المعرفة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نسبة الانتهاء من حصر وتجميع المعارف الضمنية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867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تطوير بنية تحتية الالكترونية داعمة لأنشطة إدارة المعرفة</a:t>
                      </a:r>
                      <a:endParaRPr lang="ar-AE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تطوير نظام</a:t>
                      </a:r>
                      <a:r>
                        <a:rPr lang="ar-AE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 ادارة المعرفة ضمن البوابة الداخلية للهيئة</a:t>
                      </a:r>
                      <a:endParaRPr lang="ar-A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100%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الموارد البشرية والخدمات + تقنية المعلومات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نسبة الانتهاء من اعداد البوابة المعرفية ضمن البوابة الداخلية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867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تطوير</a:t>
                      </a:r>
                      <a:r>
                        <a:rPr lang="ar-AE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 الية عرض معارف الهيئة ضمن الموقع الالكتروني</a:t>
                      </a:r>
                      <a:endParaRPr lang="ar-AE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100%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الاتصال الحكومي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عدد تقارير  مستوى الالتزام بتنفيذ النشرات الدورية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207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706090"/>
          </a:xfrm>
        </p:spPr>
        <p:txBody>
          <a:bodyPr>
            <a:no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AE" sz="1800" b="1" dirty="0" smtClean="0"/>
              <a:t>الهدف </a:t>
            </a:r>
            <a:r>
              <a:rPr lang="ar-AE" sz="1800" b="1" dirty="0"/>
              <a:t>الاستراتيجي الثالث - </a:t>
            </a:r>
            <a:r>
              <a:rPr lang="ar-AE" sz="1800" b="1" dirty="0">
                <a:solidFill>
                  <a:schemeClr val="dk1"/>
                </a:solidFill>
              </a:rPr>
              <a:t>  تفعيل برنامج معرفي يدعم تحقيق استراتيجية الهيئة</a:t>
            </a:r>
            <a:endParaRPr lang="en-US" sz="1800" b="1" dirty="0">
              <a:solidFill>
                <a:schemeClr val="dk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9748637"/>
              </p:ext>
            </p:extLst>
          </p:nvPr>
        </p:nvGraphicFramePr>
        <p:xfrm>
          <a:off x="467544" y="1268758"/>
          <a:ext cx="8064897" cy="49931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96544"/>
                <a:gridCol w="504056"/>
                <a:gridCol w="2160240"/>
                <a:gridCol w="504057"/>
              </a:tblGrid>
              <a:tr h="487824">
                <a:tc gridSpan="2"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الانشطة المرتبطة بها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المبادرات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9914">
                <a:tc>
                  <a:txBody>
                    <a:bodyPr/>
                    <a:lstStyle/>
                    <a:p>
                      <a:pPr marL="0" marR="0" indent="0" algn="r" defTabSz="914400" rtl="1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اطلاق</a:t>
                      </a:r>
                      <a:r>
                        <a:rPr lang="ar-AE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 جائزة المعرفة في الهيئة</a:t>
                      </a:r>
                      <a:endParaRPr lang="ar-AE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3.1.1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اطلاق وتفعيل مبادرات تساهم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في رفع مستويات نشر المعرفة في الهيئة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r" rtl="1"/>
                      <a:r>
                        <a:rPr lang="ar-AE" sz="1200" dirty="0" smtClean="0"/>
                        <a:t>3.1</a:t>
                      </a:r>
                      <a:endParaRPr lang="en-US" sz="1200" dirty="0"/>
                    </a:p>
                  </a:txBody>
                  <a:tcPr/>
                </a:tc>
              </a:tr>
              <a:tr h="419914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نادي الموارد البشرية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3.1.2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/>
                </a:tc>
              </a:tr>
              <a:tr h="419914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ملتقى افضل ممارسات الموارد البشرية الحكومية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3.1.3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/>
                </a:tc>
              </a:tr>
              <a:tr h="419914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مجلة الموارد البشرية</a:t>
                      </a:r>
                      <a:endParaRPr lang="ar-AE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3.1.4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/>
                </a:tc>
              </a:tr>
              <a:tr h="419914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النشرات الدورية (بياناتي، هل تعلم، عين على)</a:t>
                      </a:r>
                      <a:endParaRPr lang="ar-AE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3.1.5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/>
                </a:tc>
              </a:tr>
              <a:tr h="419914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اطلاق المسابقة المعرفية</a:t>
                      </a:r>
                      <a:endParaRPr lang="ar-AE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3.1.6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/>
                </a:tc>
              </a:tr>
              <a:tr h="484684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اعداد </a:t>
                      </a:r>
                      <a:r>
                        <a:rPr lang="ar-SA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نظام الأرشفة الإلكترونية لإجراءات الموارد البشرية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3.2.1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تفعيل قنوات الاتصال الداخلية والخارجية لضمان نشر وتبادل المعرفة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r" rtl="1"/>
                      <a:r>
                        <a:rPr lang="ar-AE" sz="1200" dirty="0" smtClean="0"/>
                        <a:t>3.2</a:t>
                      </a:r>
                      <a:endParaRPr lang="en-US" sz="1200" dirty="0"/>
                    </a:p>
                  </a:txBody>
                  <a:tcPr/>
                </a:tc>
              </a:tr>
              <a:tr h="313594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انشاء مركز المقارنات المعيارية في الموارد البشرية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3.2.2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/>
                </a:tc>
              </a:tr>
              <a:tr h="313594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اتفاقيات مع جهات بحثية لإعداد الدراسات الخاصة بالموارد البشرية الحكومية</a:t>
                      </a:r>
                      <a:endParaRPr lang="ar-AE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3.2.3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/>
                </a:tc>
              </a:tr>
              <a:tr h="313594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اطلاق مجلة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 </a:t>
                      </a:r>
                      <a:r>
                        <a:rPr lang="ar-AE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صدى الموارد البشرية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3.2.4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/>
                </a:tc>
              </a:tr>
              <a:tr h="313594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عقد</a:t>
                      </a:r>
                      <a:r>
                        <a:rPr lang="ar-AE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 ورش العصف الذهني مع الشركاء والمتعاملين</a:t>
                      </a:r>
                      <a:endParaRPr lang="ar-AE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3.2.5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48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686"/>
            <a:ext cx="8229600" cy="418058"/>
          </a:xfrm>
        </p:spPr>
        <p:txBody>
          <a:bodyPr>
            <a:noAutofit/>
          </a:bodyPr>
          <a:lstStyle/>
          <a:p>
            <a:pPr algn="just" rtl="1"/>
            <a:r>
              <a:rPr lang="ar-AE" sz="2000" b="1" dirty="0" smtClean="0"/>
              <a:t>خطة تنفيذ </a:t>
            </a:r>
            <a:r>
              <a:rPr lang="ar-AE" sz="2000" b="1" dirty="0"/>
              <a:t>الهدف الاستراتيجي الثالث - </a:t>
            </a:r>
            <a:r>
              <a:rPr lang="ar-AE" sz="2000" b="1" dirty="0">
                <a:solidFill>
                  <a:schemeClr val="dk1"/>
                </a:solidFill>
              </a:rPr>
              <a:t>  تفعيل برنامج معرفي يدعم تحقيق استراتيجية الهيئة</a:t>
            </a:r>
            <a:endParaRPr lang="en-US" sz="2000" b="1" dirty="0"/>
          </a:p>
        </p:txBody>
      </p:sp>
      <p:graphicFrame>
        <p:nvGraphicFramePr>
          <p:cNvPr id="4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018432"/>
              </p:ext>
            </p:extLst>
          </p:nvPr>
        </p:nvGraphicFramePr>
        <p:xfrm>
          <a:off x="107504" y="1393829"/>
          <a:ext cx="8856984" cy="4639210"/>
        </p:xfrm>
        <a:graphic>
          <a:graphicData uri="http://schemas.openxmlformats.org/drawingml/2006/table">
            <a:tbl>
              <a:tblPr rtl="1"/>
              <a:tblGrid>
                <a:gridCol w="684382"/>
                <a:gridCol w="1257806"/>
                <a:gridCol w="332720"/>
                <a:gridCol w="344895"/>
                <a:gridCol w="477123"/>
                <a:gridCol w="377722"/>
                <a:gridCol w="390976"/>
                <a:gridCol w="424110"/>
                <a:gridCol w="397602"/>
                <a:gridCol w="430736"/>
                <a:gridCol w="424110"/>
                <a:gridCol w="397602"/>
                <a:gridCol w="430736"/>
                <a:gridCol w="450616"/>
                <a:gridCol w="994006"/>
                <a:gridCol w="1041842"/>
              </a:tblGrid>
              <a:tr h="410022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المبادرات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الانشطة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الجهة المنفذة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مؤشرات الأداء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098">
                <a:tc v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الأول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الثاني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الثالث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</a:t>
                      </a:r>
                      <a:r>
                        <a:rPr kumimoji="0" lang="ar-S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</a:t>
                      </a: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الرابع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الأول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الثاني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الثالث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</a:t>
                      </a:r>
                      <a:r>
                        <a:rPr kumimoji="0" lang="ar-S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</a:t>
                      </a: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الرابع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الأول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الثاني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الثالث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</a:t>
                      </a:r>
                      <a:r>
                        <a:rPr kumimoji="0" lang="ar-S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</a:t>
                      </a: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الرابع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/>
                </a:tc>
              </a:tr>
              <a:tr h="720080">
                <a:tc rowSpan="6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اطلاق وتفعيل مبادرات تساهم</a:t>
                      </a:r>
                      <a:r>
                        <a:rPr lang="ar-AE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في رفع مستويات نشر المعرفة داخل وخارج الهيئة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اطلاق جائزة المعرفة في الهيئة</a:t>
                      </a:r>
                      <a:endParaRPr lang="ar-SA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الموارد البشرية والخدمات  + التخطيط الاستراتيجي والتميز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عدد المكرمين بناءً على نتائج جائزة المعرفة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موظف، قائد، ادارة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36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فعاليات</a:t>
                      </a:r>
                      <a:r>
                        <a:rPr lang="ar-AE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 </a:t>
                      </a: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نادي الموارد البشرية</a:t>
                      </a:r>
                      <a:endParaRPr lang="fr-FR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4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4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المشاريع والبرامج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عدد فعاليات النادي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96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ملتقى</a:t>
                      </a:r>
                      <a:r>
                        <a:rPr lang="ar-AE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 افضل ممارسات الموارد البشرية الحكومية</a:t>
                      </a:r>
                      <a:endParaRPr lang="fr-FR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قطاع السياسات وقطاع البرامج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عدد الملتقيات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867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اصدارات مجلة الموارد البشرية</a:t>
                      </a:r>
                      <a:endParaRPr lang="ar-A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الاتصال الحكومي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عدد الاصدارات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867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النشرات</a:t>
                      </a:r>
                      <a:r>
                        <a:rPr lang="ar-AE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 الدورية (بياناتي، هل تعلم، عين على)</a:t>
                      </a:r>
                      <a:endParaRPr lang="ar-A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الاتصال الحكومي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عدد تقارير  مستوى الالتزام بتنفيذ النشرات الدورية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867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اطلاق المسابقة المعرفية</a:t>
                      </a:r>
                      <a:endParaRPr lang="ar-A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الموارد البشرية والخدمات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عدد الفائزين بالمسابقة المعرفية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867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2670"/>
            <a:ext cx="8435280" cy="418058"/>
          </a:xfrm>
        </p:spPr>
        <p:txBody>
          <a:bodyPr>
            <a:noAutofit/>
          </a:bodyPr>
          <a:lstStyle/>
          <a:p>
            <a:pPr algn="just" rtl="1"/>
            <a:r>
              <a:rPr lang="ar-AE" sz="2000" b="1" dirty="0" smtClean="0"/>
              <a:t>تابع ... خطة </a:t>
            </a:r>
            <a:r>
              <a:rPr lang="ar-AE" sz="2000" b="1" dirty="0"/>
              <a:t>تنفيذ الهدف الاستراتيجي الثالث - </a:t>
            </a:r>
            <a:r>
              <a:rPr lang="ar-AE" sz="2000" b="1" dirty="0">
                <a:solidFill>
                  <a:schemeClr val="dk1"/>
                </a:solidFill>
              </a:rPr>
              <a:t>  تفعيل برنامج معرفي يدعم تحقيق استراتيجية الهيئة</a:t>
            </a:r>
            <a:endParaRPr lang="en-US" sz="2000" b="1" dirty="0"/>
          </a:p>
        </p:txBody>
      </p:sp>
      <p:graphicFrame>
        <p:nvGraphicFramePr>
          <p:cNvPr id="4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2155"/>
              </p:ext>
            </p:extLst>
          </p:nvPr>
        </p:nvGraphicFramePr>
        <p:xfrm>
          <a:off x="107504" y="1124744"/>
          <a:ext cx="8856984" cy="4874143"/>
        </p:xfrm>
        <a:graphic>
          <a:graphicData uri="http://schemas.openxmlformats.org/drawingml/2006/table">
            <a:tbl>
              <a:tblPr rtl="1"/>
              <a:tblGrid>
                <a:gridCol w="684382"/>
                <a:gridCol w="1257806"/>
                <a:gridCol w="332720"/>
                <a:gridCol w="344895"/>
                <a:gridCol w="477123"/>
                <a:gridCol w="377722"/>
                <a:gridCol w="390976"/>
                <a:gridCol w="424110"/>
                <a:gridCol w="397602"/>
                <a:gridCol w="430736"/>
                <a:gridCol w="424110"/>
                <a:gridCol w="397602"/>
                <a:gridCol w="430736"/>
                <a:gridCol w="450616"/>
                <a:gridCol w="994006"/>
                <a:gridCol w="1041842"/>
              </a:tblGrid>
              <a:tr h="410022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المبادرات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الانشطة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الجهة المنفذة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مؤشرات الأداء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098">
                <a:tc v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الأول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الثاني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الثالث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</a:t>
                      </a:r>
                      <a:r>
                        <a:rPr kumimoji="0" lang="ar-S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</a:t>
                      </a: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الرابع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الأول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الثاني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الثالث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</a:t>
                      </a:r>
                      <a:r>
                        <a:rPr kumimoji="0" lang="ar-S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</a:t>
                      </a: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الرابع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الأول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الثاني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الربع الثالث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</a:t>
                      </a:r>
                      <a:r>
                        <a:rPr kumimoji="0" lang="ar-S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</a:t>
                      </a:r>
                      <a:r>
                        <a:rPr kumimoji="0" lang="ar-A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الرابع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vert="vert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/>
                </a:tc>
              </a:tr>
              <a:tr h="720080">
                <a:tc rowSpan="6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S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تفعيل قنوات الاتصال الداخلية والخارجية لضمان نشر وتبادل المعرفة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اعداد </a:t>
                      </a:r>
                      <a:r>
                        <a:rPr lang="ar-SA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نظام الأرشفة الإلكترونية لإجراءات الموارد البشرية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بياناتي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نسبة انجاز نظام الارشفة الالكتروني 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36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انشاء مركز المقارنات المعيارية في الموارد البشرية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100%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قطاع البرامج + بياناتي+ منسقي المعرفة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نسبة الانتهاء من انشاء المركز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66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اتفاقيات مع جهات بحثية لإعداد الدراسات الخاصة بالموارد البشرية الحكومية</a:t>
                      </a:r>
                      <a:endParaRPr lang="ar-A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قطاع السياسات + الاتصال الحكومي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عدد الاتفاقيات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قطاع السياسات 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عدد الابحاث المنشورة في مواضيع الموارد البشرية الحكومية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اطلاق مجلة صدى الموارد البشرية</a:t>
                      </a:r>
                      <a:endParaRPr lang="ar-A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قطاع السياسات + الاتصال الحكومي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عدد الاصدارات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867"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عقد</a:t>
                      </a:r>
                      <a:r>
                        <a:rPr lang="ar-AE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 ورش العصف الذهني مع الشركاء والمتعاملين </a:t>
                      </a:r>
                      <a:endParaRPr lang="ar-A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قطاع السياسات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عدد الورش المنعقدة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656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16884" t="68960" r="14844" b="7969"/>
          <a:stretch/>
        </p:blipFill>
        <p:spPr bwMode="auto">
          <a:xfrm>
            <a:off x="323528" y="3511759"/>
            <a:ext cx="6480720" cy="186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92561" y="1363960"/>
            <a:ext cx="6511687" cy="696888"/>
          </a:xfrm>
        </p:spPr>
        <p:txBody>
          <a:bodyPr>
            <a:normAutofit fontScale="90000"/>
          </a:bodyPr>
          <a:lstStyle/>
          <a:p>
            <a:r>
              <a:rPr lang="ar-A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احد اهم عناصر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الرؤية الأستراتيجية لحكومة دولة الامارات </a:t>
            </a:r>
            <a:r>
              <a:rPr lang="ar-A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A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72719" t="10403" r="10624" b="33739"/>
          <a:stretch/>
        </p:blipFill>
        <p:spPr bwMode="auto">
          <a:xfrm>
            <a:off x="6804248" y="1052736"/>
            <a:ext cx="198120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7814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ar-AE" sz="3600" dirty="0"/>
              <a:t>مدخلات الاستراتيجية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349343"/>
              </p:ext>
            </p:extLst>
          </p:nvPr>
        </p:nvGraphicFramePr>
        <p:xfrm>
          <a:off x="457200" y="1600200"/>
          <a:ext cx="8229600" cy="2758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43192"/>
                <a:gridCol w="5864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مدخلات الاستراتيجية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altLang="en-US" dirty="0" smtClean="0"/>
                        <a:t>الاجندة الوطنية لتحقيق رؤية الدولة 2021</a:t>
                      </a:r>
                      <a:endParaRPr lang="en-US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altLang="en-US" dirty="0" smtClean="0"/>
                        <a:t>الخطة الاستراتيجية للهيئة الاتحادية للموارد البشرية الحكومية 2014 - 2016</a:t>
                      </a:r>
                      <a:endParaRPr lang="en-US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altLang="en-US" dirty="0" smtClean="0"/>
                        <a:t>رؤية الإمارات 2021</a:t>
                      </a:r>
                      <a:endParaRPr lang="en-US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altLang="en-US" dirty="0" smtClean="0"/>
                        <a:t>الاطلاع</a:t>
                      </a:r>
                      <a:r>
                        <a:rPr lang="ar-AE" altLang="en-US" baseline="0" dirty="0" smtClean="0"/>
                        <a:t> على افضل الممارسات في ادارة المعرفة</a:t>
                      </a:r>
                      <a:endParaRPr lang="en-US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altLang="en-US" dirty="0" smtClean="0"/>
                        <a:t>الدراسات والتقارير المتعلقة بإدارة المعرفة مثل رضا المتعاملين ورضا الشركاء ، رضا الموظفين، نتائج تقييم المشاركة بجائزة الامارات للتميز الحكومي</a:t>
                      </a:r>
                      <a:endParaRPr lang="en-US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05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ar-AE" altLang="en-US" sz="3600" dirty="0" smtClean="0"/>
              <a:t>المعنيين بتنفيذ ا</a:t>
            </a:r>
            <a:r>
              <a:rPr lang="ar-SA" altLang="en-US" sz="3600" dirty="0" smtClean="0"/>
              <a:t>لاستراتيجية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520717"/>
              </p:ext>
            </p:extLst>
          </p:nvPr>
        </p:nvGraphicFramePr>
        <p:xfrm>
          <a:off x="457200" y="1196752"/>
          <a:ext cx="8229600" cy="4668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31024"/>
                <a:gridCol w="2098576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المسؤوليات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الجهة</a:t>
                      </a:r>
                      <a:endParaRPr lang="en-US" dirty="0"/>
                    </a:p>
                  </a:txBody>
                  <a:tcPr/>
                </a:tc>
              </a:tr>
              <a:tr h="737880">
                <a:tc>
                  <a:txBody>
                    <a:bodyPr/>
                    <a:lstStyle/>
                    <a:p>
                      <a:pPr marL="285750" lvl="0" indent="-285750" algn="r" defTabSz="914400" rtl="1" eaLnBrk="1" latinLnBrk="0" hangingPunct="1">
                        <a:lnSpc>
                          <a:spcPct val="150000"/>
                        </a:lnSpc>
                        <a:buClr>
                          <a:srgbClr val="FF0000"/>
                        </a:buClr>
                        <a:buFontTx/>
                        <a:buChar char="-"/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اعتماد منهجية إدارة المعرفة.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r" defTabSz="914400" rtl="1" eaLnBrk="1" latinLnBrk="0" hangingPunct="1">
                        <a:lnSpc>
                          <a:spcPct val="150000"/>
                        </a:lnSpc>
                        <a:buClr>
                          <a:srgbClr val="FF0000"/>
                        </a:buClr>
                        <a:buFontTx/>
                        <a:buChar char="-"/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اعتماد الخطة الاستراتيجية لإدارة المعرفة.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r" defTabSz="914400" rtl="1" eaLnBrk="1" latinLnBrk="0" hangingPunct="1">
                        <a:lnSpc>
                          <a:spcPct val="150000"/>
                        </a:lnSpc>
                        <a:buClr>
                          <a:srgbClr val="FF0000"/>
                        </a:buClr>
                        <a:buFontTx/>
                        <a:buChar char="-"/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توفير الموارد المادية والبشرية والتقنية لتطبيق المنهجية والاستراتيجية.</a:t>
                      </a:r>
                      <a:endParaRPr lang="en-US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المدير العام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r" defTabSz="914400" rtl="1" eaLnBrk="1" latinLnBrk="0" hangingPunct="1">
                        <a:lnSpc>
                          <a:spcPct val="150000"/>
                        </a:lnSpc>
                        <a:buClr>
                          <a:srgbClr val="FF0000"/>
                        </a:buClr>
                        <a:buFontTx/>
                        <a:buChar char="-"/>
                      </a:pPr>
                      <a:r>
                        <a:rPr lang="ar-AE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ادارة تنفيذ استراتيجية ادارة المعرفة ومتابعة مستويات تنفيذها</a:t>
                      </a:r>
                    </a:p>
                    <a:p>
                      <a:pPr marL="285750" indent="-285750" algn="r" defTabSz="914400" rtl="1" eaLnBrk="1" latinLnBrk="0" hangingPunct="1">
                        <a:lnSpc>
                          <a:spcPct val="150000"/>
                        </a:lnSpc>
                        <a:buClr>
                          <a:srgbClr val="FF0000"/>
                        </a:buClr>
                        <a:buFontTx/>
                        <a:buChar char="-"/>
                      </a:pPr>
                      <a:r>
                        <a:rPr lang="ar-AE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تشكيل فريق منسقي المعرفة لضمان تنفيذ مشروع ادارة المعرفة </a:t>
                      </a:r>
                    </a:p>
                    <a:p>
                      <a:pPr marL="285750" lvl="0" indent="-285750" algn="r" defTabSz="914400" rtl="1" eaLnBrk="1" latinLnBrk="0" hangingPunct="1">
                        <a:lnSpc>
                          <a:spcPct val="150000"/>
                        </a:lnSpc>
                        <a:buClr>
                          <a:srgbClr val="FF0000"/>
                        </a:buClr>
                        <a:buFontTx/>
                        <a:buChar char="-"/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إعداد منهجية </a:t>
                      </a: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إدارة المعرفة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بالتنسيق مع التخطيط الاستراتيجي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r" defTabSz="914400" rtl="1" eaLnBrk="1" latinLnBrk="0" hangingPunct="1">
                        <a:lnSpc>
                          <a:spcPct val="150000"/>
                        </a:lnSpc>
                        <a:buClr>
                          <a:srgbClr val="FF0000"/>
                        </a:buClr>
                        <a:buFontTx/>
                        <a:buChar char="-"/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إعداد استراتيجية إدارة المعرفة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بالتنسيق مع التخطيط الاستراتيجي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r" defTabSz="914400" rtl="1" eaLnBrk="1" latinLnBrk="0" hangingPunct="1">
                        <a:lnSpc>
                          <a:spcPct val="150000"/>
                        </a:lnSpc>
                        <a:buClr>
                          <a:srgbClr val="FF0000"/>
                        </a:buClr>
                        <a:buFontTx/>
                        <a:buChar char="-"/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إعداد خطة عمل تفصيلية لإدارة المعرفة.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r" defTabSz="914400" rtl="1" eaLnBrk="1" latinLnBrk="0" hangingPunct="1">
                        <a:lnSpc>
                          <a:spcPct val="150000"/>
                        </a:lnSpc>
                        <a:buClr>
                          <a:srgbClr val="FF0000"/>
                        </a:buClr>
                        <a:buFontTx/>
                        <a:buChar char="-"/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التعريف بمفهوم إدارة المعرفة في الوزارة.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r" defTabSz="914400" rtl="1" eaLnBrk="1" latinLnBrk="0" hangingPunct="1">
                        <a:lnSpc>
                          <a:spcPct val="150000"/>
                        </a:lnSpc>
                        <a:buClr>
                          <a:srgbClr val="FF0000"/>
                        </a:buClr>
                        <a:buFontTx/>
                        <a:buChar char="-"/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متابعة تنفيذ استراتيجية وخطة إدارة المعرفة بالتنسيق مع المعنيين.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altLang="en-US" sz="1800" b="1" dirty="0" smtClean="0"/>
                        <a:t>إدارة الموارد البشرية والخدمات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78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ar-AE" altLang="en-US" sz="3600" dirty="0" smtClean="0"/>
              <a:t>المعنيين بتنفيذ ا</a:t>
            </a:r>
            <a:r>
              <a:rPr lang="ar-SA" altLang="en-US" sz="3600" dirty="0" smtClean="0"/>
              <a:t>لاستراتيجية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725673"/>
              </p:ext>
            </p:extLst>
          </p:nvPr>
        </p:nvGraphicFramePr>
        <p:xfrm>
          <a:off x="457200" y="980728"/>
          <a:ext cx="8229600" cy="5262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31024"/>
                <a:gridCol w="2098576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المسؤوليات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الجهة</a:t>
                      </a:r>
                      <a:endParaRPr lang="en-US" dirty="0"/>
                    </a:p>
                  </a:txBody>
                  <a:tcPr/>
                </a:tc>
              </a:tr>
              <a:tr h="737880">
                <a:tc>
                  <a:txBody>
                    <a:bodyPr/>
                    <a:lstStyle/>
                    <a:p>
                      <a:pPr marL="285750" lvl="0" indent="-285750" algn="r" defTabSz="914400" rtl="1" eaLnBrk="1" latinLnBrk="0" hangingPunct="1">
                        <a:lnSpc>
                          <a:spcPct val="150000"/>
                        </a:lnSpc>
                        <a:buClr>
                          <a:srgbClr val="FF0000"/>
                        </a:buClr>
                        <a:buFontTx/>
                        <a:buChar char="-"/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العمل كحلقة وصل بين الإدارات المعنية وإدارة </a:t>
                      </a: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الموارد البشرية والخدمات </a:t>
                      </a: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لتنفيذ المبادرات ذات الصلة بإدارة المعرفة.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r" defTabSz="914400" rtl="1" eaLnBrk="1" latinLnBrk="0" hangingPunct="1">
                        <a:lnSpc>
                          <a:spcPct val="150000"/>
                        </a:lnSpc>
                        <a:buClr>
                          <a:srgbClr val="FF0000"/>
                        </a:buClr>
                        <a:buFontTx/>
                        <a:buChar char="-"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مراجعة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وتحديث البيانات المتعلقة بإدارة المعرفة</a:t>
                      </a:r>
                    </a:p>
                    <a:p>
                      <a:pPr marL="285750" indent="-285750" algn="r" defTabSz="914400" rtl="1" eaLnBrk="1" latinLnBrk="0" hangingPunct="1">
                        <a:lnSpc>
                          <a:spcPct val="150000"/>
                        </a:lnSpc>
                        <a:buClr>
                          <a:srgbClr val="FF0000"/>
                        </a:buClr>
                        <a:buFontTx/>
                        <a:buChar char="-"/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حصر وتجميع وتصنيف وتحديث ونشر المعلومات المتعلقة بإداراتهم.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فريق منسقي المعرفة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r" defTabSz="914400" rtl="1" eaLnBrk="1" latinLnBrk="0" hangingPunct="1">
                        <a:lnSpc>
                          <a:spcPct val="150000"/>
                        </a:lnSpc>
                        <a:buClr>
                          <a:srgbClr val="FF0000"/>
                        </a:buClr>
                        <a:buFontTx/>
                        <a:buChar char="-"/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إعداد برنامج إلكتروني </a:t>
                      </a: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لإدارة </a:t>
                      </a: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المعرفة.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altLang="en-US" sz="1800" b="1" dirty="0" smtClean="0"/>
                        <a:t>إدارة تقنية</a:t>
                      </a:r>
                      <a:r>
                        <a:rPr lang="ar-AE" altLang="en-US" sz="1800" b="1" baseline="0" dirty="0" smtClean="0"/>
                        <a:t> المعلومات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r" defTabSz="914400" rtl="1" eaLnBrk="1" latinLnBrk="0" hangingPunct="1">
                        <a:lnSpc>
                          <a:spcPct val="150000"/>
                        </a:lnSpc>
                        <a:buClr>
                          <a:srgbClr val="FF0000"/>
                        </a:buClr>
                        <a:buFontTx/>
                        <a:buChar char="-"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مساندة ادارة الموارد البشرية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والخدمات في اعداد استراتيجية ادارة المعرفة</a:t>
                      </a:r>
                    </a:p>
                    <a:p>
                      <a:pPr marL="285750" marR="0" indent="-28575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مساندة ادارة الموارد البشرية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والخدمات في اعداد منهجية ادارة المعرفة</a:t>
                      </a:r>
                    </a:p>
                    <a:p>
                      <a:pPr marL="285750" marR="0" indent="-28575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اعداد تقارير دورية حول مستويات تطبيق استراتيجية ادارة المعرفة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ادارة التخطيط</a:t>
                      </a:r>
                      <a:r>
                        <a:rPr lang="ar-AE" baseline="0" dirty="0" smtClean="0"/>
                        <a:t> الاستراتيجي والتميز المؤسسي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توفير المعارف المطلوبة</a:t>
                      </a:r>
                    </a:p>
                    <a:p>
                      <a:pPr marL="285750" marR="0" indent="-28575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تنفيذ الادوار المناطة بهم ضمن كل مبادرة من المبادرات المتعلقة بإدارة المعرفة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القطاعات</a:t>
                      </a:r>
                      <a:r>
                        <a:rPr lang="ar-AE" baseline="0" dirty="0" smtClean="0"/>
                        <a:t> والادارات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7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r>
              <a:rPr lang="ar-AE" sz="3600" dirty="0" smtClean="0"/>
              <a:t>تحليل البيئة الداخلية والخارجية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54384"/>
              </p:ext>
            </p:extLst>
          </p:nvPr>
        </p:nvGraphicFramePr>
        <p:xfrm>
          <a:off x="467544" y="1475452"/>
          <a:ext cx="8229600" cy="44018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44416"/>
                <a:gridCol w="448518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نقاط الضعف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نقاط القوة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ضعف الوعي ب</a:t>
                      </a:r>
                      <a:r>
                        <a:rPr lang="ar-SA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مفهوم المعرفة.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وجود </a:t>
                      </a:r>
                      <a:r>
                        <a:rPr lang="ar-JO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خطة استراتيجية </a:t>
                      </a:r>
                      <a:r>
                        <a:rPr lang="ar-AE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للهيئة تحتوي على مبادرات تعنى </a:t>
                      </a:r>
                      <a:r>
                        <a:rPr lang="ar-AE" sz="14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بادارة</a:t>
                      </a:r>
                      <a:r>
                        <a:rPr lang="ar-AE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 المعرفة (كإعداد الدراسات والتقارير واعداد استراتيجية لإدارة المعرفة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عدم وجود استراتيجية لإدارة المعرفة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وجود البوابة الداخلية على مستوى الهيئة ووجود عدد من الملفات المشتركة التي تحتوي على المعلومات والمعارف المختلفة</a:t>
                      </a:r>
                      <a:endParaRPr lang="ar-A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Simplified Arabi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ع</a:t>
                      </a:r>
                      <a:r>
                        <a:rPr lang="ar-SA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دم وجود آلية محددة لحصر المعرفة الصريحة </a:t>
                      </a:r>
                      <a:r>
                        <a:rPr lang="ar-AE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 والضمنية في الهيئة</a:t>
                      </a:r>
                      <a:endParaRPr lang="en-US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implified Arabi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وجود بعض انواع المعارف الموثقة في الهيئة مثل مجلة صدى الموارد البشرية وادلة العمل والسياسات</a:t>
                      </a:r>
                      <a:endParaRPr lang="ar-A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Simplified Arabi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عدم وجود ممارسات منتظمة لعميات نقل ونشر المعرفة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د</a:t>
                      </a:r>
                      <a:r>
                        <a:rPr lang="ar-JO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عم الإدارة العليا </a:t>
                      </a:r>
                      <a:r>
                        <a:rPr lang="ar-SA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وتبنيها لفكرة إعداد استراتيجية</a:t>
                      </a:r>
                      <a:r>
                        <a:rPr lang="ar-JO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لإدارة </a:t>
                      </a:r>
                      <a:r>
                        <a:rPr lang="ar-JO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المعرفة</a:t>
                      </a:r>
                      <a:endParaRPr lang="ar-SA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implified Arabi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ar-A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التهديدات</a:t>
                      </a:r>
                      <a:endParaRPr lang="ar-A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A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الفرص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1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التغيرات السريعة في مجال تكنولوجيا المعلومات وارتفاع تكاليف بعض الأنظمة الالكترونية</a:t>
                      </a:r>
                      <a:r>
                        <a:rPr lang="ar-AE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 التي تساهم في تنفيذ</a:t>
                      </a:r>
                      <a:r>
                        <a:rPr lang="ar-AE" sz="1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 مشاريع ادارة المعرفة</a:t>
                      </a:r>
                      <a:endParaRPr lang="ar-AE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implified Arabi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الاستفادة من برنامج الإمارات للتميز الحكومي في </a:t>
                      </a:r>
                      <a:r>
                        <a:rPr lang="ar-AE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مجال المعرفة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1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ar-A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Simplified Arabi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الاطلاع على تجارب </a:t>
                      </a:r>
                      <a:r>
                        <a:rPr lang="ar-AE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وخبرات ال</a:t>
                      </a:r>
                      <a:r>
                        <a:rPr lang="ar-SA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وزارات </a:t>
                      </a:r>
                      <a:r>
                        <a:rPr lang="ar-AE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والهيئات </a:t>
                      </a:r>
                      <a:r>
                        <a:rPr lang="ar-SA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في </a:t>
                      </a:r>
                      <a:r>
                        <a:rPr lang="ar-AE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مجال إدارة  المعرفة</a:t>
                      </a:r>
                      <a:r>
                        <a:rPr lang="ar-SA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459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043667"/>
              </p:ext>
            </p:extLst>
          </p:nvPr>
        </p:nvGraphicFramePr>
        <p:xfrm>
          <a:off x="457200" y="836712"/>
          <a:ext cx="8229600" cy="149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sz="32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الرؤية 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400" baseline="0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1- </a:t>
                      </a:r>
                      <a:r>
                        <a:rPr lang="ar-AE" sz="2400" baseline="0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هيئة متميزة معرفياً</a:t>
                      </a:r>
                      <a:endParaRPr lang="ar-AE" sz="2400" dirty="0" smtClean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400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2- </a:t>
                      </a:r>
                      <a:r>
                        <a:rPr lang="ar-AE" sz="2400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هيئة رائد في ادارة ونشر المعرفة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560088"/>
              </p:ext>
            </p:extLst>
          </p:nvPr>
        </p:nvGraphicFramePr>
        <p:xfrm>
          <a:off x="467544" y="2881536"/>
          <a:ext cx="8229600" cy="2956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الرسالة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spcBef>
                          <a:spcPct val="20000"/>
                        </a:spcBef>
                        <a:buFont typeface="Arial" pitchFamily="34" charset="0"/>
                        <a:buNone/>
                      </a:pPr>
                      <a:r>
                        <a:rPr lang="ar-AE" altLang="en-US" sz="2400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1 </a:t>
                      </a:r>
                      <a:r>
                        <a:rPr lang="ar-AE" altLang="en-US" sz="2400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- تطوير منظومة معرفية شاملة للاستغلال الامثل لمعارف الهيئة من</a:t>
                      </a:r>
                      <a:r>
                        <a:rPr lang="ar-AE" altLang="en-US" sz="2400" baseline="0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 خلال ادارة </a:t>
                      </a:r>
                      <a:r>
                        <a:rPr lang="ar-AE" altLang="en-US" sz="2400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وتنمية والمشاركة</a:t>
                      </a:r>
                      <a:r>
                        <a:rPr lang="ar-AE" altLang="en-US" sz="2400" baseline="0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 </a:t>
                      </a:r>
                      <a:r>
                        <a:rPr lang="ar-AE" altLang="en-US" sz="2400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الفعالة لمعارف</a:t>
                      </a:r>
                      <a:r>
                        <a:rPr lang="ar-AE" altLang="en-US" sz="2400" baseline="0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 الهيئة لجميع المعنيين والاستفادة منها في اتخاذ القرارات المناسبة</a:t>
                      </a:r>
                      <a:r>
                        <a:rPr lang="ar-AE" altLang="en-US" sz="2400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 بما يحقق اهداف الهيئة</a:t>
                      </a:r>
                      <a:endParaRPr lang="ar-AE" altLang="en-US" sz="2400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spcBef>
                          <a:spcPct val="20000"/>
                        </a:spcBef>
                        <a:buFont typeface="Arial" pitchFamily="34" charset="0"/>
                        <a:buNone/>
                      </a:pPr>
                      <a:r>
                        <a:rPr lang="ar-AE" altLang="en-US" sz="2400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2- </a:t>
                      </a:r>
                      <a:r>
                        <a:rPr lang="ar-AE" altLang="en-US" sz="2400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ترسيخ ثقافة المؤسسة</a:t>
                      </a:r>
                      <a:r>
                        <a:rPr lang="ar-AE" altLang="en-US" sz="2400" baseline="0" dirty="0" smtClean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 المعرفية تعمل على مشاركة المعرفة داخلياً وخارجياً بما يحقق بيئة تنافسية في الاداء بالاستغلال الامثل للمعارف والانظمة المتوفرة وبما يحقق اهداف الهيئة  </a:t>
                      </a:r>
                      <a:endParaRPr lang="ar-AE" altLang="en-US" sz="2400" dirty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30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القيم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354421"/>
              </p:ext>
            </p:extLst>
          </p:nvPr>
        </p:nvGraphicFramePr>
        <p:xfrm>
          <a:off x="755576" y="1556792"/>
          <a:ext cx="7643192" cy="202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76664"/>
                <a:gridCol w="1666528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التعريف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القيم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 rtl="1"/>
                      <a:r>
                        <a:rPr lang="ar-AE" dirty="0" smtClean="0"/>
                        <a:t>تنوع وسائل نشر</a:t>
                      </a:r>
                      <a:r>
                        <a:rPr lang="ar-AE" baseline="0" dirty="0" smtClean="0"/>
                        <a:t> وتجميع المعارف وإيصالها للمعنيين </a:t>
                      </a:r>
                      <a:r>
                        <a:rPr lang="ar-AE" dirty="0" smtClean="0"/>
                        <a:t>وخلق اساليب ووسائل تحقق</a:t>
                      </a:r>
                      <a:r>
                        <a:rPr lang="ar-AE" baseline="0" dirty="0" smtClean="0"/>
                        <a:t> المعنى المراد من إدارة المعرفة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A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الإبداع و الابتكار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rtl="1"/>
                      <a:r>
                        <a:rPr lang="ar-AE" sz="1800" dirty="0" smtClean="0"/>
                        <a:t>تنفيذ جهد مؤسسي منظم ومستدام لإيجاد ودعم وتحسين بيئة المشاركة المعرفية داخل الهيئة وخارجها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التشارك المعرفي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914400" rtl="1" eaLnBrk="1" latinLnBrk="0" hangingPunct="1"/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الالتزام بتحديث البيانات والمعارف بصورة مستمرة وبالطرق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المختلفة والمناسبة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الحداثة</a:t>
                      </a:r>
                      <a:r>
                        <a:rPr lang="ar-A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والتطوير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20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/>
          </a:bodyPr>
          <a:lstStyle/>
          <a:p>
            <a:r>
              <a:rPr lang="ar-AE" sz="4000" b="1" dirty="0" smtClean="0"/>
              <a:t>الاهداف الاستراتيجية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10865"/>
              </p:ext>
            </p:extLst>
          </p:nvPr>
        </p:nvGraphicFramePr>
        <p:xfrm>
          <a:off x="251521" y="1556792"/>
          <a:ext cx="8568950" cy="41227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04290"/>
                <a:gridCol w="3704290"/>
                <a:gridCol w="1160370"/>
              </a:tblGrid>
              <a:tr h="648072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عوامل النجاح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الهدف</a:t>
                      </a:r>
                      <a:endParaRPr lang="en-US" dirty="0" smtClean="0"/>
                    </a:p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/>
                        <a:t>رقم الهدف</a:t>
                      </a:r>
                      <a:endParaRPr lang="en-US" dirty="0"/>
                    </a:p>
                  </a:txBody>
                  <a:tcPr/>
                </a:tc>
              </a:tr>
              <a:tr h="655168">
                <a:tc>
                  <a:txBody>
                    <a:bodyPr/>
                    <a:lstStyle/>
                    <a:p>
                      <a:pPr marL="0" lvl="0" indent="-285750" algn="r" defTabSz="914400" rtl="1" eaLnBrk="1" latinLnBrk="0" hangingPunct="1">
                        <a:lnSpc>
                          <a:spcPct val="150000"/>
                        </a:lnSpc>
                        <a:buFont typeface="Wingdings" pitchFamily="2" charset="2"/>
                        <a:buChar char="ü"/>
                      </a:pPr>
                      <a:r>
                        <a:rPr lang="ar-A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دعم القيادة لثقافة الهيئة المعرفية</a:t>
                      </a:r>
                    </a:p>
                    <a:p>
                      <a:pPr marL="0" lvl="0" indent="-285750" algn="r" defTabSz="914400" rtl="1" eaLnBrk="1" latinLnBrk="0" hangingPunct="1">
                        <a:lnSpc>
                          <a:spcPct val="150000"/>
                        </a:lnSpc>
                        <a:buFont typeface="Wingdings" pitchFamily="2" charset="2"/>
                        <a:buChar char="ü"/>
                      </a:pPr>
                      <a:r>
                        <a:rPr lang="ar-SA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تهيئة البنية التحتية لتطبيق إدارة المعرفة من موارد بشرية و مالية </a:t>
                      </a:r>
                      <a:r>
                        <a:rPr lang="ar-A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 </a:t>
                      </a:r>
                      <a:r>
                        <a:rPr lang="ar-SA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تكنولوجي</a:t>
                      </a:r>
                      <a:r>
                        <a:rPr lang="ar-A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</a:t>
                      </a:r>
                      <a:r>
                        <a:rPr lang="ar-SA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A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تعزير وترسيخ ونشر ثقافة المعرفة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الهدف الاول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55168">
                <a:tc>
                  <a:txBody>
                    <a:bodyPr/>
                    <a:lstStyle/>
                    <a:p>
                      <a:pPr marL="0" lvl="0" indent="-285750" algn="r" defTabSz="914400" rtl="1" eaLnBrk="1" latinLnBrk="0" hangingPunct="1">
                        <a:lnSpc>
                          <a:spcPct val="150000"/>
                        </a:lnSpc>
                        <a:buFont typeface="Wingdings" pitchFamily="2" charset="2"/>
                        <a:buChar char="ü"/>
                      </a:pPr>
                      <a:r>
                        <a:rPr lang="ar-JO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تعاون كافة الإدارات والموظفين في توثيق أصولهم</a:t>
                      </a:r>
                      <a:r>
                        <a:rPr lang="ar-A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المعرفية</a:t>
                      </a:r>
                      <a:r>
                        <a:rPr lang="ar-JO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285750" algn="r" defTabSz="914400" rtl="1" eaLnBrk="1" latinLnBrk="0" hangingPunct="1">
                        <a:lnSpc>
                          <a:spcPct val="150000"/>
                        </a:lnSpc>
                        <a:buFont typeface="Wingdings" pitchFamily="2" charset="2"/>
                        <a:buChar char="ü"/>
                      </a:pPr>
                      <a:r>
                        <a:rPr lang="ar-A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بنية  تحتية  الالكترونية داعمة.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ادارة </a:t>
                      </a:r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</a:t>
                      </a: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لأصول </a:t>
                      </a: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المعرفية وتطويرها</a:t>
                      </a:r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والمحافظة عليها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الهدف الثاني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55168">
                <a:tc>
                  <a:txBody>
                    <a:bodyPr/>
                    <a:lstStyle/>
                    <a:p>
                      <a:pPr marL="0" lvl="0" indent="-285750" algn="r" defTabSz="914400" rtl="1" eaLnBrk="1" latinLnBrk="0" hangingPunct="1">
                        <a:lnSpc>
                          <a:spcPct val="150000"/>
                        </a:lnSpc>
                        <a:buFont typeface="Wingdings" pitchFamily="2" charset="2"/>
                        <a:buChar char="ü"/>
                      </a:pPr>
                      <a:r>
                        <a:rPr lang="ar-JO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توفير الدعم المالي لأنشطة ادارة المعرفة.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-285750" algn="r" defTabSz="914400" rtl="1" eaLnBrk="1" latinLnBrk="0" hangingPunct="1">
                        <a:lnSpc>
                          <a:spcPct val="150000"/>
                        </a:lnSpc>
                        <a:buFont typeface="Wingdings" pitchFamily="2" charset="2"/>
                        <a:buChar char="ü"/>
                      </a:pPr>
                      <a:r>
                        <a:rPr lang="ar-JO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اتفاقيات شراكة </a:t>
                      </a:r>
                      <a:r>
                        <a:rPr lang="ar-SA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داخلية و خارجية </a:t>
                      </a:r>
                      <a:r>
                        <a:rPr lang="ar-JO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مع جهات مختلفة تعزز المبادرات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AE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المعرفية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تفعيل برنامج معرفي يدعم تحقيق استراتيجية الهيئة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الهدف الثالث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43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1672</Words>
  <Application>Microsoft Office PowerPoint</Application>
  <PresentationFormat>On-screen Show (4:3)</PresentationFormat>
  <Paragraphs>411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خطة ادارة المعرفة 2014 - 2016</vt:lpstr>
      <vt:lpstr>احد اهم عناصر الرؤية الأستراتيجية لحكومة دولة الامارات 2021 </vt:lpstr>
      <vt:lpstr>مدخلات الاستراتيجية</vt:lpstr>
      <vt:lpstr>المعنيين بتنفيذ الاستراتيجية</vt:lpstr>
      <vt:lpstr>المعنيين بتنفيذ الاستراتيجية</vt:lpstr>
      <vt:lpstr>تحليل البيئة الداخلية والخارجية</vt:lpstr>
      <vt:lpstr>PowerPoint Presentation</vt:lpstr>
      <vt:lpstr>القيم</vt:lpstr>
      <vt:lpstr>الاهداف الاستراتيجية</vt:lpstr>
      <vt:lpstr>الاهداف الاستراتيجية</vt:lpstr>
      <vt:lpstr>المبادرات المرتبطة بالأهداف الاستراتيجية </vt:lpstr>
      <vt:lpstr>الهدف الاستراتيجي الاول - تعزير وترسيخ ونشر ثقافة المعرفة</vt:lpstr>
      <vt:lpstr>خطة تنفيذ الهدف الاستراتيجي الاول - تعزير وترسيخ ونشر ثقافة المعرفة</vt:lpstr>
      <vt:lpstr>الهدف الاستراتيجي الثاني-   ادارة الاصول المعرفية وتطويرها والمحافظة عليها</vt:lpstr>
      <vt:lpstr>خطة تنفيذ الهدف الاستراتيجي الثاني-   ادارة الاصول المعرفية وتطويرها والمحافظة عليها</vt:lpstr>
      <vt:lpstr>الهدف الاستراتيجي الثالث -   تفعيل برنامج معرفي يدعم تحقيق استراتيجية الهيئة</vt:lpstr>
      <vt:lpstr>خطة تنفيذ الهدف الاستراتيجي الثالث -   تفعيل برنامج معرفي يدعم تحقيق استراتيجية الهيئة</vt:lpstr>
      <vt:lpstr>تابع ... خطة تنفيذ الهدف الاستراتيجي الثالث -   تفعيل برنامج معرفي يدعم تحقيق استراتيجية الهيئة</vt:lpstr>
    </vt:vector>
  </TitlesOfParts>
  <Company>FAHR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Ashraf S. Al Amaireh</dc:creator>
  <cp:lastModifiedBy>Mohamed Ibr. H. Abubakr</cp:lastModifiedBy>
  <cp:revision>52</cp:revision>
  <cp:lastPrinted>2014-12-25T06:56:41Z</cp:lastPrinted>
  <dcterms:created xsi:type="dcterms:W3CDTF">2014-07-08T09:48:46Z</dcterms:created>
  <dcterms:modified xsi:type="dcterms:W3CDTF">2016-10-09T08:17:44Z</dcterms:modified>
</cp:coreProperties>
</file>