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9" r:id="rId3"/>
    <p:sldMasterId id="2147483711" r:id="rId4"/>
  </p:sldMasterIdLst>
  <p:notesMasterIdLst>
    <p:notesMasterId r:id="rId56"/>
  </p:notesMasterIdLst>
  <p:sldIdLst>
    <p:sldId id="257" r:id="rId5"/>
    <p:sldId id="258" r:id="rId6"/>
    <p:sldId id="259" r:id="rId7"/>
    <p:sldId id="260" r:id="rId8"/>
    <p:sldId id="261" r:id="rId9"/>
    <p:sldId id="262" r:id="rId10"/>
    <p:sldId id="264" r:id="rId11"/>
    <p:sldId id="309" r:id="rId12"/>
    <p:sldId id="266" r:id="rId13"/>
    <p:sldId id="265" r:id="rId14"/>
    <p:sldId id="308" r:id="rId15"/>
    <p:sldId id="307" r:id="rId16"/>
    <p:sldId id="304" r:id="rId17"/>
    <p:sldId id="30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310"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39592600980893"/>
          <c:y val="0.12618081541733187"/>
          <c:w val="0.64331916436698733"/>
          <c:h val="0.87381928674695342"/>
        </c:manualLayout>
      </c:layout>
      <c:pie3DChart>
        <c:varyColors val="1"/>
        <c:ser>
          <c:idx val="0"/>
          <c:order val="0"/>
          <c:tx>
            <c:strRef>
              <c:f>Sheet1!$B$1</c:f>
              <c:strCache>
                <c:ptCount val="1"/>
                <c:pt idx="0">
                  <c:v>Sales</c:v>
                </c:pt>
              </c:strCache>
            </c:strRef>
          </c:tx>
          <c:dPt>
            <c:idx val="0"/>
            <c:bubble3D val="0"/>
            <c:explosion val="8"/>
            <c:spPr>
              <a:effectLst>
                <a:outerShdw blurRad="50800" dist="50800" dir="5400000" algn="ctr" rotWithShape="0">
                  <a:schemeClr val="bg1"/>
                </a:outerShdw>
              </a:effectLst>
            </c:spPr>
          </c:dPt>
          <c:dPt>
            <c:idx val="1"/>
            <c:bubble3D val="0"/>
            <c:spPr>
              <a:solidFill>
                <a:schemeClr val="accent2"/>
              </a:solidFill>
            </c:spPr>
          </c:dPt>
          <c:dLbls>
            <c:delete val="1"/>
          </c:dLbls>
          <c:cat>
            <c:strRef>
              <c:f>Sheet1!$A$2:$A$3</c:f>
              <c:strCache>
                <c:ptCount val="2"/>
                <c:pt idx="0">
                  <c:v> الوظائف الموصفة</c:v>
                </c:pt>
                <c:pt idx="1">
                  <c:v>الوظائف غير الموصفة</c:v>
                </c:pt>
              </c:strCache>
            </c:strRef>
          </c:cat>
          <c:val>
            <c:numRef>
              <c:f>Sheet1!$B$2:$B$3</c:f>
              <c:numCache>
                <c:formatCode>0</c:formatCode>
                <c:ptCount val="2"/>
                <c:pt idx="0">
                  <c:v>171</c:v>
                </c:pt>
                <c:pt idx="1">
                  <c:v>194</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a:noFill/>
    </a:ln>
  </c:spPr>
  <c:txPr>
    <a:bodyPr/>
    <a:lstStyle/>
    <a:p>
      <a:pPr>
        <a:defRPr sz="1800">
          <a:latin typeface="Sakkal Majalla" panose="02000000000000000000" pitchFamily="2" charset="-78"/>
          <a:cs typeface="Sakkal Majalla" panose="02000000000000000000" pitchFamily="2" charset="-78"/>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General</c:formatCode>
                <c:ptCount val="1"/>
                <c:pt idx="0">
                  <c:v>34</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General</c:formatCode>
                <c:ptCount val="1"/>
                <c:pt idx="0">
                  <c:v>40</c:v>
                </c:pt>
              </c:numCache>
            </c:numRef>
          </c:val>
        </c:ser>
        <c:dLbls>
          <c:showLegendKey val="0"/>
          <c:showVal val="1"/>
          <c:showCatName val="0"/>
          <c:showSerName val="0"/>
          <c:showPercent val="0"/>
          <c:showBubbleSize val="0"/>
        </c:dLbls>
        <c:gapWidth val="75"/>
        <c:axId val="225194096"/>
        <c:axId val="225194488"/>
      </c:barChart>
      <c:catAx>
        <c:axId val="225194096"/>
        <c:scaling>
          <c:orientation val="minMax"/>
        </c:scaling>
        <c:delete val="1"/>
        <c:axPos val="l"/>
        <c:numFmt formatCode="General" sourceLinked="1"/>
        <c:majorTickMark val="none"/>
        <c:minorTickMark val="none"/>
        <c:tickLblPos val="nextTo"/>
        <c:crossAx val="225194488"/>
        <c:crosses val="autoZero"/>
        <c:auto val="1"/>
        <c:lblAlgn val="ctr"/>
        <c:lblOffset val="100"/>
        <c:noMultiLvlLbl val="0"/>
      </c:catAx>
      <c:valAx>
        <c:axId val="225194488"/>
        <c:scaling>
          <c:orientation val="minMax"/>
        </c:scaling>
        <c:delete val="1"/>
        <c:axPos val="b"/>
        <c:numFmt formatCode="General" sourceLinked="1"/>
        <c:majorTickMark val="none"/>
        <c:minorTickMark val="none"/>
        <c:tickLblPos val="nextTo"/>
        <c:crossAx val="22519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39592600980893"/>
          <c:y val="0.12618081541733187"/>
          <c:w val="0.64331916436698733"/>
          <c:h val="0.87381928674695342"/>
        </c:manualLayout>
      </c:layout>
      <c:pie3DChart>
        <c:varyColors val="1"/>
        <c:ser>
          <c:idx val="0"/>
          <c:order val="0"/>
          <c:tx>
            <c:strRef>
              <c:f>Sheet1!$B$1</c:f>
              <c:strCache>
                <c:ptCount val="1"/>
                <c:pt idx="0">
                  <c:v>Sales</c:v>
                </c:pt>
              </c:strCache>
            </c:strRef>
          </c:tx>
          <c:dPt>
            <c:idx val="0"/>
            <c:bubble3D val="0"/>
            <c:explosion val="8"/>
            <c:spPr>
              <a:effectLst>
                <a:outerShdw blurRad="50800" dist="50800" dir="5400000" algn="ctr" rotWithShape="0">
                  <a:schemeClr val="bg1"/>
                </a:outerShdw>
              </a:effectLst>
            </c:spPr>
          </c:dPt>
          <c:dPt>
            <c:idx val="1"/>
            <c:bubble3D val="0"/>
            <c:spPr>
              <a:solidFill>
                <a:schemeClr val="accent2"/>
              </a:solidFill>
            </c:spPr>
          </c:dPt>
          <c:dLbls>
            <c:delete val="1"/>
          </c:dLbls>
          <c:cat>
            <c:strRef>
              <c:f>Sheet1!$A$2:$A$3</c:f>
              <c:strCache>
                <c:ptCount val="2"/>
                <c:pt idx="0">
                  <c:v> الوظائف الموصفة</c:v>
                </c:pt>
                <c:pt idx="1">
                  <c:v>الوظائف غير الموصفة</c:v>
                </c:pt>
              </c:strCache>
            </c:strRef>
          </c:cat>
          <c:val>
            <c:numRef>
              <c:f>Sheet1!$B$2:$B$3</c:f>
              <c:numCache>
                <c:formatCode>0</c:formatCode>
                <c:ptCount val="2"/>
                <c:pt idx="0">
                  <c:v>171</c:v>
                </c:pt>
                <c:pt idx="1">
                  <c:v>194</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a:noFill/>
    </a:ln>
  </c:spPr>
  <c:txPr>
    <a:bodyPr/>
    <a:lstStyle/>
    <a:p>
      <a:pPr>
        <a:defRPr sz="1800">
          <a:latin typeface="Sakkal Majalla" panose="02000000000000000000" pitchFamily="2" charset="-78"/>
          <a:cs typeface="Sakkal Majalla" panose="02000000000000000000" pitchFamily="2" charset="-78"/>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7938005124337211"/>
                  <c:y val="1.413520378066614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r>
                      <a:rPr lang="ar-AE" sz="800" dirty="0" smtClean="0">
                        <a:solidFill>
                          <a:schemeClr val="tx2"/>
                        </a:solidFill>
                        <a:latin typeface="Dubai" panose="020B0503030403030204" pitchFamily="34" charset="-78"/>
                        <a:cs typeface="Dubai" panose="020B0503030403030204" pitchFamily="34" charset="-78"/>
                      </a:rPr>
                      <a:t>المرحلة</a:t>
                    </a:r>
                    <a:r>
                      <a:rPr lang="ar-AE" sz="800" baseline="0" dirty="0" smtClean="0">
                        <a:solidFill>
                          <a:schemeClr val="tx2"/>
                        </a:solidFill>
                        <a:latin typeface="Dubai" panose="020B0503030403030204" pitchFamily="34" charset="-78"/>
                        <a:cs typeface="Dubai" panose="020B0503030403030204" pitchFamily="34" charset="-78"/>
                      </a:rPr>
                      <a:t> الأولى </a:t>
                    </a:r>
                    <a:endParaRPr lang="ar-AE" sz="80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0.13005053715144471"/>
                  <c:y val="2.1202805670999237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r>
                      <a:rPr lang="ar-AE" sz="800" smtClean="0">
                        <a:solidFill>
                          <a:srgbClr val="C00000"/>
                        </a:solidFill>
                        <a:latin typeface="Dubai" panose="020B0503030403030204" pitchFamily="34" charset="-78"/>
                        <a:cs typeface="Dubai" panose="020B0503030403030204" pitchFamily="34" charset="-78"/>
                      </a:rPr>
                      <a:t>المرحلة</a:t>
                    </a:r>
                    <a:r>
                      <a:rPr lang="ar-AE" sz="800" baseline="0" smtClean="0">
                        <a:solidFill>
                          <a:srgbClr val="C00000"/>
                        </a:solidFill>
                        <a:latin typeface="Dubai" panose="020B0503030403030204" pitchFamily="34" charset="-78"/>
                        <a:cs typeface="Dubai" panose="020B0503030403030204" pitchFamily="34" charset="-78"/>
                      </a:rPr>
                      <a:t> الثانية </a:t>
                    </a:r>
                    <a:endParaRPr lang="ar-AE" sz="800">
                      <a:solidFill>
                        <a:srgbClr val="C00000"/>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8.520552434060176E-2"/>
                  <c:y val="0.1342844359163284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r>
                      <a:rPr lang="ar-AE" smtClean="0">
                        <a:solidFill>
                          <a:schemeClr val="accent3">
                            <a:lumMod val="75000"/>
                          </a:schemeClr>
                        </a:solidFill>
                      </a:rPr>
                      <a:t>المرحلة</a:t>
                    </a:r>
                    <a:r>
                      <a:rPr lang="ar-AE" baseline="0" smtClean="0">
                        <a:solidFill>
                          <a:schemeClr val="accent3">
                            <a:lumMod val="75000"/>
                          </a:schemeClr>
                        </a:solidFill>
                      </a:rPr>
                      <a:t> الثالثة</a:t>
                    </a:r>
                    <a:endParaRPr lang="ar-AE">
                      <a:solidFill>
                        <a:schemeClr val="accent3">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0.19283355508662503"/>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r>
                      <a:rPr lang="ar-AE" dirty="0" smtClean="0">
                        <a:solidFill>
                          <a:srgbClr val="7030A0"/>
                        </a:solidFill>
                      </a:rPr>
                      <a:t>االمرحلة</a:t>
                    </a:r>
                    <a:r>
                      <a:rPr lang="ar-AE" baseline="0" dirty="0" smtClean="0">
                        <a:solidFill>
                          <a:srgbClr val="7030A0"/>
                        </a:solidFill>
                      </a:rPr>
                      <a:t> الرابعة</a:t>
                    </a:r>
                    <a:endParaRPr lang="ar-AE" dirty="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المرلة الأولى</c:v>
                </c:pt>
                <c:pt idx="1">
                  <c:v>المرحلة الثانية </c:v>
                </c:pt>
                <c:pt idx="2">
                  <c:v>المرحلة الثالثة</c:v>
                </c:pt>
                <c:pt idx="3">
                  <c:v>المرحلة الرابعه</c:v>
                </c:pt>
              </c:strCache>
            </c:strRef>
          </c:cat>
          <c:val>
            <c:numRef>
              <c:f>Sheet1!$B$2:$B$5</c:f>
              <c:numCache>
                <c:formatCode>General</c:formatCode>
                <c:ptCount val="4"/>
                <c:pt idx="0">
                  <c:v>20</c:v>
                </c:pt>
                <c:pt idx="1">
                  <c:v>30</c:v>
                </c:pt>
                <c:pt idx="2">
                  <c:v>40</c:v>
                </c:pt>
                <c:pt idx="3">
                  <c:v>10</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44116643012528E-2"/>
          <c:y val="8.9971610961981363E-2"/>
          <c:w val="0.89643823897562069"/>
          <c:h val="0.82005677807603727"/>
        </c:manualLayout>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c:v>
                </c:pt>
              </c:numCache>
            </c:numRef>
          </c:val>
        </c:ser>
        <c:ser>
          <c:idx val="1"/>
          <c:order val="1"/>
          <c:tx>
            <c:strRef>
              <c:f>Sheet1!$C$1</c:f>
              <c:strCache>
                <c:ptCount val="1"/>
                <c:pt idx="0">
                  <c:v>2016</c:v>
                </c:pt>
              </c:strCache>
            </c:strRef>
          </c:tx>
          <c:spPr>
            <a:solidFill>
              <a:schemeClr val="accent3"/>
            </a:solidFill>
            <a:ln>
              <a:noFill/>
            </a:ln>
            <a:effectLst/>
          </c:spPr>
          <c:invertIfNegative val="0"/>
          <c:dLbls>
            <c:dLbl>
              <c:idx val="0"/>
              <c:layout>
                <c:manualLayout>
                  <c:x val="-3.5084249161154941E-2"/>
                  <c:y val="-5.2963770918588842E-17"/>
                </c:manualLayout>
              </c:layout>
              <c:showLegendKey val="0"/>
              <c:showVal val="1"/>
              <c:showCatName val="0"/>
              <c:showSerName val="0"/>
              <c:showPercent val="0"/>
              <c:showBubbleSize val="0"/>
              <c:extLst>
                <c:ext xmlns:c15="http://schemas.microsoft.com/office/drawing/2012/chart" uri="{CE6537A1-D6FC-4f65-9D91-7224C49458BB}">
                  <c15:layout>
                    <c:manualLayout>
                      <c:w val="0.31849481388496453"/>
                      <c:h val="0.37232998091917352"/>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ser>
        <c:ser>
          <c:idx val="2"/>
          <c:order val="2"/>
          <c:tx>
            <c:strRef>
              <c:f>Sheet1!$D$1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c:v>
                </c:pt>
              </c:numCache>
            </c:numRef>
          </c:val>
        </c:ser>
        <c:dLbls>
          <c:showLegendKey val="0"/>
          <c:showVal val="1"/>
          <c:showCatName val="0"/>
          <c:showSerName val="0"/>
          <c:showPercent val="0"/>
          <c:showBubbleSize val="0"/>
        </c:dLbls>
        <c:gapWidth val="75"/>
        <c:axId val="225196056"/>
        <c:axId val="225196448"/>
      </c:barChart>
      <c:catAx>
        <c:axId val="225196056"/>
        <c:scaling>
          <c:orientation val="minMax"/>
        </c:scaling>
        <c:delete val="1"/>
        <c:axPos val="l"/>
        <c:numFmt formatCode="General" sourceLinked="1"/>
        <c:majorTickMark val="none"/>
        <c:minorTickMark val="none"/>
        <c:tickLblPos val="nextTo"/>
        <c:crossAx val="225196448"/>
        <c:crosses val="autoZero"/>
        <c:auto val="1"/>
        <c:lblAlgn val="ctr"/>
        <c:lblOffset val="100"/>
        <c:noMultiLvlLbl val="0"/>
      </c:catAx>
      <c:valAx>
        <c:axId val="225196448"/>
        <c:scaling>
          <c:orientation val="minMax"/>
        </c:scaling>
        <c:delete val="1"/>
        <c:axPos val="b"/>
        <c:numFmt formatCode="0%" sourceLinked="1"/>
        <c:majorTickMark val="none"/>
        <c:minorTickMark val="none"/>
        <c:tickLblPos val="nextTo"/>
        <c:crossAx val="225196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dLbl>
              <c:idx val="0"/>
              <c:layout>
                <c:manualLayout>
                  <c:x val="-0.190842174861630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29900</c:v>
                </c:pt>
              </c:numCache>
            </c:numRef>
          </c:val>
        </c:ser>
        <c:ser>
          <c:idx val="1"/>
          <c:order val="1"/>
          <c:tx>
            <c:strRef>
              <c:f>Sheet1!$C$1</c:f>
              <c:strCache>
                <c:ptCount val="1"/>
                <c:pt idx="0">
                  <c:v>2016</c:v>
                </c:pt>
              </c:strCache>
            </c:strRef>
          </c:tx>
          <c:spPr>
            <a:solidFill>
              <a:schemeClr val="accent3"/>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29000</c:v>
                </c:pt>
              </c:numCache>
            </c:numRef>
          </c:val>
        </c:ser>
        <c:ser>
          <c:idx val="2"/>
          <c:order val="2"/>
          <c:tx>
            <c:strRef>
              <c:f>Sheet1!$D$1</c:f>
              <c:strCache>
                <c:ptCount val="1"/>
                <c:pt idx="0">
                  <c:v>2017</c:v>
                </c:pt>
              </c:strCache>
            </c:strRef>
          </c:tx>
          <c:spPr>
            <a:solidFill>
              <a:schemeClr val="accent2"/>
            </a:solidFill>
            <a:ln>
              <a:noFill/>
            </a:ln>
            <a:effectLst/>
          </c:spPr>
          <c:invertIfNegative val="0"/>
          <c:dLbls>
            <c:dLbl>
              <c:idx val="0"/>
              <c:layout>
                <c:manualLayout>
                  <c:x val="-0.22694745118680359"/>
                  <c:y val="-9.177636903935988E-3"/>
                </c:manualLayout>
              </c:layout>
              <c:numFmt formatCode="#,##0" sourceLinked="0"/>
              <c:spPr>
                <a:noFill/>
                <a:ln>
                  <a:noFill/>
                </a:ln>
                <a:effectLst/>
              </c:spPr>
              <c:txPr>
                <a:bodyPr rot="0" spcFirstLastPara="1" vertOverflow="ellipsis" vert="horz" wrap="square" lIns="38100" tIns="19050" rIns="38100" bIns="19050" anchor="ctr" anchorCtr="0">
                  <a:noAutofit/>
                </a:bodyPr>
                <a:lstStyle/>
                <a:p>
                  <a:pPr algn="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627060518778804"/>
                      <c:h val="0.2955777947365986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30000</c:v>
                </c:pt>
              </c:numCache>
            </c:numRef>
          </c:val>
        </c:ser>
        <c:dLbls>
          <c:showLegendKey val="0"/>
          <c:showVal val="1"/>
          <c:showCatName val="0"/>
          <c:showSerName val="0"/>
          <c:showPercent val="0"/>
          <c:showBubbleSize val="0"/>
        </c:dLbls>
        <c:gapWidth val="75"/>
        <c:axId val="225197232"/>
        <c:axId val="225197624"/>
      </c:barChart>
      <c:catAx>
        <c:axId val="225197232"/>
        <c:scaling>
          <c:orientation val="minMax"/>
        </c:scaling>
        <c:delete val="1"/>
        <c:axPos val="l"/>
        <c:numFmt formatCode="General" sourceLinked="1"/>
        <c:majorTickMark val="none"/>
        <c:minorTickMark val="none"/>
        <c:tickLblPos val="nextTo"/>
        <c:crossAx val="225197624"/>
        <c:crosses val="autoZero"/>
        <c:auto val="1"/>
        <c:lblAlgn val="ctr"/>
        <c:lblOffset val="100"/>
        <c:noMultiLvlLbl val="0"/>
      </c:catAx>
      <c:valAx>
        <c:axId val="225197624"/>
        <c:scaling>
          <c:orientation val="minMax"/>
        </c:scaling>
        <c:delete val="1"/>
        <c:axPos val="b"/>
        <c:numFmt formatCode="General" sourceLinked="1"/>
        <c:majorTickMark val="none"/>
        <c:minorTickMark val="none"/>
        <c:tickLblPos val="nextTo"/>
        <c:crossAx val="225197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نسبة التوطين للإعوام 2014-2017</c:v>
                </c:pt>
              </c:strCache>
            </c:strRef>
          </c:tx>
          <c:spPr>
            <a:ln w="28575" cap="rnd">
              <a:solidFill>
                <a:schemeClr val="accent1"/>
              </a:solidFill>
              <a:round/>
            </a:ln>
            <a:effectLst/>
          </c:spPr>
          <c:marker>
            <c:symbol val="none"/>
          </c:marker>
          <c:dLbls>
            <c:dLbl>
              <c:idx val="0"/>
              <c:layout>
                <c:manualLayout>
                  <c:x val="-0.25858512029037983"/>
                  <c:y val="8.6809634844157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854795429089641E-2"/>
                  <c:y val="0.291182242986661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0.03</c:v>
                </c:pt>
                <c:pt idx="1">
                  <c:v>3.5000000000000003E-2</c:v>
                </c:pt>
                <c:pt idx="2">
                  <c:v>2.5000000000000001E-2</c:v>
                </c:pt>
              </c:numCache>
            </c:numRef>
          </c:val>
          <c:smooth val="0"/>
        </c:ser>
        <c:dLbls>
          <c:showLegendKey val="0"/>
          <c:showVal val="0"/>
          <c:showCatName val="0"/>
          <c:showSerName val="0"/>
          <c:showPercent val="0"/>
          <c:showBubbleSize val="0"/>
        </c:dLbls>
        <c:smooth val="0"/>
        <c:axId val="188710416"/>
        <c:axId val="188710808"/>
      </c:lineChart>
      <c:catAx>
        <c:axId val="18871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710808"/>
        <c:crosses val="autoZero"/>
        <c:auto val="1"/>
        <c:lblAlgn val="ctr"/>
        <c:lblOffset val="100"/>
        <c:noMultiLvlLbl val="0"/>
      </c:catAx>
      <c:valAx>
        <c:axId val="188710808"/>
        <c:scaling>
          <c:orientation val="minMax"/>
        </c:scaling>
        <c:delete val="1"/>
        <c:axPos val="l"/>
        <c:numFmt formatCode="0%" sourceLinked="1"/>
        <c:majorTickMark val="none"/>
        <c:minorTickMark val="none"/>
        <c:tickLblPos val="nextTo"/>
        <c:crossAx val="18871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0.00%</c:formatCode>
                <c:ptCount val="1"/>
                <c:pt idx="0">
                  <c:v>5.8000000000000003E-2</c:v>
                </c:pt>
              </c:numCache>
            </c:numRef>
          </c:val>
        </c:ser>
        <c:ser>
          <c:idx val="1"/>
          <c:order val="1"/>
          <c:tx>
            <c:strRef>
              <c:f>Sheet1!$C$1</c:f>
              <c:strCache>
                <c:ptCount val="1"/>
                <c:pt idx="0">
                  <c:v>نتيجة الجهه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0.08</c:v>
                </c:pt>
              </c:numCache>
            </c:numRef>
          </c:val>
        </c:ser>
        <c:dLbls>
          <c:showLegendKey val="0"/>
          <c:showVal val="1"/>
          <c:showCatName val="0"/>
          <c:showSerName val="0"/>
          <c:showPercent val="0"/>
          <c:showBubbleSize val="0"/>
        </c:dLbls>
        <c:gapWidth val="75"/>
        <c:axId val="222914184"/>
        <c:axId val="222914576"/>
      </c:barChart>
      <c:catAx>
        <c:axId val="222914184"/>
        <c:scaling>
          <c:orientation val="minMax"/>
        </c:scaling>
        <c:delete val="1"/>
        <c:axPos val="l"/>
        <c:numFmt formatCode="General" sourceLinked="1"/>
        <c:majorTickMark val="none"/>
        <c:minorTickMark val="none"/>
        <c:tickLblPos val="nextTo"/>
        <c:crossAx val="222914576"/>
        <c:crosses val="autoZero"/>
        <c:auto val="1"/>
        <c:lblAlgn val="ctr"/>
        <c:lblOffset val="100"/>
        <c:noMultiLvlLbl val="0"/>
      </c:catAx>
      <c:valAx>
        <c:axId val="222914576"/>
        <c:scaling>
          <c:orientation val="minMax"/>
        </c:scaling>
        <c:delete val="1"/>
        <c:axPos val="b"/>
        <c:numFmt formatCode="0.00%" sourceLinked="1"/>
        <c:majorTickMark val="none"/>
        <c:minorTickMark val="none"/>
        <c:tickLblPos val="nextTo"/>
        <c:crossAx val="222914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نسبة التوطين للإعوام 2014-2017</c:v>
                </c:pt>
              </c:strCache>
            </c:strRef>
          </c:tx>
          <c:spPr>
            <a:ln w="28575" cap="rnd">
              <a:solidFill>
                <a:schemeClr val="accent1"/>
              </a:solidFill>
              <a:round/>
            </a:ln>
            <a:effectLst/>
          </c:spPr>
          <c:marker>
            <c:symbol val="none"/>
          </c:marker>
          <c:dLbls>
            <c:dLbl>
              <c:idx val="0"/>
              <c:layout>
                <c:manualLayout>
                  <c:x val="-0.25858512029037983"/>
                  <c:y val="8.6809634844157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6964220252819032"/>
                  <c:y val="-0.121163522523084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0.68</c:v>
                </c:pt>
                <c:pt idx="1">
                  <c:v>0.7</c:v>
                </c:pt>
                <c:pt idx="2">
                  <c:v>0.72</c:v>
                </c:pt>
              </c:numCache>
            </c:numRef>
          </c:val>
          <c:smooth val="0"/>
        </c:ser>
        <c:dLbls>
          <c:showLegendKey val="0"/>
          <c:showVal val="0"/>
          <c:showCatName val="0"/>
          <c:showSerName val="0"/>
          <c:showPercent val="0"/>
          <c:showBubbleSize val="0"/>
        </c:dLbls>
        <c:smooth val="0"/>
        <c:axId val="222915360"/>
        <c:axId val="222915752"/>
      </c:lineChart>
      <c:catAx>
        <c:axId val="2229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2915752"/>
        <c:crosses val="autoZero"/>
        <c:auto val="1"/>
        <c:lblAlgn val="ctr"/>
        <c:lblOffset val="100"/>
        <c:noMultiLvlLbl val="0"/>
      </c:catAx>
      <c:valAx>
        <c:axId val="222915752"/>
        <c:scaling>
          <c:orientation val="minMax"/>
        </c:scaling>
        <c:delete val="1"/>
        <c:axPos val="l"/>
        <c:numFmt formatCode="0%" sourceLinked="1"/>
        <c:majorTickMark val="none"/>
        <c:minorTickMark val="none"/>
        <c:tickLblPos val="nextTo"/>
        <c:crossAx val="22291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c:formatCode>
                <c:ptCount val="1"/>
                <c:pt idx="0">
                  <c:v>0.62</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0.73</c:v>
                </c:pt>
              </c:numCache>
            </c:numRef>
          </c:val>
        </c:ser>
        <c:dLbls>
          <c:showLegendKey val="0"/>
          <c:showVal val="1"/>
          <c:showCatName val="0"/>
          <c:showSerName val="0"/>
          <c:showPercent val="0"/>
          <c:showBubbleSize val="0"/>
        </c:dLbls>
        <c:gapWidth val="75"/>
        <c:axId val="221282536"/>
        <c:axId val="221282144"/>
      </c:barChart>
      <c:catAx>
        <c:axId val="221282536"/>
        <c:scaling>
          <c:orientation val="minMax"/>
        </c:scaling>
        <c:delete val="1"/>
        <c:axPos val="l"/>
        <c:numFmt formatCode="General" sourceLinked="1"/>
        <c:majorTickMark val="none"/>
        <c:minorTickMark val="none"/>
        <c:tickLblPos val="nextTo"/>
        <c:crossAx val="221282144"/>
        <c:crosses val="autoZero"/>
        <c:auto val="1"/>
        <c:lblAlgn val="ctr"/>
        <c:lblOffset val="100"/>
        <c:noMultiLvlLbl val="0"/>
      </c:catAx>
      <c:valAx>
        <c:axId val="221282144"/>
        <c:scaling>
          <c:orientation val="minMax"/>
        </c:scaling>
        <c:delete val="1"/>
        <c:axPos val="b"/>
        <c:numFmt formatCode="0%" sourceLinked="1"/>
        <c:majorTickMark val="none"/>
        <c:minorTickMark val="none"/>
        <c:tickLblPos val="nextTo"/>
        <c:crossAx val="22128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7938005124337211"/>
                  <c:y val="1.413520378066614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r>
                      <a:rPr lang="ar-AE" sz="800" dirty="0" smtClean="0">
                        <a:solidFill>
                          <a:schemeClr val="tx2"/>
                        </a:solidFill>
                        <a:latin typeface="Dubai" panose="020B0503030403030204" pitchFamily="34" charset="-78"/>
                        <a:cs typeface="Dubai" panose="020B0503030403030204" pitchFamily="34" charset="-78"/>
                      </a:rPr>
                      <a:t>المرحلة</a:t>
                    </a:r>
                    <a:r>
                      <a:rPr lang="ar-AE" sz="800" baseline="0" dirty="0" smtClean="0">
                        <a:solidFill>
                          <a:schemeClr val="tx2"/>
                        </a:solidFill>
                        <a:latin typeface="Dubai" panose="020B0503030403030204" pitchFamily="34" charset="-78"/>
                        <a:cs typeface="Dubai" panose="020B0503030403030204" pitchFamily="34" charset="-78"/>
                      </a:rPr>
                      <a:t> الأولى </a:t>
                    </a:r>
                    <a:endParaRPr lang="ar-AE" sz="80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1"/>
              <c:layout>
                <c:manualLayout>
                  <c:x val="0.13005053715144471"/>
                  <c:y val="2.1202805670999237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r>
                      <a:rPr lang="ar-AE" sz="800" smtClean="0">
                        <a:solidFill>
                          <a:srgbClr val="C00000"/>
                        </a:solidFill>
                        <a:latin typeface="Dubai" panose="020B0503030403030204" pitchFamily="34" charset="-78"/>
                        <a:cs typeface="Dubai" panose="020B0503030403030204" pitchFamily="34" charset="-78"/>
                      </a:rPr>
                      <a:t>المرحلة</a:t>
                    </a:r>
                    <a:r>
                      <a:rPr lang="ar-AE" sz="800" baseline="0" smtClean="0">
                        <a:solidFill>
                          <a:srgbClr val="C00000"/>
                        </a:solidFill>
                        <a:latin typeface="Dubai" panose="020B0503030403030204" pitchFamily="34" charset="-78"/>
                        <a:cs typeface="Dubai" panose="020B0503030403030204" pitchFamily="34" charset="-78"/>
                      </a:rPr>
                      <a:t> الثانية </a:t>
                    </a:r>
                    <a:endParaRPr lang="ar-AE" sz="800">
                      <a:solidFill>
                        <a:srgbClr val="C00000"/>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2"/>
              <c:layout>
                <c:manualLayout>
                  <c:x val="-8.520552434060176E-2"/>
                  <c:y val="0.1342844359163284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r>
                      <a:rPr lang="ar-AE" smtClean="0">
                        <a:solidFill>
                          <a:schemeClr val="accent3">
                            <a:lumMod val="75000"/>
                          </a:schemeClr>
                        </a:solidFill>
                      </a:rPr>
                      <a:t>المرحلة</a:t>
                    </a:r>
                    <a:r>
                      <a:rPr lang="ar-AE" baseline="0" smtClean="0">
                        <a:solidFill>
                          <a:schemeClr val="accent3">
                            <a:lumMod val="75000"/>
                          </a:schemeClr>
                        </a:solidFill>
                      </a:rPr>
                      <a:t> الثالثة</a:t>
                    </a:r>
                    <a:endParaRPr lang="ar-AE">
                      <a:solidFill>
                        <a:schemeClr val="accent3">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3"/>
              <c:layout>
                <c:manualLayout>
                  <c:x val="-0.19283355508662503"/>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r>
                      <a:rPr lang="ar-AE" dirty="0" smtClean="0">
                        <a:solidFill>
                          <a:srgbClr val="7030A0"/>
                        </a:solidFill>
                      </a:rPr>
                      <a:t>االمرحلة</a:t>
                    </a:r>
                    <a:r>
                      <a:rPr lang="ar-AE" baseline="0" dirty="0" smtClean="0">
                        <a:solidFill>
                          <a:srgbClr val="7030A0"/>
                        </a:solidFill>
                      </a:rPr>
                      <a:t> الرابعة</a:t>
                    </a:r>
                    <a:endParaRPr lang="ar-AE" dirty="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المرلة الأولى</c:v>
                </c:pt>
                <c:pt idx="1">
                  <c:v>المرحلة الثانية </c:v>
                </c:pt>
                <c:pt idx="2">
                  <c:v>المرحلة الثالثة</c:v>
                </c:pt>
                <c:pt idx="3">
                  <c:v>المرحلة الرابعه</c:v>
                </c:pt>
              </c:strCache>
            </c:strRef>
          </c:cat>
          <c:val>
            <c:numRef>
              <c:f>Sheet1!$B$2:$B$5</c:f>
              <c:numCache>
                <c:formatCode>General</c:formatCode>
                <c:ptCount val="4"/>
                <c:pt idx="0">
                  <c:v>20</c:v>
                </c:pt>
                <c:pt idx="1">
                  <c:v>30</c:v>
                </c:pt>
                <c:pt idx="2">
                  <c:v>40</c:v>
                </c:pt>
                <c:pt idx="3">
                  <c:v>10</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0.00%</c:formatCode>
                <c:ptCount val="1"/>
                <c:pt idx="0">
                  <c:v>5.8000000000000003E-2</c:v>
                </c:pt>
              </c:numCache>
            </c:numRef>
          </c:val>
        </c:ser>
        <c:ser>
          <c:idx val="1"/>
          <c:order val="1"/>
          <c:tx>
            <c:strRef>
              <c:f>Sheet1!$C$1</c:f>
              <c:strCache>
                <c:ptCount val="1"/>
                <c:pt idx="0">
                  <c:v>نتيجة الجهه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0.08</c:v>
                </c:pt>
              </c:numCache>
            </c:numRef>
          </c:val>
        </c:ser>
        <c:dLbls>
          <c:showLegendKey val="0"/>
          <c:showVal val="1"/>
          <c:showCatName val="0"/>
          <c:showSerName val="0"/>
          <c:showPercent val="0"/>
          <c:showBubbleSize val="0"/>
        </c:dLbls>
        <c:gapWidth val="75"/>
        <c:axId val="221284496"/>
        <c:axId val="221284888"/>
      </c:barChart>
      <c:catAx>
        <c:axId val="221284496"/>
        <c:scaling>
          <c:orientation val="minMax"/>
        </c:scaling>
        <c:delete val="1"/>
        <c:axPos val="l"/>
        <c:numFmt formatCode="General" sourceLinked="1"/>
        <c:majorTickMark val="none"/>
        <c:minorTickMark val="none"/>
        <c:tickLblPos val="nextTo"/>
        <c:crossAx val="221284888"/>
        <c:crosses val="autoZero"/>
        <c:auto val="1"/>
        <c:lblAlgn val="ctr"/>
        <c:lblOffset val="100"/>
        <c:noMultiLvlLbl val="0"/>
      </c:catAx>
      <c:valAx>
        <c:axId val="221284888"/>
        <c:scaling>
          <c:orientation val="minMax"/>
        </c:scaling>
        <c:delete val="1"/>
        <c:axPos val="b"/>
        <c:numFmt formatCode="0.00%" sourceLinked="1"/>
        <c:majorTickMark val="none"/>
        <c:minorTickMark val="none"/>
        <c:tickLblPos val="nextTo"/>
        <c:crossAx val="22128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نسبة التوطين للإعوام 2014-2017</c:v>
                </c:pt>
              </c:strCache>
            </c:strRef>
          </c:tx>
          <c:spPr>
            <a:ln w="28575" cap="rnd">
              <a:solidFill>
                <a:schemeClr val="accent1"/>
              </a:solidFill>
              <a:round/>
            </a:ln>
            <a:effectLst/>
          </c:spPr>
          <c:marker>
            <c:symbol val="none"/>
          </c:marker>
          <c:dLbls>
            <c:dLbl>
              <c:idx val="1"/>
              <c:layout>
                <c:manualLayout>
                  <c:x val="9.4200279188858382E-3"/>
                  <c:y val="1.99020022276138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0.72</c:v>
                </c:pt>
                <c:pt idx="1">
                  <c:v>0.7</c:v>
                </c:pt>
                <c:pt idx="2">
                  <c:v>0.72</c:v>
                </c:pt>
                <c:pt idx="3">
                  <c:v>0.73</c:v>
                </c:pt>
              </c:numCache>
            </c:numRef>
          </c:val>
          <c:smooth val="0"/>
        </c:ser>
        <c:dLbls>
          <c:showLegendKey val="0"/>
          <c:showVal val="0"/>
          <c:showCatName val="0"/>
          <c:showSerName val="0"/>
          <c:showPercent val="0"/>
          <c:showBubbleSize val="0"/>
        </c:dLbls>
        <c:smooth val="0"/>
        <c:axId val="188710024"/>
        <c:axId val="222902088"/>
      </c:lineChart>
      <c:catAx>
        <c:axId val="18871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902088"/>
        <c:crosses val="autoZero"/>
        <c:auto val="1"/>
        <c:lblAlgn val="ctr"/>
        <c:lblOffset val="100"/>
        <c:noMultiLvlLbl val="0"/>
      </c:catAx>
      <c:valAx>
        <c:axId val="222902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8710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c:formatCode>
                <c:ptCount val="1"/>
                <c:pt idx="0">
                  <c:v>0.62</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0.73</c:v>
                </c:pt>
              </c:numCache>
            </c:numRef>
          </c:val>
        </c:ser>
        <c:dLbls>
          <c:showLegendKey val="0"/>
          <c:showVal val="1"/>
          <c:showCatName val="0"/>
          <c:showSerName val="0"/>
          <c:showPercent val="0"/>
          <c:showBubbleSize val="0"/>
        </c:dLbls>
        <c:gapWidth val="75"/>
        <c:axId val="222902872"/>
        <c:axId val="222903264"/>
      </c:barChart>
      <c:catAx>
        <c:axId val="222902872"/>
        <c:scaling>
          <c:orientation val="minMax"/>
        </c:scaling>
        <c:delete val="1"/>
        <c:axPos val="l"/>
        <c:numFmt formatCode="General" sourceLinked="1"/>
        <c:majorTickMark val="none"/>
        <c:minorTickMark val="none"/>
        <c:tickLblPos val="nextTo"/>
        <c:crossAx val="222903264"/>
        <c:crosses val="autoZero"/>
        <c:auto val="1"/>
        <c:lblAlgn val="ctr"/>
        <c:lblOffset val="100"/>
        <c:noMultiLvlLbl val="0"/>
      </c:catAx>
      <c:valAx>
        <c:axId val="222903264"/>
        <c:scaling>
          <c:orientation val="minMax"/>
        </c:scaling>
        <c:delete val="1"/>
        <c:axPos val="b"/>
        <c:numFmt formatCode="0%" sourceLinked="1"/>
        <c:majorTickMark val="none"/>
        <c:minorTickMark val="none"/>
        <c:tickLblPos val="nextTo"/>
        <c:crossAx val="222902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1424545406688548"/>
                  <c:y val="-0.2966532642845583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3504980846664375E-2"/>
                  <c:y val="0.283960529473149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7472355495050618E-2"/>
                  <c:y val="9.1974893552905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4414820401005993"/>
                  <c:y val="0.132195293447993"/>
                </c:manualLayout>
              </c:layout>
              <c:tx>
                <c:rich>
                  <a:bodyPr/>
                  <a:lstStyle/>
                  <a:p>
                    <a:r>
                      <a:rPr lang="en-US" dirty="0" smtClean="0"/>
                      <a:t>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يفي بالتوقعات </c:v>
                </c:pt>
                <c:pt idx="1">
                  <c:v>يفوق التوقعات</c:v>
                </c:pt>
                <c:pt idx="2">
                  <c:v>يفوق التوقعات بشكل ملحوظ </c:v>
                </c:pt>
                <c:pt idx="3">
                  <c:v>يحتاج إلى تحسين </c:v>
                </c:pt>
              </c:strCache>
            </c:strRef>
          </c:cat>
          <c:val>
            <c:numRef>
              <c:f>Sheet1!$B$2:$B$5</c:f>
              <c:numCache>
                <c:formatCode>0%</c:formatCode>
                <c:ptCount val="4"/>
                <c:pt idx="0">
                  <c:v>0.8</c:v>
                </c:pt>
                <c:pt idx="1">
                  <c:v>0.15</c:v>
                </c:pt>
                <c:pt idx="2">
                  <c:v>0.05</c:v>
                </c:pt>
                <c:pt idx="3" formatCode="General">
                  <c:v>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54467416882"/>
          <c:y val="0.35745085593606452"/>
          <c:w val="0.71550454170416689"/>
          <c:h val="0.61826716275827731"/>
        </c:manualLayout>
      </c:layout>
      <c:pieChart>
        <c:varyColors val="1"/>
        <c:ser>
          <c:idx val="0"/>
          <c:order val="0"/>
          <c:tx>
            <c:strRef>
              <c:f>Sheet1!$B$1</c:f>
              <c:strCache>
                <c:ptCount val="1"/>
                <c:pt idx="0">
                  <c:v>نسبة تطبيق الانظمة</c:v>
                </c:pt>
              </c:strCache>
            </c:strRef>
          </c:tx>
          <c:dPt>
            <c:idx val="0"/>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
            <c:bubble3D val="0"/>
            <c:spPr>
              <a:gradFill rotWithShape="1">
                <a:gsLst>
                  <a:gs pos="0">
                    <a:srgbClr val="FFFF66"/>
                  </a:gs>
                  <a:gs pos="35000">
                    <a:srgbClr val="FFFF99"/>
                  </a:gs>
                  <a:gs pos="100000">
                    <a:srgbClr val="FFFFCC"/>
                  </a:gs>
                </a:gsLst>
                <a:lin ang="16200000" scaled="1"/>
              </a:gradFill>
              <a:ln w="9525" cap="flat" cmpd="sng" algn="ctr">
                <a:solidFill>
                  <a:schemeClr val="bg2">
                    <a:lumMod val="75000"/>
                  </a:schemeClr>
                </a:solidFill>
                <a:prstDash val="solid"/>
              </a:ln>
              <a:effectLst>
                <a:outerShdw blurRad="40000" dist="20000" dir="5400000" rotWithShape="0">
                  <a:srgbClr val="000000">
                    <a:alpha val="38000"/>
                  </a:srgbClr>
                </a:outerShdw>
              </a:effectLst>
            </c:spPr>
          </c:dPt>
          <c:dPt>
            <c:idx val="2"/>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cat>
            <c:strRef>
              <c:f>Sheet1!$A$2:$A$4</c:f>
              <c:strCache>
                <c:ptCount val="3"/>
                <c:pt idx="0">
                  <c:v>يتم التطبيق النظام</c:v>
                </c:pt>
                <c:pt idx="1">
                  <c:v>تم تطبيق النظام جزئيا</c:v>
                </c:pt>
                <c:pt idx="2">
                  <c:v>لم يتم استخدام النظام</c:v>
                </c:pt>
              </c:strCache>
            </c:strRef>
          </c:cat>
          <c:val>
            <c:numRef>
              <c:f>Sheet1!$B$2:$B$4</c:f>
              <c:numCache>
                <c:formatCode>General</c:formatCode>
                <c:ptCount val="3"/>
                <c:pt idx="0">
                  <c:v>5</c:v>
                </c:pt>
                <c:pt idx="1">
                  <c:v>6</c:v>
                </c:pt>
                <c:pt idx="2">
                  <c:v>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latin typeface="Dubai" panose="020B0503030403030204" pitchFamily="34" charset="-78"/>
          <a:cs typeface="Dubai" panose="020B0503030403030204" pitchFamily="34" charset="-78"/>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ser>
        <c:ser>
          <c:idx val="1"/>
          <c:order val="1"/>
          <c:tx>
            <c:strRef>
              <c:f>Sheet1!$C$1</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c:v>
                </c:pt>
              </c:numCache>
            </c:numRef>
          </c:val>
        </c:ser>
        <c:ser>
          <c:idx val="2"/>
          <c:order val="2"/>
          <c:tx>
            <c:strRef>
              <c:f>Sheet1!$D$1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c:v>
                </c:pt>
              </c:numCache>
            </c:numRef>
          </c:val>
        </c:ser>
        <c:dLbls>
          <c:showLegendKey val="0"/>
          <c:showVal val="1"/>
          <c:showCatName val="0"/>
          <c:showSerName val="0"/>
          <c:showPercent val="0"/>
          <c:showBubbleSize val="0"/>
        </c:dLbls>
        <c:gapWidth val="75"/>
        <c:axId val="222904832"/>
        <c:axId val="222905224"/>
      </c:barChart>
      <c:catAx>
        <c:axId val="222904832"/>
        <c:scaling>
          <c:orientation val="minMax"/>
        </c:scaling>
        <c:delete val="1"/>
        <c:axPos val="l"/>
        <c:numFmt formatCode="General" sourceLinked="1"/>
        <c:majorTickMark val="none"/>
        <c:minorTickMark val="none"/>
        <c:tickLblPos val="nextTo"/>
        <c:crossAx val="222905224"/>
        <c:crosses val="autoZero"/>
        <c:auto val="1"/>
        <c:lblAlgn val="ctr"/>
        <c:lblOffset val="100"/>
        <c:noMultiLvlLbl val="0"/>
      </c:catAx>
      <c:valAx>
        <c:axId val="222905224"/>
        <c:scaling>
          <c:orientation val="minMax"/>
        </c:scaling>
        <c:delete val="1"/>
        <c:axPos val="b"/>
        <c:numFmt formatCode="0%" sourceLinked="1"/>
        <c:majorTickMark val="none"/>
        <c:minorTickMark val="none"/>
        <c:tickLblPos val="nextTo"/>
        <c:crossAx val="22290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ABCD2-054C-40F0-BC77-F3FCE47637DF}" type="datetimeFigureOut">
              <a:rPr lang="en-US" smtClean="0"/>
              <a:t>5/14/2018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0F4DD-47FA-4161-BE91-1CAA687CCCA8}" type="slidenum">
              <a:rPr lang="en-US" smtClean="0"/>
              <a:t>‹#›</a:t>
            </a:fld>
            <a:endParaRPr lang="en-US"/>
          </a:p>
        </p:txBody>
      </p:sp>
    </p:spTree>
    <p:extLst>
      <p:ext uri="{BB962C8B-B14F-4D97-AF65-F5344CB8AC3E}">
        <p14:creationId xmlns:p14="http://schemas.microsoft.com/office/powerpoint/2010/main" val="25374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1827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8E19D-517C-4B54-80B8-4FF7647E50A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3226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188053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05491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75373-734A-4BD7-B097-934598F528B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439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A4858-79AA-4DF0-84F6-1C40EAD6F3C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5640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BA4AE-CA64-410C-B744-A0E420F00B9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6791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200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150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627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291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
        <p:nvSpPr>
          <p:cNvPr id="21" name="Freeform 19"/>
          <p:cNvSpPr>
            <a:spLocks noGrp="1" noEditPoints="1"/>
          </p:cNvSpPr>
          <p:nvPr>
            <p:ph type="pic" idx="14"/>
          </p:nvPr>
        </p:nvSpPr>
        <p:spPr bwMode="auto">
          <a:xfrm>
            <a:off x="1817874" y="1802522"/>
            <a:ext cx="4661369" cy="4148256"/>
          </a:xfrm>
          <a:custGeom>
            <a:avLst/>
            <a:gdLst>
              <a:gd name="T0" fmla="*/ 3789 w 4121"/>
              <a:gd name="T1" fmla="*/ 1579 h 2750"/>
              <a:gd name="T2" fmla="*/ 3636 w 4121"/>
              <a:gd name="T3" fmla="*/ 1504 h 2750"/>
              <a:gd name="T4" fmla="*/ 3656 w 4121"/>
              <a:gd name="T5" fmla="*/ 1403 h 2750"/>
              <a:gd name="T6" fmla="*/ 3328 w 4121"/>
              <a:gd name="T7" fmla="*/ 1169 h 2750"/>
              <a:gd name="T8" fmla="*/ 3529 w 4121"/>
              <a:gd name="T9" fmla="*/ 989 h 2750"/>
              <a:gd name="T10" fmla="*/ 3527 w 4121"/>
              <a:gd name="T11" fmla="*/ 870 h 2750"/>
              <a:gd name="T12" fmla="*/ 3798 w 4121"/>
              <a:gd name="T13" fmla="*/ 738 h 2750"/>
              <a:gd name="T14" fmla="*/ 3755 w 4121"/>
              <a:gd name="T15" fmla="*/ 582 h 2750"/>
              <a:gd name="T16" fmla="*/ 3630 w 4121"/>
              <a:gd name="T17" fmla="*/ 427 h 2750"/>
              <a:gd name="T18" fmla="*/ 3215 w 4121"/>
              <a:gd name="T19" fmla="*/ 138 h 2750"/>
              <a:gd name="T20" fmla="*/ 2502 w 4121"/>
              <a:gd name="T21" fmla="*/ 221 h 2750"/>
              <a:gd name="T22" fmla="*/ 1975 w 4121"/>
              <a:gd name="T23" fmla="*/ 210 h 2750"/>
              <a:gd name="T24" fmla="*/ 681 w 4121"/>
              <a:gd name="T25" fmla="*/ 32 h 2750"/>
              <a:gd name="T26" fmla="*/ 464 w 4121"/>
              <a:gd name="T27" fmla="*/ 64 h 2750"/>
              <a:gd name="T28" fmla="*/ 285 w 4121"/>
              <a:gd name="T29" fmla="*/ 117 h 2750"/>
              <a:gd name="T30" fmla="*/ 441 w 4121"/>
              <a:gd name="T31" fmla="*/ 229 h 2750"/>
              <a:gd name="T32" fmla="*/ 366 w 4121"/>
              <a:gd name="T33" fmla="*/ 305 h 2750"/>
              <a:gd name="T34" fmla="*/ 442 w 4121"/>
              <a:gd name="T35" fmla="*/ 406 h 2750"/>
              <a:gd name="T36" fmla="*/ 452 w 4121"/>
              <a:gd name="T37" fmla="*/ 544 h 2750"/>
              <a:gd name="T38" fmla="*/ 638 w 4121"/>
              <a:gd name="T39" fmla="*/ 664 h 2750"/>
              <a:gd name="T40" fmla="*/ 1002 w 4121"/>
              <a:gd name="T41" fmla="*/ 778 h 2750"/>
              <a:gd name="T42" fmla="*/ 1273 w 4121"/>
              <a:gd name="T43" fmla="*/ 778 h 2750"/>
              <a:gd name="T44" fmla="*/ 1447 w 4121"/>
              <a:gd name="T45" fmla="*/ 800 h 2750"/>
              <a:gd name="T46" fmla="*/ 1452 w 4121"/>
              <a:gd name="T47" fmla="*/ 838 h 2750"/>
              <a:gd name="T48" fmla="*/ 1228 w 4121"/>
              <a:gd name="T49" fmla="*/ 839 h 2750"/>
              <a:gd name="T50" fmla="*/ 1106 w 4121"/>
              <a:gd name="T51" fmla="*/ 783 h 2750"/>
              <a:gd name="T52" fmla="*/ 1072 w 4121"/>
              <a:gd name="T53" fmla="*/ 828 h 2750"/>
              <a:gd name="T54" fmla="*/ 895 w 4121"/>
              <a:gd name="T55" fmla="*/ 840 h 2750"/>
              <a:gd name="T56" fmla="*/ 545 w 4121"/>
              <a:gd name="T57" fmla="*/ 843 h 2750"/>
              <a:gd name="T58" fmla="*/ 368 w 4121"/>
              <a:gd name="T59" fmla="*/ 866 h 2750"/>
              <a:gd name="T60" fmla="*/ 323 w 4121"/>
              <a:gd name="T61" fmla="*/ 909 h 2750"/>
              <a:gd name="T62" fmla="*/ 255 w 4121"/>
              <a:gd name="T63" fmla="*/ 936 h 2750"/>
              <a:gd name="T64" fmla="*/ 290 w 4121"/>
              <a:gd name="T65" fmla="*/ 1009 h 2750"/>
              <a:gd name="T66" fmla="*/ 274 w 4121"/>
              <a:gd name="T67" fmla="*/ 1049 h 2750"/>
              <a:gd name="T68" fmla="*/ 181 w 4121"/>
              <a:gd name="T69" fmla="*/ 1185 h 2750"/>
              <a:gd name="T70" fmla="*/ 188 w 4121"/>
              <a:gd name="T71" fmla="*/ 1257 h 2750"/>
              <a:gd name="T72" fmla="*/ 44 w 4121"/>
              <a:gd name="T73" fmla="*/ 1393 h 2750"/>
              <a:gd name="T74" fmla="*/ 275 w 4121"/>
              <a:gd name="T75" fmla="*/ 1512 h 2750"/>
              <a:gd name="T76" fmla="*/ 205 w 4121"/>
              <a:gd name="T77" fmla="*/ 1539 h 2750"/>
              <a:gd name="T78" fmla="*/ 284 w 4121"/>
              <a:gd name="T79" fmla="*/ 1591 h 2750"/>
              <a:gd name="T80" fmla="*/ 334 w 4121"/>
              <a:gd name="T81" fmla="*/ 1640 h 2750"/>
              <a:gd name="T82" fmla="*/ 556 w 4121"/>
              <a:gd name="T83" fmla="*/ 1781 h 2750"/>
              <a:gd name="T84" fmla="*/ 439 w 4121"/>
              <a:gd name="T85" fmla="*/ 1853 h 2750"/>
              <a:gd name="T86" fmla="*/ 432 w 4121"/>
              <a:gd name="T87" fmla="*/ 1907 h 2750"/>
              <a:gd name="T88" fmla="*/ 466 w 4121"/>
              <a:gd name="T89" fmla="*/ 1971 h 2750"/>
              <a:gd name="T90" fmla="*/ 601 w 4121"/>
              <a:gd name="T91" fmla="*/ 2179 h 2750"/>
              <a:gd name="T92" fmla="*/ 717 w 4121"/>
              <a:gd name="T93" fmla="*/ 2285 h 2750"/>
              <a:gd name="T94" fmla="*/ 948 w 4121"/>
              <a:gd name="T95" fmla="*/ 2404 h 2750"/>
              <a:gd name="T96" fmla="*/ 1225 w 4121"/>
              <a:gd name="T97" fmla="*/ 2435 h 2750"/>
              <a:gd name="T98" fmla="*/ 1062 w 4121"/>
              <a:gd name="T99" fmla="*/ 2468 h 2750"/>
              <a:gd name="T100" fmla="*/ 928 w 4121"/>
              <a:gd name="T101" fmla="*/ 2519 h 2750"/>
              <a:gd name="T102" fmla="*/ 955 w 4121"/>
              <a:gd name="T103" fmla="*/ 2556 h 2750"/>
              <a:gd name="T104" fmla="*/ 1116 w 4121"/>
              <a:gd name="T105" fmla="*/ 2602 h 2750"/>
              <a:gd name="T106" fmla="*/ 1063 w 4121"/>
              <a:gd name="T107" fmla="*/ 2696 h 2750"/>
              <a:gd name="T108" fmla="*/ 1152 w 4121"/>
              <a:gd name="T109" fmla="*/ 2704 h 2750"/>
              <a:gd name="T110" fmla="*/ 1517 w 4121"/>
              <a:gd name="T111" fmla="*/ 2734 h 2750"/>
              <a:gd name="T112" fmla="*/ 2123 w 4121"/>
              <a:gd name="T113" fmla="*/ 2746 h 2750"/>
              <a:gd name="T114" fmla="*/ 3959 w 4121"/>
              <a:gd name="T115" fmla="*/ 2367 h 2750"/>
              <a:gd name="T116" fmla="*/ 3975 w 4121"/>
              <a:gd name="T117" fmla="*/ 2172 h 2750"/>
              <a:gd name="T118" fmla="*/ 3701 w 4121"/>
              <a:gd name="T119" fmla="*/ 2171 h 2750"/>
              <a:gd name="T120" fmla="*/ 3769 w 4121"/>
              <a:gd name="T121" fmla="*/ 2060 h 2750"/>
              <a:gd name="T122" fmla="*/ 4118 w 4121"/>
              <a:gd name="T123" fmla="*/ 1857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1" h="2750">
                <a:moveTo>
                  <a:pt x="4114" y="1754"/>
                </a:moveTo>
                <a:cubicBezTo>
                  <a:pt x="4115" y="1748"/>
                  <a:pt x="4112" y="1743"/>
                  <a:pt x="4108" y="1739"/>
                </a:cubicBezTo>
                <a:cubicBezTo>
                  <a:pt x="4107" y="1738"/>
                  <a:pt x="4106" y="1736"/>
                  <a:pt x="4105" y="1735"/>
                </a:cubicBezTo>
                <a:cubicBezTo>
                  <a:pt x="4104" y="1734"/>
                  <a:pt x="4103" y="1733"/>
                  <a:pt x="4102" y="1732"/>
                </a:cubicBezTo>
                <a:cubicBezTo>
                  <a:pt x="4098" y="1727"/>
                  <a:pt x="4091" y="1726"/>
                  <a:pt x="4086" y="1725"/>
                </a:cubicBezTo>
                <a:cubicBezTo>
                  <a:pt x="4085" y="1724"/>
                  <a:pt x="4084" y="1724"/>
                  <a:pt x="4083" y="1724"/>
                </a:cubicBezTo>
                <a:cubicBezTo>
                  <a:pt x="4077" y="1721"/>
                  <a:pt x="4066" y="1716"/>
                  <a:pt x="4067" y="1712"/>
                </a:cubicBezTo>
                <a:cubicBezTo>
                  <a:pt x="4070" y="1696"/>
                  <a:pt x="4063" y="1688"/>
                  <a:pt x="4050" y="1682"/>
                </a:cubicBezTo>
                <a:cubicBezTo>
                  <a:pt x="4050" y="1682"/>
                  <a:pt x="4050" y="1681"/>
                  <a:pt x="4050" y="1681"/>
                </a:cubicBezTo>
                <a:cubicBezTo>
                  <a:pt x="4054" y="1679"/>
                  <a:pt x="4060" y="1679"/>
                  <a:pt x="4058" y="1672"/>
                </a:cubicBezTo>
                <a:cubicBezTo>
                  <a:pt x="4057" y="1664"/>
                  <a:pt x="4055" y="1656"/>
                  <a:pt x="4048" y="1654"/>
                </a:cubicBezTo>
                <a:cubicBezTo>
                  <a:pt x="4024" y="1644"/>
                  <a:pt x="4010" y="1624"/>
                  <a:pt x="3995" y="1605"/>
                </a:cubicBezTo>
                <a:cubicBezTo>
                  <a:pt x="3990" y="1599"/>
                  <a:pt x="3984" y="1594"/>
                  <a:pt x="3975" y="1592"/>
                </a:cubicBezTo>
                <a:cubicBezTo>
                  <a:pt x="3972" y="1591"/>
                  <a:pt x="3969" y="1591"/>
                  <a:pt x="3965" y="1589"/>
                </a:cubicBezTo>
                <a:cubicBezTo>
                  <a:pt x="3951" y="1580"/>
                  <a:pt x="3934" y="1574"/>
                  <a:pt x="3918" y="1571"/>
                </a:cubicBezTo>
                <a:cubicBezTo>
                  <a:pt x="3909" y="1569"/>
                  <a:pt x="3899" y="1568"/>
                  <a:pt x="3889" y="1567"/>
                </a:cubicBezTo>
                <a:cubicBezTo>
                  <a:pt x="3859" y="1565"/>
                  <a:pt x="3829" y="1566"/>
                  <a:pt x="3800" y="1574"/>
                </a:cubicBezTo>
                <a:cubicBezTo>
                  <a:pt x="3796" y="1576"/>
                  <a:pt x="3793" y="1579"/>
                  <a:pt x="3789" y="1579"/>
                </a:cubicBezTo>
                <a:cubicBezTo>
                  <a:pt x="3758" y="1581"/>
                  <a:pt x="3729" y="1590"/>
                  <a:pt x="3700" y="1597"/>
                </a:cubicBezTo>
                <a:cubicBezTo>
                  <a:pt x="3691" y="1599"/>
                  <a:pt x="3682" y="1601"/>
                  <a:pt x="3673" y="1603"/>
                </a:cubicBezTo>
                <a:cubicBezTo>
                  <a:pt x="3645" y="1609"/>
                  <a:pt x="3618" y="1614"/>
                  <a:pt x="3591" y="1619"/>
                </a:cubicBezTo>
                <a:cubicBezTo>
                  <a:pt x="3589" y="1619"/>
                  <a:pt x="3588" y="1618"/>
                  <a:pt x="3586" y="1618"/>
                </a:cubicBezTo>
                <a:cubicBezTo>
                  <a:pt x="3582" y="1618"/>
                  <a:pt x="3579" y="1619"/>
                  <a:pt x="3575" y="1619"/>
                </a:cubicBezTo>
                <a:cubicBezTo>
                  <a:pt x="3574" y="1619"/>
                  <a:pt x="3573" y="1619"/>
                  <a:pt x="3572" y="1619"/>
                </a:cubicBezTo>
                <a:cubicBezTo>
                  <a:pt x="3570" y="1618"/>
                  <a:pt x="3568" y="1618"/>
                  <a:pt x="3566" y="1616"/>
                </a:cubicBezTo>
                <a:cubicBezTo>
                  <a:pt x="3573" y="1605"/>
                  <a:pt x="3583" y="1598"/>
                  <a:pt x="3597" y="1600"/>
                </a:cubicBezTo>
                <a:cubicBezTo>
                  <a:pt x="3596" y="1598"/>
                  <a:pt x="3595" y="1597"/>
                  <a:pt x="3594" y="1597"/>
                </a:cubicBezTo>
                <a:cubicBezTo>
                  <a:pt x="3591" y="1595"/>
                  <a:pt x="3587" y="1595"/>
                  <a:pt x="3587" y="1591"/>
                </a:cubicBezTo>
                <a:cubicBezTo>
                  <a:pt x="3599" y="1568"/>
                  <a:pt x="3615" y="1548"/>
                  <a:pt x="3635" y="1530"/>
                </a:cubicBezTo>
                <a:cubicBezTo>
                  <a:pt x="3638" y="1528"/>
                  <a:pt x="3641" y="1526"/>
                  <a:pt x="3644" y="1523"/>
                </a:cubicBezTo>
                <a:cubicBezTo>
                  <a:pt x="3637" y="1517"/>
                  <a:pt x="3621" y="1523"/>
                  <a:pt x="3617" y="1509"/>
                </a:cubicBezTo>
                <a:cubicBezTo>
                  <a:pt x="3617" y="1508"/>
                  <a:pt x="3617" y="1508"/>
                  <a:pt x="3617" y="1507"/>
                </a:cubicBezTo>
                <a:cubicBezTo>
                  <a:pt x="3618" y="1504"/>
                  <a:pt x="3619" y="1502"/>
                  <a:pt x="3623" y="1502"/>
                </a:cubicBezTo>
                <a:cubicBezTo>
                  <a:pt x="3623" y="1502"/>
                  <a:pt x="3624" y="1502"/>
                  <a:pt x="3624" y="1502"/>
                </a:cubicBezTo>
                <a:cubicBezTo>
                  <a:pt x="3627" y="1504"/>
                  <a:pt x="3629" y="1505"/>
                  <a:pt x="3631" y="1505"/>
                </a:cubicBezTo>
                <a:cubicBezTo>
                  <a:pt x="3633" y="1505"/>
                  <a:pt x="3634" y="1505"/>
                  <a:pt x="3636" y="1504"/>
                </a:cubicBezTo>
                <a:cubicBezTo>
                  <a:pt x="3637" y="1503"/>
                  <a:pt x="3638" y="1501"/>
                  <a:pt x="3639" y="1500"/>
                </a:cubicBezTo>
                <a:cubicBezTo>
                  <a:pt x="3642" y="1495"/>
                  <a:pt x="3646" y="1488"/>
                  <a:pt x="3654" y="1489"/>
                </a:cubicBezTo>
                <a:cubicBezTo>
                  <a:pt x="3663" y="1490"/>
                  <a:pt x="3675" y="1488"/>
                  <a:pt x="3674" y="1480"/>
                </a:cubicBezTo>
                <a:cubicBezTo>
                  <a:pt x="3674" y="1470"/>
                  <a:pt x="3660" y="1475"/>
                  <a:pt x="3654" y="1476"/>
                </a:cubicBezTo>
                <a:cubicBezTo>
                  <a:pt x="3651" y="1476"/>
                  <a:pt x="3648" y="1476"/>
                  <a:pt x="3645" y="1476"/>
                </a:cubicBezTo>
                <a:cubicBezTo>
                  <a:pt x="3641" y="1476"/>
                  <a:pt x="3638" y="1475"/>
                  <a:pt x="3634" y="1472"/>
                </a:cubicBezTo>
                <a:cubicBezTo>
                  <a:pt x="3633" y="1471"/>
                  <a:pt x="3632" y="1470"/>
                  <a:pt x="3631" y="1468"/>
                </a:cubicBezTo>
                <a:cubicBezTo>
                  <a:pt x="3631" y="1466"/>
                  <a:pt x="3631" y="1463"/>
                  <a:pt x="3633" y="1462"/>
                </a:cubicBezTo>
                <a:cubicBezTo>
                  <a:pt x="3643" y="1463"/>
                  <a:pt x="3647" y="1459"/>
                  <a:pt x="3648" y="1453"/>
                </a:cubicBezTo>
                <a:cubicBezTo>
                  <a:pt x="3648" y="1452"/>
                  <a:pt x="3649" y="1452"/>
                  <a:pt x="3649" y="1451"/>
                </a:cubicBezTo>
                <a:cubicBezTo>
                  <a:pt x="3649" y="1450"/>
                  <a:pt x="3649" y="1449"/>
                  <a:pt x="3649" y="1448"/>
                </a:cubicBezTo>
                <a:cubicBezTo>
                  <a:pt x="3649" y="1446"/>
                  <a:pt x="3649" y="1445"/>
                  <a:pt x="3649" y="1444"/>
                </a:cubicBezTo>
                <a:cubicBezTo>
                  <a:pt x="3655" y="1439"/>
                  <a:pt x="3661" y="1435"/>
                  <a:pt x="3667" y="1431"/>
                </a:cubicBezTo>
                <a:cubicBezTo>
                  <a:pt x="3671" y="1426"/>
                  <a:pt x="3675" y="1423"/>
                  <a:pt x="3681" y="1423"/>
                </a:cubicBezTo>
                <a:cubicBezTo>
                  <a:pt x="3686" y="1422"/>
                  <a:pt x="3690" y="1420"/>
                  <a:pt x="3689" y="1414"/>
                </a:cubicBezTo>
                <a:cubicBezTo>
                  <a:pt x="3689" y="1408"/>
                  <a:pt x="3685" y="1405"/>
                  <a:pt x="3679" y="1404"/>
                </a:cubicBezTo>
                <a:cubicBezTo>
                  <a:pt x="3672" y="1404"/>
                  <a:pt x="3665" y="1404"/>
                  <a:pt x="3658" y="1404"/>
                </a:cubicBezTo>
                <a:cubicBezTo>
                  <a:pt x="3657" y="1403"/>
                  <a:pt x="3656" y="1403"/>
                  <a:pt x="3656" y="1403"/>
                </a:cubicBezTo>
                <a:cubicBezTo>
                  <a:pt x="3655" y="1397"/>
                  <a:pt x="3650" y="1392"/>
                  <a:pt x="3652" y="1385"/>
                </a:cubicBezTo>
                <a:cubicBezTo>
                  <a:pt x="3655" y="1374"/>
                  <a:pt x="3644" y="1374"/>
                  <a:pt x="3639" y="1374"/>
                </a:cubicBezTo>
                <a:cubicBezTo>
                  <a:pt x="3606" y="1368"/>
                  <a:pt x="3574" y="1359"/>
                  <a:pt x="3542" y="1351"/>
                </a:cubicBezTo>
                <a:cubicBezTo>
                  <a:pt x="3540" y="1351"/>
                  <a:pt x="3539" y="1350"/>
                  <a:pt x="3537" y="1350"/>
                </a:cubicBezTo>
                <a:cubicBezTo>
                  <a:pt x="3535" y="1349"/>
                  <a:pt x="3532" y="1349"/>
                  <a:pt x="3530" y="1349"/>
                </a:cubicBezTo>
                <a:cubicBezTo>
                  <a:pt x="3527" y="1349"/>
                  <a:pt x="3525" y="1350"/>
                  <a:pt x="3522" y="1351"/>
                </a:cubicBezTo>
                <a:cubicBezTo>
                  <a:pt x="3519" y="1350"/>
                  <a:pt x="3517" y="1349"/>
                  <a:pt x="3514" y="1348"/>
                </a:cubicBezTo>
                <a:cubicBezTo>
                  <a:pt x="3512" y="1343"/>
                  <a:pt x="3505" y="1347"/>
                  <a:pt x="3504" y="1342"/>
                </a:cubicBezTo>
                <a:cubicBezTo>
                  <a:pt x="3517" y="1332"/>
                  <a:pt x="3534" y="1341"/>
                  <a:pt x="3548" y="1334"/>
                </a:cubicBezTo>
                <a:cubicBezTo>
                  <a:pt x="3543" y="1328"/>
                  <a:pt x="3536" y="1329"/>
                  <a:pt x="3531" y="1327"/>
                </a:cubicBezTo>
                <a:cubicBezTo>
                  <a:pt x="3514" y="1321"/>
                  <a:pt x="3515" y="1305"/>
                  <a:pt x="3510" y="1293"/>
                </a:cubicBezTo>
                <a:cubicBezTo>
                  <a:pt x="3511" y="1288"/>
                  <a:pt x="3511" y="1284"/>
                  <a:pt x="3506" y="1282"/>
                </a:cubicBezTo>
                <a:cubicBezTo>
                  <a:pt x="3502" y="1281"/>
                  <a:pt x="3499" y="1279"/>
                  <a:pt x="3495" y="1277"/>
                </a:cubicBezTo>
                <a:cubicBezTo>
                  <a:pt x="3479" y="1268"/>
                  <a:pt x="3466" y="1254"/>
                  <a:pt x="3452" y="1243"/>
                </a:cubicBezTo>
                <a:cubicBezTo>
                  <a:pt x="3449" y="1238"/>
                  <a:pt x="3445" y="1235"/>
                  <a:pt x="3440" y="1232"/>
                </a:cubicBezTo>
                <a:cubicBezTo>
                  <a:pt x="3438" y="1230"/>
                  <a:pt x="3435" y="1228"/>
                  <a:pt x="3432" y="1226"/>
                </a:cubicBezTo>
                <a:cubicBezTo>
                  <a:pt x="3403" y="1198"/>
                  <a:pt x="3367" y="1182"/>
                  <a:pt x="3329" y="1170"/>
                </a:cubicBezTo>
                <a:cubicBezTo>
                  <a:pt x="3329" y="1169"/>
                  <a:pt x="3328" y="1169"/>
                  <a:pt x="3328" y="1169"/>
                </a:cubicBezTo>
                <a:cubicBezTo>
                  <a:pt x="3324" y="1168"/>
                  <a:pt x="3320" y="1167"/>
                  <a:pt x="3318" y="1163"/>
                </a:cubicBezTo>
                <a:cubicBezTo>
                  <a:pt x="3321" y="1160"/>
                  <a:pt x="3324" y="1159"/>
                  <a:pt x="3328" y="1158"/>
                </a:cubicBezTo>
                <a:cubicBezTo>
                  <a:pt x="3329" y="1157"/>
                  <a:pt x="3330" y="1157"/>
                  <a:pt x="3331" y="1157"/>
                </a:cubicBezTo>
                <a:cubicBezTo>
                  <a:pt x="3341" y="1153"/>
                  <a:pt x="3352" y="1149"/>
                  <a:pt x="3361" y="1145"/>
                </a:cubicBezTo>
                <a:cubicBezTo>
                  <a:pt x="3391" y="1133"/>
                  <a:pt x="3421" y="1121"/>
                  <a:pt x="3452" y="1111"/>
                </a:cubicBezTo>
                <a:cubicBezTo>
                  <a:pt x="3456" y="1112"/>
                  <a:pt x="3460" y="1113"/>
                  <a:pt x="3465" y="1113"/>
                </a:cubicBezTo>
                <a:cubicBezTo>
                  <a:pt x="3472" y="1113"/>
                  <a:pt x="3478" y="1111"/>
                  <a:pt x="3484" y="1108"/>
                </a:cubicBezTo>
                <a:cubicBezTo>
                  <a:pt x="3489" y="1106"/>
                  <a:pt x="3493" y="1102"/>
                  <a:pt x="3497" y="1098"/>
                </a:cubicBezTo>
                <a:cubicBezTo>
                  <a:pt x="3501" y="1094"/>
                  <a:pt x="3505" y="1089"/>
                  <a:pt x="3501" y="1082"/>
                </a:cubicBezTo>
                <a:cubicBezTo>
                  <a:pt x="3498" y="1075"/>
                  <a:pt x="3492" y="1077"/>
                  <a:pt x="3487" y="1078"/>
                </a:cubicBezTo>
                <a:cubicBezTo>
                  <a:pt x="3474" y="1080"/>
                  <a:pt x="3470" y="1075"/>
                  <a:pt x="3473" y="1061"/>
                </a:cubicBezTo>
                <a:cubicBezTo>
                  <a:pt x="3477" y="1060"/>
                  <a:pt x="3482" y="1059"/>
                  <a:pt x="3486" y="1058"/>
                </a:cubicBezTo>
                <a:cubicBezTo>
                  <a:pt x="3491" y="1057"/>
                  <a:pt x="3496" y="1056"/>
                  <a:pt x="3501" y="1054"/>
                </a:cubicBezTo>
                <a:cubicBezTo>
                  <a:pt x="3514" y="1048"/>
                  <a:pt x="3526" y="1039"/>
                  <a:pt x="3537" y="1030"/>
                </a:cubicBezTo>
                <a:cubicBezTo>
                  <a:pt x="3541" y="1028"/>
                  <a:pt x="3546" y="1026"/>
                  <a:pt x="3548" y="1023"/>
                </a:cubicBezTo>
                <a:cubicBezTo>
                  <a:pt x="3549" y="1021"/>
                  <a:pt x="3549" y="1020"/>
                  <a:pt x="3548" y="1018"/>
                </a:cubicBezTo>
                <a:cubicBezTo>
                  <a:pt x="3541" y="1010"/>
                  <a:pt x="3542" y="1003"/>
                  <a:pt x="3547" y="993"/>
                </a:cubicBezTo>
                <a:cubicBezTo>
                  <a:pt x="3539" y="994"/>
                  <a:pt x="3532" y="996"/>
                  <a:pt x="3529" y="989"/>
                </a:cubicBezTo>
                <a:cubicBezTo>
                  <a:pt x="3527" y="983"/>
                  <a:pt x="3536" y="983"/>
                  <a:pt x="3537" y="979"/>
                </a:cubicBezTo>
                <a:cubicBezTo>
                  <a:pt x="3531" y="978"/>
                  <a:pt x="3525" y="979"/>
                  <a:pt x="3520" y="974"/>
                </a:cubicBezTo>
                <a:cubicBezTo>
                  <a:pt x="3516" y="970"/>
                  <a:pt x="3519" y="967"/>
                  <a:pt x="3521" y="967"/>
                </a:cubicBezTo>
                <a:cubicBezTo>
                  <a:pt x="3534" y="973"/>
                  <a:pt x="3542" y="963"/>
                  <a:pt x="3551" y="958"/>
                </a:cubicBezTo>
                <a:cubicBezTo>
                  <a:pt x="3563" y="953"/>
                  <a:pt x="3574" y="944"/>
                  <a:pt x="3588" y="936"/>
                </a:cubicBezTo>
                <a:cubicBezTo>
                  <a:pt x="3571" y="935"/>
                  <a:pt x="3558" y="938"/>
                  <a:pt x="3545" y="940"/>
                </a:cubicBezTo>
                <a:cubicBezTo>
                  <a:pt x="3536" y="942"/>
                  <a:pt x="3524" y="947"/>
                  <a:pt x="3520" y="932"/>
                </a:cubicBezTo>
                <a:cubicBezTo>
                  <a:pt x="3525" y="931"/>
                  <a:pt x="3531" y="930"/>
                  <a:pt x="3536" y="929"/>
                </a:cubicBezTo>
                <a:cubicBezTo>
                  <a:pt x="3546" y="926"/>
                  <a:pt x="3545" y="918"/>
                  <a:pt x="3544" y="910"/>
                </a:cubicBezTo>
                <a:cubicBezTo>
                  <a:pt x="3542" y="901"/>
                  <a:pt x="3537" y="905"/>
                  <a:pt x="3531" y="907"/>
                </a:cubicBezTo>
                <a:cubicBezTo>
                  <a:pt x="3525" y="909"/>
                  <a:pt x="3518" y="908"/>
                  <a:pt x="3511" y="906"/>
                </a:cubicBezTo>
                <a:cubicBezTo>
                  <a:pt x="3512" y="905"/>
                  <a:pt x="3513" y="904"/>
                  <a:pt x="3514" y="903"/>
                </a:cubicBezTo>
                <a:cubicBezTo>
                  <a:pt x="3517" y="901"/>
                  <a:pt x="3521" y="902"/>
                  <a:pt x="3523" y="898"/>
                </a:cubicBezTo>
                <a:cubicBezTo>
                  <a:pt x="3530" y="896"/>
                  <a:pt x="3537" y="894"/>
                  <a:pt x="3544" y="892"/>
                </a:cubicBezTo>
                <a:cubicBezTo>
                  <a:pt x="3550" y="890"/>
                  <a:pt x="3558" y="891"/>
                  <a:pt x="3562" y="883"/>
                </a:cubicBezTo>
                <a:cubicBezTo>
                  <a:pt x="3551" y="883"/>
                  <a:pt x="3541" y="883"/>
                  <a:pt x="3532" y="883"/>
                </a:cubicBezTo>
                <a:cubicBezTo>
                  <a:pt x="3522" y="884"/>
                  <a:pt x="3517" y="881"/>
                  <a:pt x="3520" y="871"/>
                </a:cubicBezTo>
                <a:cubicBezTo>
                  <a:pt x="3522" y="871"/>
                  <a:pt x="3525" y="871"/>
                  <a:pt x="3527" y="870"/>
                </a:cubicBezTo>
                <a:cubicBezTo>
                  <a:pt x="3533" y="867"/>
                  <a:pt x="3542" y="869"/>
                  <a:pt x="3546" y="863"/>
                </a:cubicBezTo>
                <a:cubicBezTo>
                  <a:pt x="3551" y="856"/>
                  <a:pt x="3534" y="849"/>
                  <a:pt x="3546" y="841"/>
                </a:cubicBezTo>
                <a:cubicBezTo>
                  <a:pt x="3536" y="841"/>
                  <a:pt x="3530" y="828"/>
                  <a:pt x="3519" y="834"/>
                </a:cubicBezTo>
                <a:cubicBezTo>
                  <a:pt x="3519" y="833"/>
                  <a:pt x="3519" y="833"/>
                  <a:pt x="3518" y="833"/>
                </a:cubicBezTo>
                <a:cubicBezTo>
                  <a:pt x="3517" y="832"/>
                  <a:pt x="3517" y="830"/>
                  <a:pt x="3517" y="828"/>
                </a:cubicBezTo>
                <a:cubicBezTo>
                  <a:pt x="3551" y="821"/>
                  <a:pt x="3585" y="820"/>
                  <a:pt x="3618" y="808"/>
                </a:cubicBezTo>
                <a:cubicBezTo>
                  <a:pt x="3638" y="807"/>
                  <a:pt x="3658" y="802"/>
                  <a:pt x="3679" y="800"/>
                </a:cubicBezTo>
                <a:cubicBezTo>
                  <a:pt x="3682" y="799"/>
                  <a:pt x="3685" y="799"/>
                  <a:pt x="3687" y="799"/>
                </a:cubicBezTo>
                <a:cubicBezTo>
                  <a:pt x="3704" y="798"/>
                  <a:pt x="3721" y="794"/>
                  <a:pt x="3735" y="786"/>
                </a:cubicBezTo>
                <a:cubicBezTo>
                  <a:pt x="3752" y="783"/>
                  <a:pt x="3768" y="782"/>
                  <a:pt x="3780" y="797"/>
                </a:cubicBezTo>
                <a:cubicBezTo>
                  <a:pt x="3784" y="802"/>
                  <a:pt x="3790" y="801"/>
                  <a:pt x="3794" y="796"/>
                </a:cubicBezTo>
                <a:cubicBezTo>
                  <a:pt x="3800" y="790"/>
                  <a:pt x="3795" y="786"/>
                  <a:pt x="3790" y="783"/>
                </a:cubicBezTo>
                <a:cubicBezTo>
                  <a:pt x="3780" y="779"/>
                  <a:pt x="3770" y="776"/>
                  <a:pt x="3760" y="772"/>
                </a:cubicBezTo>
                <a:cubicBezTo>
                  <a:pt x="3761" y="765"/>
                  <a:pt x="3766" y="765"/>
                  <a:pt x="3771" y="766"/>
                </a:cubicBezTo>
                <a:cubicBezTo>
                  <a:pt x="3786" y="767"/>
                  <a:pt x="3798" y="754"/>
                  <a:pt x="3814" y="758"/>
                </a:cubicBezTo>
                <a:cubicBezTo>
                  <a:pt x="3813" y="757"/>
                  <a:pt x="3812" y="757"/>
                  <a:pt x="3812" y="756"/>
                </a:cubicBezTo>
                <a:cubicBezTo>
                  <a:pt x="3804" y="749"/>
                  <a:pt x="3793" y="749"/>
                  <a:pt x="3785" y="744"/>
                </a:cubicBezTo>
                <a:cubicBezTo>
                  <a:pt x="3789" y="742"/>
                  <a:pt x="3793" y="740"/>
                  <a:pt x="3798" y="738"/>
                </a:cubicBezTo>
                <a:cubicBezTo>
                  <a:pt x="3802" y="736"/>
                  <a:pt x="3809" y="718"/>
                  <a:pt x="3806" y="717"/>
                </a:cubicBezTo>
                <a:cubicBezTo>
                  <a:pt x="3796" y="713"/>
                  <a:pt x="3794" y="702"/>
                  <a:pt x="3787" y="695"/>
                </a:cubicBezTo>
                <a:cubicBezTo>
                  <a:pt x="3784" y="692"/>
                  <a:pt x="3788" y="690"/>
                  <a:pt x="3788" y="688"/>
                </a:cubicBezTo>
                <a:cubicBezTo>
                  <a:pt x="3791" y="678"/>
                  <a:pt x="3819" y="679"/>
                  <a:pt x="3800" y="661"/>
                </a:cubicBezTo>
                <a:cubicBezTo>
                  <a:pt x="3807" y="652"/>
                  <a:pt x="3803" y="648"/>
                  <a:pt x="3794" y="646"/>
                </a:cubicBezTo>
                <a:cubicBezTo>
                  <a:pt x="3787" y="644"/>
                  <a:pt x="3780" y="641"/>
                  <a:pt x="3772" y="640"/>
                </a:cubicBezTo>
                <a:cubicBezTo>
                  <a:pt x="3768" y="639"/>
                  <a:pt x="3767" y="636"/>
                  <a:pt x="3767" y="633"/>
                </a:cubicBezTo>
                <a:cubicBezTo>
                  <a:pt x="3768" y="629"/>
                  <a:pt x="3772" y="631"/>
                  <a:pt x="3775" y="630"/>
                </a:cubicBezTo>
                <a:cubicBezTo>
                  <a:pt x="3780" y="631"/>
                  <a:pt x="3786" y="637"/>
                  <a:pt x="3789" y="629"/>
                </a:cubicBezTo>
                <a:cubicBezTo>
                  <a:pt x="3791" y="624"/>
                  <a:pt x="3784" y="621"/>
                  <a:pt x="3780" y="619"/>
                </a:cubicBezTo>
                <a:cubicBezTo>
                  <a:pt x="3777" y="618"/>
                  <a:pt x="3775" y="616"/>
                  <a:pt x="3772" y="615"/>
                </a:cubicBezTo>
                <a:cubicBezTo>
                  <a:pt x="3771" y="614"/>
                  <a:pt x="3771" y="613"/>
                  <a:pt x="3770" y="613"/>
                </a:cubicBezTo>
                <a:cubicBezTo>
                  <a:pt x="3766" y="610"/>
                  <a:pt x="3758" y="614"/>
                  <a:pt x="3757" y="607"/>
                </a:cubicBezTo>
                <a:cubicBezTo>
                  <a:pt x="3756" y="600"/>
                  <a:pt x="3761" y="599"/>
                  <a:pt x="3767" y="597"/>
                </a:cubicBezTo>
                <a:cubicBezTo>
                  <a:pt x="3768" y="596"/>
                  <a:pt x="3769" y="596"/>
                  <a:pt x="3769" y="595"/>
                </a:cubicBezTo>
                <a:cubicBezTo>
                  <a:pt x="3768" y="593"/>
                  <a:pt x="3765" y="591"/>
                  <a:pt x="3763" y="591"/>
                </a:cubicBezTo>
                <a:cubicBezTo>
                  <a:pt x="3760" y="589"/>
                  <a:pt x="3757" y="588"/>
                  <a:pt x="3756" y="585"/>
                </a:cubicBezTo>
                <a:cubicBezTo>
                  <a:pt x="3755" y="585"/>
                  <a:pt x="3755" y="584"/>
                  <a:pt x="3755" y="582"/>
                </a:cubicBezTo>
                <a:cubicBezTo>
                  <a:pt x="3756" y="577"/>
                  <a:pt x="3762" y="582"/>
                  <a:pt x="3766" y="579"/>
                </a:cubicBezTo>
                <a:cubicBezTo>
                  <a:pt x="3749" y="570"/>
                  <a:pt x="3733" y="562"/>
                  <a:pt x="3717" y="554"/>
                </a:cubicBezTo>
                <a:cubicBezTo>
                  <a:pt x="3716" y="553"/>
                  <a:pt x="3715" y="552"/>
                  <a:pt x="3715" y="552"/>
                </a:cubicBezTo>
                <a:cubicBezTo>
                  <a:pt x="3715" y="551"/>
                  <a:pt x="3715" y="550"/>
                  <a:pt x="3715" y="550"/>
                </a:cubicBezTo>
                <a:cubicBezTo>
                  <a:pt x="3727" y="546"/>
                  <a:pt x="3736" y="557"/>
                  <a:pt x="3748" y="555"/>
                </a:cubicBezTo>
                <a:cubicBezTo>
                  <a:pt x="3744" y="546"/>
                  <a:pt x="3736" y="546"/>
                  <a:pt x="3729" y="542"/>
                </a:cubicBezTo>
                <a:cubicBezTo>
                  <a:pt x="3728" y="540"/>
                  <a:pt x="3727" y="538"/>
                  <a:pt x="3726" y="536"/>
                </a:cubicBezTo>
                <a:cubicBezTo>
                  <a:pt x="3725" y="534"/>
                  <a:pt x="3724" y="532"/>
                  <a:pt x="3722" y="531"/>
                </a:cubicBezTo>
                <a:cubicBezTo>
                  <a:pt x="3721" y="529"/>
                  <a:pt x="3720" y="527"/>
                  <a:pt x="3718" y="526"/>
                </a:cubicBezTo>
                <a:cubicBezTo>
                  <a:pt x="3717" y="525"/>
                  <a:pt x="3717" y="524"/>
                  <a:pt x="3716" y="523"/>
                </a:cubicBezTo>
                <a:cubicBezTo>
                  <a:pt x="3709" y="517"/>
                  <a:pt x="3700" y="512"/>
                  <a:pt x="3689" y="510"/>
                </a:cubicBezTo>
                <a:cubicBezTo>
                  <a:pt x="3693" y="500"/>
                  <a:pt x="3700" y="507"/>
                  <a:pt x="3707" y="506"/>
                </a:cubicBezTo>
                <a:cubicBezTo>
                  <a:pt x="3708" y="506"/>
                  <a:pt x="3710" y="505"/>
                  <a:pt x="3711" y="503"/>
                </a:cubicBezTo>
                <a:cubicBezTo>
                  <a:pt x="3692" y="490"/>
                  <a:pt x="3671" y="481"/>
                  <a:pt x="3649" y="473"/>
                </a:cubicBezTo>
                <a:cubicBezTo>
                  <a:pt x="3649" y="461"/>
                  <a:pt x="3662" y="458"/>
                  <a:pt x="3664" y="463"/>
                </a:cubicBezTo>
                <a:cubicBezTo>
                  <a:pt x="3670" y="474"/>
                  <a:pt x="3679" y="469"/>
                  <a:pt x="3686" y="471"/>
                </a:cubicBezTo>
                <a:cubicBezTo>
                  <a:pt x="3701" y="476"/>
                  <a:pt x="3715" y="485"/>
                  <a:pt x="3731" y="478"/>
                </a:cubicBezTo>
                <a:cubicBezTo>
                  <a:pt x="3699" y="459"/>
                  <a:pt x="3667" y="439"/>
                  <a:pt x="3630" y="427"/>
                </a:cubicBezTo>
                <a:cubicBezTo>
                  <a:pt x="3618" y="424"/>
                  <a:pt x="3605" y="418"/>
                  <a:pt x="3593" y="413"/>
                </a:cubicBezTo>
                <a:cubicBezTo>
                  <a:pt x="3551" y="392"/>
                  <a:pt x="3507" y="376"/>
                  <a:pt x="3461" y="366"/>
                </a:cubicBezTo>
                <a:cubicBezTo>
                  <a:pt x="3460" y="366"/>
                  <a:pt x="3458" y="366"/>
                  <a:pt x="3456" y="365"/>
                </a:cubicBezTo>
                <a:cubicBezTo>
                  <a:pt x="3453" y="365"/>
                  <a:pt x="3450" y="364"/>
                  <a:pt x="3448" y="363"/>
                </a:cubicBezTo>
                <a:cubicBezTo>
                  <a:pt x="3438" y="361"/>
                  <a:pt x="3430" y="357"/>
                  <a:pt x="3423" y="350"/>
                </a:cubicBezTo>
                <a:cubicBezTo>
                  <a:pt x="3421" y="345"/>
                  <a:pt x="3415" y="340"/>
                  <a:pt x="3419" y="336"/>
                </a:cubicBezTo>
                <a:cubicBezTo>
                  <a:pt x="3426" y="329"/>
                  <a:pt x="3420" y="324"/>
                  <a:pt x="3417" y="319"/>
                </a:cubicBezTo>
                <a:cubicBezTo>
                  <a:pt x="3414" y="314"/>
                  <a:pt x="3411" y="309"/>
                  <a:pt x="3408" y="305"/>
                </a:cubicBezTo>
                <a:cubicBezTo>
                  <a:pt x="3407" y="299"/>
                  <a:pt x="3411" y="293"/>
                  <a:pt x="3406" y="288"/>
                </a:cubicBezTo>
                <a:cubicBezTo>
                  <a:pt x="3403" y="286"/>
                  <a:pt x="3399" y="284"/>
                  <a:pt x="3399" y="282"/>
                </a:cubicBezTo>
                <a:cubicBezTo>
                  <a:pt x="3404" y="261"/>
                  <a:pt x="3383" y="265"/>
                  <a:pt x="3374" y="258"/>
                </a:cubicBezTo>
                <a:cubicBezTo>
                  <a:pt x="3369" y="255"/>
                  <a:pt x="3362" y="256"/>
                  <a:pt x="3357" y="254"/>
                </a:cubicBezTo>
                <a:cubicBezTo>
                  <a:pt x="3350" y="250"/>
                  <a:pt x="3341" y="248"/>
                  <a:pt x="3345" y="234"/>
                </a:cubicBezTo>
                <a:cubicBezTo>
                  <a:pt x="3350" y="215"/>
                  <a:pt x="3342" y="204"/>
                  <a:pt x="3324" y="192"/>
                </a:cubicBezTo>
                <a:cubicBezTo>
                  <a:pt x="3312" y="186"/>
                  <a:pt x="3290" y="185"/>
                  <a:pt x="3290" y="163"/>
                </a:cubicBezTo>
                <a:cubicBezTo>
                  <a:pt x="3290" y="160"/>
                  <a:pt x="3284" y="162"/>
                  <a:pt x="3281" y="163"/>
                </a:cubicBezTo>
                <a:cubicBezTo>
                  <a:pt x="3272" y="167"/>
                  <a:pt x="3265" y="165"/>
                  <a:pt x="3259" y="159"/>
                </a:cubicBezTo>
                <a:cubicBezTo>
                  <a:pt x="3246" y="147"/>
                  <a:pt x="3231" y="140"/>
                  <a:pt x="3215" y="138"/>
                </a:cubicBezTo>
                <a:cubicBezTo>
                  <a:pt x="3190" y="136"/>
                  <a:pt x="3168" y="126"/>
                  <a:pt x="3144" y="121"/>
                </a:cubicBezTo>
                <a:cubicBezTo>
                  <a:pt x="3143" y="121"/>
                  <a:pt x="3142" y="120"/>
                  <a:pt x="3141" y="120"/>
                </a:cubicBezTo>
                <a:cubicBezTo>
                  <a:pt x="3136" y="118"/>
                  <a:pt x="3130" y="116"/>
                  <a:pt x="3125" y="116"/>
                </a:cubicBezTo>
                <a:cubicBezTo>
                  <a:pt x="3124" y="116"/>
                  <a:pt x="3123" y="116"/>
                  <a:pt x="3122" y="116"/>
                </a:cubicBezTo>
                <a:cubicBezTo>
                  <a:pt x="3117" y="113"/>
                  <a:pt x="3112" y="112"/>
                  <a:pt x="3107" y="112"/>
                </a:cubicBezTo>
                <a:cubicBezTo>
                  <a:pt x="3106" y="112"/>
                  <a:pt x="3104" y="112"/>
                  <a:pt x="3103" y="112"/>
                </a:cubicBezTo>
                <a:cubicBezTo>
                  <a:pt x="3094" y="114"/>
                  <a:pt x="3085" y="118"/>
                  <a:pt x="3076" y="120"/>
                </a:cubicBezTo>
                <a:cubicBezTo>
                  <a:pt x="3061" y="123"/>
                  <a:pt x="3045" y="120"/>
                  <a:pt x="3030" y="125"/>
                </a:cubicBezTo>
                <a:cubicBezTo>
                  <a:pt x="3029" y="125"/>
                  <a:pt x="3029" y="125"/>
                  <a:pt x="3029" y="125"/>
                </a:cubicBezTo>
                <a:cubicBezTo>
                  <a:pt x="3022" y="125"/>
                  <a:pt x="3014" y="125"/>
                  <a:pt x="3007" y="124"/>
                </a:cubicBezTo>
                <a:cubicBezTo>
                  <a:pt x="2962" y="119"/>
                  <a:pt x="2918" y="132"/>
                  <a:pt x="2874" y="138"/>
                </a:cubicBezTo>
                <a:cubicBezTo>
                  <a:pt x="2871" y="138"/>
                  <a:pt x="2869" y="139"/>
                  <a:pt x="2866" y="139"/>
                </a:cubicBezTo>
                <a:cubicBezTo>
                  <a:pt x="2840" y="142"/>
                  <a:pt x="2817" y="156"/>
                  <a:pt x="2790" y="156"/>
                </a:cubicBezTo>
                <a:cubicBezTo>
                  <a:pt x="2763" y="155"/>
                  <a:pt x="2736" y="160"/>
                  <a:pt x="2710" y="167"/>
                </a:cubicBezTo>
                <a:cubicBezTo>
                  <a:pt x="2659" y="180"/>
                  <a:pt x="2608" y="194"/>
                  <a:pt x="2557" y="207"/>
                </a:cubicBezTo>
                <a:cubicBezTo>
                  <a:pt x="2554" y="207"/>
                  <a:pt x="2552" y="208"/>
                  <a:pt x="2550" y="208"/>
                </a:cubicBezTo>
                <a:cubicBezTo>
                  <a:pt x="2547" y="209"/>
                  <a:pt x="2545" y="209"/>
                  <a:pt x="2542" y="210"/>
                </a:cubicBezTo>
                <a:cubicBezTo>
                  <a:pt x="2529" y="212"/>
                  <a:pt x="2515" y="214"/>
                  <a:pt x="2502" y="221"/>
                </a:cubicBezTo>
                <a:cubicBezTo>
                  <a:pt x="2496" y="215"/>
                  <a:pt x="2489" y="217"/>
                  <a:pt x="2483" y="219"/>
                </a:cubicBezTo>
                <a:cubicBezTo>
                  <a:pt x="2482" y="219"/>
                  <a:pt x="2481" y="219"/>
                  <a:pt x="2480" y="219"/>
                </a:cubicBezTo>
                <a:cubicBezTo>
                  <a:pt x="2479" y="220"/>
                  <a:pt x="2477" y="220"/>
                  <a:pt x="2475" y="221"/>
                </a:cubicBezTo>
                <a:cubicBezTo>
                  <a:pt x="2473" y="221"/>
                  <a:pt x="2471" y="222"/>
                  <a:pt x="2469" y="222"/>
                </a:cubicBezTo>
                <a:cubicBezTo>
                  <a:pt x="2465" y="222"/>
                  <a:pt x="2461" y="221"/>
                  <a:pt x="2457" y="221"/>
                </a:cubicBezTo>
                <a:cubicBezTo>
                  <a:pt x="2449" y="221"/>
                  <a:pt x="2441" y="220"/>
                  <a:pt x="2434" y="220"/>
                </a:cubicBezTo>
                <a:cubicBezTo>
                  <a:pt x="2425" y="220"/>
                  <a:pt x="2415" y="221"/>
                  <a:pt x="2407" y="223"/>
                </a:cubicBezTo>
                <a:cubicBezTo>
                  <a:pt x="2404" y="222"/>
                  <a:pt x="2401" y="221"/>
                  <a:pt x="2398" y="221"/>
                </a:cubicBezTo>
                <a:cubicBezTo>
                  <a:pt x="2393" y="221"/>
                  <a:pt x="2388" y="222"/>
                  <a:pt x="2383" y="223"/>
                </a:cubicBezTo>
                <a:cubicBezTo>
                  <a:pt x="2382" y="223"/>
                  <a:pt x="2380" y="224"/>
                  <a:pt x="2378" y="223"/>
                </a:cubicBezTo>
                <a:cubicBezTo>
                  <a:pt x="2373" y="223"/>
                  <a:pt x="2367" y="223"/>
                  <a:pt x="2362" y="223"/>
                </a:cubicBezTo>
                <a:cubicBezTo>
                  <a:pt x="2356" y="223"/>
                  <a:pt x="2351" y="223"/>
                  <a:pt x="2346" y="223"/>
                </a:cubicBezTo>
                <a:cubicBezTo>
                  <a:pt x="2345" y="223"/>
                  <a:pt x="2345" y="223"/>
                  <a:pt x="2345" y="223"/>
                </a:cubicBezTo>
                <a:cubicBezTo>
                  <a:pt x="2323" y="223"/>
                  <a:pt x="2302" y="225"/>
                  <a:pt x="2281" y="227"/>
                </a:cubicBezTo>
                <a:cubicBezTo>
                  <a:pt x="2270" y="229"/>
                  <a:pt x="2259" y="231"/>
                  <a:pt x="2249" y="233"/>
                </a:cubicBezTo>
                <a:cubicBezTo>
                  <a:pt x="2213" y="232"/>
                  <a:pt x="2178" y="232"/>
                  <a:pt x="2143" y="229"/>
                </a:cubicBezTo>
                <a:cubicBezTo>
                  <a:pt x="2138" y="228"/>
                  <a:pt x="2133" y="227"/>
                  <a:pt x="2128" y="227"/>
                </a:cubicBezTo>
                <a:cubicBezTo>
                  <a:pt x="2077" y="220"/>
                  <a:pt x="2026" y="215"/>
                  <a:pt x="1975" y="210"/>
                </a:cubicBezTo>
                <a:cubicBezTo>
                  <a:pt x="1950" y="207"/>
                  <a:pt x="1925" y="205"/>
                  <a:pt x="1899" y="203"/>
                </a:cubicBezTo>
                <a:cubicBezTo>
                  <a:pt x="1828" y="194"/>
                  <a:pt x="1758" y="182"/>
                  <a:pt x="1686" y="177"/>
                </a:cubicBezTo>
                <a:cubicBezTo>
                  <a:pt x="1672" y="170"/>
                  <a:pt x="1655" y="173"/>
                  <a:pt x="1640" y="170"/>
                </a:cubicBezTo>
                <a:cubicBezTo>
                  <a:pt x="1597" y="164"/>
                  <a:pt x="1553" y="156"/>
                  <a:pt x="1510" y="150"/>
                </a:cubicBezTo>
                <a:cubicBezTo>
                  <a:pt x="1433" y="138"/>
                  <a:pt x="1357" y="126"/>
                  <a:pt x="1280" y="114"/>
                </a:cubicBezTo>
                <a:cubicBezTo>
                  <a:pt x="1230" y="105"/>
                  <a:pt x="1179" y="97"/>
                  <a:pt x="1129" y="87"/>
                </a:cubicBezTo>
                <a:cubicBezTo>
                  <a:pt x="1078" y="78"/>
                  <a:pt x="1027" y="71"/>
                  <a:pt x="976" y="64"/>
                </a:cubicBezTo>
                <a:cubicBezTo>
                  <a:pt x="946" y="59"/>
                  <a:pt x="916" y="52"/>
                  <a:pt x="886" y="48"/>
                </a:cubicBezTo>
                <a:cubicBezTo>
                  <a:pt x="841" y="42"/>
                  <a:pt x="797" y="36"/>
                  <a:pt x="752" y="30"/>
                </a:cubicBezTo>
                <a:cubicBezTo>
                  <a:pt x="715" y="25"/>
                  <a:pt x="678" y="21"/>
                  <a:pt x="641" y="17"/>
                </a:cubicBezTo>
                <a:cubicBezTo>
                  <a:pt x="603" y="7"/>
                  <a:pt x="564" y="6"/>
                  <a:pt x="525" y="0"/>
                </a:cubicBezTo>
                <a:cubicBezTo>
                  <a:pt x="543" y="6"/>
                  <a:pt x="562" y="7"/>
                  <a:pt x="580" y="13"/>
                </a:cubicBezTo>
                <a:cubicBezTo>
                  <a:pt x="584" y="15"/>
                  <a:pt x="589" y="16"/>
                  <a:pt x="594" y="17"/>
                </a:cubicBezTo>
                <a:cubicBezTo>
                  <a:pt x="607" y="19"/>
                  <a:pt x="621" y="20"/>
                  <a:pt x="635" y="20"/>
                </a:cubicBezTo>
                <a:cubicBezTo>
                  <a:pt x="643" y="26"/>
                  <a:pt x="652" y="28"/>
                  <a:pt x="660" y="30"/>
                </a:cubicBezTo>
                <a:cubicBezTo>
                  <a:pt x="661" y="30"/>
                  <a:pt x="662" y="30"/>
                  <a:pt x="663" y="31"/>
                </a:cubicBezTo>
                <a:cubicBezTo>
                  <a:pt x="665" y="31"/>
                  <a:pt x="667" y="31"/>
                  <a:pt x="669" y="31"/>
                </a:cubicBezTo>
                <a:cubicBezTo>
                  <a:pt x="673" y="32"/>
                  <a:pt x="677" y="32"/>
                  <a:pt x="681" y="32"/>
                </a:cubicBezTo>
                <a:cubicBezTo>
                  <a:pt x="697" y="34"/>
                  <a:pt x="713" y="35"/>
                  <a:pt x="726" y="45"/>
                </a:cubicBezTo>
                <a:cubicBezTo>
                  <a:pt x="715" y="49"/>
                  <a:pt x="705" y="53"/>
                  <a:pt x="694" y="58"/>
                </a:cubicBezTo>
                <a:cubicBezTo>
                  <a:pt x="681" y="57"/>
                  <a:pt x="668" y="57"/>
                  <a:pt x="654" y="57"/>
                </a:cubicBezTo>
                <a:cubicBezTo>
                  <a:pt x="636" y="51"/>
                  <a:pt x="617" y="51"/>
                  <a:pt x="599" y="48"/>
                </a:cubicBezTo>
                <a:cubicBezTo>
                  <a:pt x="585" y="41"/>
                  <a:pt x="571" y="36"/>
                  <a:pt x="557" y="47"/>
                </a:cubicBezTo>
                <a:cubicBezTo>
                  <a:pt x="554" y="50"/>
                  <a:pt x="550" y="50"/>
                  <a:pt x="545" y="46"/>
                </a:cubicBezTo>
                <a:cubicBezTo>
                  <a:pt x="543" y="43"/>
                  <a:pt x="538" y="44"/>
                  <a:pt x="536" y="48"/>
                </a:cubicBezTo>
                <a:cubicBezTo>
                  <a:pt x="534" y="53"/>
                  <a:pt x="537" y="54"/>
                  <a:pt x="541" y="55"/>
                </a:cubicBezTo>
                <a:cubicBezTo>
                  <a:pt x="548" y="57"/>
                  <a:pt x="554" y="64"/>
                  <a:pt x="562" y="56"/>
                </a:cubicBezTo>
                <a:cubicBezTo>
                  <a:pt x="563" y="55"/>
                  <a:pt x="564" y="54"/>
                  <a:pt x="565" y="54"/>
                </a:cubicBezTo>
                <a:cubicBezTo>
                  <a:pt x="567" y="54"/>
                  <a:pt x="570" y="56"/>
                  <a:pt x="571" y="60"/>
                </a:cubicBezTo>
                <a:cubicBezTo>
                  <a:pt x="564" y="64"/>
                  <a:pt x="560" y="70"/>
                  <a:pt x="562" y="79"/>
                </a:cubicBezTo>
                <a:cubicBezTo>
                  <a:pt x="556" y="85"/>
                  <a:pt x="553" y="89"/>
                  <a:pt x="549" y="88"/>
                </a:cubicBezTo>
                <a:cubicBezTo>
                  <a:pt x="548" y="88"/>
                  <a:pt x="548" y="88"/>
                  <a:pt x="547" y="87"/>
                </a:cubicBezTo>
                <a:cubicBezTo>
                  <a:pt x="544" y="86"/>
                  <a:pt x="541" y="82"/>
                  <a:pt x="536" y="76"/>
                </a:cubicBezTo>
                <a:cubicBezTo>
                  <a:pt x="532" y="91"/>
                  <a:pt x="524" y="85"/>
                  <a:pt x="514" y="82"/>
                </a:cubicBezTo>
                <a:cubicBezTo>
                  <a:pt x="507" y="79"/>
                  <a:pt x="505" y="69"/>
                  <a:pt x="497" y="69"/>
                </a:cubicBezTo>
                <a:cubicBezTo>
                  <a:pt x="487" y="62"/>
                  <a:pt x="477" y="68"/>
                  <a:pt x="464" y="64"/>
                </a:cubicBezTo>
                <a:cubicBezTo>
                  <a:pt x="466" y="67"/>
                  <a:pt x="468" y="69"/>
                  <a:pt x="469" y="71"/>
                </a:cubicBezTo>
                <a:cubicBezTo>
                  <a:pt x="472" y="73"/>
                  <a:pt x="473" y="76"/>
                  <a:pt x="475" y="78"/>
                </a:cubicBezTo>
                <a:cubicBezTo>
                  <a:pt x="474" y="78"/>
                  <a:pt x="474" y="78"/>
                  <a:pt x="473" y="78"/>
                </a:cubicBezTo>
                <a:cubicBezTo>
                  <a:pt x="467" y="78"/>
                  <a:pt x="461" y="79"/>
                  <a:pt x="456" y="79"/>
                </a:cubicBezTo>
                <a:cubicBezTo>
                  <a:pt x="452" y="79"/>
                  <a:pt x="448" y="79"/>
                  <a:pt x="445" y="77"/>
                </a:cubicBezTo>
                <a:cubicBezTo>
                  <a:pt x="432" y="68"/>
                  <a:pt x="418" y="73"/>
                  <a:pt x="405" y="72"/>
                </a:cubicBezTo>
                <a:cubicBezTo>
                  <a:pt x="411" y="77"/>
                  <a:pt x="421" y="75"/>
                  <a:pt x="424" y="85"/>
                </a:cubicBezTo>
                <a:cubicBezTo>
                  <a:pt x="423" y="87"/>
                  <a:pt x="423" y="89"/>
                  <a:pt x="423" y="90"/>
                </a:cubicBezTo>
                <a:cubicBezTo>
                  <a:pt x="423" y="94"/>
                  <a:pt x="425" y="97"/>
                  <a:pt x="426" y="100"/>
                </a:cubicBezTo>
                <a:cubicBezTo>
                  <a:pt x="421" y="101"/>
                  <a:pt x="417" y="102"/>
                  <a:pt x="412" y="103"/>
                </a:cubicBezTo>
                <a:cubicBezTo>
                  <a:pt x="410" y="103"/>
                  <a:pt x="409" y="104"/>
                  <a:pt x="407" y="104"/>
                </a:cubicBezTo>
                <a:cubicBezTo>
                  <a:pt x="410" y="107"/>
                  <a:pt x="412" y="108"/>
                  <a:pt x="414" y="109"/>
                </a:cubicBezTo>
                <a:cubicBezTo>
                  <a:pt x="417" y="111"/>
                  <a:pt x="423" y="110"/>
                  <a:pt x="422" y="116"/>
                </a:cubicBezTo>
                <a:cubicBezTo>
                  <a:pt x="421" y="120"/>
                  <a:pt x="416" y="119"/>
                  <a:pt x="413" y="118"/>
                </a:cubicBezTo>
                <a:cubicBezTo>
                  <a:pt x="387" y="113"/>
                  <a:pt x="360" y="119"/>
                  <a:pt x="334" y="110"/>
                </a:cubicBezTo>
                <a:cubicBezTo>
                  <a:pt x="326" y="107"/>
                  <a:pt x="315" y="105"/>
                  <a:pt x="306" y="112"/>
                </a:cubicBezTo>
                <a:cubicBezTo>
                  <a:pt x="296" y="114"/>
                  <a:pt x="287" y="108"/>
                  <a:pt x="277" y="114"/>
                </a:cubicBezTo>
                <a:cubicBezTo>
                  <a:pt x="280" y="115"/>
                  <a:pt x="282" y="116"/>
                  <a:pt x="285" y="117"/>
                </a:cubicBezTo>
                <a:cubicBezTo>
                  <a:pt x="289" y="118"/>
                  <a:pt x="294" y="119"/>
                  <a:pt x="299" y="119"/>
                </a:cubicBezTo>
                <a:cubicBezTo>
                  <a:pt x="301" y="119"/>
                  <a:pt x="303" y="119"/>
                  <a:pt x="306" y="118"/>
                </a:cubicBezTo>
                <a:cubicBezTo>
                  <a:pt x="318" y="123"/>
                  <a:pt x="330" y="128"/>
                  <a:pt x="342" y="133"/>
                </a:cubicBezTo>
                <a:cubicBezTo>
                  <a:pt x="346" y="135"/>
                  <a:pt x="350" y="136"/>
                  <a:pt x="354" y="138"/>
                </a:cubicBezTo>
                <a:cubicBezTo>
                  <a:pt x="356" y="139"/>
                  <a:pt x="362" y="139"/>
                  <a:pt x="360" y="146"/>
                </a:cubicBezTo>
                <a:cubicBezTo>
                  <a:pt x="354" y="164"/>
                  <a:pt x="350" y="167"/>
                  <a:pt x="331" y="164"/>
                </a:cubicBezTo>
                <a:cubicBezTo>
                  <a:pt x="323" y="163"/>
                  <a:pt x="316" y="161"/>
                  <a:pt x="308" y="160"/>
                </a:cubicBezTo>
                <a:cubicBezTo>
                  <a:pt x="304" y="159"/>
                  <a:pt x="299" y="157"/>
                  <a:pt x="298" y="162"/>
                </a:cubicBezTo>
                <a:cubicBezTo>
                  <a:pt x="297" y="167"/>
                  <a:pt x="303" y="167"/>
                  <a:pt x="307" y="168"/>
                </a:cubicBezTo>
                <a:cubicBezTo>
                  <a:pt x="319" y="171"/>
                  <a:pt x="333" y="171"/>
                  <a:pt x="343" y="180"/>
                </a:cubicBezTo>
                <a:cubicBezTo>
                  <a:pt x="341" y="189"/>
                  <a:pt x="345" y="193"/>
                  <a:pt x="354" y="193"/>
                </a:cubicBezTo>
                <a:cubicBezTo>
                  <a:pt x="359" y="192"/>
                  <a:pt x="363" y="192"/>
                  <a:pt x="368" y="192"/>
                </a:cubicBezTo>
                <a:cubicBezTo>
                  <a:pt x="376" y="202"/>
                  <a:pt x="390" y="203"/>
                  <a:pt x="399" y="211"/>
                </a:cubicBezTo>
                <a:cubicBezTo>
                  <a:pt x="399" y="212"/>
                  <a:pt x="400" y="212"/>
                  <a:pt x="401" y="213"/>
                </a:cubicBezTo>
                <a:cubicBezTo>
                  <a:pt x="403" y="214"/>
                  <a:pt x="406" y="213"/>
                  <a:pt x="408" y="214"/>
                </a:cubicBezTo>
                <a:cubicBezTo>
                  <a:pt x="414" y="217"/>
                  <a:pt x="421" y="221"/>
                  <a:pt x="427" y="224"/>
                </a:cubicBezTo>
                <a:cubicBezTo>
                  <a:pt x="429" y="225"/>
                  <a:pt x="431" y="226"/>
                  <a:pt x="432" y="226"/>
                </a:cubicBezTo>
                <a:cubicBezTo>
                  <a:pt x="435" y="227"/>
                  <a:pt x="438" y="228"/>
                  <a:pt x="441" y="229"/>
                </a:cubicBezTo>
                <a:cubicBezTo>
                  <a:pt x="441" y="229"/>
                  <a:pt x="442" y="229"/>
                  <a:pt x="443" y="229"/>
                </a:cubicBezTo>
                <a:cubicBezTo>
                  <a:pt x="449" y="230"/>
                  <a:pt x="450" y="233"/>
                  <a:pt x="450" y="236"/>
                </a:cubicBezTo>
                <a:cubicBezTo>
                  <a:pt x="449" y="237"/>
                  <a:pt x="449" y="239"/>
                  <a:pt x="448" y="241"/>
                </a:cubicBezTo>
                <a:cubicBezTo>
                  <a:pt x="448" y="241"/>
                  <a:pt x="448" y="241"/>
                  <a:pt x="447" y="242"/>
                </a:cubicBezTo>
                <a:cubicBezTo>
                  <a:pt x="438" y="245"/>
                  <a:pt x="438" y="251"/>
                  <a:pt x="440" y="258"/>
                </a:cubicBezTo>
                <a:cubicBezTo>
                  <a:pt x="441" y="259"/>
                  <a:pt x="441" y="260"/>
                  <a:pt x="442" y="261"/>
                </a:cubicBezTo>
                <a:cubicBezTo>
                  <a:pt x="442" y="262"/>
                  <a:pt x="442" y="264"/>
                  <a:pt x="442" y="266"/>
                </a:cubicBezTo>
                <a:cubicBezTo>
                  <a:pt x="442" y="266"/>
                  <a:pt x="442" y="266"/>
                  <a:pt x="442" y="267"/>
                </a:cubicBezTo>
                <a:cubicBezTo>
                  <a:pt x="442" y="267"/>
                  <a:pt x="442" y="268"/>
                  <a:pt x="442" y="268"/>
                </a:cubicBezTo>
                <a:cubicBezTo>
                  <a:pt x="443" y="273"/>
                  <a:pt x="438" y="277"/>
                  <a:pt x="437" y="282"/>
                </a:cubicBezTo>
                <a:cubicBezTo>
                  <a:pt x="437" y="284"/>
                  <a:pt x="437" y="286"/>
                  <a:pt x="438" y="288"/>
                </a:cubicBezTo>
                <a:cubicBezTo>
                  <a:pt x="437" y="289"/>
                  <a:pt x="436" y="290"/>
                  <a:pt x="435" y="291"/>
                </a:cubicBezTo>
                <a:cubicBezTo>
                  <a:pt x="427" y="296"/>
                  <a:pt x="417" y="311"/>
                  <a:pt x="414" y="287"/>
                </a:cubicBezTo>
                <a:cubicBezTo>
                  <a:pt x="413" y="283"/>
                  <a:pt x="409" y="282"/>
                  <a:pt x="405" y="282"/>
                </a:cubicBezTo>
                <a:cubicBezTo>
                  <a:pt x="401" y="283"/>
                  <a:pt x="397" y="286"/>
                  <a:pt x="397" y="291"/>
                </a:cubicBezTo>
                <a:cubicBezTo>
                  <a:pt x="397" y="295"/>
                  <a:pt x="398" y="300"/>
                  <a:pt x="399" y="304"/>
                </a:cubicBezTo>
                <a:cubicBezTo>
                  <a:pt x="393" y="302"/>
                  <a:pt x="387" y="297"/>
                  <a:pt x="381" y="305"/>
                </a:cubicBezTo>
                <a:cubicBezTo>
                  <a:pt x="379" y="307"/>
                  <a:pt x="371" y="307"/>
                  <a:pt x="366" y="305"/>
                </a:cubicBezTo>
                <a:cubicBezTo>
                  <a:pt x="359" y="302"/>
                  <a:pt x="350" y="303"/>
                  <a:pt x="349" y="311"/>
                </a:cubicBezTo>
                <a:cubicBezTo>
                  <a:pt x="347" y="319"/>
                  <a:pt x="357" y="317"/>
                  <a:pt x="363" y="319"/>
                </a:cubicBezTo>
                <a:cubicBezTo>
                  <a:pt x="365" y="319"/>
                  <a:pt x="367" y="320"/>
                  <a:pt x="369" y="320"/>
                </a:cubicBezTo>
                <a:cubicBezTo>
                  <a:pt x="370" y="320"/>
                  <a:pt x="371" y="320"/>
                  <a:pt x="371" y="320"/>
                </a:cubicBezTo>
                <a:cubicBezTo>
                  <a:pt x="379" y="320"/>
                  <a:pt x="388" y="318"/>
                  <a:pt x="395" y="321"/>
                </a:cubicBezTo>
                <a:cubicBezTo>
                  <a:pt x="396" y="322"/>
                  <a:pt x="396" y="324"/>
                  <a:pt x="396" y="325"/>
                </a:cubicBezTo>
                <a:cubicBezTo>
                  <a:pt x="394" y="330"/>
                  <a:pt x="387" y="330"/>
                  <a:pt x="384" y="335"/>
                </a:cubicBezTo>
                <a:cubicBezTo>
                  <a:pt x="381" y="339"/>
                  <a:pt x="379" y="345"/>
                  <a:pt x="385" y="346"/>
                </a:cubicBezTo>
                <a:cubicBezTo>
                  <a:pt x="388" y="347"/>
                  <a:pt x="390" y="347"/>
                  <a:pt x="393" y="348"/>
                </a:cubicBezTo>
                <a:cubicBezTo>
                  <a:pt x="403" y="352"/>
                  <a:pt x="412" y="358"/>
                  <a:pt x="423" y="359"/>
                </a:cubicBezTo>
                <a:cubicBezTo>
                  <a:pt x="424" y="359"/>
                  <a:pt x="425" y="359"/>
                  <a:pt x="426" y="359"/>
                </a:cubicBezTo>
                <a:cubicBezTo>
                  <a:pt x="435" y="369"/>
                  <a:pt x="449" y="370"/>
                  <a:pt x="461" y="375"/>
                </a:cubicBezTo>
                <a:cubicBezTo>
                  <a:pt x="468" y="378"/>
                  <a:pt x="475" y="382"/>
                  <a:pt x="479" y="389"/>
                </a:cubicBezTo>
                <a:cubicBezTo>
                  <a:pt x="481" y="392"/>
                  <a:pt x="490" y="393"/>
                  <a:pt x="488" y="399"/>
                </a:cubicBezTo>
                <a:cubicBezTo>
                  <a:pt x="485" y="406"/>
                  <a:pt x="478" y="400"/>
                  <a:pt x="473" y="402"/>
                </a:cubicBezTo>
                <a:cubicBezTo>
                  <a:pt x="455" y="397"/>
                  <a:pt x="437" y="400"/>
                  <a:pt x="418" y="401"/>
                </a:cubicBezTo>
                <a:cubicBezTo>
                  <a:pt x="426" y="405"/>
                  <a:pt x="434" y="401"/>
                  <a:pt x="441" y="406"/>
                </a:cubicBezTo>
                <a:cubicBezTo>
                  <a:pt x="442" y="406"/>
                  <a:pt x="442" y="406"/>
                  <a:pt x="442" y="406"/>
                </a:cubicBezTo>
                <a:cubicBezTo>
                  <a:pt x="443" y="407"/>
                  <a:pt x="443" y="407"/>
                  <a:pt x="443" y="407"/>
                </a:cubicBezTo>
                <a:cubicBezTo>
                  <a:pt x="444" y="407"/>
                  <a:pt x="444" y="407"/>
                  <a:pt x="445" y="406"/>
                </a:cubicBezTo>
                <a:cubicBezTo>
                  <a:pt x="446" y="406"/>
                  <a:pt x="447" y="407"/>
                  <a:pt x="447" y="407"/>
                </a:cubicBezTo>
                <a:cubicBezTo>
                  <a:pt x="442" y="414"/>
                  <a:pt x="434" y="408"/>
                  <a:pt x="426" y="415"/>
                </a:cubicBezTo>
                <a:cubicBezTo>
                  <a:pt x="430" y="416"/>
                  <a:pt x="434" y="417"/>
                  <a:pt x="437" y="417"/>
                </a:cubicBezTo>
                <a:cubicBezTo>
                  <a:pt x="439" y="418"/>
                  <a:pt x="442" y="418"/>
                  <a:pt x="444" y="418"/>
                </a:cubicBezTo>
                <a:cubicBezTo>
                  <a:pt x="447" y="418"/>
                  <a:pt x="451" y="418"/>
                  <a:pt x="454" y="418"/>
                </a:cubicBezTo>
                <a:cubicBezTo>
                  <a:pt x="459" y="418"/>
                  <a:pt x="465" y="419"/>
                  <a:pt x="471" y="420"/>
                </a:cubicBezTo>
                <a:cubicBezTo>
                  <a:pt x="485" y="421"/>
                  <a:pt x="496" y="424"/>
                  <a:pt x="499" y="443"/>
                </a:cubicBezTo>
                <a:cubicBezTo>
                  <a:pt x="500" y="451"/>
                  <a:pt x="498" y="450"/>
                  <a:pt x="494" y="451"/>
                </a:cubicBezTo>
                <a:cubicBezTo>
                  <a:pt x="486" y="452"/>
                  <a:pt x="479" y="452"/>
                  <a:pt x="469" y="452"/>
                </a:cubicBezTo>
                <a:cubicBezTo>
                  <a:pt x="472" y="456"/>
                  <a:pt x="479" y="455"/>
                  <a:pt x="476" y="460"/>
                </a:cubicBezTo>
                <a:cubicBezTo>
                  <a:pt x="475" y="462"/>
                  <a:pt x="469" y="460"/>
                  <a:pt x="471" y="465"/>
                </a:cubicBezTo>
                <a:cubicBezTo>
                  <a:pt x="473" y="469"/>
                  <a:pt x="477" y="467"/>
                  <a:pt x="481" y="467"/>
                </a:cubicBezTo>
                <a:cubicBezTo>
                  <a:pt x="493" y="466"/>
                  <a:pt x="502" y="470"/>
                  <a:pt x="500" y="484"/>
                </a:cubicBezTo>
                <a:cubicBezTo>
                  <a:pt x="499" y="489"/>
                  <a:pt x="498" y="493"/>
                  <a:pt x="497" y="498"/>
                </a:cubicBezTo>
                <a:cubicBezTo>
                  <a:pt x="494" y="512"/>
                  <a:pt x="488" y="526"/>
                  <a:pt x="478" y="537"/>
                </a:cubicBezTo>
                <a:cubicBezTo>
                  <a:pt x="469" y="539"/>
                  <a:pt x="460" y="541"/>
                  <a:pt x="452" y="544"/>
                </a:cubicBezTo>
                <a:cubicBezTo>
                  <a:pt x="445" y="547"/>
                  <a:pt x="432" y="543"/>
                  <a:pt x="431" y="550"/>
                </a:cubicBezTo>
                <a:cubicBezTo>
                  <a:pt x="431" y="557"/>
                  <a:pt x="442" y="562"/>
                  <a:pt x="450" y="565"/>
                </a:cubicBezTo>
                <a:cubicBezTo>
                  <a:pt x="454" y="567"/>
                  <a:pt x="458" y="569"/>
                  <a:pt x="462" y="569"/>
                </a:cubicBezTo>
                <a:cubicBezTo>
                  <a:pt x="492" y="570"/>
                  <a:pt x="517" y="587"/>
                  <a:pt x="547" y="590"/>
                </a:cubicBezTo>
                <a:cubicBezTo>
                  <a:pt x="571" y="605"/>
                  <a:pt x="600" y="605"/>
                  <a:pt x="625" y="618"/>
                </a:cubicBezTo>
                <a:cubicBezTo>
                  <a:pt x="626" y="619"/>
                  <a:pt x="629" y="618"/>
                  <a:pt x="631" y="618"/>
                </a:cubicBezTo>
                <a:cubicBezTo>
                  <a:pt x="633" y="619"/>
                  <a:pt x="635" y="619"/>
                  <a:pt x="638" y="620"/>
                </a:cubicBezTo>
                <a:cubicBezTo>
                  <a:pt x="655" y="623"/>
                  <a:pt x="673" y="622"/>
                  <a:pt x="688" y="633"/>
                </a:cubicBezTo>
                <a:cubicBezTo>
                  <a:pt x="688" y="634"/>
                  <a:pt x="687" y="636"/>
                  <a:pt x="686" y="638"/>
                </a:cubicBezTo>
                <a:cubicBezTo>
                  <a:pt x="684" y="637"/>
                  <a:pt x="683" y="636"/>
                  <a:pt x="681" y="635"/>
                </a:cubicBezTo>
                <a:cubicBezTo>
                  <a:pt x="674" y="631"/>
                  <a:pt x="666" y="631"/>
                  <a:pt x="657" y="631"/>
                </a:cubicBezTo>
                <a:cubicBezTo>
                  <a:pt x="652" y="630"/>
                  <a:pt x="647" y="629"/>
                  <a:pt x="642" y="629"/>
                </a:cubicBezTo>
                <a:cubicBezTo>
                  <a:pt x="638" y="624"/>
                  <a:pt x="633" y="620"/>
                  <a:pt x="627" y="620"/>
                </a:cubicBezTo>
                <a:cubicBezTo>
                  <a:pt x="607" y="621"/>
                  <a:pt x="588" y="623"/>
                  <a:pt x="566" y="625"/>
                </a:cubicBezTo>
                <a:cubicBezTo>
                  <a:pt x="575" y="629"/>
                  <a:pt x="581" y="633"/>
                  <a:pt x="587" y="635"/>
                </a:cubicBezTo>
                <a:cubicBezTo>
                  <a:pt x="607" y="643"/>
                  <a:pt x="627" y="647"/>
                  <a:pt x="648" y="652"/>
                </a:cubicBezTo>
                <a:cubicBezTo>
                  <a:pt x="647" y="665"/>
                  <a:pt x="635" y="654"/>
                  <a:pt x="630" y="659"/>
                </a:cubicBezTo>
                <a:cubicBezTo>
                  <a:pt x="631" y="664"/>
                  <a:pt x="635" y="664"/>
                  <a:pt x="638" y="664"/>
                </a:cubicBezTo>
                <a:cubicBezTo>
                  <a:pt x="693" y="679"/>
                  <a:pt x="748" y="693"/>
                  <a:pt x="804" y="704"/>
                </a:cubicBezTo>
                <a:cubicBezTo>
                  <a:pt x="817" y="707"/>
                  <a:pt x="831" y="708"/>
                  <a:pt x="842" y="715"/>
                </a:cubicBezTo>
                <a:cubicBezTo>
                  <a:pt x="846" y="718"/>
                  <a:pt x="866" y="724"/>
                  <a:pt x="872" y="723"/>
                </a:cubicBezTo>
                <a:cubicBezTo>
                  <a:pt x="874" y="722"/>
                  <a:pt x="877" y="722"/>
                  <a:pt x="879" y="722"/>
                </a:cubicBezTo>
                <a:cubicBezTo>
                  <a:pt x="883" y="722"/>
                  <a:pt x="886" y="723"/>
                  <a:pt x="890" y="724"/>
                </a:cubicBezTo>
                <a:cubicBezTo>
                  <a:pt x="890" y="724"/>
                  <a:pt x="890" y="724"/>
                  <a:pt x="890" y="724"/>
                </a:cubicBezTo>
                <a:cubicBezTo>
                  <a:pt x="895" y="731"/>
                  <a:pt x="897" y="738"/>
                  <a:pt x="900" y="749"/>
                </a:cubicBezTo>
                <a:cubicBezTo>
                  <a:pt x="901" y="746"/>
                  <a:pt x="902" y="744"/>
                  <a:pt x="903" y="742"/>
                </a:cubicBezTo>
                <a:cubicBezTo>
                  <a:pt x="909" y="732"/>
                  <a:pt x="916" y="726"/>
                  <a:pt x="928" y="728"/>
                </a:cubicBezTo>
                <a:cubicBezTo>
                  <a:pt x="934" y="729"/>
                  <a:pt x="939" y="731"/>
                  <a:pt x="945" y="732"/>
                </a:cubicBezTo>
                <a:cubicBezTo>
                  <a:pt x="946" y="732"/>
                  <a:pt x="948" y="732"/>
                  <a:pt x="949" y="732"/>
                </a:cubicBezTo>
                <a:cubicBezTo>
                  <a:pt x="950" y="732"/>
                  <a:pt x="951" y="732"/>
                  <a:pt x="952" y="732"/>
                </a:cubicBezTo>
                <a:cubicBezTo>
                  <a:pt x="957" y="731"/>
                  <a:pt x="960" y="733"/>
                  <a:pt x="961" y="738"/>
                </a:cubicBezTo>
                <a:cubicBezTo>
                  <a:pt x="964" y="751"/>
                  <a:pt x="971" y="747"/>
                  <a:pt x="979" y="742"/>
                </a:cubicBezTo>
                <a:cubicBezTo>
                  <a:pt x="982" y="740"/>
                  <a:pt x="985" y="738"/>
                  <a:pt x="990" y="738"/>
                </a:cubicBezTo>
                <a:cubicBezTo>
                  <a:pt x="995" y="738"/>
                  <a:pt x="1000" y="743"/>
                  <a:pt x="998" y="746"/>
                </a:cubicBezTo>
                <a:cubicBezTo>
                  <a:pt x="988" y="755"/>
                  <a:pt x="1000" y="763"/>
                  <a:pt x="997" y="771"/>
                </a:cubicBezTo>
                <a:cubicBezTo>
                  <a:pt x="997" y="775"/>
                  <a:pt x="998" y="777"/>
                  <a:pt x="1002" y="778"/>
                </a:cubicBezTo>
                <a:cubicBezTo>
                  <a:pt x="1005" y="779"/>
                  <a:pt x="1008" y="776"/>
                  <a:pt x="1008" y="773"/>
                </a:cubicBezTo>
                <a:cubicBezTo>
                  <a:pt x="1009" y="770"/>
                  <a:pt x="1010" y="768"/>
                  <a:pt x="1010" y="766"/>
                </a:cubicBezTo>
                <a:cubicBezTo>
                  <a:pt x="1012" y="762"/>
                  <a:pt x="1014" y="758"/>
                  <a:pt x="1014" y="753"/>
                </a:cubicBezTo>
                <a:cubicBezTo>
                  <a:pt x="1014" y="750"/>
                  <a:pt x="1013" y="747"/>
                  <a:pt x="1011" y="744"/>
                </a:cubicBezTo>
                <a:cubicBezTo>
                  <a:pt x="1018" y="736"/>
                  <a:pt x="1025" y="738"/>
                  <a:pt x="1032" y="741"/>
                </a:cubicBezTo>
                <a:cubicBezTo>
                  <a:pt x="1033" y="742"/>
                  <a:pt x="1035" y="743"/>
                  <a:pt x="1036" y="744"/>
                </a:cubicBezTo>
                <a:cubicBezTo>
                  <a:pt x="1047" y="749"/>
                  <a:pt x="1058" y="755"/>
                  <a:pt x="1069" y="755"/>
                </a:cubicBezTo>
                <a:cubicBezTo>
                  <a:pt x="1094" y="754"/>
                  <a:pt x="1119" y="764"/>
                  <a:pt x="1144" y="759"/>
                </a:cubicBezTo>
                <a:cubicBezTo>
                  <a:pt x="1151" y="758"/>
                  <a:pt x="1157" y="762"/>
                  <a:pt x="1162" y="766"/>
                </a:cubicBezTo>
                <a:cubicBezTo>
                  <a:pt x="1162" y="770"/>
                  <a:pt x="1162" y="773"/>
                  <a:pt x="1162" y="777"/>
                </a:cubicBezTo>
                <a:cubicBezTo>
                  <a:pt x="1162" y="783"/>
                  <a:pt x="1166" y="786"/>
                  <a:pt x="1171" y="788"/>
                </a:cubicBezTo>
                <a:cubicBezTo>
                  <a:pt x="1174" y="789"/>
                  <a:pt x="1177" y="788"/>
                  <a:pt x="1179" y="785"/>
                </a:cubicBezTo>
                <a:cubicBezTo>
                  <a:pt x="1183" y="781"/>
                  <a:pt x="1183" y="776"/>
                  <a:pt x="1179" y="771"/>
                </a:cubicBezTo>
                <a:cubicBezTo>
                  <a:pt x="1179" y="771"/>
                  <a:pt x="1179" y="771"/>
                  <a:pt x="1178" y="770"/>
                </a:cubicBezTo>
                <a:cubicBezTo>
                  <a:pt x="1176" y="767"/>
                  <a:pt x="1175" y="764"/>
                  <a:pt x="1175" y="760"/>
                </a:cubicBezTo>
                <a:cubicBezTo>
                  <a:pt x="1200" y="764"/>
                  <a:pt x="1224" y="768"/>
                  <a:pt x="1249" y="772"/>
                </a:cubicBezTo>
                <a:cubicBezTo>
                  <a:pt x="1256" y="779"/>
                  <a:pt x="1253" y="790"/>
                  <a:pt x="1257" y="799"/>
                </a:cubicBezTo>
                <a:cubicBezTo>
                  <a:pt x="1266" y="794"/>
                  <a:pt x="1273" y="788"/>
                  <a:pt x="1273" y="778"/>
                </a:cubicBezTo>
                <a:cubicBezTo>
                  <a:pt x="1280" y="767"/>
                  <a:pt x="1288" y="766"/>
                  <a:pt x="1298" y="774"/>
                </a:cubicBezTo>
                <a:cubicBezTo>
                  <a:pt x="1296" y="775"/>
                  <a:pt x="1293" y="775"/>
                  <a:pt x="1291" y="777"/>
                </a:cubicBezTo>
                <a:cubicBezTo>
                  <a:pt x="1287" y="780"/>
                  <a:pt x="1286" y="785"/>
                  <a:pt x="1289" y="790"/>
                </a:cubicBezTo>
                <a:cubicBezTo>
                  <a:pt x="1291" y="795"/>
                  <a:pt x="1294" y="798"/>
                  <a:pt x="1299" y="799"/>
                </a:cubicBezTo>
                <a:cubicBezTo>
                  <a:pt x="1306" y="800"/>
                  <a:pt x="1303" y="793"/>
                  <a:pt x="1305" y="789"/>
                </a:cubicBezTo>
                <a:cubicBezTo>
                  <a:pt x="1305" y="786"/>
                  <a:pt x="1306" y="784"/>
                  <a:pt x="1309" y="784"/>
                </a:cubicBezTo>
                <a:cubicBezTo>
                  <a:pt x="1313" y="784"/>
                  <a:pt x="1315" y="786"/>
                  <a:pt x="1316" y="789"/>
                </a:cubicBezTo>
                <a:cubicBezTo>
                  <a:pt x="1319" y="794"/>
                  <a:pt x="1321" y="800"/>
                  <a:pt x="1323" y="806"/>
                </a:cubicBezTo>
                <a:cubicBezTo>
                  <a:pt x="1328" y="817"/>
                  <a:pt x="1338" y="815"/>
                  <a:pt x="1347" y="814"/>
                </a:cubicBezTo>
                <a:cubicBezTo>
                  <a:pt x="1355" y="813"/>
                  <a:pt x="1354" y="805"/>
                  <a:pt x="1353" y="798"/>
                </a:cubicBezTo>
                <a:cubicBezTo>
                  <a:pt x="1353" y="797"/>
                  <a:pt x="1353" y="795"/>
                  <a:pt x="1353" y="793"/>
                </a:cubicBezTo>
                <a:cubicBezTo>
                  <a:pt x="1354" y="790"/>
                  <a:pt x="1356" y="787"/>
                  <a:pt x="1360" y="787"/>
                </a:cubicBezTo>
                <a:cubicBezTo>
                  <a:pt x="1361" y="787"/>
                  <a:pt x="1362" y="787"/>
                  <a:pt x="1363" y="787"/>
                </a:cubicBezTo>
                <a:cubicBezTo>
                  <a:pt x="1363" y="787"/>
                  <a:pt x="1363" y="787"/>
                  <a:pt x="1363" y="787"/>
                </a:cubicBezTo>
                <a:cubicBezTo>
                  <a:pt x="1365" y="787"/>
                  <a:pt x="1368" y="786"/>
                  <a:pt x="1370" y="786"/>
                </a:cubicBezTo>
                <a:cubicBezTo>
                  <a:pt x="1375" y="786"/>
                  <a:pt x="1381" y="787"/>
                  <a:pt x="1386" y="788"/>
                </a:cubicBezTo>
                <a:cubicBezTo>
                  <a:pt x="1391" y="789"/>
                  <a:pt x="1395" y="790"/>
                  <a:pt x="1400" y="791"/>
                </a:cubicBezTo>
                <a:cubicBezTo>
                  <a:pt x="1416" y="793"/>
                  <a:pt x="1434" y="792"/>
                  <a:pt x="1447" y="800"/>
                </a:cubicBezTo>
                <a:cubicBezTo>
                  <a:pt x="1464" y="811"/>
                  <a:pt x="1484" y="798"/>
                  <a:pt x="1500" y="809"/>
                </a:cubicBezTo>
                <a:cubicBezTo>
                  <a:pt x="1500" y="810"/>
                  <a:pt x="1502" y="809"/>
                  <a:pt x="1503" y="808"/>
                </a:cubicBezTo>
                <a:cubicBezTo>
                  <a:pt x="1508" y="800"/>
                  <a:pt x="1516" y="804"/>
                  <a:pt x="1523" y="805"/>
                </a:cubicBezTo>
                <a:cubicBezTo>
                  <a:pt x="1543" y="807"/>
                  <a:pt x="1562" y="812"/>
                  <a:pt x="1582" y="816"/>
                </a:cubicBezTo>
                <a:cubicBezTo>
                  <a:pt x="1589" y="817"/>
                  <a:pt x="1595" y="820"/>
                  <a:pt x="1598" y="828"/>
                </a:cubicBezTo>
                <a:cubicBezTo>
                  <a:pt x="1599" y="820"/>
                  <a:pt x="1602" y="817"/>
                  <a:pt x="1610" y="818"/>
                </a:cubicBezTo>
                <a:cubicBezTo>
                  <a:pt x="1614" y="818"/>
                  <a:pt x="1619" y="818"/>
                  <a:pt x="1623" y="819"/>
                </a:cubicBezTo>
                <a:cubicBezTo>
                  <a:pt x="1636" y="820"/>
                  <a:pt x="1649" y="822"/>
                  <a:pt x="1661" y="824"/>
                </a:cubicBezTo>
                <a:cubicBezTo>
                  <a:pt x="1664" y="827"/>
                  <a:pt x="1664" y="829"/>
                  <a:pt x="1662" y="831"/>
                </a:cubicBezTo>
                <a:cubicBezTo>
                  <a:pt x="1661" y="832"/>
                  <a:pt x="1660" y="833"/>
                  <a:pt x="1659" y="833"/>
                </a:cubicBezTo>
                <a:cubicBezTo>
                  <a:pt x="1638" y="835"/>
                  <a:pt x="1617" y="835"/>
                  <a:pt x="1596" y="837"/>
                </a:cubicBezTo>
                <a:cubicBezTo>
                  <a:pt x="1576" y="839"/>
                  <a:pt x="1555" y="832"/>
                  <a:pt x="1535" y="840"/>
                </a:cubicBezTo>
                <a:cubicBezTo>
                  <a:pt x="1535" y="840"/>
                  <a:pt x="1535" y="840"/>
                  <a:pt x="1535" y="840"/>
                </a:cubicBezTo>
                <a:cubicBezTo>
                  <a:pt x="1532" y="840"/>
                  <a:pt x="1529" y="840"/>
                  <a:pt x="1526" y="840"/>
                </a:cubicBezTo>
                <a:cubicBezTo>
                  <a:pt x="1523" y="839"/>
                  <a:pt x="1519" y="840"/>
                  <a:pt x="1517" y="838"/>
                </a:cubicBezTo>
                <a:cubicBezTo>
                  <a:pt x="1507" y="823"/>
                  <a:pt x="1496" y="828"/>
                  <a:pt x="1485" y="836"/>
                </a:cubicBezTo>
                <a:cubicBezTo>
                  <a:pt x="1480" y="839"/>
                  <a:pt x="1475" y="841"/>
                  <a:pt x="1469" y="838"/>
                </a:cubicBezTo>
                <a:cubicBezTo>
                  <a:pt x="1463" y="836"/>
                  <a:pt x="1458" y="837"/>
                  <a:pt x="1452" y="838"/>
                </a:cubicBezTo>
                <a:cubicBezTo>
                  <a:pt x="1431" y="839"/>
                  <a:pt x="1409" y="847"/>
                  <a:pt x="1389" y="839"/>
                </a:cubicBezTo>
                <a:cubicBezTo>
                  <a:pt x="1384" y="837"/>
                  <a:pt x="1380" y="836"/>
                  <a:pt x="1376" y="835"/>
                </a:cubicBezTo>
                <a:cubicBezTo>
                  <a:pt x="1370" y="833"/>
                  <a:pt x="1364" y="832"/>
                  <a:pt x="1357" y="832"/>
                </a:cubicBezTo>
                <a:cubicBezTo>
                  <a:pt x="1351" y="832"/>
                  <a:pt x="1345" y="833"/>
                  <a:pt x="1339" y="834"/>
                </a:cubicBezTo>
                <a:cubicBezTo>
                  <a:pt x="1338" y="834"/>
                  <a:pt x="1338" y="834"/>
                  <a:pt x="1337" y="834"/>
                </a:cubicBezTo>
                <a:cubicBezTo>
                  <a:pt x="1330" y="834"/>
                  <a:pt x="1323" y="841"/>
                  <a:pt x="1315" y="841"/>
                </a:cubicBezTo>
                <a:cubicBezTo>
                  <a:pt x="1314" y="841"/>
                  <a:pt x="1313" y="841"/>
                  <a:pt x="1313" y="841"/>
                </a:cubicBezTo>
                <a:cubicBezTo>
                  <a:pt x="1312" y="841"/>
                  <a:pt x="1311" y="841"/>
                  <a:pt x="1310" y="841"/>
                </a:cubicBezTo>
                <a:cubicBezTo>
                  <a:pt x="1308" y="840"/>
                  <a:pt x="1306" y="838"/>
                  <a:pt x="1304" y="835"/>
                </a:cubicBezTo>
                <a:cubicBezTo>
                  <a:pt x="1302" y="833"/>
                  <a:pt x="1297" y="836"/>
                  <a:pt x="1295" y="839"/>
                </a:cubicBezTo>
                <a:cubicBezTo>
                  <a:pt x="1289" y="846"/>
                  <a:pt x="1281" y="847"/>
                  <a:pt x="1273" y="845"/>
                </a:cubicBezTo>
                <a:cubicBezTo>
                  <a:pt x="1264" y="842"/>
                  <a:pt x="1275" y="834"/>
                  <a:pt x="1271" y="829"/>
                </a:cubicBezTo>
                <a:cubicBezTo>
                  <a:pt x="1260" y="845"/>
                  <a:pt x="1252" y="848"/>
                  <a:pt x="1242" y="839"/>
                </a:cubicBezTo>
                <a:cubicBezTo>
                  <a:pt x="1240" y="830"/>
                  <a:pt x="1249" y="832"/>
                  <a:pt x="1255" y="828"/>
                </a:cubicBezTo>
                <a:cubicBezTo>
                  <a:pt x="1246" y="825"/>
                  <a:pt x="1240" y="813"/>
                  <a:pt x="1234" y="821"/>
                </a:cubicBezTo>
                <a:cubicBezTo>
                  <a:pt x="1228" y="828"/>
                  <a:pt x="1221" y="825"/>
                  <a:pt x="1215" y="828"/>
                </a:cubicBezTo>
                <a:cubicBezTo>
                  <a:pt x="1215" y="829"/>
                  <a:pt x="1216" y="829"/>
                  <a:pt x="1216" y="830"/>
                </a:cubicBezTo>
                <a:cubicBezTo>
                  <a:pt x="1220" y="833"/>
                  <a:pt x="1230" y="830"/>
                  <a:pt x="1228" y="839"/>
                </a:cubicBezTo>
                <a:cubicBezTo>
                  <a:pt x="1227" y="841"/>
                  <a:pt x="1225" y="841"/>
                  <a:pt x="1224" y="842"/>
                </a:cubicBezTo>
                <a:cubicBezTo>
                  <a:pt x="1217" y="846"/>
                  <a:pt x="1209" y="846"/>
                  <a:pt x="1201" y="845"/>
                </a:cubicBezTo>
                <a:cubicBezTo>
                  <a:pt x="1201" y="845"/>
                  <a:pt x="1200" y="845"/>
                  <a:pt x="1199" y="845"/>
                </a:cubicBezTo>
                <a:cubicBezTo>
                  <a:pt x="1198" y="845"/>
                  <a:pt x="1196" y="845"/>
                  <a:pt x="1194" y="845"/>
                </a:cubicBezTo>
                <a:cubicBezTo>
                  <a:pt x="1194" y="845"/>
                  <a:pt x="1193" y="844"/>
                  <a:pt x="1192" y="844"/>
                </a:cubicBezTo>
                <a:cubicBezTo>
                  <a:pt x="1182" y="843"/>
                  <a:pt x="1172" y="834"/>
                  <a:pt x="1162" y="844"/>
                </a:cubicBezTo>
                <a:cubicBezTo>
                  <a:pt x="1152" y="843"/>
                  <a:pt x="1142" y="842"/>
                  <a:pt x="1132" y="841"/>
                </a:cubicBezTo>
                <a:cubicBezTo>
                  <a:pt x="1128" y="838"/>
                  <a:pt x="1126" y="841"/>
                  <a:pt x="1123" y="843"/>
                </a:cubicBezTo>
                <a:cubicBezTo>
                  <a:pt x="1123" y="844"/>
                  <a:pt x="1122" y="844"/>
                  <a:pt x="1122" y="845"/>
                </a:cubicBezTo>
                <a:cubicBezTo>
                  <a:pt x="1118" y="845"/>
                  <a:pt x="1114" y="845"/>
                  <a:pt x="1111" y="845"/>
                </a:cubicBezTo>
                <a:cubicBezTo>
                  <a:pt x="1109" y="842"/>
                  <a:pt x="1105" y="840"/>
                  <a:pt x="1101" y="839"/>
                </a:cubicBezTo>
                <a:cubicBezTo>
                  <a:pt x="1095" y="831"/>
                  <a:pt x="1105" y="829"/>
                  <a:pt x="1106" y="824"/>
                </a:cubicBezTo>
                <a:cubicBezTo>
                  <a:pt x="1109" y="816"/>
                  <a:pt x="1113" y="813"/>
                  <a:pt x="1120" y="822"/>
                </a:cubicBezTo>
                <a:cubicBezTo>
                  <a:pt x="1126" y="829"/>
                  <a:pt x="1145" y="827"/>
                  <a:pt x="1151" y="820"/>
                </a:cubicBezTo>
                <a:cubicBezTo>
                  <a:pt x="1153" y="817"/>
                  <a:pt x="1154" y="815"/>
                  <a:pt x="1152" y="812"/>
                </a:cubicBezTo>
                <a:cubicBezTo>
                  <a:pt x="1151" y="811"/>
                  <a:pt x="1150" y="808"/>
                  <a:pt x="1147" y="809"/>
                </a:cubicBezTo>
                <a:cubicBezTo>
                  <a:pt x="1119" y="814"/>
                  <a:pt x="1115" y="812"/>
                  <a:pt x="1108" y="786"/>
                </a:cubicBezTo>
                <a:cubicBezTo>
                  <a:pt x="1108" y="785"/>
                  <a:pt x="1107" y="784"/>
                  <a:pt x="1106" y="783"/>
                </a:cubicBezTo>
                <a:cubicBezTo>
                  <a:pt x="1101" y="786"/>
                  <a:pt x="1100" y="792"/>
                  <a:pt x="1098" y="796"/>
                </a:cubicBezTo>
                <a:cubicBezTo>
                  <a:pt x="1093" y="805"/>
                  <a:pt x="1089" y="815"/>
                  <a:pt x="1082" y="797"/>
                </a:cubicBezTo>
                <a:cubicBezTo>
                  <a:pt x="1079" y="793"/>
                  <a:pt x="1073" y="784"/>
                  <a:pt x="1063" y="789"/>
                </a:cubicBezTo>
                <a:cubicBezTo>
                  <a:pt x="1063" y="789"/>
                  <a:pt x="1062" y="790"/>
                  <a:pt x="1062" y="790"/>
                </a:cubicBezTo>
                <a:cubicBezTo>
                  <a:pt x="1062" y="791"/>
                  <a:pt x="1063" y="792"/>
                  <a:pt x="1063" y="793"/>
                </a:cubicBezTo>
                <a:cubicBezTo>
                  <a:pt x="1062" y="795"/>
                  <a:pt x="1062" y="797"/>
                  <a:pt x="1061" y="800"/>
                </a:cubicBezTo>
                <a:cubicBezTo>
                  <a:pt x="1054" y="802"/>
                  <a:pt x="1044" y="810"/>
                  <a:pt x="1042" y="794"/>
                </a:cubicBezTo>
                <a:cubicBezTo>
                  <a:pt x="1042" y="791"/>
                  <a:pt x="1039" y="790"/>
                  <a:pt x="1037" y="792"/>
                </a:cubicBezTo>
                <a:cubicBezTo>
                  <a:pt x="1028" y="801"/>
                  <a:pt x="1027" y="793"/>
                  <a:pt x="1024" y="787"/>
                </a:cubicBezTo>
                <a:cubicBezTo>
                  <a:pt x="1022" y="783"/>
                  <a:pt x="1020" y="780"/>
                  <a:pt x="1016" y="781"/>
                </a:cubicBezTo>
                <a:cubicBezTo>
                  <a:pt x="1011" y="782"/>
                  <a:pt x="1012" y="786"/>
                  <a:pt x="1011" y="789"/>
                </a:cubicBezTo>
                <a:cubicBezTo>
                  <a:pt x="1008" y="808"/>
                  <a:pt x="1011" y="813"/>
                  <a:pt x="1028" y="823"/>
                </a:cubicBezTo>
                <a:cubicBezTo>
                  <a:pt x="1026" y="818"/>
                  <a:pt x="1022" y="814"/>
                  <a:pt x="1027" y="810"/>
                </a:cubicBezTo>
                <a:cubicBezTo>
                  <a:pt x="1030" y="807"/>
                  <a:pt x="1034" y="811"/>
                  <a:pt x="1038" y="812"/>
                </a:cubicBezTo>
                <a:cubicBezTo>
                  <a:pt x="1048" y="814"/>
                  <a:pt x="1057" y="819"/>
                  <a:pt x="1067" y="813"/>
                </a:cubicBezTo>
                <a:cubicBezTo>
                  <a:pt x="1075" y="812"/>
                  <a:pt x="1081" y="815"/>
                  <a:pt x="1083" y="822"/>
                </a:cubicBezTo>
                <a:cubicBezTo>
                  <a:pt x="1084" y="828"/>
                  <a:pt x="1074" y="824"/>
                  <a:pt x="1070" y="828"/>
                </a:cubicBezTo>
                <a:cubicBezTo>
                  <a:pt x="1071" y="828"/>
                  <a:pt x="1072" y="828"/>
                  <a:pt x="1072" y="828"/>
                </a:cubicBezTo>
                <a:cubicBezTo>
                  <a:pt x="1073" y="828"/>
                  <a:pt x="1074" y="828"/>
                  <a:pt x="1075" y="828"/>
                </a:cubicBezTo>
                <a:cubicBezTo>
                  <a:pt x="1076" y="828"/>
                  <a:pt x="1076" y="827"/>
                  <a:pt x="1077" y="827"/>
                </a:cubicBezTo>
                <a:cubicBezTo>
                  <a:pt x="1082" y="826"/>
                  <a:pt x="1086" y="826"/>
                  <a:pt x="1085" y="836"/>
                </a:cubicBezTo>
                <a:cubicBezTo>
                  <a:pt x="1083" y="837"/>
                  <a:pt x="1082" y="838"/>
                  <a:pt x="1081" y="839"/>
                </a:cubicBezTo>
                <a:cubicBezTo>
                  <a:pt x="1080" y="840"/>
                  <a:pt x="1080" y="840"/>
                  <a:pt x="1080" y="840"/>
                </a:cubicBezTo>
                <a:cubicBezTo>
                  <a:pt x="1078" y="841"/>
                  <a:pt x="1077" y="843"/>
                  <a:pt x="1074" y="843"/>
                </a:cubicBezTo>
                <a:cubicBezTo>
                  <a:pt x="1074" y="844"/>
                  <a:pt x="1073" y="844"/>
                  <a:pt x="1072" y="844"/>
                </a:cubicBezTo>
                <a:cubicBezTo>
                  <a:pt x="1071" y="844"/>
                  <a:pt x="1069" y="843"/>
                  <a:pt x="1068" y="843"/>
                </a:cubicBezTo>
                <a:cubicBezTo>
                  <a:pt x="1045" y="834"/>
                  <a:pt x="1020" y="839"/>
                  <a:pt x="996" y="837"/>
                </a:cubicBezTo>
                <a:cubicBezTo>
                  <a:pt x="984" y="834"/>
                  <a:pt x="972" y="840"/>
                  <a:pt x="960" y="834"/>
                </a:cubicBezTo>
                <a:cubicBezTo>
                  <a:pt x="957" y="832"/>
                  <a:pt x="954" y="831"/>
                  <a:pt x="951" y="831"/>
                </a:cubicBezTo>
                <a:cubicBezTo>
                  <a:pt x="945" y="830"/>
                  <a:pt x="940" y="832"/>
                  <a:pt x="935" y="837"/>
                </a:cubicBezTo>
                <a:cubicBezTo>
                  <a:pt x="934" y="839"/>
                  <a:pt x="932" y="840"/>
                  <a:pt x="931" y="842"/>
                </a:cubicBezTo>
                <a:cubicBezTo>
                  <a:pt x="927" y="842"/>
                  <a:pt x="923" y="837"/>
                  <a:pt x="919" y="843"/>
                </a:cubicBezTo>
                <a:cubicBezTo>
                  <a:pt x="914" y="843"/>
                  <a:pt x="909" y="844"/>
                  <a:pt x="904" y="839"/>
                </a:cubicBezTo>
                <a:cubicBezTo>
                  <a:pt x="904" y="838"/>
                  <a:pt x="904" y="838"/>
                  <a:pt x="903" y="837"/>
                </a:cubicBezTo>
                <a:cubicBezTo>
                  <a:pt x="901" y="836"/>
                  <a:pt x="899" y="836"/>
                  <a:pt x="897" y="838"/>
                </a:cubicBezTo>
                <a:cubicBezTo>
                  <a:pt x="896" y="839"/>
                  <a:pt x="896" y="840"/>
                  <a:pt x="895" y="840"/>
                </a:cubicBezTo>
                <a:cubicBezTo>
                  <a:pt x="882" y="843"/>
                  <a:pt x="869" y="843"/>
                  <a:pt x="856" y="840"/>
                </a:cubicBezTo>
                <a:cubicBezTo>
                  <a:pt x="852" y="839"/>
                  <a:pt x="847" y="838"/>
                  <a:pt x="843" y="836"/>
                </a:cubicBezTo>
                <a:cubicBezTo>
                  <a:pt x="830" y="832"/>
                  <a:pt x="810" y="836"/>
                  <a:pt x="794" y="838"/>
                </a:cubicBezTo>
                <a:cubicBezTo>
                  <a:pt x="785" y="839"/>
                  <a:pt x="777" y="843"/>
                  <a:pt x="768" y="840"/>
                </a:cubicBezTo>
                <a:cubicBezTo>
                  <a:pt x="761" y="840"/>
                  <a:pt x="754" y="840"/>
                  <a:pt x="747" y="840"/>
                </a:cubicBezTo>
                <a:cubicBezTo>
                  <a:pt x="745" y="838"/>
                  <a:pt x="743" y="837"/>
                  <a:pt x="741" y="836"/>
                </a:cubicBezTo>
                <a:cubicBezTo>
                  <a:pt x="742" y="828"/>
                  <a:pt x="745" y="821"/>
                  <a:pt x="743" y="813"/>
                </a:cubicBezTo>
                <a:cubicBezTo>
                  <a:pt x="743" y="809"/>
                  <a:pt x="741" y="806"/>
                  <a:pt x="738" y="807"/>
                </a:cubicBezTo>
                <a:cubicBezTo>
                  <a:pt x="734" y="808"/>
                  <a:pt x="735" y="811"/>
                  <a:pt x="736" y="813"/>
                </a:cubicBezTo>
                <a:cubicBezTo>
                  <a:pt x="737" y="822"/>
                  <a:pt x="735" y="829"/>
                  <a:pt x="731" y="836"/>
                </a:cubicBezTo>
                <a:cubicBezTo>
                  <a:pt x="720" y="836"/>
                  <a:pt x="708" y="837"/>
                  <a:pt x="697" y="840"/>
                </a:cubicBezTo>
                <a:cubicBezTo>
                  <a:pt x="695" y="840"/>
                  <a:pt x="693" y="840"/>
                  <a:pt x="691" y="840"/>
                </a:cubicBezTo>
                <a:cubicBezTo>
                  <a:pt x="687" y="837"/>
                  <a:pt x="683" y="837"/>
                  <a:pt x="678" y="837"/>
                </a:cubicBezTo>
                <a:cubicBezTo>
                  <a:pt x="677" y="837"/>
                  <a:pt x="675" y="837"/>
                  <a:pt x="674" y="837"/>
                </a:cubicBezTo>
                <a:cubicBezTo>
                  <a:pt x="661" y="837"/>
                  <a:pt x="649" y="841"/>
                  <a:pt x="636" y="839"/>
                </a:cubicBezTo>
                <a:cubicBezTo>
                  <a:pt x="626" y="838"/>
                  <a:pt x="616" y="838"/>
                  <a:pt x="605" y="838"/>
                </a:cubicBezTo>
                <a:cubicBezTo>
                  <a:pt x="589" y="838"/>
                  <a:pt x="572" y="840"/>
                  <a:pt x="555" y="843"/>
                </a:cubicBezTo>
                <a:cubicBezTo>
                  <a:pt x="552" y="843"/>
                  <a:pt x="549" y="842"/>
                  <a:pt x="545" y="843"/>
                </a:cubicBezTo>
                <a:cubicBezTo>
                  <a:pt x="537" y="843"/>
                  <a:pt x="529" y="844"/>
                  <a:pt x="521" y="846"/>
                </a:cubicBezTo>
                <a:cubicBezTo>
                  <a:pt x="519" y="846"/>
                  <a:pt x="517" y="846"/>
                  <a:pt x="516" y="847"/>
                </a:cubicBezTo>
                <a:cubicBezTo>
                  <a:pt x="506" y="846"/>
                  <a:pt x="497" y="846"/>
                  <a:pt x="488" y="846"/>
                </a:cubicBezTo>
                <a:cubicBezTo>
                  <a:pt x="484" y="846"/>
                  <a:pt x="480" y="844"/>
                  <a:pt x="478" y="849"/>
                </a:cubicBezTo>
                <a:cubicBezTo>
                  <a:pt x="475" y="850"/>
                  <a:pt x="472" y="851"/>
                  <a:pt x="469" y="852"/>
                </a:cubicBezTo>
                <a:cubicBezTo>
                  <a:pt x="467" y="850"/>
                  <a:pt x="465" y="849"/>
                  <a:pt x="462" y="849"/>
                </a:cubicBezTo>
                <a:cubicBezTo>
                  <a:pt x="462" y="849"/>
                  <a:pt x="462" y="849"/>
                  <a:pt x="462" y="849"/>
                </a:cubicBezTo>
                <a:cubicBezTo>
                  <a:pt x="461" y="849"/>
                  <a:pt x="460" y="849"/>
                  <a:pt x="459" y="849"/>
                </a:cubicBezTo>
                <a:cubicBezTo>
                  <a:pt x="459" y="849"/>
                  <a:pt x="458" y="849"/>
                  <a:pt x="457" y="850"/>
                </a:cubicBezTo>
                <a:cubicBezTo>
                  <a:pt x="446" y="845"/>
                  <a:pt x="439" y="859"/>
                  <a:pt x="429" y="858"/>
                </a:cubicBezTo>
                <a:cubicBezTo>
                  <a:pt x="429" y="858"/>
                  <a:pt x="428" y="858"/>
                  <a:pt x="428" y="858"/>
                </a:cubicBezTo>
                <a:cubicBezTo>
                  <a:pt x="427" y="858"/>
                  <a:pt x="427" y="858"/>
                  <a:pt x="426" y="858"/>
                </a:cubicBezTo>
                <a:cubicBezTo>
                  <a:pt x="418" y="858"/>
                  <a:pt x="410" y="858"/>
                  <a:pt x="402" y="857"/>
                </a:cubicBezTo>
                <a:cubicBezTo>
                  <a:pt x="412" y="851"/>
                  <a:pt x="418" y="843"/>
                  <a:pt x="410" y="831"/>
                </a:cubicBezTo>
                <a:cubicBezTo>
                  <a:pt x="404" y="820"/>
                  <a:pt x="394" y="811"/>
                  <a:pt x="389" y="797"/>
                </a:cubicBezTo>
                <a:cubicBezTo>
                  <a:pt x="391" y="816"/>
                  <a:pt x="385" y="833"/>
                  <a:pt x="386" y="851"/>
                </a:cubicBezTo>
                <a:cubicBezTo>
                  <a:pt x="385" y="852"/>
                  <a:pt x="384" y="852"/>
                  <a:pt x="383" y="852"/>
                </a:cubicBezTo>
                <a:cubicBezTo>
                  <a:pt x="372" y="850"/>
                  <a:pt x="365" y="852"/>
                  <a:pt x="368" y="866"/>
                </a:cubicBezTo>
                <a:cubicBezTo>
                  <a:pt x="368" y="867"/>
                  <a:pt x="368" y="869"/>
                  <a:pt x="368" y="871"/>
                </a:cubicBezTo>
                <a:cubicBezTo>
                  <a:pt x="369" y="876"/>
                  <a:pt x="368" y="881"/>
                  <a:pt x="368" y="886"/>
                </a:cubicBezTo>
                <a:cubicBezTo>
                  <a:pt x="367" y="886"/>
                  <a:pt x="366" y="886"/>
                  <a:pt x="366" y="886"/>
                </a:cubicBezTo>
                <a:cubicBezTo>
                  <a:pt x="362" y="886"/>
                  <a:pt x="360" y="884"/>
                  <a:pt x="357" y="882"/>
                </a:cubicBezTo>
                <a:cubicBezTo>
                  <a:pt x="356" y="881"/>
                  <a:pt x="355" y="881"/>
                  <a:pt x="354" y="880"/>
                </a:cubicBezTo>
                <a:cubicBezTo>
                  <a:pt x="350" y="877"/>
                  <a:pt x="345" y="876"/>
                  <a:pt x="344" y="883"/>
                </a:cubicBezTo>
                <a:cubicBezTo>
                  <a:pt x="344" y="887"/>
                  <a:pt x="349" y="893"/>
                  <a:pt x="341" y="893"/>
                </a:cubicBezTo>
                <a:cubicBezTo>
                  <a:pt x="333" y="893"/>
                  <a:pt x="338" y="886"/>
                  <a:pt x="336" y="883"/>
                </a:cubicBezTo>
                <a:cubicBezTo>
                  <a:pt x="333" y="875"/>
                  <a:pt x="328" y="871"/>
                  <a:pt x="320" y="874"/>
                </a:cubicBezTo>
                <a:cubicBezTo>
                  <a:pt x="313" y="876"/>
                  <a:pt x="306" y="880"/>
                  <a:pt x="307" y="887"/>
                </a:cubicBezTo>
                <a:cubicBezTo>
                  <a:pt x="309" y="893"/>
                  <a:pt x="315" y="899"/>
                  <a:pt x="324" y="896"/>
                </a:cubicBezTo>
                <a:cubicBezTo>
                  <a:pt x="325" y="896"/>
                  <a:pt x="326" y="895"/>
                  <a:pt x="327" y="895"/>
                </a:cubicBezTo>
                <a:cubicBezTo>
                  <a:pt x="328" y="895"/>
                  <a:pt x="329" y="895"/>
                  <a:pt x="330" y="895"/>
                </a:cubicBezTo>
                <a:cubicBezTo>
                  <a:pt x="330" y="895"/>
                  <a:pt x="330" y="895"/>
                  <a:pt x="330" y="895"/>
                </a:cubicBezTo>
                <a:cubicBezTo>
                  <a:pt x="335" y="895"/>
                  <a:pt x="339" y="898"/>
                  <a:pt x="344" y="901"/>
                </a:cubicBezTo>
                <a:cubicBezTo>
                  <a:pt x="341" y="906"/>
                  <a:pt x="336" y="905"/>
                  <a:pt x="332" y="905"/>
                </a:cubicBezTo>
                <a:cubicBezTo>
                  <a:pt x="331" y="905"/>
                  <a:pt x="330" y="905"/>
                  <a:pt x="329" y="905"/>
                </a:cubicBezTo>
                <a:cubicBezTo>
                  <a:pt x="326" y="906"/>
                  <a:pt x="323" y="905"/>
                  <a:pt x="323" y="909"/>
                </a:cubicBezTo>
                <a:cubicBezTo>
                  <a:pt x="324" y="910"/>
                  <a:pt x="325" y="913"/>
                  <a:pt x="325" y="913"/>
                </a:cubicBezTo>
                <a:cubicBezTo>
                  <a:pt x="327" y="913"/>
                  <a:pt x="329" y="912"/>
                  <a:pt x="331" y="911"/>
                </a:cubicBezTo>
                <a:cubicBezTo>
                  <a:pt x="343" y="906"/>
                  <a:pt x="348" y="909"/>
                  <a:pt x="349" y="923"/>
                </a:cubicBezTo>
                <a:cubicBezTo>
                  <a:pt x="341" y="922"/>
                  <a:pt x="338" y="924"/>
                  <a:pt x="343" y="932"/>
                </a:cubicBezTo>
                <a:cubicBezTo>
                  <a:pt x="346" y="937"/>
                  <a:pt x="348" y="944"/>
                  <a:pt x="341" y="947"/>
                </a:cubicBezTo>
                <a:cubicBezTo>
                  <a:pt x="335" y="951"/>
                  <a:pt x="330" y="946"/>
                  <a:pt x="327" y="942"/>
                </a:cubicBezTo>
                <a:cubicBezTo>
                  <a:pt x="322" y="935"/>
                  <a:pt x="317" y="932"/>
                  <a:pt x="309" y="938"/>
                </a:cubicBezTo>
                <a:cubicBezTo>
                  <a:pt x="307" y="939"/>
                  <a:pt x="304" y="938"/>
                  <a:pt x="303" y="935"/>
                </a:cubicBezTo>
                <a:cubicBezTo>
                  <a:pt x="305" y="933"/>
                  <a:pt x="307" y="932"/>
                  <a:pt x="310" y="930"/>
                </a:cubicBezTo>
                <a:cubicBezTo>
                  <a:pt x="314" y="927"/>
                  <a:pt x="325" y="933"/>
                  <a:pt x="323" y="924"/>
                </a:cubicBezTo>
                <a:cubicBezTo>
                  <a:pt x="322" y="916"/>
                  <a:pt x="313" y="922"/>
                  <a:pt x="308" y="922"/>
                </a:cubicBezTo>
                <a:cubicBezTo>
                  <a:pt x="307" y="922"/>
                  <a:pt x="307" y="922"/>
                  <a:pt x="306" y="922"/>
                </a:cubicBezTo>
                <a:cubicBezTo>
                  <a:pt x="304" y="923"/>
                  <a:pt x="302" y="923"/>
                  <a:pt x="301" y="924"/>
                </a:cubicBezTo>
                <a:cubicBezTo>
                  <a:pt x="295" y="923"/>
                  <a:pt x="289" y="923"/>
                  <a:pt x="283" y="923"/>
                </a:cubicBezTo>
                <a:cubicBezTo>
                  <a:pt x="280" y="923"/>
                  <a:pt x="276" y="923"/>
                  <a:pt x="272" y="923"/>
                </a:cubicBezTo>
                <a:cubicBezTo>
                  <a:pt x="266" y="924"/>
                  <a:pt x="261" y="924"/>
                  <a:pt x="255" y="925"/>
                </a:cubicBezTo>
                <a:cubicBezTo>
                  <a:pt x="252" y="926"/>
                  <a:pt x="248" y="925"/>
                  <a:pt x="248" y="929"/>
                </a:cubicBezTo>
                <a:cubicBezTo>
                  <a:pt x="247" y="934"/>
                  <a:pt x="251" y="935"/>
                  <a:pt x="255" y="936"/>
                </a:cubicBezTo>
                <a:cubicBezTo>
                  <a:pt x="260" y="936"/>
                  <a:pt x="267" y="936"/>
                  <a:pt x="270" y="940"/>
                </a:cubicBezTo>
                <a:cubicBezTo>
                  <a:pt x="280" y="954"/>
                  <a:pt x="292" y="961"/>
                  <a:pt x="309" y="956"/>
                </a:cubicBezTo>
                <a:cubicBezTo>
                  <a:pt x="314" y="956"/>
                  <a:pt x="318" y="957"/>
                  <a:pt x="321" y="960"/>
                </a:cubicBezTo>
                <a:cubicBezTo>
                  <a:pt x="322" y="963"/>
                  <a:pt x="322" y="966"/>
                  <a:pt x="324" y="968"/>
                </a:cubicBezTo>
                <a:cubicBezTo>
                  <a:pt x="324" y="969"/>
                  <a:pt x="325" y="970"/>
                  <a:pt x="326" y="971"/>
                </a:cubicBezTo>
                <a:cubicBezTo>
                  <a:pt x="327" y="972"/>
                  <a:pt x="327" y="973"/>
                  <a:pt x="328" y="973"/>
                </a:cubicBezTo>
                <a:cubicBezTo>
                  <a:pt x="333" y="978"/>
                  <a:pt x="340" y="979"/>
                  <a:pt x="349" y="978"/>
                </a:cubicBezTo>
                <a:cubicBezTo>
                  <a:pt x="354" y="982"/>
                  <a:pt x="359" y="983"/>
                  <a:pt x="365" y="985"/>
                </a:cubicBezTo>
                <a:cubicBezTo>
                  <a:pt x="365" y="985"/>
                  <a:pt x="366" y="985"/>
                  <a:pt x="366" y="985"/>
                </a:cubicBezTo>
                <a:cubicBezTo>
                  <a:pt x="367" y="985"/>
                  <a:pt x="368" y="985"/>
                  <a:pt x="369" y="986"/>
                </a:cubicBezTo>
                <a:cubicBezTo>
                  <a:pt x="371" y="987"/>
                  <a:pt x="373" y="988"/>
                  <a:pt x="375" y="989"/>
                </a:cubicBezTo>
                <a:cubicBezTo>
                  <a:pt x="370" y="997"/>
                  <a:pt x="364" y="999"/>
                  <a:pt x="356" y="994"/>
                </a:cubicBezTo>
                <a:cubicBezTo>
                  <a:pt x="352" y="991"/>
                  <a:pt x="347" y="990"/>
                  <a:pt x="343" y="993"/>
                </a:cubicBezTo>
                <a:cubicBezTo>
                  <a:pt x="333" y="999"/>
                  <a:pt x="326" y="998"/>
                  <a:pt x="323" y="986"/>
                </a:cubicBezTo>
                <a:cubicBezTo>
                  <a:pt x="316" y="988"/>
                  <a:pt x="321" y="995"/>
                  <a:pt x="315" y="997"/>
                </a:cubicBezTo>
                <a:cubicBezTo>
                  <a:pt x="310" y="998"/>
                  <a:pt x="305" y="999"/>
                  <a:pt x="300" y="1000"/>
                </a:cubicBezTo>
                <a:cubicBezTo>
                  <a:pt x="291" y="999"/>
                  <a:pt x="282" y="999"/>
                  <a:pt x="273" y="1004"/>
                </a:cubicBezTo>
                <a:cubicBezTo>
                  <a:pt x="279" y="1008"/>
                  <a:pt x="284" y="1010"/>
                  <a:pt x="290" y="1009"/>
                </a:cubicBezTo>
                <a:cubicBezTo>
                  <a:pt x="292" y="1009"/>
                  <a:pt x="293" y="1008"/>
                  <a:pt x="294" y="1008"/>
                </a:cubicBezTo>
                <a:cubicBezTo>
                  <a:pt x="296" y="1008"/>
                  <a:pt x="298" y="1008"/>
                  <a:pt x="299" y="1008"/>
                </a:cubicBezTo>
                <a:cubicBezTo>
                  <a:pt x="302" y="1010"/>
                  <a:pt x="306" y="1012"/>
                  <a:pt x="304" y="1016"/>
                </a:cubicBezTo>
                <a:cubicBezTo>
                  <a:pt x="301" y="1022"/>
                  <a:pt x="295" y="1022"/>
                  <a:pt x="290" y="1021"/>
                </a:cubicBezTo>
                <a:cubicBezTo>
                  <a:pt x="288" y="1020"/>
                  <a:pt x="286" y="1020"/>
                  <a:pt x="283" y="1019"/>
                </a:cubicBezTo>
                <a:cubicBezTo>
                  <a:pt x="282" y="1019"/>
                  <a:pt x="280" y="1019"/>
                  <a:pt x="279" y="1019"/>
                </a:cubicBezTo>
                <a:cubicBezTo>
                  <a:pt x="277" y="1018"/>
                  <a:pt x="276" y="1018"/>
                  <a:pt x="275" y="1018"/>
                </a:cubicBezTo>
                <a:cubicBezTo>
                  <a:pt x="268" y="1018"/>
                  <a:pt x="262" y="1020"/>
                  <a:pt x="257" y="1027"/>
                </a:cubicBezTo>
                <a:cubicBezTo>
                  <a:pt x="256" y="1028"/>
                  <a:pt x="254" y="1028"/>
                  <a:pt x="253" y="1029"/>
                </a:cubicBezTo>
                <a:cubicBezTo>
                  <a:pt x="237" y="1033"/>
                  <a:pt x="218" y="1028"/>
                  <a:pt x="201" y="1035"/>
                </a:cubicBezTo>
                <a:cubicBezTo>
                  <a:pt x="207" y="1043"/>
                  <a:pt x="214" y="1039"/>
                  <a:pt x="221" y="1038"/>
                </a:cubicBezTo>
                <a:cubicBezTo>
                  <a:pt x="227" y="1037"/>
                  <a:pt x="234" y="1036"/>
                  <a:pt x="238" y="1042"/>
                </a:cubicBezTo>
                <a:cubicBezTo>
                  <a:pt x="242" y="1050"/>
                  <a:pt x="250" y="1050"/>
                  <a:pt x="256" y="1053"/>
                </a:cubicBezTo>
                <a:cubicBezTo>
                  <a:pt x="258" y="1054"/>
                  <a:pt x="260" y="1054"/>
                  <a:pt x="261" y="1055"/>
                </a:cubicBezTo>
                <a:cubicBezTo>
                  <a:pt x="262" y="1055"/>
                  <a:pt x="262" y="1055"/>
                  <a:pt x="263" y="1055"/>
                </a:cubicBezTo>
                <a:cubicBezTo>
                  <a:pt x="267" y="1055"/>
                  <a:pt x="270" y="1053"/>
                  <a:pt x="272" y="1049"/>
                </a:cubicBezTo>
                <a:cubicBezTo>
                  <a:pt x="272" y="1049"/>
                  <a:pt x="273" y="1049"/>
                  <a:pt x="274" y="1049"/>
                </a:cubicBezTo>
                <a:cubicBezTo>
                  <a:pt x="274" y="1049"/>
                  <a:pt x="274" y="1049"/>
                  <a:pt x="274" y="1049"/>
                </a:cubicBezTo>
                <a:cubicBezTo>
                  <a:pt x="274" y="1049"/>
                  <a:pt x="274" y="1049"/>
                  <a:pt x="274" y="1049"/>
                </a:cubicBezTo>
                <a:cubicBezTo>
                  <a:pt x="275" y="1049"/>
                  <a:pt x="275" y="1049"/>
                  <a:pt x="275" y="1049"/>
                </a:cubicBezTo>
                <a:cubicBezTo>
                  <a:pt x="276" y="1054"/>
                  <a:pt x="278" y="1060"/>
                  <a:pt x="279" y="1065"/>
                </a:cubicBezTo>
                <a:cubicBezTo>
                  <a:pt x="278" y="1066"/>
                  <a:pt x="278" y="1067"/>
                  <a:pt x="278" y="1068"/>
                </a:cubicBezTo>
                <a:cubicBezTo>
                  <a:pt x="276" y="1068"/>
                  <a:pt x="274" y="1068"/>
                  <a:pt x="272" y="1068"/>
                </a:cubicBezTo>
                <a:cubicBezTo>
                  <a:pt x="266" y="1056"/>
                  <a:pt x="260" y="1055"/>
                  <a:pt x="253" y="1067"/>
                </a:cubicBezTo>
                <a:cubicBezTo>
                  <a:pt x="232" y="1058"/>
                  <a:pt x="236" y="1081"/>
                  <a:pt x="227" y="1087"/>
                </a:cubicBezTo>
                <a:cubicBezTo>
                  <a:pt x="224" y="1086"/>
                  <a:pt x="226" y="1078"/>
                  <a:pt x="221" y="1079"/>
                </a:cubicBezTo>
                <a:cubicBezTo>
                  <a:pt x="216" y="1080"/>
                  <a:pt x="217" y="1085"/>
                  <a:pt x="216" y="1089"/>
                </a:cubicBezTo>
                <a:cubicBezTo>
                  <a:pt x="213" y="1102"/>
                  <a:pt x="212" y="1116"/>
                  <a:pt x="193" y="1115"/>
                </a:cubicBezTo>
                <a:cubicBezTo>
                  <a:pt x="201" y="1123"/>
                  <a:pt x="201" y="1124"/>
                  <a:pt x="193" y="1126"/>
                </a:cubicBezTo>
                <a:cubicBezTo>
                  <a:pt x="186" y="1129"/>
                  <a:pt x="186" y="1134"/>
                  <a:pt x="186" y="1141"/>
                </a:cubicBezTo>
                <a:cubicBezTo>
                  <a:pt x="187" y="1157"/>
                  <a:pt x="207" y="1163"/>
                  <a:pt x="225" y="1159"/>
                </a:cubicBezTo>
                <a:cubicBezTo>
                  <a:pt x="226" y="1164"/>
                  <a:pt x="226" y="1168"/>
                  <a:pt x="226" y="1173"/>
                </a:cubicBezTo>
                <a:cubicBezTo>
                  <a:pt x="226" y="1174"/>
                  <a:pt x="226" y="1175"/>
                  <a:pt x="225" y="1176"/>
                </a:cubicBezTo>
                <a:cubicBezTo>
                  <a:pt x="224" y="1178"/>
                  <a:pt x="222" y="1179"/>
                  <a:pt x="220" y="1179"/>
                </a:cubicBezTo>
                <a:cubicBezTo>
                  <a:pt x="216" y="1178"/>
                  <a:pt x="213" y="1177"/>
                  <a:pt x="209" y="1177"/>
                </a:cubicBezTo>
                <a:cubicBezTo>
                  <a:pt x="199" y="1177"/>
                  <a:pt x="190" y="1181"/>
                  <a:pt x="181" y="1185"/>
                </a:cubicBezTo>
                <a:cubicBezTo>
                  <a:pt x="176" y="1186"/>
                  <a:pt x="172" y="1188"/>
                  <a:pt x="167" y="1189"/>
                </a:cubicBezTo>
                <a:cubicBezTo>
                  <a:pt x="172" y="1194"/>
                  <a:pt x="178" y="1194"/>
                  <a:pt x="177" y="1200"/>
                </a:cubicBezTo>
                <a:cubicBezTo>
                  <a:pt x="171" y="1202"/>
                  <a:pt x="166" y="1203"/>
                  <a:pt x="161" y="1204"/>
                </a:cubicBezTo>
                <a:cubicBezTo>
                  <a:pt x="180" y="1209"/>
                  <a:pt x="200" y="1214"/>
                  <a:pt x="222" y="1220"/>
                </a:cubicBezTo>
                <a:cubicBezTo>
                  <a:pt x="222" y="1220"/>
                  <a:pt x="221" y="1220"/>
                  <a:pt x="220" y="1221"/>
                </a:cubicBezTo>
                <a:cubicBezTo>
                  <a:pt x="215" y="1223"/>
                  <a:pt x="213" y="1224"/>
                  <a:pt x="211" y="1225"/>
                </a:cubicBezTo>
                <a:cubicBezTo>
                  <a:pt x="209" y="1225"/>
                  <a:pt x="206" y="1225"/>
                  <a:pt x="204" y="1225"/>
                </a:cubicBezTo>
                <a:cubicBezTo>
                  <a:pt x="199" y="1225"/>
                  <a:pt x="194" y="1225"/>
                  <a:pt x="189" y="1225"/>
                </a:cubicBezTo>
                <a:cubicBezTo>
                  <a:pt x="185" y="1225"/>
                  <a:pt x="180" y="1225"/>
                  <a:pt x="176" y="1226"/>
                </a:cubicBezTo>
                <a:cubicBezTo>
                  <a:pt x="171" y="1227"/>
                  <a:pt x="167" y="1228"/>
                  <a:pt x="162" y="1231"/>
                </a:cubicBezTo>
                <a:cubicBezTo>
                  <a:pt x="164" y="1240"/>
                  <a:pt x="179" y="1228"/>
                  <a:pt x="176" y="1243"/>
                </a:cubicBezTo>
                <a:cubicBezTo>
                  <a:pt x="165" y="1247"/>
                  <a:pt x="150" y="1244"/>
                  <a:pt x="139" y="1260"/>
                </a:cubicBezTo>
                <a:cubicBezTo>
                  <a:pt x="144" y="1259"/>
                  <a:pt x="149" y="1258"/>
                  <a:pt x="154" y="1257"/>
                </a:cubicBezTo>
                <a:cubicBezTo>
                  <a:pt x="162" y="1255"/>
                  <a:pt x="169" y="1254"/>
                  <a:pt x="177" y="1252"/>
                </a:cubicBezTo>
                <a:cubicBezTo>
                  <a:pt x="177" y="1253"/>
                  <a:pt x="178" y="1253"/>
                  <a:pt x="180" y="1253"/>
                </a:cubicBezTo>
                <a:cubicBezTo>
                  <a:pt x="181" y="1253"/>
                  <a:pt x="182" y="1253"/>
                  <a:pt x="183" y="1253"/>
                </a:cubicBezTo>
                <a:cubicBezTo>
                  <a:pt x="183" y="1253"/>
                  <a:pt x="183" y="1253"/>
                  <a:pt x="184" y="1253"/>
                </a:cubicBezTo>
                <a:cubicBezTo>
                  <a:pt x="186" y="1253"/>
                  <a:pt x="187" y="1254"/>
                  <a:pt x="188" y="1257"/>
                </a:cubicBezTo>
                <a:cubicBezTo>
                  <a:pt x="178" y="1257"/>
                  <a:pt x="170" y="1263"/>
                  <a:pt x="161" y="1266"/>
                </a:cubicBezTo>
                <a:cubicBezTo>
                  <a:pt x="169" y="1267"/>
                  <a:pt x="178" y="1266"/>
                  <a:pt x="186" y="1273"/>
                </a:cubicBezTo>
                <a:cubicBezTo>
                  <a:pt x="176" y="1277"/>
                  <a:pt x="172" y="1281"/>
                  <a:pt x="181" y="1290"/>
                </a:cubicBezTo>
                <a:cubicBezTo>
                  <a:pt x="187" y="1296"/>
                  <a:pt x="186" y="1305"/>
                  <a:pt x="180" y="1312"/>
                </a:cubicBezTo>
                <a:cubicBezTo>
                  <a:pt x="173" y="1319"/>
                  <a:pt x="163" y="1317"/>
                  <a:pt x="155" y="1317"/>
                </a:cubicBezTo>
                <a:cubicBezTo>
                  <a:pt x="146" y="1318"/>
                  <a:pt x="137" y="1315"/>
                  <a:pt x="129" y="1322"/>
                </a:cubicBezTo>
                <a:cubicBezTo>
                  <a:pt x="132" y="1324"/>
                  <a:pt x="135" y="1326"/>
                  <a:pt x="137" y="1326"/>
                </a:cubicBezTo>
                <a:cubicBezTo>
                  <a:pt x="139" y="1327"/>
                  <a:pt x="141" y="1327"/>
                  <a:pt x="143" y="1327"/>
                </a:cubicBezTo>
                <a:cubicBezTo>
                  <a:pt x="146" y="1327"/>
                  <a:pt x="149" y="1327"/>
                  <a:pt x="152" y="1326"/>
                </a:cubicBezTo>
                <a:cubicBezTo>
                  <a:pt x="157" y="1326"/>
                  <a:pt x="161" y="1326"/>
                  <a:pt x="166" y="1326"/>
                </a:cubicBezTo>
                <a:cubicBezTo>
                  <a:pt x="164" y="1335"/>
                  <a:pt x="141" y="1329"/>
                  <a:pt x="155" y="1346"/>
                </a:cubicBezTo>
                <a:cubicBezTo>
                  <a:pt x="141" y="1350"/>
                  <a:pt x="128" y="1345"/>
                  <a:pt x="116" y="1346"/>
                </a:cubicBezTo>
                <a:cubicBezTo>
                  <a:pt x="111" y="1347"/>
                  <a:pt x="105" y="1351"/>
                  <a:pt x="110" y="1353"/>
                </a:cubicBezTo>
                <a:cubicBezTo>
                  <a:pt x="120" y="1357"/>
                  <a:pt x="117" y="1373"/>
                  <a:pt x="128" y="1373"/>
                </a:cubicBezTo>
                <a:cubicBezTo>
                  <a:pt x="119" y="1388"/>
                  <a:pt x="104" y="1382"/>
                  <a:pt x="90" y="1382"/>
                </a:cubicBezTo>
                <a:cubicBezTo>
                  <a:pt x="87" y="1382"/>
                  <a:pt x="84" y="1382"/>
                  <a:pt x="81" y="1382"/>
                </a:cubicBezTo>
                <a:cubicBezTo>
                  <a:pt x="65" y="1382"/>
                  <a:pt x="49" y="1378"/>
                  <a:pt x="31" y="1384"/>
                </a:cubicBezTo>
                <a:cubicBezTo>
                  <a:pt x="36" y="1390"/>
                  <a:pt x="43" y="1385"/>
                  <a:pt x="44" y="1393"/>
                </a:cubicBezTo>
                <a:cubicBezTo>
                  <a:pt x="30" y="1399"/>
                  <a:pt x="15" y="1392"/>
                  <a:pt x="0" y="1395"/>
                </a:cubicBezTo>
                <a:cubicBezTo>
                  <a:pt x="10" y="1407"/>
                  <a:pt x="26" y="1403"/>
                  <a:pt x="37" y="1410"/>
                </a:cubicBezTo>
                <a:cubicBezTo>
                  <a:pt x="59" y="1423"/>
                  <a:pt x="84" y="1428"/>
                  <a:pt x="105" y="1444"/>
                </a:cubicBezTo>
                <a:cubicBezTo>
                  <a:pt x="110" y="1449"/>
                  <a:pt x="117" y="1452"/>
                  <a:pt x="124" y="1452"/>
                </a:cubicBezTo>
                <a:cubicBezTo>
                  <a:pt x="161" y="1462"/>
                  <a:pt x="197" y="1473"/>
                  <a:pt x="234" y="1481"/>
                </a:cubicBezTo>
                <a:cubicBezTo>
                  <a:pt x="236" y="1482"/>
                  <a:pt x="238" y="1482"/>
                  <a:pt x="240" y="1483"/>
                </a:cubicBezTo>
                <a:cubicBezTo>
                  <a:pt x="241" y="1483"/>
                  <a:pt x="242" y="1484"/>
                  <a:pt x="243" y="1484"/>
                </a:cubicBezTo>
                <a:cubicBezTo>
                  <a:pt x="249" y="1487"/>
                  <a:pt x="252" y="1491"/>
                  <a:pt x="253" y="1499"/>
                </a:cubicBezTo>
                <a:cubicBezTo>
                  <a:pt x="250" y="1503"/>
                  <a:pt x="248" y="1506"/>
                  <a:pt x="246" y="1509"/>
                </a:cubicBezTo>
                <a:cubicBezTo>
                  <a:pt x="239" y="1517"/>
                  <a:pt x="234" y="1516"/>
                  <a:pt x="232" y="1506"/>
                </a:cubicBezTo>
                <a:cubicBezTo>
                  <a:pt x="232" y="1500"/>
                  <a:pt x="232" y="1494"/>
                  <a:pt x="227" y="1490"/>
                </a:cubicBezTo>
                <a:cubicBezTo>
                  <a:pt x="225" y="1487"/>
                  <a:pt x="219" y="1485"/>
                  <a:pt x="219" y="1489"/>
                </a:cubicBezTo>
                <a:cubicBezTo>
                  <a:pt x="218" y="1499"/>
                  <a:pt x="207" y="1504"/>
                  <a:pt x="208" y="1515"/>
                </a:cubicBezTo>
                <a:cubicBezTo>
                  <a:pt x="208" y="1525"/>
                  <a:pt x="217" y="1525"/>
                  <a:pt x="222" y="1522"/>
                </a:cubicBezTo>
                <a:cubicBezTo>
                  <a:pt x="230" y="1517"/>
                  <a:pt x="236" y="1521"/>
                  <a:pt x="243" y="1525"/>
                </a:cubicBezTo>
                <a:cubicBezTo>
                  <a:pt x="249" y="1528"/>
                  <a:pt x="267" y="1518"/>
                  <a:pt x="268" y="1511"/>
                </a:cubicBezTo>
                <a:cubicBezTo>
                  <a:pt x="269" y="1508"/>
                  <a:pt x="267" y="1502"/>
                  <a:pt x="272" y="1502"/>
                </a:cubicBezTo>
                <a:cubicBezTo>
                  <a:pt x="278" y="1502"/>
                  <a:pt x="275" y="1508"/>
                  <a:pt x="275" y="1512"/>
                </a:cubicBezTo>
                <a:cubicBezTo>
                  <a:pt x="276" y="1514"/>
                  <a:pt x="276" y="1517"/>
                  <a:pt x="275" y="1519"/>
                </a:cubicBezTo>
                <a:cubicBezTo>
                  <a:pt x="273" y="1531"/>
                  <a:pt x="279" y="1531"/>
                  <a:pt x="287" y="1525"/>
                </a:cubicBezTo>
                <a:cubicBezTo>
                  <a:pt x="291" y="1526"/>
                  <a:pt x="296" y="1528"/>
                  <a:pt x="300" y="1524"/>
                </a:cubicBezTo>
                <a:cubicBezTo>
                  <a:pt x="307" y="1515"/>
                  <a:pt x="316" y="1517"/>
                  <a:pt x="325" y="1517"/>
                </a:cubicBezTo>
                <a:cubicBezTo>
                  <a:pt x="328" y="1519"/>
                  <a:pt x="331" y="1521"/>
                  <a:pt x="334" y="1523"/>
                </a:cubicBezTo>
                <a:cubicBezTo>
                  <a:pt x="333" y="1527"/>
                  <a:pt x="329" y="1528"/>
                  <a:pt x="327" y="1527"/>
                </a:cubicBezTo>
                <a:cubicBezTo>
                  <a:pt x="324" y="1525"/>
                  <a:pt x="321" y="1525"/>
                  <a:pt x="319" y="1525"/>
                </a:cubicBezTo>
                <a:cubicBezTo>
                  <a:pt x="314" y="1526"/>
                  <a:pt x="310" y="1529"/>
                  <a:pt x="306" y="1533"/>
                </a:cubicBezTo>
                <a:cubicBezTo>
                  <a:pt x="300" y="1533"/>
                  <a:pt x="296" y="1537"/>
                  <a:pt x="294" y="1542"/>
                </a:cubicBezTo>
                <a:cubicBezTo>
                  <a:pt x="292" y="1542"/>
                  <a:pt x="291" y="1542"/>
                  <a:pt x="290" y="1543"/>
                </a:cubicBezTo>
                <a:cubicBezTo>
                  <a:pt x="288" y="1541"/>
                  <a:pt x="286" y="1541"/>
                  <a:pt x="285" y="1541"/>
                </a:cubicBezTo>
                <a:cubicBezTo>
                  <a:pt x="283" y="1541"/>
                  <a:pt x="281" y="1542"/>
                  <a:pt x="279" y="1544"/>
                </a:cubicBezTo>
                <a:cubicBezTo>
                  <a:pt x="276" y="1545"/>
                  <a:pt x="275" y="1546"/>
                  <a:pt x="272" y="1547"/>
                </a:cubicBezTo>
                <a:cubicBezTo>
                  <a:pt x="270" y="1542"/>
                  <a:pt x="277" y="1523"/>
                  <a:pt x="260" y="1538"/>
                </a:cubicBezTo>
                <a:cubicBezTo>
                  <a:pt x="259" y="1539"/>
                  <a:pt x="257" y="1539"/>
                  <a:pt x="256" y="1539"/>
                </a:cubicBezTo>
                <a:cubicBezTo>
                  <a:pt x="244" y="1527"/>
                  <a:pt x="233" y="1537"/>
                  <a:pt x="222" y="1540"/>
                </a:cubicBezTo>
                <a:cubicBezTo>
                  <a:pt x="221" y="1540"/>
                  <a:pt x="219" y="1540"/>
                  <a:pt x="218" y="1540"/>
                </a:cubicBezTo>
                <a:cubicBezTo>
                  <a:pt x="213" y="1541"/>
                  <a:pt x="209" y="1540"/>
                  <a:pt x="205" y="1539"/>
                </a:cubicBezTo>
                <a:cubicBezTo>
                  <a:pt x="205" y="1535"/>
                  <a:pt x="202" y="1532"/>
                  <a:pt x="200" y="1532"/>
                </a:cubicBezTo>
                <a:cubicBezTo>
                  <a:pt x="199" y="1532"/>
                  <a:pt x="197" y="1533"/>
                  <a:pt x="196" y="1534"/>
                </a:cubicBezTo>
                <a:cubicBezTo>
                  <a:pt x="188" y="1542"/>
                  <a:pt x="178" y="1541"/>
                  <a:pt x="168" y="1543"/>
                </a:cubicBezTo>
                <a:cubicBezTo>
                  <a:pt x="165" y="1544"/>
                  <a:pt x="162" y="1544"/>
                  <a:pt x="162" y="1549"/>
                </a:cubicBezTo>
                <a:cubicBezTo>
                  <a:pt x="167" y="1553"/>
                  <a:pt x="172" y="1546"/>
                  <a:pt x="176" y="1548"/>
                </a:cubicBezTo>
                <a:cubicBezTo>
                  <a:pt x="177" y="1549"/>
                  <a:pt x="177" y="1549"/>
                  <a:pt x="178" y="1550"/>
                </a:cubicBezTo>
                <a:cubicBezTo>
                  <a:pt x="182" y="1552"/>
                  <a:pt x="187" y="1553"/>
                  <a:pt x="190" y="1558"/>
                </a:cubicBezTo>
                <a:cubicBezTo>
                  <a:pt x="190" y="1559"/>
                  <a:pt x="190" y="1561"/>
                  <a:pt x="191" y="1562"/>
                </a:cubicBezTo>
                <a:cubicBezTo>
                  <a:pt x="192" y="1564"/>
                  <a:pt x="194" y="1565"/>
                  <a:pt x="197" y="1566"/>
                </a:cubicBezTo>
                <a:cubicBezTo>
                  <a:pt x="198" y="1566"/>
                  <a:pt x="199" y="1566"/>
                  <a:pt x="200" y="1567"/>
                </a:cubicBezTo>
                <a:cubicBezTo>
                  <a:pt x="209" y="1568"/>
                  <a:pt x="218" y="1569"/>
                  <a:pt x="227" y="1572"/>
                </a:cubicBezTo>
                <a:cubicBezTo>
                  <a:pt x="236" y="1574"/>
                  <a:pt x="249" y="1572"/>
                  <a:pt x="252" y="1575"/>
                </a:cubicBezTo>
                <a:cubicBezTo>
                  <a:pt x="255" y="1578"/>
                  <a:pt x="258" y="1580"/>
                  <a:pt x="261" y="1581"/>
                </a:cubicBezTo>
                <a:cubicBezTo>
                  <a:pt x="263" y="1581"/>
                  <a:pt x="264" y="1582"/>
                  <a:pt x="266" y="1582"/>
                </a:cubicBezTo>
                <a:cubicBezTo>
                  <a:pt x="269" y="1582"/>
                  <a:pt x="272" y="1581"/>
                  <a:pt x="275" y="1581"/>
                </a:cubicBezTo>
                <a:cubicBezTo>
                  <a:pt x="276" y="1581"/>
                  <a:pt x="276" y="1581"/>
                  <a:pt x="277" y="1581"/>
                </a:cubicBezTo>
                <a:cubicBezTo>
                  <a:pt x="278" y="1582"/>
                  <a:pt x="280" y="1582"/>
                  <a:pt x="281" y="1583"/>
                </a:cubicBezTo>
                <a:cubicBezTo>
                  <a:pt x="282" y="1585"/>
                  <a:pt x="283" y="1588"/>
                  <a:pt x="284" y="1591"/>
                </a:cubicBezTo>
                <a:cubicBezTo>
                  <a:pt x="287" y="1595"/>
                  <a:pt x="288" y="1600"/>
                  <a:pt x="284" y="1605"/>
                </a:cubicBezTo>
                <a:cubicBezTo>
                  <a:pt x="280" y="1605"/>
                  <a:pt x="276" y="1604"/>
                  <a:pt x="272" y="1604"/>
                </a:cubicBezTo>
                <a:cubicBezTo>
                  <a:pt x="266" y="1584"/>
                  <a:pt x="256" y="1601"/>
                  <a:pt x="248" y="1601"/>
                </a:cubicBezTo>
                <a:cubicBezTo>
                  <a:pt x="246" y="1600"/>
                  <a:pt x="244" y="1600"/>
                  <a:pt x="242" y="1599"/>
                </a:cubicBezTo>
                <a:cubicBezTo>
                  <a:pt x="242" y="1599"/>
                  <a:pt x="242" y="1599"/>
                  <a:pt x="242" y="1599"/>
                </a:cubicBezTo>
                <a:cubicBezTo>
                  <a:pt x="241" y="1598"/>
                  <a:pt x="240" y="1598"/>
                  <a:pt x="240" y="1597"/>
                </a:cubicBezTo>
                <a:cubicBezTo>
                  <a:pt x="239" y="1597"/>
                  <a:pt x="238" y="1596"/>
                  <a:pt x="238" y="1595"/>
                </a:cubicBezTo>
                <a:cubicBezTo>
                  <a:pt x="231" y="1579"/>
                  <a:pt x="216" y="1585"/>
                  <a:pt x="204" y="1582"/>
                </a:cubicBezTo>
                <a:cubicBezTo>
                  <a:pt x="195" y="1572"/>
                  <a:pt x="184" y="1575"/>
                  <a:pt x="173" y="1578"/>
                </a:cubicBezTo>
                <a:cubicBezTo>
                  <a:pt x="168" y="1579"/>
                  <a:pt x="160" y="1577"/>
                  <a:pt x="159" y="1584"/>
                </a:cubicBezTo>
                <a:cubicBezTo>
                  <a:pt x="158" y="1591"/>
                  <a:pt x="166" y="1592"/>
                  <a:pt x="170" y="1594"/>
                </a:cubicBezTo>
                <a:cubicBezTo>
                  <a:pt x="172" y="1595"/>
                  <a:pt x="174" y="1596"/>
                  <a:pt x="176" y="1597"/>
                </a:cubicBezTo>
                <a:cubicBezTo>
                  <a:pt x="179" y="1599"/>
                  <a:pt x="183" y="1600"/>
                  <a:pt x="186" y="1601"/>
                </a:cubicBezTo>
                <a:cubicBezTo>
                  <a:pt x="210" y="1610"/>
                  <a:pt x="235" y="1613"/>
                  <a:pt x="259" y="1620"/>
                </a:cubicBezTo>
                <a:cubicBezTo>
                  <a:pt x="276" y="1625"/>
                  <a:pt x="291" y="1635"/>
                  <a:pt x="309" y="1638"/>
                </a:cubicBezTo>
                <a:cubicBezTo>
                  <a:pt x="310" y="1638"/>
                  <a:pt x="312" y="1639"/>
                  <a:pt x="314" y="1639"/>
                </a:cubicBezTo>
                <a:cubicBezTo>
                  <a:pt x="318" y="1639"/>
                  <a:pt x="323" y="1639"/>
                  <a:pt x="328" y="1638"/>
                </a:cubicBezTo>
                <a:cubicBezTo>
                  <a:pt x="330" y="1637"/>
                  <a:pt x="332" y="1639"/>
                  <a:pt x="334" y="1640"/>
                </a:cubicBezTo>
                <a:cubicBezTo>
                  <a:pt x="388" y="1662"/>
                  <a:pt x="445" y="1673"/>
                  <a:pt x="503" y="1681"/>
                </a:cubicBezTo>
                <a:cubicBezTo>
                  <a:pt x="522" y="1686"/>
                  <a:pt x="541" y="1691"/>
                  <a:pt x="562" y="1697"/>
                </a:cubicBezTo>
                <a:cubicBezTo>
                  <a:pt x="512" y="1721"/>
                  <a:pt x="459" y="1730"/>
                  <a:pt x="408" y="1744"/>
                </a:cubicBezTo>
                <a:cubicBezTo>
                  <a:pt x="414" y="1744"/>
                  <a:pt x="421" y="1744"/>
                  <a:pt x="427" y="1744"/>
                </a:cubicBezTo>
                <a:cubicBezTo>
                  <a:pt x="433" y="1744"/>
                  <a:pt x="440" y="1744"/>
                  <a:pt x="446" y="1745"/>
                </a:cubicBezTo>
                <a:cubicBezTo>
                  <a:pt x="449" y="1745"/>
                  <a:pt x="452" y="1745"/>
                  <a:pt x="455" y="1746"/>
                </a:cubicBezTo>
                <a:cubicBezTo>
                  <a:pt x="477" y="1748"/>
                  <a:pt x="499" y="1751"/>
                  <a:pt x="521" y="1751"/>
                </a:cubicBezTo>
                <a:cubicBezTo>
                  <a:pt x="533" y="1751"/>
                  <a:pt x="546" y="1750"/>
                  <a:pt x="559" y="1748"/>
                </a:cubicBezTo>
                <a:cubicBezTo>
                  <a:pt x="560" y="1750"/>
                  <a:pt x="562" y="1751"/>
                  <a:pt x="564" y="1752"/>
                </a:cubicBezTo>
                <a:cubicBezTo>
                  <a:pt x="565" y="1752"/>
                  <a:pt x="566" y="1752"/>
                  <a:pt x="568" y="1752"/>
                </a:cubicBezTo>
                <a:cubicBezTo>
                  <a:pt x="568" y="1761"/>
                  <a:pt x="561" y="1763"/>
                  <a:pt x="553" y="1764"/>
                </a:cubicBezTo>
                <a:cubicBezTo>
                  <a:pt x="542" y="1765"/>
                  <a:pt x="531" y="1766"/>
                  <a:pt x="520" y="1767"/>
                </a:cubicBezTo>
                <a:cubicBezTo>
                  <a:pt x="516" y="1767"/>
                  <a:pt x="511" y="1768"/>
                  <a:pt x="511" y="1773"/>
                </a:cubicBezTo>
                <a:cubicBezTo>
                  <a:pt x="511" y="1778"/>
                  <a:pt x="518" y="1783"/>
                  <a:pt x="520" y="1781"/>
                </a:cubicBezTo>
                <a:cubicBezTo>
                  <a:pt x="521" y="1780"/>
                  <a:pt x="523" y="1779"/>
                  <a:pt x="524" y="1779"/>
                </a:cubicBezTo>
                <a:cubicBezTo>
                  <a:pt x="527" y="1778"/>
                  <a:pt x="529" y="1777"/>
                  <a:pt x="531" y="1777"/>
                </a:cubicBezTo>
                <a:cubicBezTo>
                  <a:pt x="539" y="1777"/>
                  <a:pt x="546" y="1781"/>
                  <a:pt x="554" y="1781"/>
                </a:cubicBezTo>
                <a:cubicBezTo>
                  <a:pt x="554" y="1781"/>
                  <a:pt x="555" y="1781"/>
                  <a:pt x="556" y="1781"/>
                </a:cubicBezTo>
                <a:cubicBezTo>
                  <a:pt x="577" y="1784"/>
                  <a:pt x="598" y="1786"/>
                  <a:pt x="618" y="1788"/>
                </a:cubicBezTo>
                <a:cubicBezTo>
                  <a:pt x="617" y="1793"/>
                  <a:pt x="614" y="1793"/>
                  <a:pt x="610" y="1793"/>
                </a:cubicBezTo>
                <a:cubicBezTo>
                  <a:pt x="579" y="1788"/>
                  <a:pt x="547" y="1792"/>
                  <a:pt x="516" y="1790"/>
                </a:cubicBezTo>
                <a:cubicBezTo>
                  <a:pt x="511" y="1790"/>
                  <a:pt x="507" y="1790"/>
                  <a:pt x="504" y="1792"/>
                </a:cubicBezTo>
                <a:cubicBezTo>
                  <a:pt x="496" y="1799"/>
                  <a:pt x="487" y="1801"/>
                  <a:pt x="476" y="1803"/>
                </a:cubicBezTo>
                <a:cubicBezTo>
                  <a:pt x="483" y="1808"/>
                  <a:pt x="492" y="1807"/>
                  <a:pt x="497" y="1815"/>
                </a:cubicBezTo>
                <a:cubicBezTo>
                  <a:pt x="479" y="1822"/>
                  <a:pt x="460" y="1817"/>
                  <a:pt x="442" y="1822"/>
                </a:cubicBezTo>
                <a:cubicBezTo>
                  <a:pt x="446" y="1827"/>
                  <a:pt x="450" y="1825"/>
                  <a:pt x="453" y="1826"/>
                </a:cubicBezTo>
                <a:cubicBezTo>
                  <a:pt x="455" y="1828"/>
                  <a:pt x="458" y="1829"/>
                  <a:pt x="460" y="1827"/>
                </a:cubicBezTo>
                <a:cubicBezTo>
                  <a:pt x="462" y="1827"/>
                  <a:pt x="465" y="1827"/>
                  <a:pt x="467" y="1827"/>
                </a:cubicBezTo>
                <a:cubicBezTo>
                  <a:pt x="466" y="1828"/>
                  <a:pt x="465" y="1830"/>
                  <a:pt x="463" y="1831"/>
                </a:cubicBezTo>
                <a:cubicBezTo>
                  <a:pt x="462" y="1833"/>
                  <a:pt x="460" y="1834"/>
                  <a:pt x="458" y="1836"/>
                </a:cubicBezTo>
                <a:cubicBezTo>
                  <a:pt x="457" y="1836"/>
                  <a:pt x="457" y="1837"/>
                  <a:pt x="456" y="1838"/>
                </a:cubicBezTo>
                <a:cubicBezTo>
                  <a:pt x="456" y="1838"/>
                  <a:pt x="456" y="1838"/>
                  <a:pt x="456" y="1838"/>
                </a:cubicBezTo>
                <a:cubicBezTo>
                  <a:pt x="454" y="1841"/>
                  <a:pt x="453" y="1845"/>
                  <a:pt x="457" y="1851"/>
                </a:cubicBezTo>
                <a:cubicBezTo>
                  <a:pt x="456" y="1851"/>
                  <a:pt x="455" y="1852"/>
                  <a:pt x="454" y="1853"/>
                </a:cubicBezTo>
                <a:cubicBezTo>
                  <a:pt x="450" y="1848"/>
                  <a:pt x="445" y="1849"/>
                  <a:pt x="440" y="1852"/>
                </a:cubicBezTo>
                <a:cubicBezTo>
                  <a:pt x="440" y="1852"/>
                  <a:pt x="439" y="1853"/>
                  <a:pt x="439" y="1853"/>
                </a:cubicBezTo>
                <a:cubicBezTo>
                  <a:pt x="421" y="1855"/>
                  <a:pt x="402" y="1848"/>
                  <a:pt x="383" y="1854"/>
                </a:cubicBezTo>
                <a:cubicBezTo>
                  <a:pt x="387" y="1856"/>
                  <a:pt x="390" y="1856"/>
                  <a:pt x="393" y="1856"/>
                </a:cubicBezTo>
                <a:cubicBezTo>
                  <a:pt x="404" y="1856"/>
                  <a:pt x="416" y="1856"/>
                  <a:pt x="424" y="1864"/>
                </a:cubicBezTo>
                <a:cubicBezTo>
                  <a:pt x="426" y="1866"/>
                  <a:pt x="428" y="1867"/>
                  <a:pt x="429" y="1868"/>
                </a:cubicBezTo>
                <a:cubicBezTo>
                  <a:pt x="431" y="1868"/>
                  <a:pt x="433" y="1868"/>
                  <a:pt x="435" y="1868"/>
                </a:cubicBezTo>
                <a:cubicBezTo>
                  <a:pt x="436" y="1868"/>
                  <a:pt x="437" y="1868"/>
                  <a:pt x="438" y="1868"/>
                </a:cubicBezTo>
                <a:cubicBezTo>
                  <a:pt x="442" y="1870"/>
                  <a:pt x="449" y="1869"/>
                  <a:pt x="453" y="1870"/>
                </a:cubicBezTo>
                <a:cubicBezTo>
                  <a:pt x="455" y="1870"/>
                  <a:pt x="457" y="1872"/>
                  <a:pt x="456" y="1875"/>
                </a:cubicBezTo>
                <a:cubicBezTo>
                  <a:pt x="453" y="1882"/>
                  <a:pt x="454" y="1884"/>
                  <a:pt x="456" y="1884"/>
                </a:cubicBezTo>
                <a:cubicBezTo>
                  <a:pt x="457" y="1885"/>
                  <a:pt x="457" y="1885"/>
                  <a:pt x="457" y="1885"/>
                </a:cubicBezTo>
                <a:cubicBezTo>
                  <a:pt x="459" y="1885"/>
                  <a:pt x="462" y="1884"/>
                  <a:pt x="464" y="1884"/>
                </a:cubicBezTo>
                <a:cubicBezTo>
                  <a:pt x="465" y="1884"/>
                  <a:pt x="465" y="1884"/>
                  <a:pt x="466" y="1884"/>
                </a:cubicBezTo>
                <a:cubicBezTo>
                  <a:pt x="466" y="1891"/>
                  <a:pt x="462" y="1891"/>
                  <a:pt x="458" y="1891"/>
                </a:cubicBezTo>
                <a:cubicBezTo>
                  <a:pt x="457" y="1892"/>
                  <a:pt x="456" y="1892"/>
                  <a:pt x="455" y="1892"/>
                </a:cubicBezTo>
                <a:cubicBezTo>
                  <a:pt x="446" y="1896"/>
                  <a:pt x="435" y="1897"/>
                  <a:pt x="429" y="1902"/>
                </a:cubicBezTo>
                <a:cubicBezTo>
                  <a:pt x="428" y="1904"/>
                  <a:pt x="429" y="1906"/>
                  <a:pt x="430" y="1906"/>
                </a:cubicBezTo>
                <a:cubicBezTo>
                  <a:pt x="431" y="1907"/>
                  <a:pt x="431" y="1907"/>
                  <a:pt x="431" y="1907"/>
                </a:cubicBezTo>
                <a:cubicBezTo>
                  <a:pt x="432" y="1907"/>
                  <a:pt x="432" y="1907"/>
                  <a:pt x="432" y="1907"/>
                </a:cubicBezTo>
                <a:cubicBezTo>
                  <a:pt x="437" y="1909"/>
                  <a:pt x="444" y="1909"/>
                  <a:pt x="435" y="1918"/>
                </a:cubicBezTo>
                <a:cubicBezTo>
                  <a:pt x="425" y="1921"/>
                  <a:pt x="415" y="1921"/>
                  <a:pt x="405" y="1921"/>
                </a:cubicBezTo>
                <a:cubicBezTo>
                  <a:pt x="402" y="1921"/>
                  <a:pt x="399" y="1921"/>
                  <a:pt x="395" y="1921"/>
                </a:cubicBezTo>
                <a:cubicBezTo>
                  <a:pt x="391" y="1917"/>
                  <a:pt x="386" y="1917"/>
                  <a:pt x="382" y="1920"/>
                </a:cubicBezTo>
                <a:cubicBezTo>
                  <a:pt x="381" y="1920"/>
                  <a:pt x="380" y="1924"/>
                  <a:pt x="380" y="1925"/>
                </a:cubicBezTo>
                <a:cubicBezTo>
                  <a:pt x="383" y="1930"/>
                  <a:pt x="388" y="1927"/>
                  <a:pt x="393" y="1927"/>
                </a:cubicBezTo>
                <a:cubicBezTo>
                  <a:pt x="406" y="1929"/>
                  <a:pt x="421" y="1929"/>
                  <a:pt x="435" y="1939"/>
                </a:cubicBezTo>
                <a:cubicBezTo>
                  <a:pt x="424" y="1940"/>
                  <a:pt x="415" y="1941"/>
                  <a:pt x="407" y="1941"/>
                </a:cubicBezTo>
                <a:cubicBezTo>
                  <a:pt x="403" y="1941"/>
                  <a:pt x="397" y="1936"/>
                  <a:pt x="396" y="1943"/>
                </a:cubicBezTo>
                <a:cubicBezTo>
                  <a:pt x="395" y="1949"/>
                  <a:pt x="402" y="1946"/>
                  <a:pt x="406" y="1946"/>
                </a:cubicBezTo>
                <a:cubicBezTo>
                  <a:pt x="418" y="1947"/>
                  <a:pt x="433" y="1947"/>
                  <a:pt x="442" y="1952"/>
                </a:cubicBezTo>
                <a:cubicBezTo>
                  <a:pt x="453" y="1958"/>
                  <a:pt x="460" y="1958"/>
                  <a:pt x="469" y="1955"/>
                </a:cubicBezTo>
                <a:cubicBezTo>
                  <a:pt x="469" y="1957"/>
                  <a:pt x="469" y="1959"/>
                  <a:pt x="469" y="1961"/>
                </a:cubicBezTo>
                <a:cubicBezTo>
                  <a:pt x="465" y="1962"/>
                  <a:pt x="462" y="1963"/>
                  <a:pt x="461" y="1964"/>
                </a:cubicBezTo>
                <a:cubicBezTo>
                  <a:pt x="461" y="1964"/>
                  <a:pt x="461" y="1964"/>
                  <a:pt x="461" y="1964"/>
                </a:cubicBezTo>
                <a:cubicBezTo>
                  <a:pt x="461" y="1965"/>
                  <a:pt x="461" y="1965"/>
                  <a:pt x="461" y="1966"/>
                </a:cubicBezTo>
                <a:cubicBezTo>
                  <a:pt x="461" y="1967"/>
                  <a:pt x="461" y="1968"/>
                  <a:pt x="463" y="1969"/>
                </a:cubicBezTo>
                <a:cubicBezTo>
                  <a:pt x="464" y="1970"/>
                  <a:pt x="465" y="1970"/>
                  <a:pt x="466" y="1971"/>
                </a:cubicBezTo>
                <a:cubicBezTo>
                  <a:pt x="478" y="1978"/>
                  <a:pt x="492" y="1980"/>
                  <a:pt x="506" y="1983"/>
                </a:cubicBezTo>
                <a:cubicBezTo>
                  <a:pt x="501" y="1993"/>
                  <a:pt x="486" y="1975"/>
                  <a:pt x="482" y="1991"/>
                </a:cubicBezTo>
                <a:cubicBezTo>
                  <a:pt x="488" y="1993"/>
                  <a:pt x="495" y="1991"/>
                  <a:pt x="497" y="1999"/>
                </a:cubicBezTo>
                <a:cubicBezTo>
                  <a:pt x="498" y="2004"/>
                  <a:pt x="504" y="2010"/>
                  <a:pt x="498" y="2014"/>
                </a:cubicBezTo>
                <a:cubicBezTo>
                  <a:pt x="490" y="2020"/>
                  <a:pt x="488" y="2033"/>
                  <a:pt x="475" y="2029"/>
                </a:cubicBezTo>
                <a:cubicBezTo>
                  <a:pt x="468" y="2027"/>
                  <a:pt x="458" y="2024"/>
                  <a:pt x="458" y="2034"/>
                </a:cubicBezTo>
                <a:cubicBezTo>
                  <a:pt x="456" y="2045"/>
                  <a:pt x="468" y="2054"/>
                  <a:pt x="482" y="2054"/>
                </a:cubicBezTo>
                <a:cubicBezTo>
                  <a:pt x="484" y="2061"/>
                  <a:pt x="487" y="2069"/>
                  <a:pt x="493" y="2075"/>
                </a:cubicBezTo>
                <a:cubicBezTo>
                  <a:pt x="458" y="2070"/>
                  <a:pt x="422" y="2067"/>
                  <a:pt x="386" y="2072"/>
                </a:cubicBezTo>
                <a:cubicBezTo>
                  <a:pt x="407" y="2081"/>
                  <a:pt x="422" y="2101"/>
                  <a:pt x="447" y="2103"/>
                </a:cubicBezTo>
                <a:cubicBezTo>
                  <a:pt x="451" y="2108"/>
                  <a:pt x="457" y="2110"/>
                  <a:pt x="462" y="2113"/>
                </a:cubicBezTo>
                <a:cubicBezTo>
                  <a:pt x="471" y="2117"/>
                  <a:pt x="479" y="2120"/>
                  <a:pt x="488" y="2124"/>
                </a:cubicBezTo>
                <a:cubicBezTo>
                  <a:pt x="503" y="2129"/>
                  <a:pt x="517" y="2135"/>
                  <a:pt x="531" y="2143"/>
                </a:cubicBezTo>
                <a:cubicBezTo>
                  <a:pt x="533" y="2144"/>
                  <a:pt x="535" y="2145"/>
                  <a:pt x="538" y="2147"/>
                </a:cubicBezTo>
                <a:cubicBezTo>
                  <a:pt x="541" y="2148"/>
                  <a:pt x="544" y="2150"/>
                  <a:pt x="547" y="2152"/>
                </a:cubicBezTo>
                <a:cubicBezTo>
                  <a:pt x="555" y="2166"/>
                  <a:pt x="568" y="2170"/>
                  <a:pt x="581" y="2173"/>
                </a:cubicBezTo>
                <a:cubicBezTo>
                  <a:pt x="585" y="2174"/>
                  <a:pt x="589" y="2175"/>
                  <a:pt x="593" y="2176"/>
                </a:cubicBezTo>
                <a:cubicBezTo>
                  <a:pt x="596" y="2177"/>
                  <a:pt x="599" y="2178"/>
                  <a:pt x="601" y="2179"/>
                </a:cubicBezTo>
                <a:cubicBezTo>
                  <a:pt x="602" y="2179"/>
                  <a:pt x="604" y="2180"/>
                  <a:pt x="605" y="2181"/>
                </a:cubicBezTo>
                <a:cubicBezTo>
                  <a:pt x="620" y="2189"/>
                  <a:pt x="641" y="2190"/>
                  <a:pt x="659" y="2199"/>
                </a:cubicBezTo>
                <a:cubicBezTo>
                  <a:pt x="665" y="2202"/>
                  <a:pt x="676" y="2199"/>
                  <a:pt x="678" y="2206"/>
                </a:cubicBezTo>
                <a:cubicBezTo>
                  <a:pt x="679" y="2216"/>
                  <a:pt x="666" y="2215"/>
                  <a:pt x="660" y="2222"/>
                </a:cubicBezTo>
                <a:cubicBezTo>
                  <a:pt x="672" y="2223"/>
                  <a:pt x="683" y="2224"/>
                  <a:pt x="694" y="2225"/>
                </a:cubicBezTo>
                <a:cubicBezTo>
                  <a:pt x="716" y="2226"/>
                  <a:pt x="735" y="2236"/>
                  <a:pt x="757" y="2235"/>
                </a:cubicBezTo>
                <a:cubicBezTo>
                  <a:pt x="766" y="2235"/>
                  <a:pt x="775" y="2235"/>
                  <a:pt x="775" y="2248"/>
                </a:cubicBezTo>
                <a:cubicBezTo>
                  <a:pt x="775" y="2253"/>
                  <a:pt x="780" y="2256"/>
                  <a:pt x="785" y="2256"/>
                </a:cubicBezTo>
                <a:cubicBezTo>
                  <a:pt x="807" y="2260"/>
                  <a:pt x="829" y="2263"/>
                  <a:pt x="852" y="2266"/>
                </a:cubicBezTo>
                <a:cubicBezTo>
                  <a:pt x="855" y="2268"/>
                  <a:pt x="859" y="2268"/>
                  <a:pt x="862" y="2269"/>
                </a:cubicBezTo>
                <a:cubicBezTo>
                  <a:pt x="863" y="2269"/>
                  <a:pt x="865" y="2269"/>
                  <a:pt x="866" y="2270"/>
                </a:cubicBezTo>
                <a:cubicBezTo>
                  <a:pt x="869" y="2271"/>
                  <a:pt x="872" y="2271"/>
                  <a:pt x="875" y="2271"/>
                </a:cubicBezTo>
                <a:cubicBezTo>
                  <a:pt x="882" y="2272"/>
                  <a:pt x="889" y="2272"/>
                  <a:pt x="894" y="2279"/>
                </a:cubicBezTo>
                <a:cubicBezTo>
                  <a:pt x="885" y="2290"/>
                  <a:pt x="872" y="2285"/>
                  <a:pt x="862" y="2283"/>
                </a:cubicBezTo>
                <a:cubicBezTo>
                  <a:pt x="830" y="2277"/>
                  <a:pt x="798" y="2273"/>
                  <a:pt x="765" y="2276"/>
                </a:cubicBezTo>
                <a:cubicBezTo>
                  <a:pt x="749" y="2278"/>
                  <a:pt x="734" y="2271"/>
                  <a:pt x="718" y="2273"/>
                </a:cubicBezTo>
                <a:cubicBezTo>
                  <a:pt x="714" y="2273"/>
                  <a:pt x="707" y="2270"/>
                  <a:pt x="707" y="2277"/>
                </a:cubicBezTo>
                <a:cubicBezTo>
                  <a:pt x="707" y="2282"/>
                  <a:pt x="713" y="2285"/>
                  <a:pt x="717" y="2285"/>
                </a:cubicBezTo>
                <a:cubicBezTo>
                  <a:pt x="719" y="2285"/>
                  <a:pt x="720" y="2285"/>
                  <a:pt x="722" y="2285"/>
                </a:cubicBezTo>
                <a:cubicBezTo>
                  <a:pt x="726" y="2285"/>
                  <a:pt x="730" y="2285"/>
                  <a:pt x="734" y="2285"/>
                </a:cubicBezTo>
                <a:cubicBezTo>
                  <a:pt x="766" y="2297"/>
                  <a:pt x="800" y="2303"/>
                  <a:pt x="833" y="2310"/>
                </a:cubicBezTo>
                <a:cubicBezTo>
                  <a:pt x="844" y="2312"/>
                  <a:pt x="855" y="2315"/>
                  <a:pt x="867" y="2317"/>
                </a:cubicBezTo>
                <a:cubicBezTo>
                  <a:pt x="902" y="2325"/>
                  <a:pt x="938" y="2333"/>
                  <a:pt x="973" y="2341"/>
                </a:cubicBezTo>
                <a:cubicBezTo>
                  <a:pt x="977" y="2342"/>
                  <a:pt x="981" y="2343"/>
                  <a:pt x="985" y="2344"/>
                </a:cubicBezTo>
                <a:cubicBezTo>
                  <a:pt x="998" y="2347"/>
                  <a:pt x="1010" y="2349"/>
                  <a:pt x="1021" y="2356"/>
                </a:cubicBezTo>
                <a:cubicBezTo>
                  <a:pt x="1018" y="2360"/>
                  <a:pt x="1013" y="2362"/>
                  <a:pt x="1008" y="2364"/>
                </a:cubicBezTo>
                <a:cubicBezTo>
                  <a:pt x="1007" y="2364"/>
                  <a:pt x="1007" y="2365"/>
                  <a:pt x="1006" y="2365"/>
                </a:cubicBezTo>
                <a:cubicBezTo>
                  <a:pt x="974" y="2378"/>
                  <a:pt x="939" y="2382"/>
                  <a:pt x="906" y="2390"/>
                </a:cubicBezTo>
                <a:cubicBezTo>
                  <a:pt x="890" y="2393"/>
                  <a:pt x="873" y="2389"/>
                  <a:pt x="857" y="2401"/>
                </a:cubicBezTo>
                <a:cubicBezTo>
                  <a:pt x="862" y="2401"/>
                  <a:pt x="865" y="2401"/>
                  <a:pt x="868" y="2401"/>
                </a:cubicBezTo>
                <a:cubicBezTo>
                  <a:pt x="906" y="2399"/>
                  <a:pt x="944" y="2395"/>
                  <a:pt x="981" y="2390"/>
                </a:cubicBezTo>
                <a:cubicBezTo>
                  <a:pt x="982" y="2389"/>
                  <a:pt x="983" y="2389"/>
                  <a:pt x="984" y="2389"/>
                </a:cubicBezTo>
                <a:cubicBezTo>
                  <a:pt x="986" y="2389"/>
                  <a:pt x="987" y="2389"/>
                  <a:pt x="989" y="2389"/>
                </a:cubicBezTo>
                <a:cubicBezTo>
                  <a:pt x="994" y="2388"/>
                  <a:pt x="999" y="2388"/>
                  <a:pt x="1003" y="2392"/>
                </a:cubicBezTo>
                <a:cubicBezTo>
                  <a:pt x="1000" y="2394"/>
                  <a:pt x="997" y="2395"/>
                  <a:pt x="993" y="2396"/>
                </a:cubicBezTo>
                <a:cubicBezTo>
                  <a:pt x="980" y="2402"/>
                  <a:pt x="964" y="2396"/>
                  <a:pt x="948" y="2404"/>
                </a:cubicBezTo>
                <a:cubicBezTo>
                  <a:pt x="949" y="2404"/>
                  <a:pt x="951" y="2404"/>
                  <a:pt x="953" y="2404"/>
                </a:cubicBezTo>
                <a:cubicBezTo>
                  <a:pt x="957" y="2405"/>
                  <a:pt x="960" y="2405"/>
                  <a:pt x="964" y="2405"/>
                </a:cubicBezTo>
                <a:cubicBezTo>
                  <a:pt x="967" y="2405"/>
                  <a:pt x="971" y="2406"/>
                  <a:pt x="974" y="2406"/>
                </a:cubicBezTo>
                <a:cubicBezTo>
                  <a:pt x="976" y="2406"/>
                  <a:pt x="977" y="2406"/>
                  <a:pt x="979" y="2406"/>
                </a:cubicBezTo>
                <a:cubicBezTo>
                  <a:pt x="996" y="2406"/>
                  <a:pt x="1012" y="2404"/>
                  <a:pt x="1028" y="2399"/>
                </a:cubicBezTo>
                <a:cubicBezTo>
                  <a:pt x="1029" y="2399"/>
                  <a:pt x="1030" y="2399"/>
                  <a:pt x="1032" y="2399"/>
                </a:cubicBezTo>
                <a:cubicBezTo>
                  <a:pt x="1050" y="2399"/>
                  <a:pt x="1067" y="2393"/>
                  <a:pt x="1085" y="2393"/>
                </a:cubicBezTo>
                <a:cubicBezTo>
                  <a:pt x="1087" y="2393"/>
                  <a:pt x="1090" y="2393"/>
                  <a:pt x="1093" y="2393"/>
                </a:cubicBezTo>
                <a:cubicBezTo>
                  <a:pt x="1116" y="2396"/>
                  <a:pt x="1139" y="2395"/>
                  <a:pt x="1162" y="2396"/>
                </a:cubicBezTo>
                <a:cubicBezTo>
                  <a:pt x="1164" y="2396"/>
                  <a:pt x="1165" y="2397"/>
                  <a:pt x="1166" y="2398"/>
                </a:cubicBezTo>
                <a:cubicBezTo>
                  <a:pt x="1166" y="2400"/>
                  <a:pt x="1166" y="2402"/>
                  <a:pt x="1165" y="2405"/>
                </a:cubicBezTo>
                <a:cubicBezTo>
                  <a:pt x="1161" y="2414"/>
                  <a:pt x="1165" y="2423"/>
                  <a:pt x="1173" y="2423"/>
                </a:cubicBezTo>
                <a:cubicBezTo>
                  <a:pt x="1194" y="2421"/>
                  <a:pt x="1216" y="2427"/>
                  <a:pt x="1237" y="2420"/>
                </a:cubicBezTo>
                <a:cubicBezTo>
                  <a:pt x="1254" y="2415"/>
                  <a:pt x="1270" y="2423"/>
                  <a:pt x="1286" y="2421"/>
                </a:cubicBezTo>
                <a:cubicBezTo>
                  <a:pt x="1287" y="2421"/>
                  <a:pt x="1287" y="2422"/>
                  <a:pt x="1287" y="2422"/>
                </a:cubicBezTo>
                <a:cubicBezTo>
                  <a:pt x="1287" y="2423"/>
                  <a:pt x="1288" y="2425"/>
                  <a:pt x="1288" y="2426"/>
                </a:cubicBezTo>
                <a:cubicBezTo>
                  <a:pt x="1277" y="2428"/>
                  <a:pt x="1266" y="2431"/>
                  <a:pt x="1255" y="2433"/>
                </a:cubicBezTo>
                <a:cubicBezTo>
                  <a:pt x="1245" y="2431"/>
                  <a:pt x="1235" y="2434"/>
                  <a:pt x="1225" y="2435"/>
                </a:cubicBezTo>
                <a:cubicBezTo>
                  <a:pt x="1192" y="2439"/>
                  <a:pt x="1161" y="2446"/>
                  <a:pt x="1128" y="2446"/>
                </a:cubicBezTo>
                <a:cubicBezTo>
                  <a:pt x="1123" y="2446"/>
                  <a:pt x="1115" y="2447"/>
                  <a:pt x="1120" y="2454"/>
                </a:cubicBezTo>
                <a:cubicBezTo>
                  <a:pt x="1132" y="2467"/>
                  <a:pt x="1119" y="2462"/>
                  <a:pt x="1114" y="2463"/>
                </a:cubicBezTo>
                <a:cubicBezTo>
                  <a:pt x="1113" y="2463"/>
                  <a:pt x="1112" y="2463"/>
                  <a:pt x="1111" y="2463"/>
                </a:cubicBezTo>
                <a:cubicBezTo>
                  <a:pt x="1110" y="2463"/>
                  <a:pt x="1110" y="2463"/>
                  <a:pt x="1109" y="2463"/>
                </a:cubicBezTo>
                <a:cubicBezTo>
                  <a:pt x="1109" y="2463"/>
                  <a:pt x="1109" y="2463"/>
                  <a:pt x="1109" y="2463"/>
                </a:cubicBezTo>
                <a:cubicBezTo>
                  <a:pt x="1101" y="2463"/>
                  <a:pt x="1092" y="2461"/>
                  <a:pt x="1088" y="2471"/>
                </a:cubicBezTo>
                <a:cubicBezTo>
                  <a:pt x="1088" y="2471"/>
                  <a:pt x="1088" y="2471"/>
                  <a:pt x="1088" y="2471"/>
                </a:cubicBezTo>
                <a:cubicBezTo>
                  <a:pt x="1088" y="2471"/>
                  <a:pt x="1088" y="2471"/>
                  <a:pt x="1088" y="2471"/>
                </a:cubicBezTo>
                <a:cubicBezTo>
                  <a:pt x="1088" y="2471"/>
                  <a:pt x="1088" y="2471"/>
                  <a:pt x="1088" y="2471"/>
                </a:cubicBezTo>
                <a:cubicBezTo>
                  <a:pt x="1088" y="2471"/>
                  <a:pt x="1087" y="2471"/>
                  <a:pt x="1087" y="2472"/>
                </a:cubicBezTo>
                <a:cubicBezTo>
                  <a:pt x="1087" y="2472"/>
                  <a:pt x="1087" y="2472"/>
                  <a:pt x="1087" y="2472"/>
                </a:cubicBezTo>
                <a:cubicBezTo>
                  <a:pt x="1086" y="2473"/>
                  <a:pt x="1085" y="2474"/>
                  <a:pt x="1085" y="2475"/>
                </a:cubicBezTo>
                <a:cubicBezTo>
                  <a:pt x="1082" y="2475"/>
                  <a:pt x="1081" y="2476"/>
                  <a:pt x="1080" y="2476"/>
                </a:cubicBezTo>
                <a:cubicBezTo>
                  <a:pt x="1078" y="2478"/>
                  <a:pt x="1081" y="2482"/>
                  <a:pt x="1082" y="2485"/>
                </a:cubicBezTo>
                <a:cubicBezTo>
                  <a:pt x="1081" y="2485"/>
                  <a:pt x="1081" y="2485"/>
                  <a:pt x="1080" y="2485"/>
                </a:cubicBezTo>
                <a:cubicBezTo>
                  <a:pt x="1075" y="2485"/>
                  <a:pt x="1073" y="2483"/>
                  <a:pt x="1073" y="2477"/>
                </a:cubicBezTo>
                <a:cubicBezTo>
                  <a:pt x="1074" y="2469"/>
                  <a:pt x="1069" y="2465"/>
                  <a:pt x="1062" y="2468"/>
                </a:cubicBezTo>
                <a:cubicBezTo>
                  <a:pt x="1046" y="2476"/>
                  <a:pt x="1030" y="2476"/>
                  <a:pt x="1013" y="2476"/>
                </a:cubicBezTo>
                <a:cubicBezTo>
                  <a:pt x="1004" y="2476"/>
                  <a:pt x="996" y="2476"/>
                  <a:pt x="988" y="2479"/>
                </a:cubicBezTo>
                <a:cubicBezTo>
                  <a:pt x="981" y="2482"/>
                  <a:pt x="976" y="2486"/>
                  <a:pt x="986" y="2491"/>
                </a:cubicBezTo>
                <a:cubicBezTo>
                  <a:pt x="983" y="2496"/>
                  <a:pt x="963" y="2497"/>
                  <a:pt x="963" y="2493"/>
                </a:cubicBezTo>
                <a:cubicBezTo>
                  <a:pt x="964" y="2474"/>
                  <a:pt x="953" y="2487"/>
                  <a:pt x="947" y="2486"/>
                </a:cubicBezTo>
                <a:cubicBezTo>
                  <a:pt x="925" y="2484"/>
                  <a:pt x="923" y="2486"/>
                  <a:pt x="925" y="2500"/>
                </a:cubicBezTo>
                <a:cubicBezTo>
                  <a:pt x="910" y="2503"/>
                  <a:pt x="896" y="2502"/>
                  <a:pt x="881" y="2504"/>
                </a:cubicBezTo>
                <a:cubicBezTo>
                  <a:pt x="872" y="2505"/>
                  <a:pt x="867" y="2495"/>
                  <a:pt x="857" y="2499"/>
                </a:cubicBezTo>
                <a:cubicBezTo>
                  <a:pt x="835" y="2507"/>
                  <a:pt x="812" y="2507"/>
                  <a:pt x="788" y="2508"/>
                </a:cubicBezTo>
                <a:cubicBezTo>
                  <a:pt x="797" y="2511"/>
                  <a:pt x="805" y="2512"/>
                  <a:pt x="813" y="2511"/>
                </a:cubicBezTo>
                <a:cubicBezTo>
                  <a:pt x="834" y="2508"/>
                  <a:pt x="856" y="2510"/>
                  <a:pt x="877" y="2511"/>
                </a:cubicBezTo>
                <a:cubicBezTo>
                  <a:pt x="881" y="2511"/>
                  <a:pt x="887" y="2509"/>
                  <a:pt x="888" y="2516"/>
                </a:cubicBezTo>
                <a:cubicBezTo>
                  <a:pt x="898" y="2517"/>
                  <a:pt x="907" y="2513"/>
                  <a:pt x="916" y="2516"/>
                </a:cubicBezTo>
                <a:cubicBezTo>
                  <a:pt x="917" y="2523"/>
                  <a:pt x="911" y="2522"/>
                  <a:pt x="907" y="2523"/>
                </a:cubicBezTo>
                <a:cubicBezTo>
                  <a:pt x="905" y="2524"/>
                  <a:pt x="902" y="2525"/>
                  <a:pt x="903" y="2528"/>
                </a:cubicBezTo>
                <a:cubicBezTo>
                  <a:pt x="903" y="2530"/>
                  <a:pt x="906" y="2531"/>
                  <a:pt x="908" y="2531"/>
                </a:cubicBezTo>
                <a:cubicBezTo>
                  <a:pt x="916" y="2527"/>
                  <a:pt x="923" y="2531"/>
                  <a:pt x="929" y="2538"/>
                </a:cubicBezTo>
                <a:cubicBezTo>
                  <a:pt x="933" y="2530"/>
                  <a:pt x="927" y="2525"/>
                  <a:pt x="928" y="2519"/>
                </a:cubicBezTo>
                <a:cubicBezTo>
                  <a:pt x="949" y="2506"/>
                  <a:pt x="971" y="2520"/>
                  <a:pt x="993" y="2516"/>
                </a:cubicBezTo>
                <a:cubicBezTo>
                  <a:pt x="994" y="2520"/>
                  <a:pt x="995" y="2523"/>
                  <a:pt x="997" y="2525"/>
                </a:cubicBezTo>
                <a:cubicBezTo>
                  <a:pt x="1002" y="2528"/>
                  <a:pt x="1008" y="2526"/>
                  <a:pt x="1015" y="2524"/>
                </a:cubicBezTo>
                <a:cubicBezTo>
                  <a:pt x="1018" y="2524"/>
                  <a:pt x="1022" y="2534"/>
                  <a:pt x="1026" y="2534"/>
                </a:cubicBezTo>
                <a:cubicBezTo>
                  <a:pt x="1026" y="2534"/>
                  <a:pt x="1026" y="2534"/>
                  <a:pt x="1026" y="2534"/>
                </a:cubicBezTo>
                <a:cubicBezTo>
                  <a:pt x="1027" y="2534"/>
                  <a:pt x="1027" y="2534"/>
                  <a:pt x="1027" y="2533"/>
                </a:cubicBezTo>
                <a:cubicBezTo>
                  <a:pt x="1029" y="2532"/>
                  <a:pt x="1030" y="2529"/>
                  <a:pt x="1031" y="2523"/>
                </a:cubicBezTo>
                <a:cubicBezTo>
                  <a:pt x="1031" y="2522"/>
                  <a:pt x="1035" y="2521"/>
                  <a:pt x="1037" y="2519"/>
                </a:cubicBezTo>
                <a:cubicBezTo>
                  <a:pt x="1050" y="2507"/>
                  <a:pt x="1064" y="2517"/>
                  <a:pt x="1078" y="2516"/>
                </a:cubicBezTo>
                <a:cubicBezTo>
                  <a:pt x="1082" y="2515"/>
                  <a:pt x="1087" y="2515"/>
                  <a:pt x="1089" y="2521"/>
                </a:cubicBezTo>
                <a:cubicBezTo>
                  <a:pt x="1090" y="2526"/>
                  <a:pt x="1088" y="2531"/>
                  <a:pt x="1083" y="2534"/>
                </a:cubicBezTo>
                <a:cubicBezTo>
                  <a:pt x="1080" y="2536"/>
                  <a:pt x="1077" y="2538"/>
                  <a:pt x="1073" y="2541"/>
                </a:cubicBezTo>
                <a:cubicBezTo>
                  <a:pt x="1071" y="2540"/>
                  <a:pt x="1069" y="2540"/>
                  <a:pt x="1067" y="2541"/>
                </a:cubicBezTo>
                <a:cubicBezTo>
                  <a:pt x="1062" y="2542"/>
                  <a:pt x="1059" y="2548"/>
                  <a:pt x="1055" y="2551"/>
                </a:cubicBezTo>
                <a:cubicBezTo>
                  <a:pt x="1038" y="2545"/>
                  <a:pt x="1021" y="2548"/>
                  <a:pt x="1005" y="2551"/>
                </a:cubicBezTo>
                <a:cubicBezTo>
                  <a:pt x="998" y="2553"/>
                  <a:pt x="990" y="2555"/>
                  <a:pt x="983" y="2556"/>
                </a:cubicBezTo>
                <a:cubicBezTo>
                  <a:pt x="978" y="2554"/>
                  <a:pt x="972" y="2553"/>
                  <a:pt x="967" y="2553"/>
                </a:cubicBezTo>
                <a:cubicBezTo>
                  <a:pt x="962" y="2552"/>
                  <a:pt x="955" y="2550"/>
                  <a:pt x="955" y="2556"/>
                </a:cubicBezTo>
                <a:cubicBezTo>
                  <a:pt x="954" y="2571"/>
                  <a:pt x="946" y="2564"/>
                  <a:pt x="939" y="2562"/>
                </a:cubicBezTo>
                <a:cubicBezTo>
                  <a:pt x="933" y="2561"/>
                  <a:pt x="921" y="2561"/>
                  <a:pt x="921" y="2562"/>
                </a:cubicBezTo>
                <a:cubicBezTo>
                  <a:pt x="918" y="2576"/>
                  <a:pt x="910" y="2568"/>
                  <a:pt x="903" y="2567"/>
                </a:cubicBezTo>
                <a:cubicBezTo>
                  <a:pt x="898" y="2567"/>
                  <a:pt x="892" y="2557"/>
                  <a:pt x="888" y="2567"/>
                </a:cubicBezTo>
                <a:cubicBezTo>
                  <a:pt x="885" y="2574"/>
                  <a:pt x="880" y="2576"/>
                  <a:pt x="873" y="2575"/>
                </a:cubicBezTo>
                <a:cubicBezTo>
                  <a:pt x="867" y="2574"/>
                  <a:pt x="862" y="2577"/>
                  <a:pt x="862" y="2583"/>
                </a:cubicBezTo>
                <a:cubicBezTo>
                  <a:pt x="862" y="2588"/>
                  <a:pt x="867" y="2591"/>
                  <a:pt x="873" y="2592"/>
                </a:cubicBezTo>
                <a:cubicBezTo>
                  <a:pt x="882" y="2593"/>
                  <a:pt x="891" y="2593"/>
                  <a:pt x="898" y="2588"/>
                </a:cubicBezTo>
                <a:cubicBezTo>
                  <a:pt x="912" y="2578"/>
                  <a:pt x="920" y="2595"/>
                  <a:pt x="931" y="2595"/>
                </a:cubicBezTo>
                <a:cubicBezTo>
                  <a:pt x="932" y="2606"/>
                  <a:pt x="940" y="2603"/>
                  <a:pt x="947" y="2604"/>
                </a:cubicBezTo>
                <a:cubicBezTo>
                  <a:pt x="958" y="2607"/>
                  <a:pt x="968" y="2604"/>
                  <a:pt x="978" y="2601"/>
                </a:cubicBezTo>
                <a:cubicBezTo>
                  <a:pt x="995" y="2602"/>
                  <a:pt x="1012" y="2602"/>
                  <a:pt x="1030" y="2603"/>
                </a:cubicBezTo>
                <a:cubicBezTo>
                  <a:pt x="1047" y="2603"/>
                  <a:pt x="1065" y="2599"/>
                  <a:pt x="1082" y="2599"/>
                </a:cubicBezTo>
                <a:cubicBezTo>
                  <a:pt x="1083" y="2601"/>
                  <a:pt x="1084" y="2603"/>
                  <a:pt x="1084" y="2605"/>
                </a:cubicBezTo>
                <a:cubicBezTo>
                  <a:pt x="1085" y="2607"/>
                  <a:pt x="1085" y="2608"/>
                  <a:pt x="1086" y="2609"/>
                </a:cubicBezTo>
                <a:cubicBezTo>
                  <a:pt x="1087" y="2611"/>
                  <a:pt x="1087" y="2612"/>
                  <a:pt x="1088" y="2612"/>
                </a:cubicBezTo>
                <a:cubicBezTo>
                  <a:pt x="1091" y="2616"/>
                  <a:pt x="1095" y="2614"/>
                  <a:pt x="1104" y="2609"/>
                </a:cubicBezTo>
                <a:cubicBezTo>
                  <a:pt x="1108" y="2603"/>
                  <a:pt x="1112" y="2602"/>
                  <a:pt x="1116" y="2602"/>
                </a:cubicBezTo>
                <a:cubicBezTo>
                  <a:pt x="1121" y="2602"/>
                  <a:pt x="1126" y="2606"/>
                  <a:pt x="1132" y="2610"/>
                </a:cubicBezTo>
                <a:cubicBezTo>
                  <a:pt x="1132" y="2610"/>
                  <a:pt x="1132" y="2610"/>
                  <a:pt x="1132" y="2610"/>
                </a:cubicBezTo>
                <a:cubicBezTo>
                  <a:pt x="1139" y="2613"/>
                  <a:pt x="1146" y="2611"/>
                  <a:pt x="1153" y="2611"/>
                </a:cubicBezTo>
                <a:cubicBezTo>
                  <a:pt x="1154" y="2611"/>
                  <a:pt x="1155" y="2611"/>
                  <a:pt x="1156" y="2611"/>
                </a:cubicBezTo>
                <a:cubicBezTo>
                  <a:pt x="1159" y="2612"/>
                  <a:pt x="1162" y="2612"/>
                  <a:pt x="1162" y="2616"/>
                </a:cubicBezTo>
                <a:cubicBezTo>
                  <a:pt x="1162" y="2621"/>
                  <a:pt x="1159" y="2621"/>
                  <a:pt x="1156" y="2621"/>
                </a:cubicBezTo>
                <a:cubicBezTo>
                  <a:pt x="1151" y="2621"/>
                  <a:pt x="1148" y="2620"/>
                  <a:pt x="1144" y="2617"/>
                </a:cubicBezTo>
                <a:cubicBezTo>
                  <a:pt x="1140" y="2612"/>
                  <a:pt x="1133" y="2613"/>
                  <a:pt x="1129" y="2616"/>
                </a:cubicBezTo>
                <a:cubicBezTo>
                  <a:pt x="1120" y="2623"/>
                  <a:pt x="1108" y="2625"/>
                  <a:pt x="1099" y="2626"/>
                </a:cubicBezTo>
                <a:cubicBezTo>
                  <a:pt x="1084" y="2626"/>
                  <a:pt x="1070" y="2636"/>
                  <a:pt x="1055" y="2628"/>
                </a:cubicBezTo>
                <a:cubicBezTo>
                  <a:pt x="1049" y="2624"/>
                  <a:pt x="1037" y="2625"/>
                  <a:pt x="1039" y="2640"/>
                </a:cubicBezTo>
                <a:cubicBezTo>
                  <a:pt x="1040" y="2646"/>
                  <a:pt x="1032" y="2647"/>
                  <a:pt x="1028" y="2651"/>
                </a:cubicBezTo>
                <a:cubicBezTo>
                  <a:pt x="1023" y="2655"/>
                  <a:pt x="1010" y="2649"/>
                  <a:pt x="1013" y="2661"/>
                </a:cubicBezTo>
                <a:cubicBezTo>
                  <a:pt x="1016" y="2672"/>
                  <a:pt x="1026" y="2666"/>
                  <a:pt x="1033" y="2667"/>
                </a:cubicBezTo>
                <a:cubicBezTo>
                  <a:pt x="1034" y="2667"/>
                  <a:pt x="1035" y="2667"/>
                  <a:pt x="1036" y="2667"/>
                </a:cubicBezTo>
                <a:cubicBezTo>
                  <a:pt x="1044" y="2668"/>
                  <a:pt x="1052" y="2667"/>
                  <a:pt x="1056" y="2677"/>
                </a:cubicBezTo>
                <a:cubicBezTo>
                  <a:pt x="1060" y="2689"/>
                  <a:pt x="1052" y="2690"/>
                  <a:pt x="1044" y="2693"/>
                </a:cubicBezTo>
                <a:cubicBezTo>
                  <a:pt x="1050" y="2699"/>
                  <a:pt x="1057" y="2697"/>
                  <a:pt x="1063" y="2696"/>
                </a:cubicBezTo>
                <a:cubicBezTo>
                  <a:pt x="1074" y="2695"/>
                  <a:pt x="1085" y="2693"/>
                  <a:pt x="1096" y="2691"/>
                </a:cubicBezTo>
                <a:cubicBezTo>
                  <a:pt x="1103" y="2690"/>
                  <a:pt x="1118" y="2696"/>
                  <a:pt x="1107" y="2678"/>
                </a:cubicBezTo>
                <a:cubicBezTo>
                  <a:pt x="1107" y="2678"/>
                  <a:pt x="1107" y="2678"/>
                  <a:pt x="1107" y="2678"/>
                </a:cubicBezTo>
                <a:cubicBezTo>
                  <a:pt x="1108" y="2677"/>
                  <a:pt x="1110" y="2675"/>
                  <a:pt x="1111" y="2673"/>
                </a:cubicBezTo>
                <a:cubicBezTo>
                  <a:pt x="1113" y="2673"/>
                  <a:pt x="1114" y="2672"/>
                  <a:pt x="1116" y="2672"/>
                </a:cubicBezTo>
                <a:cubicBezTo>
                  <a:pt x="1120" y="2684"/>
                  <a:pt x="1127" y="2688"/>
                  <a:pt x="1139" y="2683"/>
                </a:cubicBezTo>
                <a:cubicBezTo>
                  <a:pt x="1143" y="2681"/>
                  <a:pt x="1148" y="2680"/>
                  <a:pt x="1153" y="2679"/>
                </a:cubicBezTo>
                <a:cubicBezTo>
                  <a:pt x="1156" y="2689"/>
                  <a:pt x="1161" y="2690"/>
                  <a:pt x="1169" y="2686"/>
                </a:cubicBezTo>
                <a:cubicBezTo>
                  <a:pt x="1174" y="2684"/>
                  <a:pt x="1180" y="2680"/>
                  <a:pt x="1185" y="2683"/>
                </a:cubicBezTo>
                <a:cubicBezTo>
                  <a:pt x="1192" y="2687"/>
                  <a:pt x="1195" y="2686"/>
                  <a:pt x="1197" y="2678"/>
                </a:cubicBezTo>
                <a:cubicBezTo>
                  <a:pt x="1199" y="2674"/>
                  <a:pt x="1207" y="2666"/>
                  <a:pt x="1211" y="2671"/>
                </a:cubicBezTo>
                <a:cubicBezTo>
                  <a:pt x="1219" y="2684"/>
                  <a:pt x="1227" y="2684"/>
                  <a:pt x="1239" y="2676"/>
                </a:cubicBezTo>
                <a:cubicBezTo>
                  <a:pt x="1240" y="2675"/>
                  <a:pt x="1244" y="2676"/>
                  <a:pt x="1246" y="2676"/>
                </a:cubicBezTo>
                <a:cubicBezTo>
                  <a:pt x="1260" y="2677"/>
                  <a:pt x="1275" y="2676"/>
                  <a:pt x="1289" y="2673"/>
                </a:cubicBezTo>
                <a:cubicBezTo>
                  <a:pt x="1289" y="2675"/>
                  <a:pt x="1289" y="2677"/>
                  <a:pt x="1289" y="2679"/>
                </a:cubicBezTo>
                <a:cubicBezTo>
                  <a:pt x="1272" y="2684"/>
                  <a:pt x="1254" y="2686"/>
                  <a:pt x="1238" y="2691"/>
                </a:cubicBezTo>
                <a:cubicBezTo>
                  <a:pt x="1213" y="2699"/>
                  <a:pt x="1187" y="2690"/>
                  <a:pt x="1162" y="2699"/>
                </a:cubicBezTo>
                <a:cubicBezTo>
                  <a:pt x="1158" y="2701"/>
                  <a:pt x="1151" y="2696"/>
                  <a:pt x="1152" y="2704"/>
                </a:cubicBezTo>
                <a:cubicBezTo>
                  <a:pt x="1152" y="2709"/>
                  <a:pt x="1159" y="2708"/>
                  <a:pt x="1163" y="2708"/>
                </a:cubicBezTo>
                <a:cubicBezTo>
                  <a:pt x="1180" y="2707"/>
                  <a:pt x="1196" y="2706"/>
                  <a:pt x="1213" y="2706"/>
                </a:cubicBezTo>
                <a:cubicBezTo>
                  <a:pt x="1238" y="2705"/>
                  <a:pt x="1263" y="2702"/>
                  <a:pt x="1290" y="2704"/>
                </a:cubicBezTo>
                <a:cubicBezTo>
                  <a:pt x="1289" y="2705"/>
                  <a:pt x="1289" y="2705"/>
                  <a:pt x="1288" y="2706"/>
                </a:cubicBezTo>
                <a:cubicBezTo>
                  <a:pt x="1278" y="2711"/>
                  <a:pt x="1269" y="2707"/>
                  <a:pt x="1261" y="2710"/>
                </a:cubicBezTo>
                <a:cubicBezTo>
                  <a:pt x="1246" y="2711"/>
                  <a:pt x="1230" y="2712"/>
                  <a:pt x="1215" y="2713"/>
                </a:cubicBezTo>
                <a:cubicBezTo>
                  <a:pt x="1184" y="2716"/>
                  <a:pt x="1154" y="2716"/>
                  <a:pt x="1123" y="2717"/>
                </a:cubicBezTo>
                <a:cubicBezTo>
                  <a:pt x="1094" y="2711"/>
                  <a:pt x="1065" y="2716"/>
                  <a:pt x="1036" y="2717"/>
                </a:cubicBezTo>
                <a:cubicBezTo>
                  <a:pt x="1012" y="2717"/>
                  <a:pt x="988" y="2720"/>
                  <a:pt x="965" y="2729"/>
                </a:cubicBezTo>
                <a:cubicBezTo>
                  <a:pt x="938" y="2734"/>
                  <a:pt x="910" y="2724"/>
                  <a:pt x="880" y="2736"/>
                </a:cubicBezTo>
                <a:cubicBezTo>
                  <a:pt x="895" y="2740"/>
                  <a:pt x="908" y="2741"/>
                  <a:pt x="922" y="2741"/>
                </a:cubicBezTo>
                <a:cubicBezTo>
                  <a:pt x="947" y="2741"/>
                  <a:pt x="973" y="2737"/>
                  <a:pt x="996" y="2743"/>
                </a:cubicBezTo>
                <a:cubicBezTo>
                  <a:pt x="1022" y="2750"/>
                  <a:pt x="1046" y="2745"/>
                  <a:pt x="1071" y="2746"/>
                </a:cubicBezTo>
                <a:cubicBezTo>
                  <a:pt x="1116" y="2747"/>
                  <a:pt x="1161" y="2741"/>
                  <a:pt x="1206" y="2744"/>
                </a:cubicBezTo>
                <a:cubicBezTo>
                  <a:pt x="1213" y="2744"/>
                  <a:pt x="1219" y="2744"/>
                  <a:pt x="1224" y="2740"/>
                </a:cubicBezTo>
                <a:cubicBezTo>
                  <a:pt x="1236" y="2741"/>
                  <a:pt x="1248" y="2742"/>
                  <a:pt x="1259" y="2743"/>
                </a:cubicBezTo>
                <a:cubicBezTo>
                  <a:pt x="1309" y="2745"/>
                  <a:pt x="1359" y="2743"/>
                  <a:pt x="1408" y="2741"/>
                </a:cubicBezTo>
                <a:cubicBezTo>
                  <a:pt x="1444" y="2739"/>
                  <a:pt x="1481" y="2737"/>
                  <a:pt x="1517" y="2734"/>
                </a:cubicBezTo>
                <a:cubicBezTo>
                  <a:pt x="1581" y="2728"/>
                  <a:pt x="1644" y="2722"/>
                  <a:pt x="1708" y="2715"/>
                </a:cubicBezTo>
                <a:cubicBezTo>
                  <a:pt x="1737" y="2711"/>
                  <a:pt x="1766" y="2707"/>
                  <a:pt x="1796" y="2707"/>
                </a:cubicBezTo>
                <a:cubicBezTo>
                  <a:pt x="1800" y="2707"/>
                  <a:pt x="1805" y="2706"/>
                  <a:pt x="1809" y="2708"/>
                </a:cubicBezTo>
                <a:cubicBezTo>
                  <a:pt x="1835" y="2718"/>
                  <a:pt x="1862" y="2711"/>
                  <a:pt x="1888" y="2711"/>
                </a:cubicBezTo>
                <a:cubicBezTo>
                  <a:pt x="1907" y="2711"/>
                  <a:pt x="1927" y="2706"/>
                  <a:pt x="1946" y="2713"/>
                </a:cubicBezTo>
                <a:cubicBezTo>
                  <a:pt x="1946" y="2714"/>
                  <a:pt x="1945" y="2715"/>
                  <a:pt x="1944" y="2716"/>
                </a:cubicBezTo>
                <a:cubicBezTo>
                  <a:pt x="1941" y="2720"/>
                  <a:pt x="1933" y="2721"/>
                  <a:pt x="1936" y="2728"/>
                </a:cubicBezTo>
                <a:cubicBezTo>
                  <a:pt x="1913" y="2729"/>
                  <a:pt x="1891" y="2728"/>
                  <a:pt x="1869" y="2731"/>
                </a:cubicBezTo>
                <a:cubicBezTo>
                  <a:pt x="1861" y="2732"/>
                  <a:pt x="1854" y="2733"/>
                  <a:pt x="1847" y="2735"/>
                </a:cubicBezTo>
                <a:cubicBezTo>
                  <a:pt x="1837" y="2735"/>
                  <a:pt x="1827" y="2731"/>
                  <a:pt x="1816" y="2740"/>
                </a:cubicBezTo>
                <a:cubicBezTo>
                  <a:pt x="1828" y="2740"/>
                  <a:pt x="1837" y="2740"/>
                  <a:pt x="1847" y="2740"/>
                </a:cubicBezTo>
                <a:cubicBezTo>
                  <a:pt x="1853" y="2741"/>
                  <a:pt x="1860" y="2743"/>
                  <a:pt x="1866" y="2744"/>
                </a:cubicBezTo>
                <a:cubicBezTo>
                  <a:pt x="1920" y="2748"/>
                  <a:pt x="1974" y="2747"/>
                  <a:pt x="2027" y="2747"/>
                </a:cubicBezTo>
                <a:cubicBezTo>
                  <a:pt x="2029" y="2747"/>
                  <a:pt x="2030" y="2747"/>
                  <a:pt x="2032" y="2747"/>
                </a:cubicBezTo>
                <a:cubicBezTo>
                  <a:pt x="2043" y="2747"/>
                  <a:pt x="2054" y="2747"/>
                  <a:pt x="2065" y="2744"/>
                </a:cubicBezTo>
                <a:cubicBezTo>
                  <a:pt x="2069" y="2744"/>
                  <a:pt x="2073" y="2744"/>
                  <a:pt x="2077" y="2744"/>
                </a:cubicBezTo>
                <a:cubicBezTo>
                  <a:pt x="2089" y="2747"/>
                  <a:pt x="2102" y="2747"/>
                  <a:pt x="2114" y="2746"/>
                </a:cubicBezTo>
                <a:cubicBezTo>
                  <a:pt x="2117" y="2746"/>
                  <a:pt x="2120" y="2746"/>
                  <a:pt x="2123" y="2746"/>
                </a:cubicBezTo>
                <a:cubicBezTo>
                  <a:pt x="2127" y="2746"/>
                  <a:pt x="2130" y="2746"/>
                  <a:pt x="2133" y="2746"/>
                </a:cubicBezTo>
                <a:cubicBezTo>
                  <a:pt x="2214" y="2748"/>
                  <a:pt x="2295" y="2746"/>
                  <a:pt x="2376" y="2742"/>
                </a:cubicBezTo>
                <a:cubicBezTo>
                  <a:pt x="2394" y="2742"/>
                  <a:pt x="2411" y="2746"/>
                  <a:pt x="2428" y="2743"/>
                </a:cubicBezTo>
                <a:cubicBezTo>
                  <a:pt x="2478" y="2735"/>
                  <a:pt x="2529" y="2740"/>
                  <a:pt x="2580" y="2732"/>
                </a:cubicBezTo>
                <a:cubicBezTo>
                  <a:pt x="2612" y="2727"/>
                  <a:pt x="2645" y="2726"/>
                  <a:pt x="2678" y="2723"/>
                </a:cubicBezTo>
                <a:cubicBezTo>
                  <a:pt x="2728" y="2719"/>
                  <a:pt x="2777" y="2711"/>
                  <a:pt x="2826" y="2703"/>
                </a:cubicBezTo>
                <a:cubicBezTo>
                  <a:pt x="2878" y="2695"/>
                  <a:pt x="2931" y="2690"/>
                  <a:pt x="2983" y="2680"/>
                </a:cubicBezTo>
                <a:cubicBezTo>
                  <a:pt x="3011" y="2674"/>
                  <a:pt x="3038" y="2664"/>
                  <a:pt x="3066" y="2659"/>
                </a:cubicBezTo>
                <a:cubicBezTo>
                  <a:pt x="3142" y="2644"/>
                  <a:pt x="3219" y="2629"/>
                  <a:pt x="3295" y="2615"/>
                </a:cubicBezTo>
                <a:cubicBezTo>
                  <a:pt x="3330" y="2609"/>
                  <a:pt x="3362" y="2597"/>
                  <a:pt x="3396" y="2590"/>
                </a:cubicBezTo>
                <a:cubicBezTo>
                  <a:pt x="3455" y="2576"/>
                  <a:pt x="3513" y="2561"/>
                  <a:pt x="3569" y="2541"/>
                </a:cubicBezTo>
                <a:cubicBezTo>
                  <a:pt x="3581" y="2543"/>
                  <a:pt x="3591" y="2536"/>
                  <a:pt x="3602" y="2534"/>
                </a:cubicBezTo>
                <a:cubicBezTo>
                  <a:pt x="3649" y="2523"/>
                  <a:pt x="3695" y="2509"/>
                  <a:pt x="3736" y="2482"/>
                </a:cubicBezTo>
                <a:cubicBezTo>
                  <a:pt x="3764" y="2474"/>
                  <a:pt x="3790" y="2459"/>
                  <a:pt x="3817" y="2448"/>
                </a:cubicBezTo>
                <a:cubicBezTo>
                  <a:pt x="3855" y="2432"/>
                  <a:pt x="3895" y="2423"/>
                  <a:pt x="3932" y="2406"/>
                </a:cubicBezTo>
                <a:cubicBezTo>
                  <a:pt x="3939" y="2402"/>
                  <a:pt x="3943" y="2400"/>
                  <a:pt x="3939" y="2390"/>
                </a:cubicBezTo>
                <a:cubicBezTo>
                  <a:pt x="3934" y="2378"/>
                  <a:pt x="3939" y="2370"/>
                  <a:pt x="3953" y="2368"/>
                </a:cubicBezTo>
                <a:cubicBezTo>
                  <a:pt x="3955" y="2368"/>
                  <a:pt x="3957" y="2367"/>
                  <a:pt x="3959" y="2367"/>
                </a:cubicBezTo>
                <a:cubicBezTo>
                  <a:pt x="3963" y="2365"/>
                  <a:pt x="3966" y="2364"/>
                  <a:pt x="3969" y="2361"/>
                </a:cubicBezTo>
                <a:cubicBezTo>
                  <a:pt x="3970" y="2359"/>
                  <a:pt x="3971" y="2357"/>
                  <a:pt x="3972" y="2355"/>
                </a:cubicBezTo>
                <a:cubicBezTo>
                  <a:pt x="3981" y="2345"/>
                  <a:pt x="3996" y="2343"/>
                  <a:pt x="4006" y="2334"/>
                </a:cubicBezTo>
                <a:cubicBezTo>
                  <a:pt x="4008" y="2332"/>
                  <a:pt x="4014" y="2331"/>
                  <a:pt x="4013" y="2327"/>
                </a:cubicBezTo>
                <a:cubicBezTo>
                  <a:pt x="4010" y="2316"/>
                  <a:pt x="4009" y="2300"/>
                  <a:pt x="4001" y="2295"/>
                </a:cubicBezTo>
                <a:cubicBezTo>
                  <a:pt x="3998" y="2293"/>
                  <a:pt x="3996" y="2291"/>
                  <a:pt x="3995" y="2289"/>
                </a:cubicBezTo>
                <a:cubicBezTo>
                  <a:pt x="3993" y="2284"/>
                  <a:pt x="3999" y="2280"/>
                  <a:pt x="3999" y="2275"/>
                </a:cubicBezTo>
                <a:cubicBezTo>
                  <a:pt x="4007" y="2272"/>
                  <a:pt x="4011" y="2268"/>
                  <a:pt x="4010" y="2262"/>
                </a:cubicBezTo>
                <a:cubicBezTo>
                  <a:pt x="4009" y="2260"/>
                  <a:pt x="4008" y="2257"/>
                  <a:pt x="4004" y="2254"/>
                </a:cubicBezTo>
                <a:cubicBezTo>
                  <a:pt x="4002" y="2252"/>
                  <a:pt x="4001" y="2250"/>
                  <a:pt x="4000" y="2248"/>
                </a:cubicBezTo>
                <a:cubicBezTo>
                  <a:pt x="4003" y="2241"/>
                  <a:pt x="4012" y="2235"/>
                  <a:pt x="4006" y="2226"/>
                </a:cubicBezTo>
                <a:cubicBezTo>
                  <a:pt x="4003" y="2218"/>
                  <a:pt x="4003" y="2209"/>
                  <a:pt x="4007" y="2203"/>
                </a:cubicBezTo>
                <a:cubicBezTo>
                  <a:pt x="4016" y="2191"/>
                  <a:pt x="4007" y="2191"/>
                  <a:pt x="4000" y="2189"/>
                </a:cubicBezTo>
                <a:cubicBezTo>
                  <a:pt x="3995" y="2189"/>
                  <a:pt x="3990" y="2190"/>
                  <a:pt x="3985" y="2190"/>
                </a:cubicBezTo>
                <a:cubicBezTo>
                  <a:pt x="3985" y="2190"/>
                  <a:pt x="3985" y="2190"/>
                  <a:pt x="3985" y="2190"/>
                </a:cubicBezTo>
                <a:cubicBezTo>
                  <a:pt x="3985" y="2188"/>
                  <a:pt x="3984" y="2187"/>
                  <a:pt x="3983" y="2186"/>
                </a:cubicBezTo>
                <a:cubicBezTo>
                  <a:pt x="3983" y="2186"/>
                  <a:pt x="3983" y="2186"/>
                  <a:pt x="3982" y="2186"/>
                </a:cubicBezTo>
                <a:cubicBezTo>
                  <a:pt x="3981" y="2180"/>
                  <a:pt x="3978" y="2175"/>
                  <a:pt x="3975" y="2172"/>
                </a:cubicBezTo>
                <a:cubicBezTo>
                  <a:pt x="3972" y="2169"/>
                  <a:pt x="3969" y="2167"/>
                  <a:pt x="3966" y="2166"/>
                </a:cubicBezTo>
                <a:cubicBezTo>
                  <a:pt x="3964" y="2165"/>
                  <a:pt x="3963" y="2165"/>
                  <a:pt x="3962" y="2164"/>
                </a:cubicBezTo>
                <a:cubicBezTo>
                  <a:pt x="3961" y="2164"/>
                  <a:pt x="3961" y="2164"/>
                  <a:pt x="3960" y="2164"/>
                </a:cubicBezTo>
                <a:cubicBezTo>
                  <a:pt x="3958" y="2163"/>
                  <a:pt x="3956" y="2163"/>
                  <a:pt x="3955" y="2162"/>
                </a:cubicBezTo>
                <a:cubicBezTo>
                  <a:pt x="3954" y="2162"/>
                  <a:pt x="3953" y="2162"/>
                  <a:pt x="3952" y="2162"/>
                </a:cubicBezTo>
                <a:cubicBezTo>
                  <a:pt x="3942" y="2160"/>
                  <a:pt x="3933" y="2157"/>
                  <a:pt x="3926" y="2149"/>
                </a:cubicBezTo>
                <a:cubicBezTo>
                  <a:pt x="3921" y="2143"/>
                  <a:pt x="3915" y="2141"/>
                  <a:pt x="3908" y="2145"/>
                </a:cubicBezTo>
                <a:cubicBezTo>
                  <a:pt x="3894" y="2152"/>
                  <a:pt x="3879" y="2143"/>
                  <a:pt x="3865" y="2151"/>
                </a:cubicBezTo>
                <a:cubicBezTo>
                  <a:pt x="3863" y="2153"/>
                  <a:pt x="3854" y="2148"/>
                  <a:pt x="3854" y="2155"/>
                </a:cubicBezTo>
                <a:cubicBezTo>
                  <a:pt x="3854" y="2160"/>
                  <a:pt x="3862" y="2159"/>
                  <a:pt x="3867" y="2159"/>
                </a:cubicBezTo>
                <a:cubicBezTo>
                  <a:pt x="3878" y="2158"/>
                  <a:pt x="3888" y="2160"/>
                  <a:pt x="3897" y="2167"/>
                </a:cubicBezTo>
                <a:cubicBezTo>
                  <a:pt x="3890" y="2167"/>
                  <a:pt x="3884" y="2168"/>
                  <a:pt x="3877" y="2168"/>
                </a:cubicBezTo>
                <a:cubicBezTo>
                  <a:pt x="3868" y="2167"/>
                  <a:pt x="3860" y="2167"/>
                  <a:pt x="3852" y="2167"/>
                </a:cubicBezTo>
                <a:cubicBezTo>
                  <a:pt x="3835" y="2167"/>
                  <a:pt x="3819" y="2168"/>
                  <a:pt x="3802" y="2169"/>
                </a:cubicBezTo>
                <a:cubicBezTo>
                  <a:pt x="3794" y="2169"/>
                  <a:pt x="3786" y="2170"/>
                  <a:pt x="3778" y="2170"/>
                </a:cubicBezTo>
                <a:cubicBezTo>
                  <a:pt x="3769" y="2170"/>
                  <a:pt x="3761" y="2174"/>
                  <a:pt x="3753" y="2178"/>
                </a:cubicBezTo>
                <a:cubicBezTo>
                  <a:pt x="3741" y="2184"/>
                  <a:pt x="3728" y="2187"/>
                  <a:pt x="3715" y="2177"/>
                </a:cubicBezTo>
                <a:cubicBezTo>
                  <a:pt x="3711" y="2174"/>
                  <a:pt x="3706" y="2173"/>
                  <a:pt x="3701" y="2171"/>
                </a:cubicBezTo>
                <a:cubicBezTo>
                  <a:pt x="3696" y="2166"/>
                  <a:pt x="3690" y="2165"/>
                  <a:pt x="3683" y="2164"/>
                </a:cubicBezTo>
                <a:cubicBezTo>
                  <a:pt x="3683" y="2162"/>
                  <a:pt x="3682" y="2161"/>
                  <a:pt x="3681" y="2159"/>
                </a:cubicBezTo>
                <a:cubicBezTo>
                  <a:pt x="3679" y="2155"/>
                  <a:pt x="3675" y="2153"/>
                  <a:pt x="3671" y="2150"/>
                </a:cubicBezTo>
                <a:cubicBezTo>
                  <a:pt x="3674" y="2148"/>
                  <a:pt x="3675" y="2146"/>
                  <a:pt x="3675" y="2144"/>
                </a:cubicBezTo>
                <a:cubicBezTo>
                  <a:pt x="3675" y="2142"/>
                  <a:pt x="3674" y="2140"/>
                  <a:pt x="3673" y="2138"/>
                </a:cubicBezTo>
                <a:cubicBezTo>
                  <a:pt x="3673" y="2137"/>
                  <a:pt x="3673" y="2136"/>
                  <a:pt x="3673" y="2135"/>
                </a:cubicBezTo>
                <a:cubicBezTo>
                  <a:pt x="3679" y="2119"/>
                  <a:pt x="3718" y="2109"/>
                  <a:pt x="3733" y="2118"/>
                </a:cubicBezTo>
                <a:cubicBezTo>
                  <a:pt x="3735" y="2126"/>
                  <a:pt x="3741" y="2127"/>
                  <a:pt x="3747" y="2124"/>
                </a:cubicBezTo>
                <a:cubicBezTo>
                  <a:pt x="3758" y="2119"/>
                  <a:pt x="3768" y="2123"/>
                  <a:pt x="3775" y="2129"/>
                </a:cubicBezTo>
                <a:cubicBezTo>
                  <a:pt x="3781" y="2134"/>
                  <a:pt x="3785" y="2133"/>
                  <a:pt x="3790" y="2130"/>
                </a:cubicBezTo>
                <a:cubicBezTo>
                  <a:pt x="3797" y="2126"/>
                  <a:pt x="3800" y="2120"/>
                  <a:pt x="3800" y="2113"/>
                </a:cubicBezTo>
                <a:cubicBezTo>
                  <a:pt x="3800" y="2111"/>
                  <a:pt x="3800" y="2109"/>
                  <a:pt x="3799" y="2108"/>
                </a:cubicBezTo>
                <a:cubicBezTo>
                  <a:pt x="3797" y="2104"/>
                  <a:pt x="3792" y="2103"/>
                  <a:pt x="3787" y="2103"/>
                </a:cubicBezTo>
                <a:cubicBezTo>
                  <a:pt x="3780" y="2099"/>
                  <a:pt x="3772" y="2095"/>
                  <a:pt x="3764" y="2093"/>
                </a:cubicBezTo>
                <a:cubicBezTo>
                  <a:pt x="3761" y="2092"/>
                  <a:pt x="3758" y="2092"/>
                  <a:pt x="3755" y="2092"/>
                </a:cubicBezTo>
                <a:cubicBezTo>
                  <a:pt x="3750" y="2091"/>
                  <a:pt x="3744" y="2092"/>
                  <a:pt x="3742" y="2086"/>
                </a:cubicBezTo>
                <a:cubicBezTo>
                  <a:pt x="3741" y="2080"/>
                  <a:pt x="3748" y="2079"/>
                  <a:pt x="3752" y="2076"/>
                </a:cubicBezTo>
                <a:cubicBezTo>
                  <a:pt x="3758" y="2071"/>
                  <a:pt x="3766" y="2068"/>
                  <a:pt x="3769" y="2060"/>
                </a:cubicBezTo>
                <a:cubicBezTo>
                  <a:pt x="3785" y="2040"/>
                  <a:pt x="3809" y="2032"/>
                  <a:pt x="3832" y="2023"/>
                </a:cubicBezTo>
                <a:cubicBezTo>
                  <a:pt x="3859" y="2013"/>
                  <a:pt x="3886" y="2003"/>
                  <a:pt x="3911" y="1989"/>
                </a:cubicBezTo>
                <a:cubicBezTo>
                  <a:pt x="3914" y="1988"/>
                  <a:pt x="3917" y="1987"/>
                  <a:pt x="3920" y="1986"/>
                </a:cubicBezTo>
                <a:cubicBezTo>
                  <a:pt x="3929" y="1983"/>
                  <a:pt x="3937" y="1979"/>
                  <a:pt x="3945" y="1974"/>
                </a:cubicBezTo>
                <a:cubicBezTo>
                  <a:pt x="3953" y="1973"/>
                  <a:pt x="3960" y="1972"/>
                  <a:pt x="3967" y="1970"/>
                </a:cubicBezTo>
                <a:cubicBezTo>
                  <a:pt x="3969" y="1969"/>
                  <a:pt x="3971" y="1968"/>
                  <a:pt x="3972" y="1967"/>
                </a:cubicBezTo>
                <a:cubicBezTo>
                  <a:pt x="3974" y="1966"/>
                  <a:pt x="3975" y="1965"/>
                  <a:pt x="3976" y="1964"/>
                </a:cubicBezTo>
                <a:cubicBezTo>
                  <a:pt x="3980" y="1963"/>
                  <a:pt x="3984" y="1962"/>
                  <a:pt x="3987" y="1961"/>
                </a:cubicBezTo>
                <a:cubicBezTo>
                  <a:pt x="3989" y="1962"/>
                  <a:pt x="3990" y="1962"/>
                  <a:pt x="3992" y="1962"/>
                </a:cubicBezTo>
                <a:cubicBezTo>
                  <a:pt x="3998" y="1962"/>
                  <a:pt x="4005" y="1961"/>
                  <a:pt x="4011" y="1958"/>
                </a:cubicBezTo>
                <a:cubicBezTo>
                  <a:pt x="4013" y="1957"/>
                  <a:pt x="4016" y="1956"/>
                  <a:pt x="4018" y="1954"/>
                </a:cubicBezTo>
                <a:cubicBezTo>
                  <a:pt x="4037" y="1944"/>
                  <a:pt x="4046" y="1925"/>
                  <a:pt x="4053" y="1906"/>
                </a:cubicBezTo>
                <a:cubicBezTo>
                  <a:pt x="4055" y="1905"/>
                  <a:pt x="4057" y="1903"/>
                  <a:pt x="4059" y="1902"/>
                </a:cubicBezTo>
                <a:cubicBezTo>
                  <a:pt x="4064" y="1902"/>
                  <a:pt x="4069" y="1900"/>
                  <a:pt x="4073" y="1896"/>
                </a:cubicBezTo>
                <a:cubicBezTo>
                  <a:pt x="4073" y="1895"/>
                  <a:pt x="4073" y="1894"/>
                  <a:pt x="4074" y="1894"/>
                </a:cubicBezTo>
                <a:cubicBezTo>
                  <a:pt x="4078" y="1886"/>
                  <a:pt x="4082" y="1881"/>
                  <a:pt x="4091" y="1889"/>
                </a:cubicBezTo>
                <a:cubicBezTo>
                  <a:pt x="4095" y="1892"/>
                  <a:pt x="4101" y="1892"/>
                  <a:pt x="4104" y="1887"/>
                </a:cubicBezTo>
                <a:cubicBezTo>
                  <a:pt x="4111" y="1878"/>
                  <a:pt x="4118" y="1869"/>
                  <a:pt x="4118" y="1857"/>
                </a:cubicBezTo>
                <a:cubicBezTo>
                  <a:pt x="4118" y="1834"/>
                  <a:pt x="4119" y="1811"/>
                  <a:pt x="4120" y="1788"/>
                </a:cubicBezTo>
                <a:cubicBezTo>
                  <a:pt x="4120" y="1777"/>
                  <a:pt x="4121" y="1765"/>
                  <a:pt x="4114" y="1754"/>
                </a:cubicBezTo>
                <a:close/>
                <a:moveTo>
                  <a:pt x="3784" y="744"/>
                </a:moveTo>
                <a:cubicBezTo>
                  <a:pt x="3785" y="744"/>
                  <a:pt x="3785" y="744"/>
                  <a:pt x="3785" y="744"/>
                </a:cubicBezTo>
                <a:cubicBezTo>
                  <a:pt x="3785" y="744"/>
                  <a:pt x="3784" y="745"/>
                  <a:pt x="3784" y="745"/>
                </a:cubicBezTo>
                <a:lnTo>
                  <a:pt x="3784" y="744"/>
                </a:lnTo>
                <a:close/>
                <a:moveTo>
                  <a:pt x="447" y="242"/>
                </a:moveTo>
                <a:cubicBezTo>
                  <a:pt x="447" y="242"/>
                  <a:pt x="447" y="242"/>
                  <a:pt x="447" y="242"/>
                </a:cubicBezTo>
                <a:cubicBezTo>
                  <a:pt x="447" y="242"/>
                  <a:pt x="448" y="242"/>
                  <a:pt x="448" y="242"/>
                </a:cubicBezTo>
                <a:lnTo>
                  <a:pt x="447" y="242"/>
                </a:lnTo>
                <a:close/>
              </a:path>
            </a:pathLst>
          </a:custGeom>
          <a:pattFill prst="lgCheck">
            <a:fgClr>
              <a:srgbClr val="D0D1CE"/>
            </a:fgClr>
            <a:bgClr>
              <a:schemeClr val="bg1"/>
            </a:bgClr>
          </a:pattFill>
          <a:ln>
            <a:noFill/>
          </a:ln>
          <a:extLst/>
        </p:spPr>
        <p:txBody>
          <a:bodyPr vert="horz" wrap="square" lIns="35652" tIns="17826" rIns="35652" bIns="17826" numCol="1" anchor="t" anchorCtr="0" compatLnSpc="1">
            <a:prstTxWarp prst="textNoShape">
              <a:avLst/>
            </a:prstTxWarp>
          </a:bodyPr>
          <a:lstStyle>
            <a:lvl1pPr>
              <a:defRPr sz="270"/>
            </a:lvl1pPr>
          </a:lstStyle>
          <a:p>
            <a:endParaRPr lang="en-US" dirty="0"/>
          </a:p>
        </p:txBody>
      </p:sp>
      <p:sp>
        <p:nvSpPr>
          <p:cNvPr id="7" name="Номер слайда 5"/>
          <p:cNvSpPr>
            <a:spLocks noGrp="1"/>
          </p:cNvSpPr>
          <p:nvPr>
            <p:ph type="sldNum" sz="quarter" idx="4"/>
          </p:nvPr>
        </p:nvSpPr>
        <p:spPr>
          <a:xfrm>
            <a:off x="6482256" y="6356354"/>
            <a:ext cx="2133600" cy="365125"/>
          </a:xfrm>
          <a:prstGeom prst="rect">
            <a:avLst/>
          </a:prstGeom>
        </p:spPr>
        <p:txBody>
          <a:bodyPr/>
          <a:lstStyle>
            <a:lvl1pPr algn="r">
              <a:defRPr sz="810">
                <a:solidFill>
                  <a:schemeClr val="tx2"/>
                </a:solidFill>
                <a:latin typeface="Chevin Pro Light" pitchFamily="34" charset="0"/>
              </a:defRPr>
            </a:lvl1pPr>
          </a:lstStyle>
          <a:p>
            <a:r>
              <a:rPr lang="en-US" smtClean="0">
                <a:solidFill>
                  <a:srgbClr val="1A2742"/>
                </a:solidFill>
              </a:rPr>
              <a:t>Your company   I   </a:t>
            </a:r>
            <a:fld id="{E8BBD06A-759F-43F0-9FDD-30D8801384DF}" type="slidenum">
              <a:rPr lang="ru-RU" smtClean="0">
                <a:solidFill>
                  <a:srgbClr val="1A2742"/>
                </a:solidFill>
              </a:rPr>
              <a:pPr/>
              <a:t>‹#›</a:t>
            </a:fld>
            <a:endParaRPr lang="ru-RU" dirty="0">
              <a:solidFill>
                <a:srgbClr val="1A2742"/>
              </a:solidFill>
            </a:endParaRPr>
          </a:p>
        </p:txBody>
      </p:sp>
      <p:sp>
        <p:nvSpPr>
          <p:cNvPr id="23" name="Прямоугольник 22"/>
          <p:cNvSpPr/>
          <p:nvPr userDrawn="1"/>
        </p:nvSpPr>
        <p:spPr>
          <a:xfrm>
            <a:off x="462618" y="2358310"/>
            <a:ext cx="626222" cy="24589"/>
          </a:xfrm>
          <a:prstGeom prst="rect">
            <a:avLst/>
          </a:prstGeom>
          <a:solidFill>
            <a:schemeClr val="tx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32087" tIns="16043" rIns="32087" bIns="16043" rtlCol="0" anchor="ctr"/>
          <a:lstStyle/>
          <a:p>
            <a:pPr defTabSz="855702"/>
            <a:endParaRPr lang="ru-RU" sz="1710">
              <a:solidFill>
                <a:prstClr val="white"/>
              </a:solidFill>
            </a:endParaRPr>
          </a:p>
        </p:txBody>
      </p:sp>
      <p:sp>
        <p:nvSpPr>
          <p:cNvPr id="24" name="Заголовок 1"/>
          <p:cNvSpPr>
            <a:spLocks noGrp="1"/>
          </p:cNvSpPr>
          <p:nvPr>
            <p:ph type="title" hasCustomPrompt="1"/>
          </p:nvPr>
        </p:nvSpPr>
        <p:spPr>
          <a:xfrm>
            <a:off x="413810" y="621013"/>
            <a:ext cx="2187101" cy="1570474"/>
          </a:xfrm>
          <a:prstGeom prst="rect">
            <a:avLst/>
          </a:prstGeom>
        </p:spPr>
        <p:txBody>
          <a:bodyPr lIns="35652" tIns="17826" rIns="35652" bIns="17826">
            <a:noAutofit/>
          </a:bodyPr>
          <a:lstStyle>
            <a:lvl1pPr marL="0" marR="0" indent="0" algn="l" defTabSz="855702" rtl="0" eaLnBrk="1" fontAlgn="auto" latinLnBrk="0" hangingPunct="1">
              <a:lnSpc>
                <a:spcPct val="100000"/>
              </a:lnSpc>
              <a:spcBef>
                <a:spcPct val="0"/>
              </a:spcBef>
              <a:spcAft>
                <a:spcPts val="0"/>
              </a:spcAft>
              <a:buClrTx/>
              <a:buSzTx/>
              <a:buFontTx/>
              <a:buNone/>
              <a:tabLst/>
              <a:defRPr sz="2340" baseline="0">
                <a:solidFill>
                  <a:schemeClr val="tx2"/>
                </a:solidFill>
                <a:latin typeface="Aller" panose="02000503030000020004" pitchFamily="2" charset="0"/>
                <a:cs typeface="Lato Semibold" panose="020F0702020204030203" pitchFamily="34" charset="0"/>
              </a:defRPr>
            </a:lvl1pPr>
          </a:lstStyle>
          <a:p>
            <a:r>
              <a:rPr lang="en-US" dirty="0" smtClean="0"/>
              <a:t>GRAPHIC AND</a:t>
            </a:r>
            <a:br>
              <a:rPr lang="en-US" dirty="0" smtClean="0"/>
            </a:br>
            <a:r>
              <a:rPr lang="en-US" dirty="0" smtClean="0"/>
              <a:t>INFOGRAPHIC SLIDES</a:t>
            </a:r>
            <a:endParaRPr lang="ru-RU" dirty="0"/>
          </a:p>
        </p:txBody>
      </p:sp>
      <p:sp>
        <p:nvSpPr>
          <p:cNvPr id="25" name="Текст 3"/>
          <p:cNvSpPr>
            <a:spLocks noGrp="1"/>
          </p:cNvSpPr>
          <p:nvPr>
            <p:ph type="body" sz="quarter" idx="12" hasCustomPrompt="1"/>
          </p:nvPr>
        </p:nvSpPr>
        <p:spPr>
          <a:xfrm>
            <a:off x="6489088" y="1665519"/>
            <a:ext cx="2126768" cy="4285208"/>
          </a:xfrm>
          <a:prstGeom prst="rect">
            <a:avLst/>
          </a:prstGeom>
        </p:spPr>
        <p:txBody>
          <a:bodyPr lIns="35652" tIns="17826" rIns="35652" bIns="17826"/>
          <a:lstStyle>
            <a:lvl1pPr marL="0" indent="0">
              <a:lnSpc>
                <a:spcPct val="150000"/>
              </a:lnSpc>
              <a:buNone/>
              <a:defRPr sz="810" baseline="0">
                <a:solidFill>
                  <a:schemeClr val="tx2"/>
                </a:solidFill>
                <a:latin typeface="Aller Light" panose="02000503000000020004" pitchFamily="2" charset="0"/>
              </a:defRPr>
            </a:lvl1pPr>
            <a:lvl2pPr>
              <a:defRPr sz="810">
                <a:solidFill>
                  <a:schemeClr val="tx2"/>
                </a:solidFill>
                <a:latin typeface="Aller Light" panose="02000503000000020004" pitchFamily="2" charset="0"/>
              </a:defRPr>
            </a:lvl2pPr>
            <a:lvl3pPr>
              <a:defRPr sz="810">
                <a:solidFill>
                  <a:schemeClr val="tx2"/>
                </a:solidFill>
                <a:latin typeface="Aller Light" panose="02000503000000020004" pitchFamily="2" charset="0"/>
              </a:defRPr>
            </a:lvl3pPr>
            <a:lvl4pPr>
              <a:defRPr sz="810">
                <a:solidFill>
                  <a:schemeClr val="tx2"/>
                </a:solidFill>
                <a:latin typeface="Aller Light" panose="02000503000000020004" pitchFamily="2" charset="0"/>
              </a:defRPr>
            </a:lvl4pPr>
            <a:lvl5pPr>
              <a:defRPr sz="810">
                <a:solidFill>
                  <a:schemeClr val="tx2"/>
                </a:solidFill>
                <a:latin typeface="Aller Light" panose="02000503000000020004" pitchFamily="2" charset="0"/>
              </a:defRPr>
            </a:lvl5pPr>
          </a:lstStyle>
          <a:p>
            <a:pPr lvl="0"/>
            <a:r>
              <a:rPr lang="en-US" dirty="0" smtClean="0"/>
              <a:t>Example text</a:t>
            </a:r>
            <a:endParaRPr lang="en-US" dirty="0"/>
          </a:p>
        </p:txBody>
      </p:sp>
    </p:spTree>
    <p:extLst>
      <p:ext uri="{BB962C8B-B14F-4D97-AF65-F5344CB8AC3E}">
        <p14:creationId xmlns:p14="http://schemas.microsoft.com/office/powerpoint/2010/main" val="2091023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
        <p:nvSpPr>
          <p:cNvPr id="12" name="Freeform 831"/>
          <p:cNvSpPr>
            <a:spLocks noGrp="1" noEditPoints="1"/>
          </p:cNvSpPr>
          <p:nvPr>
            <p:ph type="pic" idx="14"/>
          </p:nvPr>
        </p:nvSpPr>
        <p:spPr bwMode="auto">
          <a:xfrm>
            <a:off x="737825" y="1281429"/>
            <a:ext cx="4023185" cy="4479926"/>
          </a:xfrm>
          <a:custGeom>
            <a:avLst/>
            <a:gdLst>
              <a:gd name="T0" fmla="*/ 3789 w 4121"/>
              <a:gd name="T1" fmla="*/ 1578 h 2749"/>
              <a:gd name="T2" fmla="*/ 3636 w 4121"/>
              <a:gd name="T3" fmla="*/ 1503 h 2749"/>
              <a:gd name="T4" fmla="*/ 3656 w 4121"/>
              <a:gd name="T5" fmla="*/ 1403 h 2749"/>
              <a:gd name="T6" fmla="*/ 3328 w 4121"/>
              <a:gd name="T7" fmla="*/ 1169 h 2749"/>
              <a:gd name="T8" fmla="*/ 3530 w 4121"/>
              <a:gd name="T9" fmla="*/ 989 h 2749"/>
              <a:gd name="T10" fmla="*/ 3527 w 4121"/>
              <a:gd name="T11" fmla="*/ 870 h 2749"/>
              <a:gd name="T12" fmla="*/ 3785 w 4121"/>
              <a:gd name="T13" fmla="*/ 744 h 2749"/>
              <a:gd name="T14" fmla="*/ 3772 w 4121"/>
              <a:gd name="T15" fmla="*/ 614 h 2749"/>
              <a:gd name="T16" fmla="*/ 3690 w 4121"/>
              <a:gd name="T17" fmla="*/ 510 h 2749"/>
              <a:gd name="T18" fmla="*/ 3374 w 4121"/>
              <a:gd name="T19" fmla="*/ 258 h 2749"/>
              <a:gd name="T20" fmla="*/ 2875 w 4121"/>
              <a:gd name="T21" fmla="*/ 137 h 2749"/>
              <a:gd name="T22" fmla="*/ 2362 w 4121"/>
              <a:gd name="T23" fmla="*/ 223 h 2749"/>
              <a:gd name="T24" fmla="*/ 526 w 4121"/>
              <a:gd name="T25" fmla="*/ 0 h 2749"/>
              <a:gd name="T26" fmla="*/ 571 w 4121"/>
              <a:gd name="T27" fmla="*/ 60 h 2749"/>
              <a:gd name="T28" fmla="*/ 407 w 4121"/>
              <a:gd name="T29" fmla="*/ 104 h 2749"/>
              <a:gd name="T30" fmla="*/ 354 w 4121"/>
              <a:gd name="T31" fmla="*/ 192 h 2749"/>
              <a:gd name="T32" fmla="*/ 439 w 4121"/>
              <a:gd name="T33" fmla="*/ 287 h 2749"/>
              <a:gd name="T34" fmla="*/ 426 w 4121"/>
              <a:gd name="T35" fmla="*/ 358 h 2749"/>
              <a:gd name="T36" fmla="*/ 469 w 4121"/>
              <a:gd name="T37" fmla="*/ 452 h 2749"/>
              <a:gd name="T38" fmla="*/ 681 w 4121"/>
              <a:gd name="T39" fmla="*/ 635 h 2749"/>
              <a:gd name="T40" fmla="*/ 945 w 4121"/>
              <a:gd name="T41" fmla="*/ 731 h 2749"/>
              <a:gd name="T42" fmla="*/ 1162 w 4121"/>
              <a:gd name="T43" fmla="*/ 776 h 2749"/>
              <a:gd name="T44" fmla="*/ 1354 w 4121"/>
              <a:gd name="T45" fmla="*/ 798 h 2749"/>
              <a:gd name="T46" fmla="*/ 1662 w 4121"/>
              <a:gd name="T47" fmla="*/ 830 h 2749"/>
              <a:gd name="T48" fmla="*/ 1304 w 4121"/>
              <a:gd name="T49" fmla="*/ 834 h 2749"/>
              <a:gd name="T50" fmla="*/ 1122 w 4121"/>
              <a:gd name="T51" fmla="*/ 845 h 2749"/>
              <a:gd name="T52" fmla="*/ 1024 w 4121"/>
              <a:gd name="T53" fmla="*/ 786 h 2749"/>
              <a:gd name="T54" fmla="*/ 996 w 4121"/>
              <a:gd name="T55" fmla="*/ 837 h 2749"/>
              <a:gd name="T56" fmla="*/ 736 w 4121"/>
              <a:gd name="T57" fmla="*/ 813 h 2749"/>
              <a:gd name="T58" fmla="*/ 458 w 4121"/>
              <a:gd name="T59" fmla="*/ 849 h 2749"/>
              <a:gd name="T60" fmla="*/ 320 w 4121"/>
              <a:gd name="T61" fmla="*/ 873 h 2749"/>
              <a:gd name="T62" fmla="*/ 310 w 4121"/>
              <a:gd name="T63" fmla="*/ 929 h 2749"/>
              <a:gd name="T64" fmla="*/ 366 w 4121"/>
              <a:gd name="T65" fmla="*/ 984 h 2749"/>
              <a:gd name="T66" fmla="*/ 254 w 4121"/>
              <a:gd name="T67" fmla="*/ 1028 h 2749"/>
              <a:gd name="T68" fmla="*/ 216 w 4121"/>
              <a:gd name="T69" fmla="*/ 1089 h 2749"/>
              <a:gd name="T70" fmla="*/ 177 w 4121"/>
              <a:gd name="T71" fmla="*/ 1225 h 2749"/>
              <a:gd name="T72" fmla="*/ 152 w 4121"/>
              <a:gd name="T73" fmla="*/ 1326 h 2749"/>
              <a:gd name="T74" fmla="*/ 246 w 4121"/>
              <a:gd name="T75" fmla="*/ 1509 h 2749"/>
              <a:gd name="T76" fmla="*/ 294 w 4121"/>
              <a:gd name="T77" fmla="*/ 1542 h 2749"/>
              <a:gd name="T78" fmla="*/ 197 w 4121"/>
              <a:gd name="T79" fmla="*/ 1565 h 2749"/>
              <a:gd name="T80" fmla="*/ 173 w 4121"/>
              <a:gd name="T81" fmla="*/ 1577 h 2749"/>
              <a:gd name="T82" fmla="*/ 564 w 4121"/>
              <a:gd name="T83" fmla="*/ 1751 h 2749"/>
              <a:gd name="T84" fmla="*/ 460 w 4121"/>
              <a:gd name="T85" fmla="*/ 1827 h 2749"/>
              <a:gd name="T86" fmla="*/ 457 w 4121"/>
              <a:gd name="T87" fmla="*/ 1884 h 2749"/>
              <a:gd name="T88" fmla="*/ 396 w 4121"/>
              <a:gd name="T89" fmla="*/ 1943 h 2749"/>
              <a:gd name="T90" fmla="*/ 386 w 4121"/>
              <a:gd name="T91" fmla="*/ 2072 h 2749"/>
              <a:gd name="T92" fmla="*/ 852 w 4121"/>
              <a:gd name="T93" fmla="*/ 2266 h 2749"/>
              <a:gd name="T94" fmla="*/ 1006 w 4121"/>
              <a:gd name="T95" fmla="*/ 2365 h 2749"/>
              <a:gd name="T96" fmla="*/ 1163 w 4121"/>
              <a:gd name="T97" fmla="*/ 2395 h 2749"/>
              <a:gd name="T98" fmla="*/ 1088 w 4121"/>
              <a:gd name="T99" fmla="*/ 2471 h 2749"/>
              <a:gd name="T100" fmla="*/ 788 w 4121"/>
              <a:gd name="T101" fmla="*/ 2507 h 2749"/>
              <a:gd name="T102" fmla="*/ 1078 w 4121"/>
              <a:gd name="T103" fmla="*/ 2515 h 2749"/>
              <a:gd name="T104" fmla="*/ 932 w 4121"/>
              <a:gd name="T105" fmla="*/ 2595 h 2749"/>
              <a:gd name="T106" fmla="*/ 1099 w 4121"/>
              <a:gd name="T107" fmla="*/ 2625 h 2749"/>
              <a:gd name="T108" fmla="*/ 1186 w 4121"/>
              <a:gd name="T109" fmla="*/ 2683 h 2749"/>
              <a:gd name="T110" fmla="*/ 966 w 4121"/>
              <a:gd name="T111" fmla="*/ 2728 h 2749"/>
              <a:gd name="T112" fmla="*/ 1847 w 4121"/>
              <a:gd name="T113" fmla="*/ 2735 h 2749"/>
              <a:gd name="T114" fmla="*/ 3296 w 4121"/>
              <a:gd name="T115" fmla="*/ 2615 h 2749"/>
              <a:gd name="T116" fmla="*/ 4010 w 4121"/>
              <a:gd name="T117" fmla="*/ 2262 h 2749"/>
              <a:gd name="T118" fmla="*/ 3866 w 4121"/>
              <a:gd name="T119" fmla="*/ 2151 h 2749"/>
              <a:gd name="T120" fmla="*/ 3747 w 4121"/>
              <a:gd name="T121" fmla="*/ 2124 h 2749"/>
              <a:gd name="T122" fmla="*/ 3988 w 4121"/>
              <a:gd name="T123" fmla="*/ 1961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1" h="2749">
                <a:moveTo>
                  <a:pt x="4114" y="1754"/>
                </a:moveTo>
                <a:cubicBezTo>
                  <a:pt x="4116" y="1748"/>
                  <a:pt x="4113" y="1743"/>
                  <a:pt x="4108" y="1739"/>
                </a:cubicBezTo>
                <a:cubicBezTo>
                  <a:pt x="4107" y="1737"/>
                  <a:pt x="4106" y="1736"/>
                  <a:pt x="4105" y="1735"/>
                </a:cubicBezTo>
                <a:cubicBezTo>
                  <a:pt x="4104" y="1733"/>
                  <a:pt x="4103" y="1732"/>
                  <a:pt x="4102" y="1731"/>
                </a:cubicBezTo>
                <a:cubicBezTo>
                  <a:pt x="4098" y="1726"/>
                  <a:pt x="4092" y="1726"/>
                  <a:pt x="4086" y="1724"/>
                </a:cubicBezTo>
                <a:cubicBezTo>
                  <a:pt x="4085" y="1724"/>
                  <a:pt x="4084" y="1724"/>
                  <a:pt x="4083" y="1723"/>
                </a:cubicBezTo>
                <a:cubicBezTo>
                  <a:pt x="4077" y="1721"/>
                  <a:pt x="4066" y="1716"/>
                  <a:pt x="4067" y="1712"/>
                </a:cubicBezTo>
                <a:cubicBezTo>
                  <a:pt x="4070" y="1696"/>
                  <a:pt x="4063" y="1688"/>
                  <a:pt x="4050" y="1682"/>
                </a:cubicBezTo>
                <a:cubicBezTo>
                  <a:pt x="4050" y="1682"/>
                  <a:pt x="4050" y="1681"/>
                  <a:pt x="4050" y="1680"/>
                </a:cubicBezTo>
                <a:cubicBezTo>
                  <a:pt x="4054" y="1679"/>
                  <a:pt x="4060" y="1679"/>
                  <a:pt x="4058" y="1671"/>
                </a:cubicBezTo>
                <a:cubicBezTo>
                  <a:pt x="4058" y="1664"/>
                  <a:pt x="4055" y="1656"/>
                  <a:pt x="4048" y="1653"/>
                </a:cubicBezTo>
                <a:cubicBezTo>
                  <a:pt x="4024" y="1644"/>
                  <a:pt x="4010" y="1624"/>
                  <a:pt x="3995" y="1605"/>
                </a:cubicBezTo>
                <a:cubicBezTo>
                  <a:pt x="3991" y="1598"/>
                  <a:pt x="3984" y="1593"/>
                  <a:pt x="3975" y="1592"/>
                </a:cubicBezTo>
                <a:cubicBezTo>
                  <a:pt x="3972" y="1590"/>
                  <a:pt x="3969" y="1591"/>
                  <a:pt x="3965" y="1589"/>
                </a:cubicBezTo>
                <a:cubicBezTo>
                  <a:pt x="3951" y="1580"/>
                  <a:pt x="3935" y="1573"/>
                  <a:pt x="3919" y="1571"/>
                </a:cubicBezTo>
                <a:cubicBezTo>
                  <a:pt x="3909" y="1569"/>
                  <a:pt x="3899" y="1568"/>
                  <a:pt x="3889" y="1567"/>
                </a:cubicBezTo>
                <a:cubicBezTo>
                  <a:pt x="3859" y="1564"/>
                  <a:pt x="3830" y="1566"/>
                  <a:pt x="3800" y="1574"/>
                </a:cubicBezTo>
                <a:cubicBezTo>
                  <a:pt x="3797" y="1575"/>
                  <a:pt x="3793" y="1578"/>
                  <a:pt x="3789" y="1578"/>
                </a:cubicBezTo>
                <a:cubicBezTo>
                  <a:pt x="3759" y="1580"/>
                  <a:pt x="3730" y="1590"/>
                  <a:pt x="3700" y="1597"/>
                </a:cubicBezTo>
                <a:cubicBezTo>
                  <a:pt x="3691" y="1599"/>
                  <a:pt x="3682" y="1601"/>
                  <a:pt x="3673" y="1603"/>
                </a:cubicBezTo>
                <a:cubicBezTo>
                  <a:pt x="3646" y="1608"/>
                  <a:pt x="3618" y="1613"/>
                  <a:pt x="3591" y="1619"/>
                </a:cubicBezTo>
                <a:cubicBezTo>
                  <a:pt x="3589" y="1618"/>
                  <a:pt x="3588" y="1618"/>
                  <a:pt x="3586" y="1618"/>
                </a:cubicBezTo>
                <a:cubicBezTo>
                  <a:pt x="3583" y="1618"/>
                  <a:pt x="3579" y="1619"/>
                  <a:pt x="3575" y="1619"/>
                </a:cubicBezTo>
                <a:cubicBezTo>
                  <a:pt x="3574" y="1619"/>
                  <a:pt x="3573" y="1619"/>
                  <a:pt x="3572" y="1619"/>
                </a:cubicBezTo>
                <a:cubicBezTo>
                  <a:pt x="3570" y="1618"/>
                  <a:pt x="3568" y="1617"/>
                  <a:pt x="3567" y="1616"/>
                </a:cubicBezTo>
                <a:cubicBezTo>
                  <a:pt x="3574" y="1604"/>
                  <a:pt x="3583" y="1598"/>
                  <a:pt x="3598" y="1599"/>
                </a:cubicBezTo>
                <a:cubicBezTo>
                  <a:pt x="3597" y="1598"/>
                  <a:pt x="3596" y="1597"/>
                  <a:pt x="3594" y="1596"/>
                </a:cubicBezTo>
                <a:cubicBezTo>
                  <a:pt x="3591" y="1595"/>
                  <a:pt x="3588" y="1595"/>
                  <a:pt x="3587" y="1591"/>
                </a:cubicBezTo>
                <a:cubicBezTo>
                  <a:pt x="3599" y="1567"/>
                  <a:pt x="3615" y="1547"/>
                  <a:pt x="3635" y="1530"/>
                </a:cubicBezTo>
                <a:cubicBezTo>
                  <a:pt x="3638" y="1528"/>
                  <a:pt x="3641" y="1525"/>
                  <a:pt x="3644" y="1523"/>
                </a:cubicBezTo>
                <a:cubicBezTo>
                  <a:pt x="3637" y="1516"/>
                  <a:pt x="3621" y="1523"/>
                  <a:pt x="3617" y="1508"/>
                </a:cubicBezTo>
                <a:cubicBezTo>
                  <a:pt x="3617" y="1508"/>
                  <a:pt x="3617" y="1507"/>
                  <a:pt x="3618" y="1507"/>
                </a:cubicBezTo>
                <a:cubicBezTo>
                  <a:pt x="3618" y="1503"/>
                  <a:pt x="3620" y="1502"/>
                  <a:pt x="3623" y="1502"/>
                </a:cubicBezTo>
                <a:cubicBezTo>
                  <a:pt x="3623" y="1502"/>
                  <a:pt x="3624" y="1502"/>
                  <a:pt x="3625" y="1502"/>
                </a:cubicBezTo>
                <a:cubicBezTo>
                  <a:pt x="3627" y="1504"/>
                  <a:pt x="3629" y="1505"/>
                  <a:pt x="3632" y="1505"/>
                </a:cubicBezTo>
                <a:cubicBezTo>
                  <a:pt x="3633" y="1505"/>
                  <a:pt x="3635" y="1504"/>
                  <a:pt x="3636" y="1503"/>
                </a:cubicBezTo>
                <a:cubicBezTo>
                  <a:pt x="3637" y="1502"/>
                  <a:pt x="3638" y="1501"/>
                  <a:pt x="3640" y="1499"/>
                </a:cubicBezTo>
                <a:cubicBezTo>
                  <a:pt x="3643" y="1494"/>
                  <a:pt x="3646" y="1488"/>
                  <a:pt x="3654" y="1488"/>
                </a:cubicBezTo>
                <a:cubicBezTo>
                  <a:pt x="3663" y="1489"/>
                  <a:pt x="3675" y="1488"/>
                  <a:pt x="3674" y="1480"/>
                </a:cubicBezTo>
                <a:cubicBezTo>
                  <a:pt x="3674" y="1470"/>
                  <a:pt x="3661" y="1475"/>
                  <a:pt x="3654" y="1475"/>
                </a:cubicBezTo>
                <a:cubicBezTo>
                  <a:pt x="3651" y="1476"/>
                  <a:pt x="3648" y="1476"/>
                  <a:pt x="3645" y="1476"/>
                </a:cubicBezTo>
                <a:cubicBezTo>
                  <a:pt x="3641" y="1476"/>
                  <a:pt x="3638" y="1475"/>
                  <a:pt x="3635" y="1472"/>
                </a:cubicBezTo>
                <a:cubicBezTo>
                  <a:pt x="3634" y="1471"/>
                  <a:pt x="3633" y="1470"/>
                  <a:pt x="3632" y="1468"/>
                </a:cubicBezTo>
                <a:cubicBezTo>
                  <a:pt x="3631" y="1465"/>
                  <a:pt x="3631" y="1463"/>
                  <a:pt x="3634" y="1461"/>
                </a:cubicBezTo>
                <a:cubicBezTo>
                  <a:pt x="3643" y="1462"/>
                  <a:pt x="3647" y="1459"/>
                  <a:pt x="3649" y="1453"/>
                </a:cubicBezTo>
                <a:cubicBezTo>
                  <a:pt x="3649" y="1452"/>
                  <a:pt x="3649" y="1451"/>
                  <a:pt x="3649" y="1451"/>
                </a:cubicBezTo>
                <a:cubicBezTo>
                  <a:pt x="3649" y="1450"/>
                  <a:pt x="3649" y="1449"/>
                  <a:pt x="3649" y="1447"/>
                </a:cubicBezTo>
                <a:cubicBezTo>
                  <a:pt x="3649" y="1446"/>
                  <a:pt x="3649" y="1445"/>
                  <a:pt x="3649" y="1443"/>
                </a:cubicBezTo>
                <a:cubicBezTo>
                  <a:pt x="3655" y="1439"/>
                  <a:pt x="3661" y="1435"/>
                  <a:pt x="3667" y="1430"/>
                </a:cubicBezTo>
                <a:cubicBezTo>
                  <a:pt x="3671" y="1426"/>
                  <a:pt x="3675" y="1423"/>
                  <a:pt x="3681" y="1422"/>
                </a:cubicBezTo>
                <a:cubicBezTo>
                  <a:pt x="3686" y="1422"/>
                  <a:pt x="3690" y="1420"/>
                  <a:pt x="3689" y="1414"/>
                </a:cubicBezTo>
                <a:cubicBezTo>
                  <a:pt x="3689" y="1407"/>
                  <a:pt x="3686" y="1404"/>
                  <a:pt x="3680" y="1404"/>
                </a:cubicBezTo>
                <a:cubicBezTo>
                  <a:pt x="3672" y="1404"/>
                  <a:pt x="3665" y="1403"/>
                  <a:pt x="3658" y="1403"/>
                </a:cubicBezTo>
                <a:cubicBezTo>
                  <a:pt x="3657" y="1403"/>
                  <a:pt x="3657" y="1403"/>
                  <a:pt x="3656" y="1403"/>
                </a:cubicBezTo>
                <a:cubicBezTo>
                  <a:pt x="3655" y="1397"/>
                  <a:pt x="3650" y="1391"/>
                  <a:pt x="3653" y="1385"/>
                </a:cubicBezTo>
                <a:cubicBezTo>
                  <a:pt x="3655" y="1373"/>
                  <a:pt x="3644" y="1374"/>
                  <a:pt x="3639" y="1373"/>
                </a:cubicBezTo>
                <a:cubicBezTo>
                  <a:pt x="3607" y="1367"/>
                  <a:pt x="3574" y="1359"/>
                  <a:pt x="3542" y="1351"/>
                </a:cubicBezTo>
                <a:cubicBezTo>
                  <a:pt x="3540" y="1350"/>
                  <a:pt x="3539" y="1350"/>
                  <a:pt x="3537" y="1350"/>
                </a:cubicBezTo>
                <a:cubicBezTo>
                  <a:pt x="3535" y="1349"/>
                  <a:pt x="3532" y="1349"/>
                  <a:pt x="3530" y="1349"/>
                </a:cubicBezTo>
                <a:cubicBezTo>
                  <a:pt x="3527" y="1349"/>
                  <a:pt x="3525" y="1349"/>
                  <a:pt x="3523" y="1351"/>
                </a:cubicBezTo>
                <a:cubicBezTo>
                  <a:pt x="3520" y="1350"/>
                  <a:pt x="3517" y="1349"/>
                  <a:pt x="3514" y="1347"/>
                </a:cubicBezTo>
                <a:cubicBezTo>
                  <a:pt x="3512" y="1343"/>
                  <a:pt x="3506" y="1346"/>
                  <a:pt x="3504" y="1341"/>
                </a:cubicBezTo>
                <a:cubicBezTo>
                  <a:pt x="3517" y="1332"/>
                  <a:pt x="3534" y="1340"/>
                  <a:pt x="3548" y="1333"/>
                </a:cubicBezTo>
                <a:cubicBezTo>
                  <a:pt x="3544" y="1327"/>
                  <a:pt x="3537" y="1329"/>
                  <a:pt x="3531" y="1327"/>
                </a:cubicBezTo>
                <a:cubicBezTo>
                  <a:pt x="3515" y="1321"/>
                  <a:pt x="3515" y="1305"/>
                  <a:pt x="3511" y="1292"/>
                </a:cubicBezTo>
                <a:cubicBezTo>
                  <a:pt x="3511" y="1288"/>
                  <a:pt x="3511" y="1283"/>
                  <a:pt x="3507" y="1282"/>
                </a:cubicBezTo>
                <a:cubicBezTo>
                  <a:pt x="3503" y="1280"/>
                  <a:pt x="3499" y="1278"/>
                  <a:pt x="3495" y="1276"/>
                </a:cubicBezTo>
                <a:cubicBezTo>
                  <a:pt x="3479" y="1267"/>
                  <a:pt x="3467" y="1253"/>
                  <a:pt x="3452" y="1243"/>
                </a:cubicBezTo>
                <a:cubicBezTo>
                  <a:pt x="3449" y="1237"/>
                  <a:pt x="3445" y="1234"/>
                  <a:pt x="3440" y="1231"/>
                </a:cubicBezTo>
                <a:cubicBezTo>
                  <a:pt x="3438" y="1230"/>
                  <a:pt x="3435" y="1228"/>
                  <a:pt x="3433" y="1226"/>
                </a:cubicBezTo>
                <a:cubicBezTo>
                  <a:pt x="3404" y="1197"/>
                  <a:pt x="3367" y="1181"/>
                  <a:pt x="3329" y="1169"/>
                </a:cubicBezTo>
                <a:cubicBezTo>
                  <a:pt x="3329" y="1169"/>
                  <a:pt x="3328" y="1169"/>
                  <a:pt x="3328" y="1169"/>
                </a:cubicBezTo>
                <a:cubicBezTo>
                  <a:pt x="3324" y="1168"/>
                  <a:pt x="3320" y="1166"/>
                  <a:pt x="3318" y="1163"/>
                </a:cubicBezTo>
                <a:cubicBezTo>
                  <a:pt x="3321" y="1159"/>
                  <a:pt x="3324" y="1158"/>
                  <a:pt x="3328" y="1157"/>
                </a:cubicBezTo>
                <a:cubicBezTo>
                  <a:pt x="3329" y="1157"/>
                  <a:pt x="3330" y="1157"/>
                  <a:pt x="3332" y="1156"/>
                </a:cubicBezTo>
                <a:cubicBezTo>
                  <a:pt x="3342" y="1153"/>
                  <a:pt x="3352" y="1149"/>
                  <a:pt x="3362" y="1145"/>
                </a:cubicBezTo>
                <a:cubicBezTo>
                  <a:pt x="3392" y="1133"/>
                  <a:pt x="3421" y="1120"/>
                  <a:pt x="3452" y="1111"/>
                </a:cubicBezTo>
                <a:cubicBezTo>
                  <a:pt x="3456" y="1112"/>
                  <a:pt x="3461" y="1113"/>
                  <a:pt x="3465" y="1113"/>
                </a:cubicBezTo>
                <a:cubicBezTo>
                  <a:pt x="3472" y="1113"/>
                  <a:pt x="3478" y="1111"/>
                  <a:pt x="3485" y="1108"/>
                </a:cubicBezTo>
                <a:cubicBezTo>
                  <a:pt x="3489" y="1105"/>
                  <a:pt x="3493" y="1102"/>
                  <a:pt x="3497" y="1098"/>
                </a:cubicBezTo>
                <a:cubicBezTo>
                  <a:pt x="3501" y="1093"/>
                  <a:pt x="3505" y="1088"/>
                  <a:pt x="3502" y="1082"/>
                </a:cubicBezTo>
                <a:cubicBezTo>
                  <a:pt x="3498" y="1075"/>
                  <a:pt x="3492" y="1077"/>
                  <a:pt x="3487" y="1078"/>
                </a:cubicBezTo>
                <a:cubicBezTo>
                  <a:pt x="3474" y="1080"/>
                  <a:pt x="3470" y="1075"/>
                  <a:pt x="3473" y="1061"/>
                </a:cubicBezTo>
                <a:cubicBezTo>
                  <a:pt x="3478" y="1060"/>
                  <a:pt x="3482" y="1059"/>
                  <a:pt x="3487" y="1058"/>
                </a:cubicBezTo>
                <a:cubicBezTo>
                  <a:pt x="3491" y="1057"/>
                  <a:pt x="3496" y="1055"/>
                  <a:pt x="3501" y="1053"/>
                </a:cubicBezTo>
                <a:cubicBezTo>
                  <a:pt x="3514" y="1048"/>
                  <a:pt x="3526" y="1039"/>
                  <a:pt x="3538" y="1030"/>
                </a:cubicBezTo>
                <a:cubicBezTo>
                  <a:pt x="3541" y="1028"/>
                  <a:pt x="3546" y="1025"/>
                  <a:pt x="3548" y="1022"/>
                </a:cubicBezTo>
                <a:cubicBezTo>
                  <a:pt x="3549" y="1021"/>
                  <a:pt x="3549" y="1020"/>
                  <a:pt x="3548" y="1018"/>
                </a:cubicBezTo>
                <a:cubicBezTo>
                  <a:pt x="3541" y="1009"/>
                  <a:pt x="3543" y="1002"/>
                  <a:pt x="3547" y="992"/>
                </a:cubicBezTo>
                <a:cubicBezTo>
                  <a:pt x="3539" y="994"/>
                  <a:pt x="3532" y="996"/>
                  <a:pt x="3530" y="989"/>
                </a:cubicBezTo>
                <a:cubicBezTo>
                  <a:pt x="3527" y="982"/>
                  <a:pt x="3536" y="983"/>
                  <a:pt x="3538" y="978"/>
                </a:cubicBezTo>
                <a:cubicBezTo>
                  <a:pt x="3531" y="977"/>
                  <a:pt x="3525" y="979"/>
                  <a:pt x="3520" y="973"/>
                </a:cubicBezTo>
                <a:cubicBezTo>
                  <a:pt x="3517" y="970"/>
                  <a:pt x="3519" y="966"/>
                  <a:pt x="3521" y="967"/>
                </a:cubicBezTo>
                <a:cubicBezTo>
                  <a:pt x="3534" y="973"/>
                  <a:pt x="3542" y="962"/>
                  <a:pt x="3551" y="958"/>
                </a:cubicBezTo>
                <a:cubicBezTo>
                  <a:pt x="3563" y="952"/>
                  <a:pt x="3574" y="944"/>
                  <a:pt x="3588" y="935"/>
                </a:cubicBezTo>
                <a:cubicBezTo>
                  <a:pt x="3572" y="935"/>
                  <a:pt x="3559" y="938"/>
                  <a:pt x="3546" y="940"/>
                </a:cubicBezTo>
                <a:cubicBezTo>
                  <a:pt x="3536" y="941"/>
                  <a:pt x="3525" y="946"/>
                  <a:pt x="3520" y="932"/>
                </a:cubicBezTo>
                <a:cubicBezTo>
                  <a:pt x="3525" y="931"/>
                  <a:pt x="3531" y="930"/>
                  <a:pt x="3536" y="928"/>
                </a:cubicBezTo>
                <a:cubicBezTo>
                  <a:pt x="3546" y="925"/>
                  <a:pt x="3546" y="917"/>
                  <a:pt x="3544" y="910"/>
                </a:cubicBezTo>
                <a:cubicBezTo>
                  <a:pt x="3542" y="901"/>
                  <a:pt x="3537" y="905"/>
                  <a:pt x="3531" y="906"/>
                </a:cubicBezTo>
                <a:cubicBezTo>
                  <a:pt x="3525" y="908"/>
                  <a:pt x="3518" y="908"/>
                  <a:pt x="3512" y="906"/>
                </a:cubicBezTo>
                <a:cubicBezTo>
                  <a:pt x="3512" y="904"/>
                  <a:pt x="3513" y="904"/>
                  <a:pt x="3514" y="903"/>
                </a:cubicBezTo>
                <a:cubicBezTo>
                  <a:pt x="3517" y="901"/>
                  <a:pt x="3522" y="902"/>
                  <a:pt x="3523" y="898"/>
                </a:cubicBezTo>
                <a:cubicBezTo>
                  <a:pt x="3530" y="896"/>
                  <a:pt x="3537" y="893"/>
                  <a:pt x="3544" y="891"/>
                </a:cubicBezTo>
                <a:cubicBezTo>
                  <a:pt x="3550" y="890"/>
                  <a:pt x="3558" y="891"/>
                  <a:pt x="3562" y="883"/>
                </a:cubicBezTo>
                <a:cubicBezTo>
                  <a:pt x="3551" y="883"/>
                  <a:pt x="3542" y="882"/>
                  <a:pt x="3532" y="883"/>
                </a:cubicBezTo>
                <a:cubicBezTo>
                  <a:pt x="3522" y="884"/>
                  <a:pt x="3518" y="881"/>
                  <a:pt x="3520" y="870"/>
                </a:cubicBezTo>
                <a:cubicBezTo>
                  <a:pt x="3523" y="870"/>
                  <a:pt x="3525" y="871"/>
                  <a:pt x="3527" y="870"/>
                </a:cubicBezTo>
                <a:cubicBezTo>
                  <a:pt x="3534" y="866"/>
                  <a:pt x="3542" y="868"/>
                  <a:pt x="3547" y="862"/>
                </a:cubicBezTo>
                <a:cubicBezTo>
                  <a:pt x="3551" y="856"/>
                  <a:pt x="3534" y="849"/>
                  <a:pt x="3546" y="841"/>
                </a:cubicBezTo>
                <a:cubicBezTo>
                  <a:pt x="3536" y="841"/>
                  <a:pt x="3531" y="827"/>
                  <a:pt x="3519" y="833"/>
                </a:cubicBezTo>
                <a:cubicBezTo>
                  <a:pt x="3519" y="833"/>
                  <a:pt x="3519" y="833"/>
                  <a:pt x="3519" y="833"/>
                </a:cubicBezTo>
                <a:cubicBezTo>
                  <a:pt x="3517" y="831"/>
                  <a:pt x="3517" y="829"/>
                  <a:pt x="3517" y="827"/>
                </a:cubicBezTo>
                <a:cubicBezTo>
                  <a:pt x="3551" y="821"/>
                  <a:pt x="3585" y="820"/>
                  <a:pt x="3618" y="808"/>
                </a:cubicBezTo>
                <a:cubicBezTo>
                  <a:pt x="3639" y="807"/>
                  <a:pt x="3658" y="801"/>
                  <a:pt x="3679" y="799"/>
                </a:cubicBezTo>
                <a:cubicBezTo>
                  <a:pt x="3682" y="799"/>
                  <a:pt x="3685" y="799"/>
                  <a:pt x="3688" y="799"/>
                </a:cubicBezTo>
                <a:cubicBezTo>
                  <a:pt x="3704" y="798"/>
                  <a:pt x="3721" y="794"/>
                  <a:pt x="3736" y="785"/>
                </a:cubicBezTo>
                <a:cubicBezTo>
                  <a:pt x="3752" y="782"/>
                  <a:pt x="3768" y="781"/>
                  <a:pt x="3780" y="796"/>
                </a:cubicBezTo>
                <a:cubicBezTo>
                  <a:pt x="3784" y="801"/>
                  <a:pt x="3790" y="801"/>
                  <a:pt x="3795" y="796"/>
                </a:cubicBezTo>
                <a:cubicBezTo>
                  <a:pt x="3800" y="790"/>
                  <a:pt x="3795" y="785"/>
                  <a:pt x="3790" y="783"/>
                </a:cubicBezTo>
                <a:cubicBezTo>
                  <a:pt x="3780" y="779"/>
                  <a:pt x="3770" y="775"/>
                  <a:pt x="3761" y="771"/>
                </a:cubicBezTo>
                <a:cubicBezTo>
                  <a:pt x="3761" y="765"/>
                  <a:pt x="3766" y="765"/>
                  <a:pt x="3771" y="765"/>
                </a:cubicBezTo>
                <a:cubicBezTo>
                  <a:pt x="3786" y="767"/>
                  <a:pt x="3798" y="754"/>
                  <a:pt x="3814" y="757"/>
                </a:cubicBezTo>
                <a:cubicBezTo>
                  <a:pt x="3813" y="757"/>
                  <a:pt x="3813" y="756"/>
                  <a:pt x="3812" y="756"/>
                </a:cubicBezTo>
                <a:cubicBezTo>
                  <a:pt x="3804" y="749"/>
                  <a:pt x="3793" y="749"/>
                  <a:pt x="3785" y="744"/>
                </a:cubicBezTo>
                <a:cubicBezTo>
                  <a:pt x="3785" y="744"/>
                  <a:pt x="3785" y="744"/>
                  <a:pt x="3785" y="744"/>
                </a:cubicBezTo>
                <a:cubicBezTo>
                  <a:pt x="3785" y="744"/>
                  <a:pt x="3785" y="744"/>
                  <a:pt x="3785" y="744"/>
                </a:cubicBezTo>
                <a:cubicBezTo>
                  <a:pt x="3785" y="744"/>
                  <a:pt x="3785" y="744"/>
                  <a:pt x="3784" y="744"/>
                </a:cubicBezTo>
                <a:cubicBezTo>
                  <a:pt x="3785" y="744"/>
                  <a:pt x="3785" y="744"/>
                  <a:pt x="3785" y="744"/>
                </a:cubicBezTo>
                <a:cubicBezTo>
                  <a:pt x="3785" y="744"/>
                  <a:pt x="3785" y="744"/>
                  <a:pt x="3785" y="744"/>
                </a:cubicBezTo>
                <a:cubicBezTo>
                  <a:pt x="3785" y="744"/>
                  <a:pt x="3785" y="744"/>
                  <a:pt x="3785" y="744"/>
                </a:cubicBezTo>
                <a:cubicBezTo>
                  <a:pt x="3785" y="744"/>
                  <a:pt x="3785" y="744"/>
                  <a:pt x="3785" y="744"/>
                </a:cubicBezTo>
                <a:cubicBezTo>
                  <a:pt x="3789" y="742"/>
                  <a:pt x="3794" y="740"/>
                  <a:pt x="3798" y="738"/>
                </a:cubicBezTo>
                <a:cubicBezTo>
                  <a:pt x="3802" y="736"/>
                  <a:pt x="3809" y="717"/>
                  <a:pt x="3806" y="716"/>
                </a:cubicBezTo>
                <a:cubicBezTo>
                  <a:pt x="3796" y="712"/>
                  <a:pt x="3794" y="702"/>
                  <a:pt x="3788" y="695"/>
                </a:cubicBezTo>
                <a:cubicBezTo>
                  <a:pt x="3784" y="691"/>
                  <a:pt x="3788" y="690"/>
                  <a:pt x="3788" y="688"/>
                </a:cubicBezTo>
                <a:cubicBezTo>
                  <a:pt x="3791" y="678"/>
                  <a:pt x="3819" y="678"/>
                  <a:pt x="3800" y="660"/>
                </a:cubicBezTo>
                <a:cubicBezTo>
                  <a:pt x="3807" y="652"/>
                  <a:pt x="3803" y="648"/>
                  <a:pt x="3794" y="646"/>
                </a:cubicBezTo>
                <a:cubicBezTo>
                  <a:pt x="3787" y="644"/>
                  <a:pt x="3780" y="641"/>
                  <a:pt x="3772" y="639"/>
                </a:cubicBezTo>
                <a:cubicBezTo>
                  <a:pt x="3769" y="638"/>
                  <a:pt x="3767" y="636"/>
                  <a:pt x="3768" y="633"/>
                </a:cubicBezTo>
                <a:cubicBezTo>
                  <a:pt x="3768" y="629"/>
                  <a:pt x="3773" y="630"/>
                  <a:pt x="3775" y="629"/>
                </a:cubicBezTo>
                <a:cubicBezTo>
                  <a:pt x="3780" y="631"/>
                  <a:pt x="3786" y="637"/>
                  <a:pt x="3789" y="629"/>
                </a:cubicBezTo>
                <a:cubicBezTo>
                  <a:pt x="3792" y="623"/>
                  <a:pt x="3785" y="621"/>
                  <a:pt x="3780" y="619"/>
                </a:cubicBezTo>
                <a:cubicBezTo>
                  <a:pt x="3778" y="617"/>
                  <a:pt x="3775" y="616"/>
                  <a:pt x="3772" y="614"/>
                </a:cubicBezTo>
                <a:cubicBezTo>
                  <a:pt x="3772" y="614"/>
                  <a:pt x="3771" y="613"/>
                  <a:pt x="3770" y="612"/>
                </a:cubicBezTo>
                <a:cubicBezTo>
                  <a:pt x="3766" y="610"/>
                  <a:pt x="3759" y="614"/>
                  <a:pt x="3757" y="607"/>
                </a:cubicBezTo>
                <a:cubicBezTo>
                  <a:pt x="3756" y="600"/>
                  <a:pt x="3762" y="599"/>
                  <a:pt x="3767" y="597"/>
                </a:cubicBezTo>
                <a:cubicBezTo>
                  <a:pt x="3768" y="596"/>
                  <a:pt x="3769" y="595"/>
                  <a:pt x="3769" y="595"/>
                </a:cubicBezTo>
                <a:cubicBezTo>
                  <a:pt x="3768" y="593"/>
                  <a:pt x="3765" y="591"/>
                  <a:pt x="3763" y="590"/>
                </a:cubicBezTo>
                <a:cubicBezTo>
                  <a:pt x="3760" y="589"/>
                  <a:pt x="3757" y="588"/>
                  <a:pt x="3756" y="585"/>
                </a:cubicBezTo>
                <a:cubicBezTo>
                  <a:pt x="3755" y="584"/>
                  <a:pt x="3755" y="583"/>
                  <a:pt x="3755" y="582"/>
                </a:cubicBezTo>
                <a:cubicBezTo>
                  <a:pt x="3756" y="577"/>
                  <a:pt x="3762" y="582"/>
                  <a:pt x="3766" y="578"/>
                </a:cubicBezTo>
                <a:cubicBezTo>
                  <a:pt x="3749" y="570"/>
                  <a:pt x="3733" y="562"/>
                  <a:pt x="3717" y="553"/>
                </a:cubicBezTo>
                <a:cubicBezTo>
                  <a:pt x="3716" y="553"/>
                  <a:pt x="3715" y="552"/>
                  <a:pt x="3715" y="551"/>
                </a:cubicBezTo>
                <a:cubicBezTo>
                  <a:pt x="3715" y="551"/>
                  <a:pt x="3715" y="550"/>
                  <a:pt x="3715" y="550"/>
                </a:cubicBezTo>
                <a:cubicBezTo>
                  <a:pt x="3727" y="545"/>
                  <a:pt x="3736" y="557"/>
                  <a:pt x="3748" y="555"/>
                </a:cubicBezTo>
                <a:cubicBezTo>
                  <a:pt x="3744" y="546"/>
                  <a:pt x="3736" y="546"/>
                  <a:pt x="3730" y="542"/>
                </a:cubicBezTo>
                <a:cubicBezTo>
                  <a:pt x="3729" y="540"/>
                  <a:pt x="3727" y="538"/>
                  <a:pt x="3726" y="536"/>
                </a:cubicBezTo>
                <a:cubicBezTo>
                  <a:pt x="3725" y="534"/>
                  <a:pt x="3724" y="532"/>
                  <a:pt x="3722" y="530"/>
                </a:cubicBezTo>
                <a:cubicBezTo>
                  <a:pt x="3721" y="528"/>
                  <a:pt x="3720" y="527"/>
                  <a:pt x="3718" y="525"/>
                </a:cubicBezTo>
                <a:cubicBezTo>
                  <a:pt x="3718" y="524"/>
                  <a:pt x="3717" y="524"/>
                  <a:pt x="3716" y="523"/>
                </a:cubicBezTo>
                <a:cubicBezTo>
                  <a:pt x="3709" y="516"/>
                  <a:pt x="3700" y="512"/>
                  <a:pt x="3690" y="510"/>
                </a:cubicBezTo>
                <a:cubicBezTo>
                  <a:pt x="3693" y="499"/>
                  <a:pt x="3701" y="507"/>
                  <a:pt x="3707" y="506"/>
                </a:cubicBezTo>
                <a:cubicBezTo>
                  <a:pt x="3708" y="505"/>
                  <a:pt x="3710" y="505"/>
                  <a:pt x="3711" y="503"/>
                </a:cubicBezTo>
                <a:cubicBezTo>
                  <a:pt x="3692" y="489"/>
                  <a:pt x="3671" y="481"/>
                  <a:pt x="3649" y="473"/>
                </a:cubicBezTo>
                <a:cubicBezTo>
                  <a:pt x="3649" y="460"/>
                  <a:pt x="3662" y="458"/>
                  <a:pt x="3665" y="462"/>
                </a:cubicBezTo>
                <a:cubicBezTo>
                  <a:pt x="3670" y="474"/>
                  <a:pt x="3679" y="469"/>
                  <a:pt x="3686" y="471"/>
                </a:cubicBezTo>
                <a:cubicBezTo>
                  <a:pt x="3701" y="475"/>
                  <a:pt x="3715" y="484"/>
                  <a:pt x="3731" y="478"/>
                </a:cubicBezTo>
                <a:cubicBezTo>
                  <a:pt x="3699" y="459"/>
                  <a:pt x="3667" y="438"/>
                  <a:pt x="3630" y="427"/>
                </a:cubicBezTo>
                <a:cubicBezTo>
                  <a:pt x="3618" y="423"/>
                  <a:pt x="3605" y="418"/>
                  <a:pt x="3594" y="412"/>
                </a:cubicBezTo>
                <a:cubicBezTo>
                  <a:pt x="3551" y="391"/>
                  <a:pt x="3508" y="375"/>
                  <a:pt x="3462" y="366"/>
                </a:cubicBezTo>
                <a:cubicBezTo>
                  <a:pt x="3460" y="366"/>
                  <a:pt x="3458" y="365"/>
                  <a:pt x="3456" y="365"/>
                </a:cubicBezTo>
                <a:cubicBezTo>
                  <a:pt x="3453" y="364"/>
                  <a:pt x="3451" y="364"/>
                  <a:pt x="3448" y="363"/>
                </a:cubicBezTo>
                <a:cubicBezTo>
                  <a:pt x="3439" y="360"/>
                  <a:pt x="3430" y="357"/>
                  <a:pt x="3423" y="349"/>
                </a:cubicBezTo>
                <a:cubicBezTo>
                  <a:pt x="3422" y="345"/>
                  <a:pt x="3415" y="339"/>
                  <a:pt x="3419" y="336"/>
                </a:cubicBezTo>
                <a:cubicBezTo>
                  <a:pt x="3426" y="328"/>
                  <a:pt x="3420" y="324"/>
                  <a:pt x="3417" y="318"/>
                </a:cubicBezTo>
                <a:cubicBezTo>
                  <a:pt x="3414" y="313"/>
                  <a:pt x="3411" y="309"/>
                  <a:pt x="3408" y="304"/>
                </a:cubicBezTo>
                <a:cubicBezTo>
                  <a:pt x="3407" y="299"/>
                  <a:pt x="3411" y="293"/>
                  <a:pt x="3406" y="288"/>
                </a:cubicBezTo>
                <a:cubicBezTo>
                  <a:pt x="3404" y="286"/>
                  <a:pt x="3399" y="283"/>
                  <a:pt x="3399" y="282"/>
                </a:cubicBezTo>
                <a:cubicBezTo>
                  <a:pt x="3404" y="260"/>
                  <a:pt x="3383" y="265"/>
                  <a:pt x="3374" y="258"/>
                </a:cubicBezTo>
                <a:cubicBezTo>
                  <a:pt x="3370" y="255"/>
                  <a:pt x="3362" y="256"/>
                  <a:pt x="3357" y="253"/>
                </a:cubicBezTo>
                <a:cubicBezTo>
                  <a:pt x="3350" y="249"/>
                  <a:pt x="3341" y="247"/>
                  <a:pt x="3345" y="234"/>
                </a:cubicBezTo>
                <a:cubicBezTo>
                  <a:pt x="3351" y="215"/>
                  <a:pt x="3342" y="203"/>
                  <a:pt x="3324" y="192"/>
                </a:cubicBezTo>
                <a:cubicBezTo>
                  <a:pt x="3313" y="185"/>
                  <a:pt x="3291" y="185"/>
                  <a:pt x="3291" y="163"/>
                </a:cubicBezTo>
                <a:cubicBezTo>
                  <a:pt x="3291" y="160"/>
                  <a:pt x="3284" y="162"/>
                  <a:pt x="3281" y="163"/>
                </a:cubicBezTo>
                <a:cubicBezTo>
                  <a:pt x="3273" y="167"/>
                  <a:pt x="3265" y="165"/>
                  <a:pt x="3259" y="158"/>
                </a:cubicBezTo>
                <a:cubicBezTo>
                  <a:pt x="3247" y="146"/>
                  <a:pt x="3231" y="140"/>
                  <a:pt x="3215" y="138"/>
                </a:cubicBezTo>
                <a:cubicBezTo>
                  <a:pt x="3190" y="135"/>
                  <a:pt x="3168" y="126"/>
                  <a:pt x="3144" y="120"/>
                </a:cubicBezTo>
                <a:cubicBezTo>
                  <a:pt x="3143" y="120"/>
                  <a:pt x="3142" y="120"/>
                  <a:pt x="3141" y="120"/>
                </a:cubicBezTo>
                <a:cubicBezTo>
                  <a:pt x="3136" y="118"/>
                  <a:pt x="3130" y="116"/>
                  <a:pt x="3125" y="116"/>
                </a:cubicBezTo>
                <a:cubicBezTo>
                  <a:pt x="3124" y="116"/>
                  <a:pt x="3123" y="116"/>
                  <a:pt x="3122" y="116"/>
                </a:cubicBezTo>
                <a:cubicBezTo>
                  <a:pt x="3117" y="113"/>
                  <a:pt x="3112" y="112"/>
                  <a:pt x="3107" y="112"/>
                </a:cubicBezTo>
                <a:cubicBezTo>
                  <a:pt x="3106" y="112"/>
                  <a:pt x="3104" y="112"/>
                  <a:pt x="3103" y="112"/>
                </a:cubicBezTo>
                <a:cubicBezTo>
                  <a:pt x="3094" y="113"/>
                  <a:pt x="3085" y="118"/>
                  <a:pt x="3076" y="119"/>
                </a:cubicBezTo>
                <a:cubicBezTo>
                  <a:pt x="3061" y="123"/>
                  <a:pt x="3045" y="120"/>
                  <a:pt x="3030" y="125"/>
                </a:cubicBezTo>
                <a:cubicBezTo>
                  <a:pt x="3030" y="125"/>
                  <a:pt x="3029" y="125"/>
                  <a:pt x="3029" y="125"/>
                </a:cubicBezTo>
                <a:cubicBezTo>
                  <a:pt x="3022" y="124"/>
                  <a:pt x="3014" y="124"/>
                  <a:pt x="3007" y="124"/>
                </a:cubicBezTo>
                <a:cubicBezTo>
                  <a:pt x="2962" y="119"/>
                  <a:pt x="2919" y="132"/>
                  <a:pt x="2875" y="137"/>
                </a:cubicBezTo>
                <a:cubicBezTo>
                  <a:pt x="2872" y="138"/>
                  <a:pt x="2869" y="138"/>
                  <a:pt x="2866" y="138"/>
                </a:cubicBezTo>
                <a:cubicBezTo>
                  <a:pt x="2840" y="141"/>
                  <a:pt x="2817" y="156"/>
                  <a:pt x="2790" y="155"/>
                </a:cubicBezTo>
                <a:cubicBezTo>
                  <a:pt x="2763" y="155"/>
                  <a:pt x="2736" y="160"/>
                  <a:pt x="2710" y="166"/>
                </a:cubicBezTo>
                <a:cubicBezTo>
                  <a:pt x="2659" y="179"/>
                  <a:pt x="2608" y="193"/>
                  <a:pt x="2557" y="206"/>
                </a:cubicBezTo>
                <a:cubicBezTo>
                  <a:pt x="2555" y="207"/>
                  <a:pt x="2552" y="207"/>
                  <a:pt x="2550" y="208"/>
                </a:cubicBezTo>
                <a:cubicBezTo>
                  <a:pt x="2547" y="208"/>
                  <a:pt x="2545" y="209"/>
                  <a:pt x="2542" y="209"/>
                </a:cubicBezTo>
                <a:cubicBezTo>
                  <a:pt x="2529" y="212"/>
                  <a:pt x="2515" y="214"/>
                  <a:pt x="2502" y="220"/>
                </a:cubicBezTo>
                <a:cubicBezTo>
                  <a:pt x="2496" y="215"/>
                  <a:pt x="2490" y="216"/>
                  <a:pt x="2483" y="218"/>
                </a:cubicBezTo>
                <a:cubicBezTo>
                  <a:pt x="2482" y="218"/>
                  <a:pt x="2481" y="219"/>
                  <a:pt x="2481" y="219"/>
                </a:cubicBezTo>
                <a:cubicBezTo>
                  <a:pt x="2479" y="220"/>
                  <a:pt x="2477" y="220"/>
                  <a:pt x="2475" y="221"/>
                </a:cubicBezTo>
                <a:cubicBezTo>
                  <a:pt x="2473" y="221"/>
                  <a:pt x="2471" y="221"/>
                  <a:pt x="2469" y="221"/>
                </a:cubicBezTo>
                <a:cubicBezTo>
                  <a:pt x="2465" y="221"/>
                  <a:pt x="2461" y="221"/>
                  <a:pt x="2457" y="221"/>
                </a:cubicBezTo>
                <a:cubicBezTo>
                  <a:pt x="2449" y="220"/>
                  <a:pt x="2442" y="220"/>
                  <a:pt x="2434" y="220"/>
                </a:cubicBezTo>
                <a:cubicBezTo>
                  <a:pt x="2425" y="220"/>
                  <a:pt x="2416" y="221"/>
                  <a:pt x="2407" y="223"/>
                </a:cubicBezTo>
                <a:cubicBezTo>
                  <a:pt x="2404" y="221"/>
                  <a:pt x="2401" y="221"/>
                  <a:pt x="2398" y="221"/>
                </a:cubicBezTo>
                <a:cubicBezTo>
                  <a:pt x="2393" y="220"/>
                  <a:pt x="2388" y="222"/>
                  <a:pt x="2384" y="223"/>
                </a:cubicBezTo>
                <a:cubicBezTo>
                  <a:pt x="2382" y="223"/>
                  <a:pt x="2380" y="223"/>
                  <a:pt x="2378" y="223"/>
                </a:cubicBezTo>
                <a:cubicBezTo>
                  <a:pt x="2373" y="223"/>
                  <a:pt x="2367" y="223"/>
                  <a:pt x="2362" y="223"/>
                </a:cubicBezTo>
                <a:cubicBezTo>
                  <a:pt x="2357" y="223"/>
                  <a:pt x="2351" y="223"/>
                  <a:pt x="2346" y="223"/>
                </a:cubicBezTo>
                <a:cubicBezTo>
                  <a:pt x="2345" y="223"/>
                  <a:pt x="2345" y="223"/>
                  <a:pt x="2345" y="223"/>
                </a:cubicBezTo>
                <a:cubicBezTo>
                  <a:pt x="2324" y="223"/>
                  <a:pt x="2302" y="224"/>
                  <a:pt x="2281" y="227"/>
                </a:cubicBezTo>
                <a:cubicBezTo>
                  <a:pt x="2270" y="228"/>
                  <a:pt x="2260" y="230"/>
                  <a:pt x="2249" y="232"/>
                </a:cubicBezTo>
                <a:cubicBezTo>
                  <a:pt x="2214" y="231"/>
                  <a:pt x="2178" y="232"/>
                  <a:pt x="2143" y="228"/>
                </a:cubicBezTo>
                <a:cubicBezTo>
                  <a:pt x="2138" y="228"/>
                  <a:pt x="2133" y="227"/>
                  <a:pt x="2128" y="226"/>
                </a:cubicBezTo>
                <a:cubicBezTo>
                  <a:pt x="2077" y="220"/>
                  <a:pt x="2026" y="215"/>
                  <a:pt x="1976" y="209"/>
                </a:cubicBezTo>
                <a:cubicBezTo>
                  <a:pt x="1950" y="207"/>
                  <a:pt x="1925" y="205"/>
                  <a:pt x="1900" y="202"/>
                </a:cubicBezTo>
                <a:cubicBezTo>
                  <a:pt x="1829" y="194"/>
                  <a:pt x="1758" y="181"/>
                  <a:pt x="1687" y="177"/>
                </a:cubicBezTo>
                <a:cubicBezTo>
                  <a:pt x="1672" y="169"/>
                  <a:pt x="1656" y="172"/>
                  <a:pt x="1640" y="170"/>
                </a:cubicBezTo>
                <a:cubicBezTo>
                  <a:pt x="1597" y="164"/>
                  <a:pt x="1553" y="156"/>
                  <a:pt x="1510" y="149"/>
                </a:cubicBezTo>
                <a:cubicBezTo>
                  <a:pt x="1434" y="137"/>
                  <a:pt x="1357" y="126"/>
                  <a:pt x="1280" y="113"/>
                </a:cubicBezTo>
                <a:cubicBezTo>
                  <a:pt x="1230" y="105"/>
                  <a:pt x="1179" y="97"/>
                  <a:pt x="1129" y="87"/>
                </a:cubicBezTo>
                <a:cubicBezTo>
                  <a:pt x="1078" y="77"/>
                  <a:pt x="1027" y="71"/>
                  <a:pt x="976" y="64"/>
                </a:cubicBezTo>
                <a:cubicBezTo>
                  <a:pt x="946" y="59"/>
                  <a:pt x="916" y="51"/>
                  <a:pt x="886" y="47"/>
                </a:cubicBezTo>
                <a:cubicBezTo>
                  <a:pt x="842" y="42"/>
                  <a:pt x="797" y="35"/>
                  <a:pt x="753" y="30"/>
                </a:cubicBezTo>
                <a:cubicBezTo>
                  <a:pt x="716" y="25"/>
                  <a:pt x="679" y="21"/>
                  <a:pt x="642" y="17"/>
                </a:cubicBezTo>
                <a:cubicBezTo>
                  <a:pt x="604" y="7"/>
                  <a:pt x="564" y="6"/>
                  <a:pt x="526" y="0"/>
                </a:cubicBezTo>
                <a:cubicBezTo>
                  <a:pt x="544" y="5"/>
                  <a:pt x="563" y="6"/>
                  <a:pt x="580" y="13"/>
                </a:cubicBezTo>
                <a:cubicBezTo>
                  <a:pt x="585" y="14"/>
                  <a:pt x="589" y="15"/>
                  <a:pt x="594" y="16"/>
                </a:cubicBezTo>
                <a:cubicBezTo>
                  <a:pt x="608" y="19"/>
                  <a:pt x="622" y="19"/>
                  <a:pt x="636" y="20"/>
                </a:cubicBezTo>
                <a:cubicBezTo>
                  <a:pt x="643" y="25"/>
                  <a:pt x="652" y="28"/>
                  <a:pt x="661" y="30"/>
                </a:cubicBezTo>
                <a:cubicBezTo>
                  <a:pt x="662" y="30"/>
                  <a:pt x="663" y="30"/>
                  <a:pt x="664" y="30"/>
                </a:cubicBezTo>
                <a:cubicBezTo>
                  <a:pt x="666" y="30"/>
                  <a:pt x="668" y="31"/>
                  <a:pt x="670" y="31"/>
                </a:cubicBezTo>
                <a:cubicBezTo>
                  <a:pt x="674" y="31"/>
                  <a:pt x="678" y="32"/>
                  <a:pt x="682" y="32"/>
                </a:cubicBezTo>
                <a:cubicBezTo>
                  <a:pt x="697" y="33"/>
                  <a:pt x="713" y="34"/>
                  <a:pt x="726" y="44"/>
                </a:cubicBezTo>
                <a:cubicBezTo>
                  <a:pt x="715" y="49"/>
                  <a:pt x="705" y="53"/>
                  <a:pt x="694" y="57"/>
                </a:cubicBezTo>
                <a:cubicBezTo>
                  <a:pt x="681" y="57"/>
                  <a:pt x="668" y="57"/>
                  <a:pt x="654" y="57"/>
                </a:cubicBezTo>
                <a:cubicBezTo>
                  <a:pt x="636" y="51"/>
                  <a:pt x="617" y="51"/>
                  <a:pt x="599" y="47"/>
                </a:cubicBezTo>
                <a:cubicBezTo>
                  <a:pt x="585" y="41"/>
                  <a:pt x="572" y="36"/>
                  <a:pt x="558" y="47"/>
                </a:cubicBezTo>
                <a:cubicBezTo>
                  <a:pt x="554" y="49"/>
                  <a:pt x="550" y="50"/>
                  <a:pt x="546" y="46"/>
                </a:cubicBezTo>
                <a:cubicBezTo>
                  <a:pt x="543" y="43"/>
                  <a:pt x="539" y="44"/>
                  <a:pt x="537" y="48"/>
                </a:cubicBezTo>
                <a:cubicBezTo>
                  <a:pt x="534" y="52"/>
                  <a:pt x="538" y="54"/>
                  <a:pt x="541" y="55"/>
                </a:cubicBezTo>
                <a:cubicBezTo>
                  <a:pt x="548" y="56"/>
                  <a:pt x="554" y="63"/>
                  <a:pt x="562" y="55"/>
                </a:cubicBezTo>
                <a:cubicBezTo>
                  <a:pt x="563" y="55"/>
                  <a:pt x="564" y="54"/>
                  <a:pt x="565" y="54"/>
                </a:cubicBezTo>
                <a:cubicBezTo>
                  <a:pt x="567" y="54"/>
                  <a:pt x="570" y="56"/>
                  <a:pt x="571" y="60"/>
                </a:cubicBezTo>
                <a:cubicBezTo>
                  <a:pt x="564" y="64"/>
                  <a:pt x="560" y="70"/>
                  <a:pt x="563" y="78"/>
                </a:cubicBezTo>
                <a:cubicBezTo>
                  <a:pt x="556" y="85"/>
                  <a:pt x="553" y="88"/>
                  <a:pt x="549" y="88"/>
                </a:cubicBezTo>
                <a:cubicBezTo>
                  <a:pt x="549" y="88"/>
                  <a:pt x="548" y="88"/>
                  <a:pt x="547" y="87"/>
                </a:cubicBezTo>
                <a:cubicBezTo>
                  <a:pt x="544" y="85"/>
                  <a:pt x="541" y="81"/>
                  <a:pt x="536" y="75"/>
                </a:cubicBezTo>
                <a:cubicBezTo>
                  <a:pt x="532" y="90"/>
                  <a:pt x="524" y="84"/>
                  <a:pt x="515" y="81"/>
                </a:cubicBezTo>
                <a:cubicBezTo>
                  <a:pt x="507" y="79"/>
                  <a:pt x="506" y="69"/>
                  <a:pt x="497" y="69"/>
                </a:cubicBezTo>
                <a:cubicBezTo>
                  <a:pt x="488" y="62"/>
                  <a:pt x="477" y="68"/>
                  <a:pt x="464" y="64"/>
                </a:cubicBezTo>
                <a:cubicBezTo>
                  <a:pt x="466" y="66"/>
                  <a:pt x="468" y="68"/>
                  <a:pt x="469" y="70"/>
                </a:cubicBezTo>
                <a:cubicBezTo>
                  <a:pt x="472" y="73"/>
                  <a:pt x="474" y="75"/>
                  <a:pt x="475" y="77"/>
                </a:cubicBezTo>
                <a:cubicBezTo>
                  <a:pt x="475" y="77"/>
                  <a:pt x="474" y="77"/>
                  <a:pt x="473" y="77"/>
                </a:cubicBezTo>
                <a:cubicBezTo>
                  <a:pt x="468" y="77"/>
                  <a:pt x="462" y="79"/>
                  <a:pt x="456" y="79"/>
                </a:cubicBezTo>
                <a:cubicBezTo>
                  <a:pt x="452" y="79"/>
                  <a:pt x="448" y="78"/>
                  <a:pt x="445" y="76"/>
                </a:cubicBezTo>
                <a:cubicBezTo>
                  <a:pt x="432" y="68"/>
                  <a:pt x="418" y="73"/>
                  <a:pt x="405" y="71"/>
                </a:cubicBezTo>
                <a:cubicBezTo>
                  <a:pt x="411" y="76"/>
                  <a:pt x="421" y="75"/>
                  <a:pt x="424" y="84"/>
                </a:cubicBezTo>
                <a:cubicBezTo>
                  <a:pt x="423" y="86"/>
                  <a:pt x="423" y="88"/>
                  <a:pt x="423" y="90"/>
                </a:cubicBezTo>
                <a:cubicBezTo>
                  <a:pt x="424" y="93"/>
                  <a:pt x="425" y="96"/>
                  <a:pt x="426" y="99"/>
                </a:cubicBezTo>
                <a:cubicBezTo>
                  <a:pt x="422" y="100"/>
                  <a:pt x="417" y="101"/>
                  <a:pt x="412" y="103"/>
                </a:cubicBezTo>
                <a:cubicBezTo>
                  <a:pt x="411" y="103"/>
                  <a:pt x="409" y="103"/>
                  <a:pt x="407" y="104"/>
                </a:cubicBezTo>
                <a:cubicBezTo>
                  <a:pt x="410" y="106"/>
                  <a:pt x="412" y="108"/>
                  <a:pt x="414" y="109"/>
                </a:cubicBezTo>
                <a:cubicBezTo>
                  <a:pt x="418" y="111"/>
                  <a:pt x="424" y="110"/>
                  <a:pt x="422" y="116"/>
                </a:cubicBezTo>
                <a:cubicBezTo>
                  <a:pt x="421" y="120"/>
                  <a:pt x="416" y="119"/>
                  <a:pt x="413" y="118"/>
                </a:cubicBezTo>
                <a:cubicBezTo>
                  <a:pt x="387" y="113"/>
                  <a:pt x="360" y="119"/>
                  <a:pt x="335" y="110"/>
                </a:cubicBezTo>
                <a:cubicBezTo>
                  <a:pt x="326" y="106"/>
                  <a:pt x="315" y="104"/>
                  <a:pt x="306" y="112"/>
                </a:cubicBezTo>
                <a:cubicBezTo>
                  <a:pt x="297" y="113"/>
                  <a:pt x="287" y="108"/>
                  <a:pt x="278" y="114"/>
                </a:cubicBezTo>
                <a:cubicBezTo>
                  <a:pt x="280" y="115"/>
                  <a:pt x="282" y="116"/>
                  <a:pt x="285" y="116"/>
                </a:cubicBezTo>
                <a:cubicBezTo>
                  <a:pt x="289" y="118"/>
                  <a:pt x="294" y="118"/>
                  <a:pt x="299" y="118"/>
                </a:cubicBezTo>
                <a:cubicBezTo>
                  <a:pt x="301" y="119"/>
                  <a:pt x="304" y="118"/>
                  <a:pt x="306" y="118"/>
                </a:cubicBezTo>
                <a:cubicBezTo>
                  <a:pt x="318" y="123"/>
                  <a:pt x="330" y="128"/>
                  <a:pt x="342" y="133"/>
                </a:cubicBezTo>
                <a:cubicBezTo>
                  <a:pt x="346" y="134"/>
                  <a:pt x="350" y="136"/>
                  <a:pt x="354" y="138"/>
                </a:cubicBezTo>
                <a:cubicBezTo>
                  <a:pt x="356" y="139"/>
                  <a:pt x="362" y="138"/>
                  <a:pt x="360" y="145"/>
                </a:cubicBezTo>
                <a:cubicBezTo>
                  <a:pt x="354" y="164"/>
                  <a:pt x="350" y="167"/>
                  <a:pt x="331" y="164"/>
                </a:cubicBezTo>
                <a:cubicBezTo>
                  <a:pt x="323" y="162"/>
                  <a:pt x="316" y="161"/>
                  <a:pt x="309" y="159"/>
                </a:cubicBezTo>
                <a:cubicBezTo>
                  <a:pt x="304" y="159"/>
                  <a:pt x="299" y="156"/>
                  <a:pt x="298" y="162"/>
                </a:cubicBezTo>
                <a:cubicBezTo>
                  <a:pt x="298" y="167"/>
                  <a:pt x="304" y="166"/>
                  <a:pt x="307" y="167"/>
                </a:cubicBezTo>
                <a:cubicBezTo>
                  <a:pt x="319" y="171"/>
                  <a:pt x="333" y="171"/>
                  <a:pt x="344" y="180"/>
                </a:cubicBezTo>
                <a:cubicBezTo>
                  <a:pt x="341" y="189"/>
                  <a:pt x="345" y="193"/>
                  <a:pt x="354" y="192"/>
                </a:cubicBezTo>
                <a:cubicBezTo>
                  <a:pt x="359" y="192"/>
                  <a:pt x="363" y="192"/>
                  <a:pt x="368" y="192"/>
                </a:cubicBezTo>
                <a:cubicBezTo>
                  <a:pt x="376" y="202"/>
                  <a:pt x="390" y="202"/>
                  <a:pt x="399" y="210"/>
                </a:cubicBezTo>
                <a:cubicBezTo>
                  <a:pt x="400" y="211"/>
                  <a:pt x="400" y="212"/>
                  <a:pt x="401" y="212"/>
                </a:cubicBezTo>
                <a:cubicBezTo>
                  <a:pt x="403" y="214"/>
                  <a:pt x="406" y="213"/>
                  <a:pt x="408" y="213"/>
                </a:cubicBezTo>
                <a:cubicBezTo>
                  <a:pt x="415" y="216"/>
                  <a:pt x="421" y="220"/>
                  <a:pt x="427" y="223"/>
                </a:cubicBezTo>
                <a:cubicBezTo>
                  <a:pt x="429" y="224"/>
                  <a:pt x="431" y="225"/>
                  <a:pt x="432" y="226"/>
                </a:cubicBezTo>
                <a:cubicBezTo>
                  <a:pt x="435" y="227"/>
                  <a:pt x="438" y="228"/>
                  <a:pt x="441" y="228"/>
                </a:cubicBezTo>
                <a:cubicBezTo>
                  <a:pt x="442" y="228"/>
                  <a:pt x="442" y="228"/>
                  <a:pt x="443" y="229"/>
                </a:cubicBezTo>
                <a:cubicBezTo>
                  <a:pt x="449" y="230"/>
                  <a:pt x="451" y="232"/>
                  <a:pt x="450" y="235"/>
                </a:cubicBezTo>
                <a:cubicBezTo>
                  <a:pt x="450" y="237"/>
                  <a:pt x="449" y="239"/>
                  <a:pt x="448" y="241"/>
                </a:cubicBezTo>
                <a:cubicBezTo>
                  <a:pt x="448" y="241"/>
                  <a:pt x="448" y="241"/>
                  <a:pt x="448" y="241"/>
                </a:cubicBezTo>
                <a:cubicBezTo>
                  <a:pt x="438" y="244"/>
                  <a:pt x="438" y="250"/>
                  <a:pt x="441" y="257"/>
                </a:cubicBezTo>
                <a:cubicBezTo>
                  <a:pt x="441" y="258"/>
                  <a:pt x="441" y="259"/>
                  <a:pt x="442" y="260"/>
                </a:cubicBezTo>
                <a:cubicBezTo>
                  <a:pt x="442" y="262"/>
                  <a:pt x="442" y="264"/>
                  <a:pt x="442" y="265"/>
                </a:cubicBezTo>
                <a:cubicBezTo>
                  <a:pt x="442" y="266"/>
                  <a:pt x="442" y="266"/>
                  <a:pt x="442" y="266"/>
                </a:cubicBezTo>
                <a:cubicBezTo>
                  <a:pt x="442" y="267"/>
                  <a:pt x="442" y="267"/>
                  <a:pt x="442" y="268"/>
                </a:cubicBezTo>
                <a:cubicBezTo>
                  <a:pt x="443" y="273"/>
                  <a:pt x="438" y="277"/>
                  <a:pt x="437" y="282"/>
                </a:cubicBezTo>
                <a:cubicBezTo>
                  <a:pt x="437" y="284"/>
                  <a:pt x="437" y="285"/>
                  <a:pt x="439" y="287"/>
                </a:cubicBezTo>
                <a:cubicBezTo>
                  <a:pt x="437" y="288"/>
                  <a:pt x="436" y="289"/>
                  <a:pt x="435" y="290"/>
                </a:cubicBezTo>
                <a:cubicBezTo>
                  <a:pt x="427" y="296"/>
                  <a:pt x="417" y="310"/>
                  <a:pt x="414" y="287"/>
                </a:cubicBezTo>
                <a:cubicBezTo>
                  <a:pt x="413" y="283"/>
                  <a:pt x="409" y="281"/>
                  <a:pt x="405" y="282"/>
                </a:cubicBezTo>
                <a:cubicBezTo>
                  <a:pt x="401" y="283"/>
                  <a:pt x="398" y="286"/>
                  <a:pt x="397" y="290"/>
                </a:cubicBezTo>
                <a:cubicBezTo>
                  <a:pt x="397" y="295"/>
                  <a:pt x="398" y="299"/>
                  <a:pt x="399" y="304"/>
                </a:cubicBezTo>
                <a:cubicBezTo>
                  <a:pt x="393" y="301"/>
                  <a:pt x="387" y="297"/>
                  <a:pt x="381" y="304"/>
                </a:cubicBezTo>
                <a:cubicBezTo>
                  <a:pt x="379" y="307"/>
                  <a:pt x="372" y="307"/>
                  <a:pt x="366" y="305"/>
                </a:cubicBezTo>
                <a:cubicBezTo>
                  <a:pt x="359" y="301"/>
                  <a:pt x="350" y="303"/>
                  <a:pt x="349" y="310"/>
                </a:cubicBezTo>
                <a:cubicBezTo>
                  <a:pt x="347" y="319"/>
                  <a:pt x="357" y="317"/>
                  <a:pt x="363" y="318"/>
                </a:cubicBezTo>
                <a:cubicBezTo>
                  <a:pt x="365" y="319"/>
                  <a:pt x="367" y="319"/>
                  <a:pt x="369" y="319"/>
                </a:cubicBezTo>
                <a:cubicBezTo>
                  <a:pt x="370" y="319"/>
                  <a:pt x="371" y="319"/>
                  <a:pt x="371" y="319"/>
                </a:cubicBezTo>
                <a:cubicBezTo>
                  <a:pt x="380" y="319"/>
                  <a:pt x="388" y="317"/>
                  <a:pt x="395" y="321"/>
                </a:cubicBezTo>
                <a:cubicBezTo>
                  <a:pt x="396" y="322"/>
                  <a:pt x="396" y="323"/>
                  <a:pt x="396" y="324"/>
                </a:cubicBezTo>
                <a:cubicBezTo>
                  <a:pt x="394" y="330"/>
                  <a:pt x="387" y="330"/>
                  <a:pt x="384" y="335"/>
                </a:cubicBezTo>
                <a:cubicBezTo>
                  <a:pt x="381" y="339"/>
                  <a:pt x="379" y="345"/>
                  <a:pt x="385" y="346"/>
                </a:cubicBezTo>
                <a:cubicBezTo>
                  <a:pt x="388" y="346"/>
                  <a:pt x="391" y="347"/>
                  <a:pt x="393" y="348"/>
                </a:cubicBezTo>
                <a:cubicBezTo>
                  <a:pt x="403" y="352"/>
                  <a:pt x="413" y="358"/>
                  <a:pt x="424" y="358"/>
                </a:cubicBezTo>
                <a:cubicBezTo>
                  <a:pt x="425" y="358"/>
                  <a:pt x="426" y="358"/>
                  <a:pt x="426" y="358"/>
                </a:cubicBezTo>
                <a:cubicBezTo>
                  <a:pt x="435" y="368"/>
                  <a:pt x="449" y="370"/>
                  <a:pt x="461" y="374"/>
                </a:cubicBezTo>
                <a:cubicBezTo>
                  <a:pt x="468" y="377"/>
                  <a:pt x="475" y="381"/>
                  <a:pt x="479" y="389"/>
                </a:cubicBezTo>
                <a:cubicBezTo>
                  <a:pt x="481" y="392"/>
                  <a:pt x="490" y="393"/>
                  <a:pt x="488" y="398"/>
                </a:cubicBezTo>
                <a:cubicBezTo>
                  <a:pt x="485" y="406"/>
                  <a:pt x="478" y="400"/>
                  <a:pt x="473" y="402"/>
                </a:cubicBezTo>
                <a:cubicBezTo>
                  <a:pt x="455" y="397"/>
                  <a:pt x="437" y="399"/>
                  <a:pt x="419" y="401"/>
                </a:cubicBezTo>
                <a:cubicBezTo>
                  <a:pt x="426" y="405"/>
                  <a:pt x="435" y="400"/>
                  <a:pt x="442" y="405"/>
                </a:cubicBezTo>
                <a:cubicBezTo>
                  <a:pt x="442" y="406"/>
                  <a:pt x="442" y="406"/>
                  <a:pt x="442" y="406"/>
                </a:cubicBezTo>
                <a:cubicBezTo>
                  <a:pt x="443" y="406"/>
                  <a:pt x="443" y="407"/>
                  <a:pt x="444" y="407"/>
                </a:cubicBezTo>
                <a:cubicBezTo>
                  <a:pt x="444" y="406"/>
                  <a:pt x="445" y="406"/>
                  <a:pt x="445" y="405"/>
                </a:cubicBezTo>
                <a:cubicBezTo>
                  <a:pt x="446" y="406"/>
                  <a:pt x="447" y="406"/>
                  <a:pt x="448" y="407"/>
                </a:cubicBezTo>
                <a:cubicBezTo>
                  <a:pt x="442" y="413"/>
                  <a:pt x="434" y="408"/>
                  <a:pt x="426" y="414"/>
                </a:cubicBezTo>
                <a:cubicBezTo>
                  <a:pt x="430" y="416"/>
                  <a:pt x="434" y="417"/>
                  <a:pt x="437" y="417"/>
                </a:cubicBezTo>
                <a:cubicBezTo>
                  <a:pt x="439" y="417"/>
                  <a:pt x="442" y="417"/>
                  <a:pt x="444" y="417"/>
                </a:cubicBezTo>
                <a:cubicBezTo>
                  <a:pt x="447" y="418"/>
                  <a:pt x="451" y="417"/>
                  <a:pt x="454" y="417"/>
                </a:cubicBezTo>
                <a:cubicBezTo>
                  <a:pt x="460" y="418"/>
                  <a:pt x="465" y="419"/>
                  <a:pt x="471" y="419"/>
                </a:cubicBezTo>
                <a:cubicBezTo>
                  <a:pt x="485" y="421"/>
                  <a:pt x="496" y="423"/>
                  <a:pt x="499" y="442"/>
                </a:cubicBezTo>
                <a:cubicBezTo>
                  <a:pt x="501" y="451"/>
                  <a:pt x="498" y="450"/>
                  <a:pt x="494" y="450"/>
                </a:cubicBezTo>
                <a:cubicBezTo>
                  <a:pt x="486" y="451"/>
                  <a:pt x="479" y="451"/>
                  <a:pt x="469" y="452"/>
                </a:cubicBezTo>
                <a:cubicBezTo>
                  <a:pt x="472" y="455"/>
                  <a:pt x="479" y="455"/>
                  <a:pt x="476" y="460"/>
                </a:cubicBezTo>
                <a:cubicBezTo>
                  <a:pt x="475" y="462"/>
                  <a:pt x="469" y="460"/>
                  <a:pt x="471" y="465"/>
                </a:cubicBezTo>
                <a:cubicBezTo>
                  <a:pt x="473" y="468"/>
                  <a:pt x="477" y="467"/>
                  <a:pt x="481" y="467"/>
                </a:cubicBezTo>
                <a:cubicBezTo>
                  <a:pt x="493" y="465"/>
                  <a:pt x="502" y="470"/>
                  <a:pt x="500" y="483"/>
                </a:cubicBezTo>
                <a:cubicBezTo>
                  <a:pt x="499" y="488"/>
                  <a:pt x="498" y="493"/>
                  <a:pt x="497" y="498"/>
                </a:cubicBezTo>
                <a:cubicBezTo>
                  <a:pt x="494" y="512"/>
                  <a:pt x="488" y="526"/>
                  <a:pt x="478" y="537"/>
                </a:cubicBezTo>
                <a:cubicBezTo>
                  <a:pt x="478" y="537"/>
                  <a:pt x="478" y="537"/>
                  <a:pt x="478" y="537"/>
                </a:cubicBezTo>
                <a:cubicBezTo>
                  <a:pt x="469" y="539"/>
                  <a:pt x="460" y="540"/>
                  <a:pt x="452" y="544"/>
                </a:cubicBezTo>
                <a:cubicBezTo>
                  <a:pt x="445" y="546"/>
                  <a:pt x="432" y="542"/>
                  <a:pt x="431" y="550"/>
                </a:cubicBezTo>
                <a:cubicBezTo>
                  <a:pt x="431" y="557"/>
                  <a:pt x="443" y="561"/>
                  <a:pt x="450" y="565"/>
                </a:cubicBezTo>
                <a:cubicBezTo>
                  <a:pt x="454" y="567"/>
                  <a:pt x="458" y="568"/>
                  <a:pt x="462" y="568"/>
                </a:cubicBezTo>
                <a:cubicBezTo>
                  <a:pt x="492" y="569"/>
                  <a:pt x="517" y="587"/>
                  <a:pt x="547" y="590"/>
                </a:cubicBezTo>
                <a:cubicBezTo>
                  <a:pt x="571" y="604"/>
                  <a:pt x="600" y="605"/>
                  <a:pt x="625" y="618"/>
                </a:cubicBezTo>
                <a:cubicBezTo>
                  <a:pt x="626" y="619"/>
                  <a:pt x="629" y="618"/>
                  <a:pt x="631" y="618"/>
                </a:cubicBezTo>
                <a:cubicBezTo>
                  <a:pt x="633" y="619"/>
                  <a:pt x="636" y="619"/>
                  <a:pt x="638" y="620"/>
                </a:cubicBezTo>
                <a:cubicBezTo>
                  <a:pt x="655" y="623"/>
                  <a:pt x="673" y="622"/>
                  <a:pt x="689" y="632"/>
                </a:cubicBezTo>
                <a:cubicBezTo>
                  <a:pt x="688" y="634"/>
                  <a:pt x="687" y="636"/>
                  <a:pt x="686" y="638"/>
                </a:cubicBezTo>
                <a:cubicBezTo>
                  <a:pt x="685" y="637"/>
                  <a:pt x="683" y="636"/>
                  <a:pt x="681" y="635"/>
                </a:cubicBezTo>
                <a:cubicBezTo>
                  <a:pt x="674" y="631"/>
                  <a:pt x="666" y="631"/>
                  <a:pt x="658" y="631"/>
                </a:cubicBezTo>
                <a:cubicBezTo>
                  <a:pt x="652" y="630"/>
                  <a:pt x="647" y="629"/>
                  <a:pt x="642" y="628"/>
                </a:cubicBezTo>
                <a:cubicBezTo>
                  <a:pt x="638" y="624"/>
                  <a:pt x="633" y="620"/>
                  <a:pt x="627" y="620"/>
                </a:cubicBezTo>
                <a:cubicBezTo>
                  <a:pt x="608" y="621"/>
                  <a:pt x="589" y="623"/>
                  <a:pt x="566" y="625"/>
                </a:cubicBezTo>
                <a:cubicBezTo>
                  <a:pt x="575" y="629"/>
                  <a:pt x="581" y="632"/>
                  <a:pt x="587" y="634"/>
                </a:cubicBezTo>
                <a:cubicBezTo>
                  <a:pt x="607" y="642"/>
                  <a:pt x="628" y="646"/>
                  <a:pt x="648" y="651"/>
                </a:cubicBezTo>
                <a:cubicBezTo>
                  <a:pt x="647" y="664"/>
                  <a:pt x="635" y="654"/>
                  <a:pt x="630" y="659"/>
                </a:cubicBezTo>
                <a:cubicBezTo>
                  <a:pt x="631" y="663"/>
                  <a:pt x="635" y="663"/>
                  <a:pt x="638" y="664"/>
                </a:cubicBezTo>
                <a:cubicBezTo>
                  <a:pt x="693" y="679"/>
                  <a:pt x="749" y="693"/>
                  <a:pt x="804" y="704"/>
                </a:cubicBezTo>
                <a:cubicBezTo>
                  <a:pt x="817" y="706"/>
                  <a:pt x="831" y="708"/>
                  <a:pt x="842" y="715"/>
                </a:cubicBezTo>
                <a:cubicBezTo>
                  <a:pt x="846" y="718"/>
                  <a:pt x="866" y="724"/>
                  <a:pt x="872" y="722"/>
                </a:cubicBezTo>
                <a:cubicBezTo>
                  <a:pt x="874" y="722"/>
                  <a:pt x="877" y="722"/>
                  <a:pt x="879" y="721"/>
                </a:cubicBezTo>
                <a:cubicBezTo>
                  <a:pt x="883" y="722"/>
                  <a:pt x="887" y="723"/>
                  <a:pt x="890" y="724"/>
                </a:cubicBezTo>
                <a:cubicBezTo>
                  <a:pt x="891" y="724"/>
                  <a:pt x="891" y="724"/>
                  <a:pt x="891" y="724"/>
                </a:cubicBezTo>
                <a:cubicBezTo>
                  <a:pt x="895" y="730"/>
                  <a:pt x="898" y="738"/>
                  <a:pt x="900" y="749"/>
                </a:cubicBezTo>
                <a:cubicBezTo>
                  <a:pt x="901" y="746"/>
                  <a:pt x="902" y="744"/>
                  <a:pt x="904" y="741"/>
                </a:cubicBezTo>
                <a:cubicBezTo>
                  <a:pt x="909" y="731"/>
                  <a:pt x="916" y="726"/>
                  <a:pt x="928" y="728"/>
                </a:cubicBezTo>
                <a:cubicBezTo>
                  <a:pt x="934" y="729"/>
                  <a:pt x="940" y="731"/>
                  <a:pt x="945" y="731"/>
                </a:cubicBezTo>
                <a:cubicBezTo>
                  <a:pt x="947" y="732"/>
                  <a:pt x="948" y="732"/>
                  <a:pt x="949" y="732"/>
                </a:cubicBezTo>
                <a:cubicBezTo>
                  <a:pt x="950" y="732"/>
                  <a:pt x="951" y="732"/>
                  <a:pt x="952" y="731"/>
                </a:cubicBezTo>
                <a:cubicBezTo>
                  <a:pt x="957" y="731"/>
                  <a:pt x="961" y="733"/>
                  <a:pt x="962" y="737"/>
                </a:cubicBezTo>
                <a:cubicBezTo>
                  <a:pt x="964" y="751"/>
                  <a:pt x="971" y="747"/>
                  <a:pt x="979" y="742"/>
                </a:cubicBezTo>
                <a:cubicBezTo>
                  <a:pt x="982" y="739"/>
                  <a:pt x="986" y="737"/>
                  <a:pt x="990" y="737"/>
                </a:cubicBezTo>
                <a:cubicBezTo>
                  <a:pt x="996" y="737"/>
                  <a:pt x="1000" y="743"/>
                  <a:pt x="998" y="746"/>
                </a:cubicBezTo>
                <a:cubicBezTo>
                  <a:pt x="988" y="755"/>
                  <a:pt x="1000" y="763"/>
                  <a:pt x="998" y="771"/>
                </a:cubicBezTo>
                <a:cubicBezTo>
                  <a:pt x="997" y="775"/>
                  <a:pt x="998" y="777"/>
                  <a:pt x="1002" y="778"/>
                </a:cubicBezTo>
                <a:cubicBezTo>
                  <a:pt x="1005" y="778"/>
                  <a:pt x="1008" y="775"/>
                  <a:pt x="1008" y="772"/>
                </a:cubicBezTo>
                <a:cubicBezTo>
                  <a:pt x="1009" y="770"/>
                  <a:pt x="1010" y="768"/>
                  <a:pt x="1011" y="765"/>
                </a:cubicBezTo>
                <a:cubicBezTo>
                  <a:pt x="1012" y="761"/>
                  <a:pt x="1014" y="757"/>
                  <a:pt x="1014" y="753"/>
                </a:cubicBezTo>
                <a:cubicBezTo>
                  <a:pt x="1014" y="750"/>
                  <a:pt x="1014" y="747"/>
                  <a:pt x="1012" y="743"/>
                </a:cubicBezTo>
                <a:cubicBezTo>
                  <a:pt x="1018" y="736"/>
                  <a:pt x="1025" y="738"/>
                  <a:pt x="1032" y="741"/>
                </a:cubicBezTo>
                <a:cubicBezTo>
                  <a:pt x="1034" y="742"/>
                  <a:pt x="1035" y="743"/>
                  <a:pt x="1037" y="743"/>
                </a:cubicBezTo>
                <a:cubicBezTo>
                  <a:pt x="1047" y="749"/>
                  <a:pt x="1058" y="755"/>
                  <a:pt x="1069" y="755"/>
                </a:cubicBezTo>
                <a:cubicBezTo>
                  <a:pt x="1094" y="754"/>
                  <a:pt x="1119" y="764"/>
                  <a:pt x="1144" y="759"/>
                </a:cubicBezTo>
                <a:cubicBezTo>
                  <a:pt x="1151" y="757"/>
                  <a:pt x="1157" y="762"/>
                  <a:pt x="1162" y="766"/>
                </a:cubicBezTo>
                <a:cubicBezTo>
                  <a:pt x="1162" y="769"/>
                  <a:pt x="1162" y="773"/>
                  <a:pt x="1162" y="776"/>
                </a:cubicBezTo>
                <a:cubicBezTo>
                  <a:pt x="1162" y="783"/>
                  <a:pt x="1166" y="786"/>
                  <a:pt x="1171" y="787"/>
                </a:cubicBezTo>
                <a:cubicBezTo>
                  <a:pt x="1175" y="789"/>
                  <a:pt x="1177" y="788"/>
                  <a:pt x="1179" y="785"/>
                </a:cubicBezTo>
                <a:cubicBezTo>
                  <a:pt x="1183" y="780"/>
                  <a:pt x="1183" y="775"/>
                  <a:pt x="1180" y="771"/>
                </a:cubicBezTo>
                <a:cubicBezTo>
                  <a:pt x="1179" y="771"/>
                  <a:pt x="1179" y="770"/>
                  <a:pt x="1179" y="770"/>
                </a:cubicBezTo>
                <a:cubicBezTo>
                  <a:pt x="1176" y="767"/>
                  <a:pt x="1175" y="764"/>
                  <a:pt x="1175" y="760"/>
                </a:cubicBezTo>
                <a:cubicBezTo>
                  <a:pt x="1200" y="764"/>
                  <a:pt x="1224" y="768"/>
                  <a:pt x="1249" y="772"/>
                </a:cubicBezTo>
                <a:cubicBezTo>
                  <a:pt x="1256" y="779"/>
                  <a:pt x="1253" y="790"/>
                  <a:pt x="1257" y="799"/>
                </a:cubicBezTo>
                <a:cubicBezTo>
                  <a:pt x="1266" y="794"/>
                  <a:pt x="1273" y="788"/>
                  <a:pt x="1274" y="777"/>
                </a:cubicBezTo>
                <a:cubicBezTo>
                  <a:pt x="1280" y="766"/>
                  <a:pt x="1288" y="765"/>
                  <a:pt x="1299" y="774"/>
                </a:cubicBezTo>
                <a:cubicBezTo>
                  <a:pt x="1296" y="775"/>
                  <a:pt x="1293" y="775"/>
                  <a:pt x="1291" y="776"/>
                </a:cubicBezTo>
                <a:cubicBezTo>
                  <a:pt x="1287" y="780"/>
                  <a:pt x="1287" y="785"/>
                  <a:pt x="1289" y="790"/>
                </a:cubicBezTo>
                <a:cubicBezTo>
                  <a:pt x="1291" y="794"/>
                  <a:pt x="1294" y="798"/>
                  <a:pt x="1299" y="799"/>
                </a:cubicBezTo>
                <a:cubicBezTo>
                  <a:pt x="1307" y="799"/>
                  <a:pt x="1304" y="792"/>
                  <a:pt x="1305" y="789"/>
                </a:cubicBezTo>
                <a:cubicBezTo>
                  <a:pt x="1305" y="786"/>
                  <a:pt x="1306" y="784"/>
                  <a:pt x="1309" y="784"/>
                </a:cubicBezTo>
                <a:cubicBezTo>
                  <a:pt x="1313" y="784"/>
                  <a:pt x="1315" y="786"/>
                  <a:pt x="1317" y="789"/>
                </a:cubicBezTo>
                <a:cubicBezTo>
                  <a:pt x="1319" y="794"/>
                  <a:pt x="1321" y="800"/>
                  <a:pt x="1323" y="805"/>
                </a:cubicBezTo>
                <a:cubicBezTo>
                  <a:pt x="1328" y="816"/>
                  <a:pt x="1338" y="815"/>
                  <a:pt x="1347" y="814"/>
                </a:cubicBezTo>
                <a:cubicBezTo>
                  <a:pt x="1355" y="813"/>
                  <a:pt x="1354" y="805"/>
                  <a:pt x="1354" y="798"/>
                </a:cubicBezTo>
                <a:cubicBezTo>
                  <a:pt x="1353" y="796"/>
                  <a:pt x="1353" y="795"/>
                  <a:pt x="1354" y="793"/>
                </a:cubicBezTo>
                <a:cubicBezTo>
                  <a:pt x="1354" y="789"/>
                  <a:pt x="1356" y="787"/>
                  <a:pt x="1360" y="787"/>
                </a:cubicBezTo>
                <a:cubicBezTo>
                  <a:pt x="1361" y="787"/>
                  <a:pt x="1362" y="787"/>
                  <a:pt x="1363" y="787"/>
                </a:cubicBezTo>
                <a:cubicBezTo>
                  <a:pt x="1363" y="787"/>
                  <a:pt x="1363" y="787"/>
                  <a:pt x="1363" y="787"/>
                </a:cubicBezTo>
                <a:cubicBezTo>
                  <a:pt x="1363" y="787"/>
                  <a:pt x="1363" y="787"/>
                  <a:pt x="1363" y="787"/>
                </a:cubicBezTo>
                <a:cubicBezTo>
                  <a:pt x="1366" y="786"/>
                  <a:pt x="1368" y="786"/>
                  <a:pt x="1370" y="786"/>
                </a:cubicBezTo>
                <a:cubicBezTo>
                  <a:pt x="1376" y="786"/>
                  <a:pt x="1381" y="787"/>
                  <a:pt x="1386" y="788"/>
                </a:cubicBezTo>
                <a:cubicBezTo>
                  <a:pt x="1391" y="789"/>
                  <a:pt x="1395" y="790"/>
                  <a:pt x="1400" y="791"/>
                </a:cubicBezTo>
                <a:cubicBezTo>
                  <a:pt x="1416" y="792"/>
                  <a:pt x="1434" y="791"/>
                  <a:pt x="1447" y="799"/>
                </a:cubicBezTo>
                <a:cubicBezTo>
                  <a:pt x="1464" y="811"/>
                  <a:pt x="1484" y="797"/>
                  <a:pt x="1500" y="809"/>
                </a:cubicBezTo>
                <a:cubicBezTo>
                  <a:pt x="1501" y="809"/>
                  <a:pt x="1503" y="809"/>
                  <a:pt x="1503" y="808"/>
                </a:cubicBezTo>
                <a:cubicBezTo>
                  <a:pt x="1509" y="799"/>
                  <a:pt x="1516" y="804"/>
                  <a:pt x="1523" y="805"/>
                </a:cubicBezTo>
                <a:cubicBezTo>
                  <a:pt x="1543" y="807"/>
                  <a:pt x="1562" y="812"/>
                  <a:pt x="1582" y="815"/>
                </a:cubicBezTo>
                <a:cubicBezTo>
                  <a:pt x="1589" y="817"/>
                  <a:pt x="1595" y="819"/>
                  <a:pt x="1598" y="828"/>
                </a:cubicBezTo>
                <a:cubicBezTo>
                  <a:pt x="1599" y="820"/>
                  <a:pt x="1602" y="817"/>
                  <a:pt x="1610" y="817"/>
                </a:cubicBezTo>
                <a:cubicBezTo>
                  <a:pt x="1614" y="817"/>
                  <a:pt x="1619" y="818"/>
                  <a:pt x="1623" y="818"/>
                </a:cubicBezTo>
                <a:cubicBezTo>
                  <a:pt x="1636" y="820"/>
                  <a:pt x="1649" y="821"/>
                  <a:pt x="1662" y="824"/>
                </a:cubicBezTo>
                <a:cubicBezTo>
                  <a:pt x="1664" y="827"/>
                  <a:pt x="1664" y="829"/>
                  <a:pt x="1662" y="830"/>
                </a:cubicBezTo>
                <a:cubicBezTo>
                  <a:pt x="1661" y="831"/>
                  <a:pt x="1660" y="832"/>
                  <a:pt x="1659" y="833"/>
                </a:cubicBezTo>
                <a:cubicBezTo>
                  <a:pt x="1638" y="834"/>
                  <a:pt x="1617" y="834"/>
                  <a:pt x="1596" y="837"/>
                </a:cubicBezTo>
                <a:cubicBezTo>
                  <a:pt x="1576" y="839"/>
                  <a:pt x="1555" y="832"/>
                  <a:pt x="1536" y="839"/>
                </a:cubicBezTo>
                <a:cubicBezTo>
                  <a:pt x="1535" y="839"/>
                  <a:pt x="1535" y="839"/>
                  <a:pt x="1535" y="839"/>
                </a:cubicBezTo>
                <a:cubicBezTo>
                  <a:pt x="1532" y="839"/>
                  <a:pt x="1529" y="839"/>
                  <a:pt x="1526" y="840"/>
                </a:cubicBezTo>
                <a:cubicBezTo>
                  <a:pt x="1523" y="839"/>
                  <a:pt x="1519" y="839"/>
                  <a:pt x="1518" y="838"/>
                </a:cubicBezTo>
                <a:cubicBezTo>
                  <a:pt x="1508" y="822"/>
                  <a:pt x="1497" y="828"/>
                  <a:pt x="1485" y="835"/>
                </a:cubicBezTo>
                <a:cubicBezTo>
                  <a:pt x="1480" y="839"/>
                  <a:pt x="1475" y="840"/>
                  <a:pt x="1469" y="838"/>
                </a:cubicBezTo>
                <a:cubicBezTo>
                  <a:pt x="1464" y="835"/>
                  <a:pt x="1458" y="837"/>
                  <a:pt x="1452" y="837"/>
                </a:cubicBezTo>
                <a:cubicBezTo>
                  <a:pt x="1431" y="839"/>
                  <a:pt x="1409" y="846"/>
                  <a:pt x="1389" y="838"/>
                </a:cubicBezTo>
                <a:cubicBezTo>
                  <a:pt x="1385" y="837"/>
                  <a:pt x="1380" y="835"/>
                  <a:pt x="1376" y="834"/>
                </a:cubicBezTo>
                <a:cubicBezTo>
                  <a:pt x="1370" y="833"/>
                  <a:pt x="1364" y="832"/>
                  <a:pt x="1358" y="832"/>
                </a:cubicBezTo>
                <a:cubicBezTo>
                  <a:pt x="1351" y="832"/>
                  <a:pt x="1345" y="832"/>
                  <a:pt x="1339" y="834"/>
                </a:cubicBezTo>
                <a:cubicBezTo>
                  <a:pt x="1338" y="834"/>
                  <a:pt x="1338" y="834"/>
                  <a:pt x="1338" y="834"/>
                </a:cubicBezTo>
                <a:cubicBezTo>
                  <a:pt x="1330" y="834"/>
                  <a:pt x="1323" y="841"/>
                  <a:pt x="1315" y="841"/>
                </a:cubicBezTo>
                <a:cubicBezTo>
                  <a:pt x="1314" y="841"/>
                  <a:pt x="1314" y="841"/>
                  <a:pt x="1313" y="841"/>
                </a:cubicBezTo>
                <a:cubicBezTo>
                  <a:pt x="1312" y="841"/>
                  <a:pt x="1311" y="840"/>
                  <a:pt x="1311" y="840"/>
                </a:cubicBezTo>
                <a:cubicBezTo>
                  <a:pt x="1308" y="839"/>
                  <a:pt x="1306" y="837"/>
                  <a:pt x="1304" y="834"/>
                </a:cubicBezTo>
                <a:cubicBezTo>
                  <a:pt x="1302" y="832"/>
                  <a:pt x="1297" y="836"/>
                  <a:pt x="1295" y="838"/>
                </a:cubicBezTo>
                <a:cubicBezTo>
                  <a:pt x="1289" y="846"/>
                  <a:pt x="1281" y="847"/>
                  <a:pt x="1273" y="845"/>
                </a:cubicBezTo>
                <a:cubicBezTo>
                  <a:pt x="1264" y="842"/>
                  <a:pt x="1275" y="834"/>
                  <a:pt x="1271" y="828"/>
                </a:cubicBezTo>
                <a:cubicBezTo>
                  <a:pt x="1260" y="845"/>
                  <a:pt x="1252" y="847"/>
                  <a:pt x="1242" y="839"/>
                </a:cubicBezTo>
                <a:cubicBezTo>
                  <a:pt x="1240" y="830"/>
                  <a:pt x="1249" y="831"/>
                  <a:pt x="1255" y="828"/>
                </a:cubicBezTo>
                <a:cubicBezTo>
                  <a:pt x="1246" y="825"/>
                  <a:pt x="1240" y="813"/>
                  <a:pt x="1234" y="820"/>
                </a:cubicBezTo>
                <a:cubicBezTo>
                  <a:pt x="1228" y="827"/>
                  <a:pt x="1221" y="824"/>
                  <a:pt x="1215" y="827"/>
                </a:cubicBezTo>
                <a:cubicBezTo>
                  <a:pt x="1215" y="828"/>
                  <a:pt x="1216" y="829"/>
                  <a:pt x="1216" y="829"/>
                </a:cubicBezTo>
                <a:cubicBezTo>
                  <a:pt x="1220" y="833"/>
                  <a:pt x="1230" y="830"/>
                  <a:pt x="1228" y="839"/>
                </a:cubicBezTo>
                <a:cubicBezTo>
                  <a:pt x="1227" y="840"/>
                  <a:pt x="1225" y="841"/>
                  <a:pt x="1224" y="842"/>
                </a:cubicBezTo>
                <a:cubicBezTo>
                  <a:pt x="1217" y="845"/>
                  <a:pt x="1209" y="846"/>
                  <a:pt x="1202" y="845"/>
                </a:cubicBezTo>
                <a:cubicBezTo>
                  <a:pt x="1201" y="845"/>
                  <a:pt x="1200" y="845"/>
                  <a:pt x="1199" y="845"/>
                </a:cubicBezTo>
                <a:cubicBezTo>
                  <a:pt x="1198" y="845"/>
                  <a:pt x="1196" y="844"/>
                  <a:pt x="1195" y="844"/>
                </a:cubicBezTo>
                <a:cubicBezTo>
                  <a:pt x="1194" y="844"/>
                  <a:pt x="1193" y="844"/>
                  <a:pt x="1192" y="844"/>
                </a:cubicBezTo>
                <a:cubicBezTo>
                  <a:pt x="1182" y="843"/>
                  <a:pt x="1172" y="834"/>
                  <a:pt x="1163" y="844"/>
                </a:cubicBezTo>
                <a:cubicBezTo>
                  <a:pt x="1152" y="843"/>
                  <a:pt x="1142" y="841"/>
                  <a:pt x="1132" y="840"/>
                </a:cubicBezTo>
                <a:cubicBezTo>
                  <a:pt x="1128" y="837"/>
                  <a:pt x="1126" y="840"/>
                  <a:pt x="1124" y="843"/>
                </a:cubicBezTo>
                <a:cubicBezTo>
                  <a:pt x="1123" y="843"/>
                  <a:pt x="1123" y="844"/>
                  <a:pt x="1122" y="845"/>
                </a:cubicBezTo>
                <a:cubicBezTo>
                  <a:pt x="1118" y="845"/>
                  <a:pt x="1115" y="845"/>
                  <a:pt x="1111" y="845"/>
                </a:cubicBezTo>
                <a:cubicBezTo>
                  <a:pt x="1109" y="841"/>
                  <a:pt x="1106" y="839"/>
                  <a:pt x="1101" y="839"/>
                </a:cubicBezTo>
                <a:cubicBezTo>
                  <a:pt x="1095" y="831"/>
                  <a:pt x="1105" y="829"/>
                  <a:pt x="1107" y="824"/>
                </a:cubicBezTo>
                <a:cubicBezTo>
                  <a:pt x="1109" y="815"/>
                  <a:pt x="1113" y="813"/>
                  <a:pt x="1120" y="821"/>
                </a:cubicBezTo>
                <a:cubicBezTo>
                  <a:pt x="1126" y="829"/>
                  <a:pt x="1146" y="827"/>
                  <a:pt x="1151" y="820"/>
                </a:cubicBezTo>
                <a:cubicBezTo>
                  <a:pt x="1153" y="817"/>
                  <a:pt x="1154" y="814"/>
                  <a:pt x="1152" y="812"/>
                </a:cubicBezTo>
                <a:cubicBezTo>
                  <a:pt x="1151" y="810"/>
                  <a:pt x="1151" y="808"/>
                  <a:pt x="1148" y="808"/>
                </a:cubicBezTo>
                <a:cubicBezTo>
                  <a:pt x="1119" y="813"/>
                  <a:pt x="1116" y="811"/>
                  <a:pt x="1108" y="785"/>
                </a:cubicBezTo>
                <a:cubicBezTo>
                  <a:pt x="1108" y="784"/>
                  <a:pt x="1107" y="784"/>
                  <a:pt x="1106" y="783"/>
                </a:cubicBezTo>
                <a:cubicBezTo>
                  <a:pt x="1101" y="786"/>
                  <a:pt x="1100" y="791"/>
                  <a:pt x="1098" y="796"/>
                </a:cubicBezTo>
                <a:cubicBezTo>
                  <a:pt x="1093" y="805"/>
                  <a:pt x="1090" y="814"/>
                  <a:pt x="1082" y="797"/>
                </a:cubicBezTo>
                <a:cubicBezTo>
                  <a:pt x="1080" y="792"/>
                  <a:pt x="1073" y="784"/>
                  <a:pt x="1063" y="789"/>
                </a:cubicBezTo>
                <a:cubicBezTo>
                  <a:pt x="1063" y="789"/>
                  <a:pt x="1063" y="789"/>
                  <a:pt x="1063" y="790"/>
                </a:cubicBezTo>
                <a:cubicBezTo>
                  <a:pt x="1063" y="791"/>
                  <a:pt x="1063" y="791"/>
                  <a:pt x="1063" y="792"/>
                </a:cubicBezTo>
                <a:cubicBezTo>
                  <a:pt x="1063" y="795"/>
                  <a:pt x="1062" y="797"/>
                  <a:pt x="1061" y="799"/>
                </a:cubicBezTo>
                <a:cubicBezTo>
                  <a:pt x="1054" y="802"/>
                  <a:pt x="1045" y="810"/>
                  <a:pt x="1043" y="794"/>
                </a:cubicBezTo>
                <a:cubicBezTo>
                  <a:pt x="1042" y="790"/>
                  <a:pt x="1039" y="789"/>
                  <a:pt x="1037" y="791"/>
                </a:cubicBezTo>
                <a:cubicBezTo>
                  <a:pt x="1029" y="801"/>
                  <a:pt x="1027" y="792"/>
                  <a:pt x="1024" y="786"/>
                </a:cubicBezTo>
                <a:cubicBezTo>
                  <a:pt x="1023" y="783"/>
                  <a:pt x="1021" y="780"/>
                  <a:pt x="1016" y="781"/>
                </a:cubicBezTo>
                <a:cubicBezTo>
                  <a:pt x="1011" y="782"/>
                  <a:pt x="1012" y="786"/>
                  <a:pt x="1011" y="789"/>
                </a:cubicBezTo>
                <a:cubicBezTo>
                  <a:pt x="1008" y="807"/>
                  <a:pt x="1011" y="813"/>
                  <a:pt x="1028" y="822"/>
                </a:cubicBezTo>
                <a:cubicBezTo>
                  <a:pt x="1026" y="818"/>
                  <a:pt x="1022" y="813"/>
                  <a:pt x="1027" y="809"/>
                </a:cubicBezTo>
                <a:cubicBezTo>
                  <a:pt x="1030" y="806"/>
                  <a:pt x="1034" y="810"/>
                  <a:pt x="1038" y="811"/>
                </a:cubicBezTo>
                <a:cubicBezTo>
                  <a:pt x="1048" y="813"/>
                  <a:pt x="1057" y="819"/>
                  <a:pt x="1067" y="812"/>
                </a:cubicBezTo>
                <a:cubicBezTo>
                  <a:pt x="1075" y="811"/>
                  <a:pt x="1082" y="815"/>
                  <a:pt x="1083" y="821"/>
                </a:cubicBezTo>
                <a:cubicBezTo>
                  <a:pt x="1084" y="828"/>
                  <a:pt x="1074" y="824"/>
                  <a:pt x="1070" y="828"/>
                </a:cubicBezTo>
                <a:cubicBezTo>
                  <a:pt x="1071" y="828"/>
                  <a:pt x="1072" y="828"/>
                  <a:pt x="1073" y="828"/>
                </a:cubicBezTo>
                <a:cubicBezTo>
                  <a:pt x="1074" y="828"/>
                  <a:pt x="1075" y="827"/>
                  <a:pt x="1075" y="827"/>
                </a:cubicBezTo>
                <a:cubicBezTo>
                  <a:pt x="1076" y="827"/>
                  <a:pt x="1077" y="827"/>
                  <a:pt x="1077" y="827"/>
                </a:cubicBezTo>
                <a:cubicBezTo>
                  <a:pt x="1082" y="826"/>
                  <a:pt x="1086" y="826"/>
                  <a:pt x="1085" y="835"/>
                </a:cubicBezTo>
                <a:cubicBezTo>
                  <a:pt x="1084" y="836"/>
                  <a:pt x="1082" y="838"/>
                  <a:pt x="1081" y="839"/>
                </a:cubicBezTo>
                <a:cubicBezTo>
                  <a:pt x="1081" y="839"/>
                  <a:pt x="1080" y="839"/>
                  <a:pt x="1080" y="840"/>
                </a:cubicBezTo>
                <a:cubicBezTo>
                  <a:pt x="1079" y="841"/>
                  <a:pt x="1077" y="842"/>
                  <a:pt x="1075" y="843"/>
                </a:cubicBezTo>
                <a:cubicBezTo>
                  <a:pt x="1074" y="843"/>
                  <a:pt x="1073" y="843"/>
                  <a:pt x="1072" y="843"/>
                </a:cubicBezTo>
                <a:cubicBezTo>
                  <a:pt x="1071" y="843"/>
                  <a:pt x="1070" y="843"/>
                  <a:pt x="1068" y="843"/>
                </a:cubicBezTo>
                <a:cubicBezTo>
                  <a:pt x="1045" y="834"/>
                  <a:pt x="1020" y="839"/>
                  <a:pt x="996" y="837"/>
                </a:cubicBezTo>
                <a:cubicBezTo>
                  <a:pt x="984" y="834"/>
                  <a:pt x="972" y="839"/>
                  <a:pt x="960" y="833"/>
                </a:cubicBezTo>
                <a:cubicBezTo>
                  <a:pt x="957" y="832"/>
                  <a:pt x="954" y="831"/>
                  <a:pt x="952" y="831"/>
                </a:cubicBezTo>
                <a:cubicBezTo>
                  <a:pt x="945" y="830"/>
                  <a:pt x="940" y="832"/>
                  <a:pt x="935" y="837"/>
                </a:cubicBezTo>
                <a:cubicBezTo>
                  <a:pt x="934" y="838"/>
                  <a:pt x="933" y="840"/>
                  <a:pt x="931" y="842"/>
                </a:cubicBezTo>
                <a:cubicBezTo>
                  <a:pt x="927" y="842"/>
                  <a:pt x="923" y="837"/>
                  <a:pt x="920" y="842"/>
                </a:cubicBezTo>
                <a:cubicBezTo>
                  <a:pt x="914" y="842"/>
                  <a:pt x="909" y="843"/>
                  <a:pt x="905" y="838"/>
                </a:cubicBezTo>
                <a:cubicBezTo>
                  <a:pt x="904" y="838"/>
                  <a:pt x="904" y="837"/>
                  <a:pt x="903" y="837"/>
                </a:cubicBezTo>
                <a:cubicBezTo>
                  <a:pt x="901" y="835"/>
                  <a:pt x="899" y="836"/>
                  <a:pt x="897" y="838"/>
                </a:cubicBezTo>
                <a:cubicBezTo>
                  <a:pt x="897" y="838"/>
                  <a:pt x="896" y="839"/>
                  <a:pt x="895" y="840"/>
                </a:cubicBezTo>
                <a:cubicBezTo>
                  <a:pt x="882" y="843"/>
                  <a:pt x="869" y="843"/>
                  <a:pt x="856" y="840"/>
                </a:cubicBezTo>
                <a:cubicBezTo>
                  <a:pt x="852" y="839"/>
                  <a:pt x="847" y="837"/>
                  <a:pt x="843" y="836"/>
                </a:cubicBezTo>
                <a:cubicBezTo>
                  <a:pt x="830" y="831"/>
                  <a:pt x="810" y="836"/>
                  <a:pt x="794" y="838"/>
                </a:cubicBezTo>
                <a:cubicBezTo>
                  <a:pt x="785" y="838"/>
                  <a:pt x="777" y="843"/>
                  <a:pt x="768" y="839"/>
                </a:cubicBezTo>
                <a:cubicBezTo>
                  <a:pt x="761" y="839"/>
                  <a:pt x="754" y="839"/>
                  <a:pt x="747" y="839"/>
                </a:cubicBezTo>
                <a:cubicBezTo>
                  <a:pt x="745" y="838"/>
                  <a:pt x="743" y="837"/>
                  <a:pt x="741" y="836"/>
                </a:cubicBezTo>
                <a:cubicBezTo>
                  <a:pt x="742" y="828"/>
                  <a:pt x="745" y="820"/>
                  <a:pt x="744" y="812"/>
                </a:cubicBezTo>
                <a:cubicBezTo>
                  <a:pt x="743" y="809"/>
                  <a:pt x="741" y="806"/>
                  <a:pt x="738" y="807"/>
                </a:cubicBezTo>
                <a:cubicBezTo>
                  <a:pt x="735" y="807"/>
                  <a:pt x="735" y="810"/>
                  <a:pt x="736" y="813"/>
                </a:cubicBezTo>
                <a:cubicBezTo>
                  <a:pt x="737" y="821"/>
                  <a:pt x="735" y="829"/>
                  <a:pt x="731" y="836"/>
                </a:cubicBezTo>
                <a:cubicBezTo>
                  <a:pt x="720" y="836"/>
                  <a:pt x="709" y="837"/>
                  <a:pt x="698" y="840"/>
                </a:cubicBezTo>
                <a:cubicBezTo>
                  <a:pt x="696" y="840"/>
                  <a:pt x="694" y="839"/>
                  <a:pt x="692" y="839"/>
                </a:cubicBezTo>
                <a:cubicBezTo>
                  <a:pt x="687" y="837"/>
                  <a:pt x="683" y="836"/>
                  <a:pt x="678" y="836"/>
                </a:cubicBezTo>
                <a:cubicBezTo>
                  <a:pt x="677" y="836"/>
                  <a:pt x="675" y="836"/>
                  <a:pt x="674" y="836"/>
                </a:cubicBezTo>
                <a:cubicBezTo>
                  <a:pt x="661" y="836"/>
                  <a:pt x="649" y="841"/>
                  <a:pt x="636" y="839"/>
                </a:cubicBezTo>
                <a:cubicBezTo>
                  <a:pt x="626" y="838"/>
                  <a:pt x="616" y="837"/>
                  <a:pt x="606" y="838"/>
                </a:cubicBezTo>
                <a:cubicBezTo>
                  <a:pt x="589" y="838"/>
                  <a:pt x="572" y="840"/>
                  <a:pt x="556" y="843"/>
                </a:cubicBezTo>
                <a:cubicBezTo>
                  <a:pt x="552" y="842"/>
                  <a:pt x="549" y="842"/>
                  <a:pt x="546" y="842"/>
                </a:cubicBezTo>
                <a:cubicBezTo>
                  <a:pt x="537" y="842"/>
                  <a:pt x="529" y="844"/>
                  <a:pt x="521" y="845"/>
                </a:cubicBezTo>
                <a:cubicBezTo>
                  <a:pt x="519" y="846"/>
                  <a:pt x="517" y="846"/>
                  <a:pt x="516" y="846"/>
                </a:cubicBezTo>
                <a:cubicBezTo>
                  <a:pt x="507" y="846"/>
                  <a:pt x="497" y="846"/>
                  <a:pt x="488" y="846"/>
                </a:cubicBezTo>
                <a:cubicBezTo>
                  <a:pt x="484" y="845"/>
                  <a:pt x="481" y="844"/>
                  <a:pt x="478" y="848"/>
                </a:cubicBezTo>
                <a:cubicBezTo>
                  <a:pt x="475" y="850"/>
                  <a:pt x="472" y="851"/>
                  <a:pt x="470" y="852"/>
                </a:cubicBezTo>
                <a:cubicBezTo>
                  <a:pt x="467" y="850"/>
                  <a:pt x="465" y="849"/>
                  <a:pt x="463" y="849"/>
                </a:cubicBezTo>
                <a:cubicBezTo>
                  <a:pt x="463" y="849"/>
                  <a:pt x="463" y="849"/>
                  <a:pt x="463" y="849"/>
                </a:cubicBezTo>
                <a:cubicBezTo>
                  <a:pt x="461" y="849"/>
                  <a:pt x="460" y="849"/>
                  <a:pt x="459" y="849"/>
                </a:cubicBezTo>
                <a:cubicBezTo>
                  <a:pt x="459" y="849"/>
                  <a:pt x="458" y="849"/>
                  <a:pt x="458" y="849"/>
                </a:cubicBezTo>
                <a:cubicBezTo>
                  <a:pt x="446" y="844"/>
                  <a:pt x="440" y="858"/>
                  <a:pt x="429" y="858"/>
                </a:cubicBezTo>
                <a:cubicBezTo>
                  <a:pt x="429" y="858"/>
                  <a:pt x="428" y="858"/>
                  <a:pt x="428" y="858"/>
                </a:cubicBezTo>
                <a:cubicBezTo>
                  <a:pt x="427" y="858"/>
                  <a:pt x="427" y="858"/>
                  <a:pt x="426" y="858"/>
                </a:cubicBezTo>
                <a:cubicBezTo>
                  <a:pt x="418" y="858"/>
                  <a:pt x="410" y="857"/>
                  <a:pt x="402" y="857"/>
                </a:cubicBezTo>
                <a:cubicBezTo>
                  <a:pt x="412" y="850"/>
                  <a:pt x="418" y="843"/>
                  <a:pt x="411" y="830"/>
                </a:cubicBezTo>
                <a:cubicBezTo>
                  <a:pt x="404" y="819"/>
                  <a:pt x="394" y="810"/>
                  <a:pt x="389" y="797"/>
                </a:cubicBezTo>
                <a:cubicBezTo>
                  <a:pt x="391" y="816"/>
                  <a:pt x="385" y="833"/>
                  <a:pt x="386" y="851"/>
                </a:cubicBezTo>
                <a:cubicBezTo>
                  <a:pt x="385" y="851"/>
                  <a:pt x="384" y="852"/>
                  <a:pt x="383" y="852"/>
                </a:cubicBezTo>
                <a:cubicBezTo>
                  <a:pt x="372" y="850"/>
                  <a:pt x="365" y="851"/>
                  <a:pt x="368" y="865"/>
                </a:cubicBezTo>
                <a:cubicBezTo>
                  <a:pt x="368" y="867"/>
                  <a:pt x="369" y="869"/>
                  <a:pt x="369" y="870"/>
                </a:cubicBezTo>
                <a:cubicBezTo>
                  <a:pt x="369" y="875"/>
                  <a:pt x="368" y="880"/>
                  <a:pt x="368" y="885"/>
                </a:cubicBezTo>
                <a:cubicBezTo>
                  <a:pt x="367" y="885"/>
                  <a:pt x="366" y="885"/>
                  <a:pt x="366" y="885"/>
                </a:cubicBezTo>
                <a:cubicBezTo>
                  <a:pt x="363" y="885"/>
                  <a:pt x="360" y="884"/>
                  <a:pt x="357" y="882"/>
                </a:cubicBezTo>
                <a:cubicBezTo>
                  <a:pt x="356" y="881"/>
                  <a:pt x="355" y="880"/>
                  <a:pt x="354" y="879"/>
                </a:cubicBezTo>
                <a:cubicBezTo>
                  <a:pt x="350" y="877"/>
                  <a:pt x="345" y="876"/>
                  <a:pt x="345" y="883"/>
                </a:cubicBezTo>
                <a:cubicBezTo>
                  <a:pt x="345" y="887"/>
                  <a:pt x="349" y="892"/>
                  <a:pt x="341" y="893"/>
                </a:cubicBezTo>
                <a:cubicBezTo>
                  <a:pt x="333" y="893"/>
                  <a:pt x="338" y="886"/>
                  <a:pt x="337" y="883"/>
                </a:cubicBezTo>
                <a:cubicBezTo>
                  <a:pt x="334" y="875"/>
                  <a:pt x="328" y="871"/>
                  <a:pt x="320" y="873"/>
                </a:cubicBezTo>
                <a:cubicBezTo>
                  <a:pt x="313" y="875"/>
                  <a:pt x="306" y="880"/>
                  <a:pt x="308" y="887"/>
                </a:cubicBezTo>
                <a:cubicBezTo>
                  <a:pt x="309" y="892"/>
                  <a:pt x="315" y="899"/>
                  <a:pt x="324" y="896"/>
                </a:cubicBezTo>
                <a:cubicBezTo>
                  <a:pt x="325" y="895"/>
                  <a:pt x="326" y="895"/>
                  <a:pt x="327" y="895"/>
                </a:cubicBezTo>
                <a:cubicBezTo>
                  <a:pt x="328" y="895"/>
                  <a:pt x="329" y="895"/>
                  <a:pt x="330" y="895"/>
                </a:cubicBezTo>
                <a:cubicBezTo>
                  <a:pt x="330" y="895"/>
                  <a:pt x="330" y="895"/>
                  <a:pt x="330" y="895"/>
                </a:cubicBezTo>
                <a:cubicBezTo>
                  <a:pt x="335" y="895"/>
                  <a:pt x="340" y="898"/>
                  <a:pt x="344" y="901"/>
                </a:cubicBezTo>
                <a:cubicBezTo>
                  <a:pt x="341" y="906"/>
                  <a:pt x="336" y="905"/>
                  <a:pt x="332" y="905"/>
                </a:cubicBezTo>
                <a:cubicBezTo>
                  <a:pt x="331" y="905"/>
                  <a:pt x="330" y="905"/>
                  <a:pt x="329" y="905"/>
                </a:cubicBezTo>
                <a:cubicBezTo>
                  <a:pt x="327" y="905"/>
                  <a:pt x="323" y="904"/>
                  <a:pt x="324" y="908"/>
                </a:cubicBezTo>
                <a:cubicBezTo>
                  <a:pt x="324" y="910"/>
                  <a:pt x="325" y="913"/>
                  <a:pt x="325" y="913"/>
                </a:cubicBezTo>
                <a:cubicBezTo>
                  <a:pt x="327" y="912"/>
                  <a:pt x="329" y="912"/>
                  <a:pt x="331" y="911"/>
                </a:cubicBezTo>
                <a:cubicBezTo>
                  <a:pt x="343" y="906"/>
                  <a:pt x="348" y="909"/>
                  <a:pt x="349" y="922"/>
                </a:cubicBezTo>
                <a:cubicBezTo>
                  <a:pt x="342" y="922"/>
                  <a:pt x="339" y="924"/>
                  <a:pt x="343" y="932"/>
                </a:cubicBezTo>
                <a:cubicBezTo>
                  <a:pt x="346" y="937"/>
                  <a:pt x="348" y="943"/>
                  <a:pt x="341" y="947"/>
                </a:cubicBezTo>
                <a:cubicBezTo>
                  <a:pt x="335" y="951"/>
                  <a:pt x="331" y="946"/>
                  <a:pt x="327" y="941"/>
                </a:cubicBezTo>
                <a:cubicBezTo>
                  <a:pt x="322" y="935"/>
                  <a:pt x="317" y="932"/>
                  <a:pt x="309" y="937"/>
                </a:cubicBezTo>
                <a:cubicBezTo>
                  <a:pt x="307" y="939"/>
                  <a:pt x="304" y="938"/>
                  <a:pt x="303" y="935"/>
                </a:cubicBezTo>
                <a:cubicBezTo>
                  <a:pt x="305" y="933"/>
                  <a:pt x="307" y="931"/>
                  <a:pt x="310" y="929"/>
                </a:cubicBezTo>
                <a:cubicBezTo>
                  <a:pt x="314" y="927"/>
                  <a:pt x="325" y="933"/>
                  <a:pt x="323" y="924"/>
                </a:cubicBezTo>
                <a:cubicBezTo>
                  <a:pt x="322" y="915"/>
                  <a:pt x="313" y="922"/>
                  <a:pt x="308" y="922"/>
                </a:cubicBezTo>
                <a:cubicBezTo>
                  <a:pt x="307" y="922"/>
                  <a:pt x="307" y="922"/>
                  <a:pt x="306" y="922"/>
                </a:cubicBezTo>
                <a:cubicBezTo>
                  <a:pt x="304" y="922"/>
                  <a:pt x="303" y="923"/>
                  <a:pt x="301" y="923"/>
                </a:cubicBezTo>
                <a:cubicBezTo>
                  <a:pt x="295" y="923"/>
                  <a:pt x="289" y="923"/>
                  <a:pt x="284" y="923"/>
                </a:cubicBezTo>
                <a:cubicBezTo>
                  <a:pt x="280" y="923"/>
                  <a:pt x="276" y="923"/>
                  <a:pt x="272" y="923"/>
                </a:cubicBezTo>
                <a:cubicBezTo>
                  <a:pt x="266" y="923"/>
                  <a:pt x="261" y="924"/>
                  <a:pt x="255" y="925"/>
                </a:cubicBezTo>
                <a:cubicBezTo>
                  <a:pt x="252" y="926"/>
                  <a:pt x="248" y="925"/>
                  <a:pt x="248" y="929"/>
                </a:cubicBezTo>
                <a:cubicBezTo>
                  <a:pt x="248" y="934"/>
                  <a:pt x="251" y="935"/>
                  <a:pt x="255" y="935"/>
                </a:cubicBezTo>
                <a:cubicBezTo>
                  <a:pt x="261" y="936"/>
                  <a:pt x="267" y="935"/>
                  <a:pt x="271" y="940"/>
                </a:cubicBezTo>
                <a:cubicBezTo>
                  <a:pt x="280" y="954"/>
                  <a:pt x="293" y="960"/>
                  <a:pt x="310" y="956"/>
                </a:cubicBezTo>
                <a:cubicBezTo>
                  <a:pt x="314" y="956"/>
                  <a:pt x="318" y="957"/>
                  <a:pt x="321" y="960"/>
                </a:cubicBezTo>
                <a:cubicBezTo>
                  <a:pt x="322" y="963"/>
                  <a:pt x="323" y="965"/>
                  <a:pt x="324" y="967"/>
                </a:cubicBezTo>
                <a:cubicBezTo>
                  <a:pt x="325" y="969"/>
                  <a:pt x="325" y="970"/>
                  <a:pt x="326" y="971"/>
                </a:cubicBezTo>
                <a:cubicBezTo>
                  <a:pt x="327" y="972"/>
                  <a:pt x="327" y="972"/>
                  <a:pt x="328" y="973"/>
                </a:cubicBezTo>
                <a:cubicBezTo>
                  <a:pt x="333" y="977"/>
                  <a:pt x="341" y="978"/>
                  <a:pt x="349" y="978"/>
                </a:cubicBezTo>
                <a:cubicBezTo>
                  <a:pt x="354" y="982"/>
                  <a:pt x="360" y="983"/>
                  <a:pt x="365" y="984"/>
                </a:cubicBezTo>
                <a:cubicBezTo>
                  <a:pt x="366" y="984"/>
                  <a:pt x="366" y="984"/>
                  <a:pt x="366" y="984"/>
                </a:cubicBezTo>
                <a:cubicBezTo>
                  <a:pt x="367" y="985"/>
                  <a:pt x="368" y="985"/>
                  <a:pt x="369" y="985"/>
                </a:cubicBezTo>
                <a:cubicBezTo>
                  <a:pt x="371" y="986"/>
                  <a:pt x="374" y="987"/>
                  <a:pt x="376" y="989"/>
                </a:cubicBezTo>
                <a:cubicBezTo>
                  <a:pt x="371" y="996"/>
                  <a:pt x="364" y="998"/>
                  <a:pt x="356" y="993"/>
                </a:cubicBezTo>
                <a:cubicBezTo>
                  <a:pt x="352" y="991"/>
                  <a:pt x="347" y="990"/>
                  <a:pt x="343" y="993"/>
                </a:cubicBezTo>
                <a:cubicBezTo>
                  <a:pt x="333" y="998"/>
                  <a:pt x="326" y="997"/>
                  <a:pt x="323" y="986"/>
                </a:cubicBezTo>
                <a:cubicBezTo>
                  <a:pt x="316" y="987"/>
                  <a:pt x="321" y="995"/>
                  <a:pt x="316" y="997"/>
                </a:cubicBezTo>
                <a:cubicBezTo>
                  <a:pt x="310" y="998"/>
                  <a:pt x="305" y="999"/>
                  <a:pt x="300" y="1000"/>
                </a:cubicBezTo>
                <a:cubicBezTo>
                  <a:pt x="291" y="999"/>
                  <a:pt x="282" y="998"/>
                  <a:pt x="273" y="1004"/>
                </a:cubicBezTo>
                <a:cubicBezTo>
                  <a:pt x="279" y="1008"/>
                  <a:pt x="284" y="1009"/>
                  <a:pt x="291" y="1008"/>
                </a:cubicBezTo>
                <a:cubicBezTo>
                  <a:pt x="292" y="1008"/>
                  <a:pt x="293" y="1008"/>
                  <a:pt x="294" y="1008"/>
                </a:cubicBezTo>
                <a:cubicBezTo>
                  <a:pt x="296" y="1008"/>
                  <a:pt x="298" y="1008"/>
                  <a:pt x="300" y="1008"/>
                </a:cubicBezTo>
                <a:cubicBezTo>
                  <a:pt x="302" y="1010"/>
                  <a:pt x="307" y="1012"/>
                  <a:pt x="304" y="1016"/>
                </a:cubicBezTo>
                <a:cubicBezTo>
                  <a:pt x="301" y="1021"/>
                  <a:pt x="296" y="1022"/>
                  <a:pt x="290" y="1020"/>
                </a:cubicBezTo>
                <a:cubicBezTo>
                  <a:pt x="288" y="1020"/>
                  <a:pt x="286" y="1019"/>
                  <a:pt x="284" y="1019"/>
                </a:cubicBezTo>
                <a:cubicBezTo>
                  <a:pt x="282" y="1019"/>
                  <a:pt x="281" y="1018"/>
                  <a:pt x="279" y="1018"/>
                </a:cubicBezTo>
                <a:cubicBezTo>
                  <a:pt x="278" y="1018"/>
                  <a:pt x="276" y="1018"/>
                  <a:pt x="275" y="1018"/>
                </a:cubicBezTo>
                <a:cubicBezTo>
                  <a:pt x="268" y="1018"/>
                  <a:pt x="262" y="1020"/>
                  <a:pt x="257" y="1027"/>
                </a:cubicBezTo>
                <a:cubicBezTo>
                  <a:pt x="256" y="1027"/>
                  <a:pt x="255" y="1028"/>
                  <a:pt x="254" y="1028"/>
                </a:cubicBezTo>
                <a:cubicBezTo>
                  <a:pt x="237" y="1033"/>
                  <a:pt x="219" y="1028"/>
                  <a:pt x="201" y="1034"/>
                </a:cubicBezTo>
                <a:cubicBezTo>
                  <a:pt x="208" y="1042"/>
                  <a:pt x="214" y="1039"/>
                  <a:pt x="221" y="1038"/>
                </a:cubicBezTo>
                <a:cubicBezTo>
                  <a:pt x="227" y="1037"/>
                  <a:pt x="235" y="1036"/>
                  <a:pt x="238" y="1042"/>
                </a:cubicBezTo>
                <a:cubicBezTo>
                  <a:pt x="242" y="1050"/>
                  <a:pt x="250" y="1049"/>
                  <a:pt x="257" y="1052"/>
                </a:cubicBezTo>
                <a:cubicBezTo>
                  <a:pt x="258" y="1053"/>
                  <a:pt x="260" y="1054"/>
                  <a:pt x="261" y="1054"/>
                </a:cubicBezTo>
                <a:cubicBezTo>
                  <a:pt x="262" y="1055"/>
                  <a:pt x="263" y="1055"/>
                  <a:pt x="263" y="1055"/>
                </a:cubicBezTo>
                <a:cubicBezTo>
                  <a:pt x="267" y="1055"/>
                  <a:pt x="270" y="1053"/>
                  <a:pt x="272" y="1049"/>
                </a:cubicBezTo>
                <a:cubicBezTo>
                  <a:pt x="272" y="1049"/>
                  <a:pt x="273" y="1049"/>
                  <a:pt x="274" y="1049"/>
                </a:cubicBezTo>
                <a:cubicBezTo>
                  <a:pt x="274" y="1049"/>
                  <a:pt x="274" y="1049"/>
                  <a:pt x="274" y="1049"/>
                </a:cubicBezTo>
                <a:cubicBezTo>
                  <a:pt x="274" y="1049"/>
                  <a:pt x="274" y="1049"/>
                  <a:pt x="274" y="1049"/>
                </a:cubicBezTo>
                <a:cubicBezTo>
                  <a:pt x="275" y="1049"/>
                  <a:pt x="275" y="1049"/>
                  <a:pt x="275" y="1049"/>
                </a:cubicBezTo>
                <a:cubicBezTo>
                  <a:pt x="277" y="1054"/>
                  <a:pt x="278" y="1059"/>
                  <a:pt x="279" y="1065"/>
                </a:cubicBezTo>
                <a:cubicBezTo>
                  <a:pt x="279" y="1065"/>
                  <a:pt x="278" y="1066"/>
                  <a:pt x="278" y="1067"/>
                </a:cubicBezTo>
                <a:cubicBezTo>
                  <a:pt x="276" y="1067"/>
                  <a:pt x="274" y="1067"/>
                  <a:pt x="272" y="1067"/>
                </a:cubicBezTo>
                <a:cubicBezTo>
                  <a:pt x="266" y="1055"/>
                  <a:pt x="260" y="1055"/>
                  <a:pt x="253" y="1067"/>
                </a:cubicBezTo>
                <a:cubicBezTo>
                  <a:pt x="232" y="1058"/>
                  <a:pt x="236" y="1080"/>
                  <a:pt x="227" y="1087"/>
                </a:cubicBezTo>
                <a:cubicBezTo>
                  <a:pt x="224" y="1085"/>
                  <a:pt x="226" y="1078"/>
                  <a:pt x="221" y="1078"/>
                </a:cubicBezTo>
                <a:cubicBezTo>
                  <a:pt x="216" y="1079"/>
                  <a:pt x="217" y="1085"/>
                  <a:pt x="216" y="1089"/>
                </a:cubicBezTo>
                <a:cubicBezTo>
                  <a:pt x="213" y="1102"/>
                  <a:pt x="213" y="1116"/>
                  <a:pt x="193" y="1115"/>
                </a:cubicBezTo>
                <a:cubicBezTo>
                  <a:pt x="201" y="1123"/>
                  <a:pt x="201" y="1123"/>
                  <a:pt x="194" y="1126"/>
                </a:cubicBezTo>
                <a:cubicBezTo>
                  <a:pt x="186" y="1128"/>
                  <a:pt x="186" y="1133"/>
                  <a:pt x="186" y="1140"/>
                </a:cubicBezTo>
                <a:cubicBezTo>
                  <a:pt x="187" y="1156"/>
                  <a:pt x="207" y="1163"/>
                  <a:pt x="226" y="1159"/>
                </a:cubicBezTo>
                <a:cubicBezTo>
                  <a:pt x="226" y="1163"/>
                  <a:pt x="226" y="1168"/>
                  <a:pt x="226" y="1172"/>
                </a:cubicBezTo>
                <a:cubicBezTo>
                  <a:pt x="226" y="1174"/>
                  <a:pt x="226" y="1175"/>
                  <a:pt x="225" y="1176"/>
                </a:cubicBezTo>
                <a:cubicBezTo>
                  <a:pt x="224" y="1177"/>
                  <a:pt x="222" y="1178"/>
                  <a:pt x="220" y="1178"/>
                </a:cubicBezTo>
                <a:cubicBezTo>
                  <a:pt x="216" y="1177"/>
                  <a:pt x="213" y="1177"/>
                  <a:pt x="210" y="1177"/>
                </a:cubicBezTo>
                <a:cubicBezTo>
                  <a:pt x="199" y="1177"/>
                  <a:pt x="190" y="1181"/>
                  <a:pt x="181" y="1184"/>
                </a:cubicBezTo>
                <a:cubicBezTo>
                  <a:pt x="176" y="1186"/>
                  <a:pt x="172" y="1188"/>
                  <a:pt x="167" y="1189"/>
                </a:cubicBezTo>
                <a:cubicBezTo>
                  <a:pt x="172" y="1194"/>
                  <a:pt x="179" y="1194"/>
                  <a:pt x="177" y="1200"/>
                </a:cubicBezTo>
                <a:cubicBezTo>
                  <a:pt x="171" y="1201"/>
                  <a:pt x="166" y="1203"/>
                  <a:pt x="161" y="1204"/>
                </a:cubicBezTo>
                <a:cubicBezTo>
                  <a:pt x="180" y="1209"/>
                  <a:pt x="200" y="1214"/>
                  <a:pt x="223" y="1219"/>
                </a:cubicBezTo>
                <a:cubicBezTo>
                  <a:pt x="222" y="1220"/>
                  <a:pt x="221" y="1220"/>
                  <a:pt x="220" y="1220"/>
                </a:cubicBezTo>
                <a:cubicBezTo>
                  <a:pt x="216" y="1222"/>
                  <a:pt x="213" y="1224"/>
                  <a:pt x="211" y="1225"/>
                </a:cubicBezTo>
                <a:cubicBezTo>
                  <a:pt x="209" y="1225"/>
                  <a:pt x="207" y="1225"/>
                  <a:pt x="205" y="1225"/>
                </a:cubicBezTo>
                <a:cubicBezTo>
                  <a:pt x="199" y="1225"/>
                  <a:pt x="194" y="1225"/>
                  <a:pt x="189" y="1225"/>
                </a:cubicBezTo>
                <a:cubicBezTo>
                  <a:pt x="185" y="1225"/>
                  <a:pt x="181" y="1225"/>
                  <a:pt x="177" y="1225"/>
                </a:cubicBezTo>
                <a:cubicBezTo>
                  <a:pt x="172" y="1226"/>
                  <a:pt x="167" y="1228"/>
                  <a:pt x="162" y="1231"/>
                </a:cubicBezTo>
                <a:cubicBezTo>
                  <a:pt x="164" y="1239"/>
                  <a:pt x="180" y="1228"/>
                  <a:pt x="176" y="1242"/>
                </a:cubicBezTo>
                <a:cubicBezTo>
                  <a:pt x="165" y="1247"/>
                  <a:pt x="150" y="1244"/>
                  <a:pt x="139" y="1260"/>
                </a:cubicBezTo>
                <a:cubicBezTo>
                  <a:pt x="144" y="1258"/>
                  <a:pt x="150" y="1257"/>
                  <a:pt x="154" y="1256"/>
                </a:cubicBezTo>
                <a:cubicBezTo>
                  <a:pt x="162" y="1255"/>
                  <a:pt x="170" y="1253"/>
                  <a:pt x="177" y="1252"/>
                </a:cubicBezTo>
                <a:cubicBezTo>
                  <a:pt x="178" y="1252"/>
                  <a:pt x="179" y="1253"/>
                  <a:pt x="180" y="1253"/>
                </a:cubicBezTo>
                <a:cubicBezTo>
                  <a:pt x="181" y="1253"/>
                  <a:pt x="182" y="1252"/>
                  <a:pt x="183" y="1252"/>
                </a:cubicBezTo>
                <a:cubicBezTo>
                  <a:pt x="183" y="1252"/>
                  <a:pt x="184" y="1252"/>
                  <a:pt x="184" y="1252"/>
                </a:cubicBezTo>
                <a:cubicBezTo>
                  <a:pt x="186" y="1253"/>
                  <a:pt x="188" y="1253"/>
                  <a:pt x="189" y="1257"/>
                </a:cubicBezTo>
                <a:cubicBezTo>
                  <a:pt x="178" y="1257"/>
                  <a:pt x="170" y="1263"/>
                  <a:pt x="161" y="1265"/>
                </a:cubicBezTo>
                <a:cubicBezTo>
                  <a:pt x="169" y="1267"/>
                  <a:pt x="178" y="1266"/>
                  <a:pt x="186" y="1272"/>
                </a:cubicBezTo>
                <a:cubicBezTo>
                  <a:pt x="176" y="1277"/>
                  <a:pt x="172" y="1281"/>
                  <a:pt x="181" y="1289"/>
                </a:cubicBezTo>
                <a:cubicBezTo>
                  <a:pt x="187" y="1295"/>
                  <a:pt x="186" y="1305"/>
                  <a:pt x="180" y="1311"/>
                </a:cubicBezTo>
                <a:cubicBezTo>
                  <a:pt x="173" y="1319"/>
                  <a:pt x="164" y="1316"/>
                  <a:pt x="155" y="1317"/>
                </a:cubicBezTo>
                <a:cubicBezTo>
                  <a:pt x="147" y="1317"/>
                  <a:pt x="137" y="1315"/>
                  <a:pt x="129" y="1321"/>
                </a:cubicBezTo>
                <a:cubicBezTo>
                  <a:pt x="132" y="1324"/>
                  <a:pt x="135" y="1325"/>
                  <a:pt x="138" y="1326"/>
                </a:cubicBezTo>
                <a:cubicBezTo>
                  <a:pt x="139" y="1326"/>
                  <a:pt x="141" y="1327"/>
                  <a:pt x="143" y="1327"/>
                </a:cubicBezTo>
                <a:cubicBezTo>
                  <a:pt x="146" y="1327"/>
                  <a:pt x="149" y="1326"/>
                  <a:pt x="152" y="1326"/>
                </a:cubicBezTo>
                <a:cubicBezTo>
                  <a:pt x="157" y="1326"/>
                  <a:pt x="161" y="1326"/>
                  <a:pt x="166" y="1326"/>
                </a:cubicBezTo>
                <a:cubicBezTo>
                  <a:pt x="164" y="1335"/>
                  <a:pt x="141" y="1329"/>
                  <a:pt x="155" y="1346"/>
                </a:cubicBezTo>
                <a:cubicBezTo>
                  <a:pt x="141" y="1349"/>
                  <a:pt x="128" y="1345"/>
                  <a:pt x="116" y="1346"/>
                </a:cubicBezTo>
                <a:cubicBezTo>
                  <a:pt x="111" y="1346"/>
                  <a:pt x="105" y="1350"/>
                  <a:pt x="110" y="1352"/>
                </a:cubicBezTo>
                <a:cubicBezTo>
                  <a:pt x="120" y="1357"/>
                  <a:pt x="118" y="1372"/>
                  <a:pt x="128" y="1373"/>
                </a:cubicBezTo>
                <a:cubicBezTo>
                  <a:pt x="119" y="1388"/>
                  <a:pt x="104" y="1381"/>
                  <a:pt x="91" y="1382"/>
                </a:cubicBezTo>
                <a:cubicBezTo>
                  <a:pt x="88" y="1382"/>
                  <a:pt x="84" y="1382"/>
                  <a:pt x="81" y="1382"/>
                </a:cubicBezTo>
                <a:cubicBezTo>
                  <a:pt x="65" y="1382"/>
                  <a:pt x="49" y="1377"/>
                  <a:pt x="31" y="1383"/>
                </a:cubicBezTo>
                <a:cubicBezTo>
                  <a:pt x="36" y="1390"/>
                  <a:pt x="43" y="1385"/>
                  <a:pt x="44" y="1393"/>
                </a:cubicBezTo>
                <a:cubicBezTo>
                  <a:pt x="30" y="1398"/>
                  <a:pt x="15" y="1391"/>
                  <a:pt x="0" y="1395"/>
                </a:cubicBezTo>
                <a:cubicBezTo>
                  <a:pt x="10" y="1407"/>
                  <a:pt x="26" y="1403"/>
                  <a:pt x="37" y="1409"/>
                </a:cubicBezTo>
                <a:cubicBezTo>
                  <a:pt x="59" y="1422"/>
                  <a:pt x="85" y="1428"/>
                  <a:pt x="105" y="1444"/>
                </a:cubicBezTo>
                <a:cubicBezTo>
                  <a:pt x="110" y="1449"/>
                  <a:pt x="117" y="1451"/>
                  <a:pt x="124" y="1452"/>
                </a:cubicBezTo>
                <a:cubicBezTo>
                  <a:pt x="161" y="1462"/>
                  <a:pt x="197" y="1472"/>
                  <a:pt x="234" y="1481"/>
                </a:cubicBezTo>
                <a:cubicBezTo>
                  <a:pt x="236" y="1481"/>
                  <a:pt x="238" y="1482"/>
                  <a:pt x="240" y="1482"/>
                </a:cubicBezTo>
                <a:cubicBezTo>
                  <a:pt x="241" y="1483"/>
                  <a:pt x="242" y="1483"/>
                  <a:pt x="243" y="1484"/>
                </a:cubicBezTo>
                <a:cubicBezTo>
                  <a:pt x="249" y="1486"/>
                  <a:pt x="253" y="1491"/>
                  <a:pt x="253" y="1499"/>
                </a:cubicBezTo>
                <a:cubicBezTo>
                  <a:pt x="251" y="1502"/>
                  <a:pt x="248" y="1506"/>
                  <a:pt x="246" y="1509"/>
                </a:cubicBezTo>
                <a:cubicBezTo>
                  <a:pt x="239" y="1516"/>
                  <a:pt x="234" y="1516"/>
                  <a:pt x="232" y="1505"/>
                </a:cubicBezTo>
                <a:cubicBezTo>
                  <a:pt x="232" y="1499"/>
                  <a:pt x="232" y="1494"/>
                  <a:pt x="228" y="1489"/>
                </a:cubicBezTo>
                <a:cubicBezTo>
                  <a:pt x="225" y="1487"/>
                  <a:pt x="219" y="1485"/>
                  <a:pt x="219" y="1488"/>
                </a:cubicBezTo>
                <a:cubicBezTo>
                  <a:pt x="218" y="1498"/>
                  <a:pt x="207" y="1504"/>
                  <a:pt x="208" y="1514"/>
                </a:cubicBezTo>
                <a:cubicBezTo>
                  <a:pt x="208" y="1525"/>
                  <a:pt x="217" y="1525"/>
                  <a:pt x="222" y="1522"/>
                </a:cubicBezTo>
                <a:cubicBezTo>
                  <a:pt x="231" y="1517"/>
                  <a:pt x="236" y="1521"/>
                  <a:pt x="243" y="1524"/>
                </a:cubicBezTo>
                <a:cubicBezTo>
                  <a:pt x="249" y="1527"/>
                  <a:pt x="267" y="1517"/>
                  <a:pt x="268" y="1510"/>
                </a:cubicBezTo>
                <a:cubicBezTo>
                  <a:pt x="269" y="1507"/>
                  <a:pt x="267" y="1502"/>
                  <a:pt x="272" y="1502"/>
                </a:cubicBezTo>
                <a:cubicBezTo>
                  <a:pt x="278" y="1502"/>
                  <a:pt x="275" y="1508"/>
                  <a:pt x="276" y="1511"/>
                </a:cubicBezTo>
                <a:cubicBezTo>
                  <a:pt x="276" y="1514"/>
                  <a:pt x="276" y="1516"/>
                  <a:pt x="276" y="1519"/>
                </a:cubicBezTo>
                <a:cubicBezTo>
                  <a:pt x="274" y="1531"/>
                  <a:pt x="279" y="1531"/>
                  <a:pt x="287" y="1525"/>
                </a:cubicBezTo>
                <a:cubicBezTo>
                  <a:pt x="291" y="1526"/>
                  <a:pt x="297" y="1527"/>
                  <a:pt x="300" y="1523"/>
                </a:cubicBezTo>
                <a:cubicBezTo>
                  <a:pt x="307" y="1515"/>
                  <a:pt x="316" y="1516"/>
                  <a:pt x="325" y="1516"/>
                </a:cubicBezTo>
                <a:cubicBezTo>
                  <a:pt x="328" y="1519"/>
                  <a:pt x="331" y="1521"/>
                  <a:pt x="334" y="1523"/>
                </a:cubicBezTo>
                <a:cubicBezTo>
                  <a:pt x="333" y="1527"/>
                  <a:pt x="329" y="1528"/>
                  <a:pt x="327" y="1527"/>
                </a:cubicBezTo>
                <a:cubicBezTo>
                  <a:pt x="324" y="1525"/>
                  <a:pt x="322" y="1525"/>
                  <a:pt x="319" y="1525"/>
                </a:cubicBezTo>
                <a:cubicBezTo>
                  <a:pt x="314" y="1525"/>
                  <a:pt x="310" y="1529"/>
                  <a:pt x="306" y="1533"/>
                </a:cubicBezTo>
                <a:cubicBezTo>
                  <a:pt x="300" y="1533"/>
                  <a:pt x="296" y="1536"/>
                  <a:pt x="294" y="1542"/>
                </a:cubicBezTo>
                <a:cubicBezTo>
                  <a:pt x="293" y="1542"/>
                  <a:pt x="291" y="1542"/>
                  <a:pt x="290" y="1542"/>
                </a:cubicBezTo>
                <a:cubicBezTo>
                  <a:pt x="288" y="1541"/>
                  <a:pt x="287" y="1540"/>
                  <a:pt x="285" y="1540"/>
                </a:cubicBezTo>
                <a:cubicBezTo>
                  <a:pt x="283" y="1541"/>
                  <a:pt x="281" y="1542"/>
                  <a:pt x="279" y="1543"/>
                </a:cubicBezTo>
                <a:cubicBezTo>
                  <a:pt x="277" y="1545"/>
                  <a:pt x="275" y="1546"/>
                  <a:pt x="272" y="1547"/>
                </a:cubicBezTo>
                <a:cubicBezTo>
                  <a:pt x="270" y="1542"/>
                  <a:pt x="277" y="1522"/>
                  <a:pt x="260" y="1538"/>
                </a:cubicBezTo>
                <a:cubicBezTo>
                  <a:pt x="260" y="1539"/>
                  <a:pt x="257" y="1539"/>
                  <a:pt x="256" y="1538"/>
                </a:cubicBezTo>
                <a:cubicBezTo>
                  <a:pt x="245" y="1527"/>
                  <a:pt x="233" y="1536"/>
                  <a:pt x="222" y="1539"/>
                </a:cubicBezTo>
                <a:cubicBezTo>
                  <a:pt x="221" y="1540"/>
                  <a:pt x="219" y="1540"/>
                  <a:pt x="218" y="1540"/>
                </a:cubicBezTo>
                <a:cubicBezTo>
                  <a:pt x="213" y="1541"/>
                  <a:pt x="209" y="1540"/>
                  <a:pt x="205" y="1539"/>
                </a:cubicBezTo>
                <a:cubicBezTo>
                  <a:pt x="205" y="1534"/>
                  <a:pt x="203" y="1532"/>
                  <a:pt x="200" y="1532"/>
                </a:cubicBezTo>
                <a:cubicBezTo>
                  <a:pt x="199" y="1532"/>
                  <a:pt x="197" y="1532"/>
                  <a:pt x="196" y="1534"/>
                </a:cubicBezTo>
                <a:cubicBezTo>
                  <a:pt x="188" y="1542"/>
                  <a:pt x="178" y="1541"/>
                  <a:pt x="168" y="1543"/>
                </a:cubicBezTo>
                <a:cubicBezTo>
                  <a:pt x="166" y="1543"/>
                  <a:pt x="162" y="1544"/>
                  <a:pt x="163" y="1548"/>
                </a:cubicBezTo>
                <a:cubicBezTo>
                  <a:pt x="167" y="1553"/>
                  <a:pt x="172" y="1545"/>
                  <a:pt x="177" y="1548"/>
                </a:cubicBezTo>
                <a:cubicBezTo>
                  <a:pt x="177" y="1548"/>
                  <a:pt x="178" y="1549"/>
                  <a:pt x="178" y="1549"/>
                </a:cubicBezTo>
                <a:cubicBezTo>
                  <a:pt x="182" y="1552"/>
                  <a:pt x="187" y="1552"/>
                  <a:pt x="190" y="1557"/>
                </a:cubicBezTo>
                <a:cubicBezTo>
                  <a:pt x="190" y="1559"/>
                  <a:pt x="190" y="1560"/>
                  <a:pt x="191" y="1561"/>
                </a:cubicBezTo>
                <a:cubicBezTo>
                  <a:pt x="192" y="1563"/>
                  <a:pt x="194" y="1565"/>
                  <a:pt x="197" y="1565"/>
                </a:cubicBezTo>
                <a:cubicBezTo>
                  <a:pt x="198" y="1566"/>
                  <a:pt x="199" y="1566"/>
                  <a:pt x="201" y="1566"/>
                </a:cubicBezTo>
                <a:cubicBezTo>
                  <a:pt x="210" y="1568"/>
                  <a:pt x="219" y="1569"/>
                  <a:pt x="227" y="1571"/>
                </a:cubicBezTo>
                <a:cubicBezTo>
                  <a:pt x="236" y="1573"/>
                  <a:pt x="249" y="1572"/>
                  <a:pt x="252" y="1575"/>
                </a:cubicBezTo>
                <a:cubicBezTo>
                  <a:pt x="255" y="1578"/>
                  <a:pt x="258" y="1580"/>
                  <a:pt x="261" y="1580"/>
                </a:cubicBezTo>
                <a:cubicBezTo>
                  <a:pt x="263" y="1581"/>
                  <a:pt x="265" y="1581"/>
                  <a:pt x="266" y="1581"/>
                </a:cubicBezTo>
                <a:cubicBezTo>
                  <a:pt x="269" y="1581"/>
                  <a:pt x="272" y="1581"/>
                  <a:pt x="275" y="1580"/>
                </a:cubicBezTo>
                <a:cubicBezTo>
                  <a:pt x="276" y="1580"/>
                  <a:pt x="276" y="1581"/>
                  <a:pt x="277" y="1581"/>
                </a:cubicBezTo>
                <a:cubicBezTo>
                  <a:pt x="278" y="1581"/>
                  <a:pt x="280" y="1582"/>
                  <a:pt x="282" y="1582"/>
                </a:cubicBezTo>
                <a:cubicBezTo>
                  <a:pt x="282" y="1585"/>
                  <a:pt x="283" y="1588"/>
                  <a:pt x="285" y="1590"/>
                </a:cubicBezTo>
                <a:cubicBezTo>
                  <a:pt x="287" y="1595"/>
                  <a:pt x="288" y="1600"/>
                  <a:pt x="284" y="1605"/>
                </a:cubicBezTo>
                <a:cubicBezTo>
                  <a:pt x="280" y="1604"/>
                  <a:pt x="276" y="1604"/>
                  <a:pt x="272" y="1604"/>
                </a:cubicBezTo>
                <a:cubicBezTo>
                  <a:pt x="266" y="1584"/>
                  <a:pt x="256" y="1601"/>
                  <a:pt x="248" y="1601"/>
                </a:cubicBezTo>
                <a:cubicBezTo>
                  <a:pt x="246" y="1600"/>
                  <a:pt x="244" y="1599"/>
                  <a:pt x="243" y="1599"/>
                </a:cubicBezTo>
                <a:cubicBezTo>
                  <a:pt x="242" y="1598"/>
                  <a:pt x="242" y="1598"/>
                  <a:pt x="242" y="1598"/>
                </a:cubicBezTo>
                <a:cubicBezTo>
                  <a:pt x="241" y="1598"/>
                  <a:pt x="241" y="1597"/>
                  <a:pt x="240" y="1597"/>
                </a:cubicBezTo>
                <a:cubicBezTo>
                  <a:pt x="239" y="1596"/>
                  <a:pt x="239" y="1596"/>
                  <a:pt x="238" y="1595"/>
                </a:cubicBezTo>
                <a:cubicBezTo>
                  <a:pt x="231" y="1578"/>
                  <a:pt x="216" y="1585"/>
                  <a:pt x="204" y="1582"/>
                </a:cubicBezTo>
                <a:cubicBezTo>
                  <a:pt x="195" y="1572"/>
                  <a:pt x="184" y="1575"/>
                  <a:pt x="173" y="1577"/>
                </a:cubicBezTo>
                <a:cubicBezTo>
                  <a:pt x="168" y="1578"/>
                  <a:pt x="160" y="1577"/>
                  <a:pt x="159" y="1584"/>
                </a:cubicBezTo>
                <a:cubicBezTo>
                  <a:pt x="158" y="1590"/>
                  <a:pt x="166" y="1592"/>
                  <a:pt x="171" y="1594"/>
                </a:cubicBezTo>
                <a:cubicBezTo>
                  <a:pt x="172" y="1595"/>
                  <a:pt x="174" y="1596"/>
                  <a:pt x="176" y="1597"/>
                </a:cubicBezTo>
                <a:cubicBezTo>
                  <a:pt x="179" y="1598"/>
                  <a:pt x="183" y="1600"/>
                  <a:pt x="187" y="1601"/>
                </a:cubicBezTo>
                <a:cubicBezTo>
                  <a:pt x="210" y="1610"/>
                  <a:pt x="235" y="1613"/>
                  <a:pt x="260" y="1619"/>
                </a:cubicBezTo>
                <a:cubicBezTo>
                  <a:pt x="276" y="1624"/>
                  <a:pt x="292" y="1635"/>
                  <a:pt x="309" y="1638"/>
                </a:cubicBezTo>
                <a:cubicBezTo>
                  <a:pt x="311" y="1638"/>
                  <a:pt x="312" y="1638"/>
                  <a:pt x="314" y="1638"/>
                </a:cubicBezTo>
                <a:cubicBezTo>
                  <a:pt x="319" y="1639"/>
                  <a:pt x="323" y="1639"/>
                  <a:pt x="328" y="1637"/>
                </a:cubicBezTo>
                <a:cubicBezTo>
                  <a:pt x="330" y="1637"/>
                  <a:pt x="332" y="1638"/>
                  <a:pt x="334" y="1639"/>
                </a:cubicBezTo>
                <a:cubicBezTo>
                  <a:pt x="388" y="1661"/>
                  <a:pt x="445" y="1673"/>
                  <a:pt x="503" y="1680"/>
                </a:cubicBezTo>
                <a:cubicBezTo>
                  <a:pt x="522" y="1686"/>
                  <a:pt x="541" y="1691"/>
                  <a:pt x="563" y="1697"/>
                </a:cubicBezTo>
                <a:cubicBezTo>
                  <a:pt x="512" y="1720"/>
                  <a:pt x="460" y="1730"/>
                  <a:pt x="408" y="1743"/>
                </a:cubicBezTo>
                <a:cubicBezTo>
                  <a:pt x="415" y="1743"/>
                  <a:pt x="421" y="1743"/>
                  <a:pt x="427" y="1743"/>
                </a:cubicBezTo>
                <a:cubicBezTo>
                  <a:pt x="433" y="1744"/>
                  <a:pt x="440" y="1744"/>
                  <a:pt x="446" y="1745"/>
                </a:cubicBezTo>
                <a:cubicBezTo>
                  <a:pt x="449" y="1745"/>
                  <a:pt x="452" y="1745"/>
                  <a:pt x="455" y="1745"/>
                </a:cubicBezTo>
                <a:cubicBezTo>
                  <a:pt x="477" y="1747"/>
                  <a:pt x="499" y="1750"/>
                  <a:pt x="521" y="1751"/>
                </a:cubicBezTo>
                <a:cubicBezTo>
                  <a:pt x="534" y="1751"/>
                  <a:pt x="546" y="1750"/>
                  <a:pt x="559" y="1748"/>
                </a:cubicBezTo>
                <a:cubicBezTo>
                  <a:pt x="560" y="1749"/>
                  <a:pt x="562" y="1751"/>
                  <a:pt x="564" y="1751"/>
                </a:cubicBezTo>
                <a:cubicBezTo>
                  <a:pt x="565" y="1752"/>
                  <a:pt x="566" y="1752"/>
                  <a:pt x="568" y="1751"/>
                </a:cubicBezTo>
                <a:cubicBezTo>
                  <a:pt x="568" y="1761"/>
                  <a:pt x="561" y="1763"/>
                  <a:pt x="554" y="1764"/>
                </a:cubicBezTo>
                <a:cubicBezTo>
                  <a:pt x="542" y="1765"/>
                  <a:pt x="531" y="1766"/>
                  <a:pt x="520" y="1767"/>
                </a:cubicBezTo>
                <a:cubicBezTo>
                  <a:pt x="516" y="1767"/>
                  <a:pt x="511" y="1767"/>
                  <a:pt x="511" y="1773"/>
                </a:cubicBezTo>
                <a:cubicBezTo>
                  <a:pt x="511" y="1778"/>
                  <a:pt x="518" y="1783"/>
                  <a:pt x="520" y="1781"/>
                </a:cubicBezTo>
                <a:cubicBezTo>
                  <a:pt x="522" y="1780"/>
                  <a:pt x="523" y="1779"/>
                  <a:pt x="525" y="1778"/>
                </a:cubicBezTo>
                <a:cubicBezTo>
                  <a:pt x="527" y="1777"/>
                  <a:pt x="529" y="1777"/>
                  <a:pt x="532" y="1777"/>
                </a:cubicBezTo>
                <a:cubicBezTo>
                  <a:pt x="539" y="1777"/>
                  <a:pt x="546" y="1781"/>
                  <a:pt x="554" y="1781"/>
                </a:cubicBezTo>
                <a:cubicBezTo>
                  <a:pt x="555" y="1781"/>
                  <a:pt x="555" y="1781"/>
                  <a:pt x="556" y="1781"/>
                </a:cubicBezTo>
                <a:cubicBezTo>
                  <a:pt x="577" y="1783"/>
                  <a:pt x="598" y="1786"/>
                  <a:pt x="619" y="1788"/>
                </a:cubicBezTo>
                <a:cubicBezTo>
                  <a:pt x="618" y="1793"/>
                  <a:pt x="614" y="1793"/>
                  <a:pt x="610" y="1792"/>
                </a:cubicBezTo>
                <a:cubicBezTo>
                  <a:pt x="579" y="1787"/>
                  <a:pt x="547" y="1791"/>
                  <a:pt x="516" y="1789"/>
                </a:cubicBezTo>
                <a:cubicBezTo>
                  <a:pt x="511" y="1789"/>
                  <a:pt x="507" y="1789"/>
                  <a:pt x="504" y="1792"/>
                </a:cubicBezTo>
                <a:cubicBezTo>
                  <a:pt x="496" y="1798"/>
                  <a:pt x="487" y="1801"/>
                  <a:pt x="476" y="1803"/>
                </a:cubicBezTo>
                <a:cubicBezTo>
                  <a:pt x="483" y="1807"/>
                  <a:pt x="492" y="1807"/>
                  <a:pt x="497" y="1814"/>
                </a:cubicBezTo>
                <a:cubicBezTo>
                  <a:pt x="479" y="1821"/>
                  <a:pt x="461" y="1817"/>
                  <a:pt x="442" y="1821"/>
                </a:cubicBezTo>
                <a:cubicBezTo>
                  <a:pt x="446" y="1826"/>
                  <a:pt x="450" y="1825"/>
                  <a:pt x="454" y="1826"/>
                </a:cubicBezTo>
                <a:cubicBezTo>
                  <a:pt x="456" y="1828"/>
                  <a:pt x="458" y="1828"/>
                  <a:pt x="460" y="1827"/>
                </a:cubicBezTo>
                <a:cubicBezTo>
                  <a:pt x="463" y="1827"/>
                  <a:pt x="465" y="1827"/>
                  <a:pt x="467" y="1827"/>
                </a:cubicBezTo>
                <a:cubicBezTo>
                  <a:pt x="466" y="1828"/>
                  <a:pt x="465" y="1829"/>
                  <a:pt x="464" y="1831"/>
                </a:cubicBezTo>
                <a:cubicBezTo>
                  <a:pt x="462" y="1832"/>
                  <a:pt x="460" y="1834"/>
                  <a:pt x="458" y="1835"/>
                </a:cubicBezTo>
                <a:cubicBezTo>
                  <a:pt x="458" y="1836"/>
                  <a:pt x="457" y="1837"/>
                  <a:pt x="457" y="1837"/>
                </a:cubicBezTo>
                <a:cubicBezTo>
                  <a:pt x="456" y="1838"/>
                  <a:pt x="456" y="1838"/>
                  <a:pt x="456" y="1838"/>
                </a:cubicBezTo>
                <a:cubicBezTo>
                  <a:pt x="454" y="1841"/>
                  <a:pt x="454" y="1845"/>
                  <a:pt x="458" y="1850"/>
                </a:cubicBezTo>
                <a:cubicBezTo>
                  <a:pt x="457" y="1851"/>
                  <a:pt x="456" y="1852"/>
                  <a:pt x="455" y="1852"/>
                </a:cubicBezTo>
                <a:cubicBezTo>
                  <a:pt x="450" y="1847"/>
                  <a:pt x="445" y="1848"/>
                  <a:pt x="441" y="1852"/>
                </a:cubicBezTo>
                <a:cubicBezTo>
                  <a:pt x="440" y="1852"/>
                  <a:pt x="439" y="1852"/>
                  <a:pt x="439" y="1853"/>
                </a:cubicBezTo>
                <a:cubicBezTo>
                  <a:pt x="421" y="1854"/>
                  <a:pt x="403" y="1848"/>
                  <a:pt x="384" y="1853"/>
                </a:cubicBezTo>
                <a:cubicBezTo>
                  <a:pt x="387" y="1856"/>
                  <a:pt x="390" y="1856"/>
                  <a:pt x="393" y="1856"/>
                </a:cubicBezTo>
                <a:cubicBezTo>
                  <a:pt x="404" y="1856"/>
                  <a:pt x="416" y="1855"/>
                  <a:pt x="424" y="1863"/>
                </a:cubicBezTo>
                <a:cubicBezTo>
                  <a:pt x="426" y="1865"/>
                  <a:pt x="428" y="1867"/>
                  <a:pt x="430" y="1867"/>
                </a:cubicBezTo>
                <a:cubicBezTo>
                  <a:pt x="431" y="1868"/>
                  <a:pt x="433" y="1868"/>
                  <a:pt x="435" y="1868"/>
                </a:cubicBezTo>
                <a:cubicBezTo>
                  <a:pt x="436" y="1868"/>
                  <a:pt x="437" y="1868"/>
                  <a:pt x="439" y="1868"/>
                </a:cubicBezTo>
                <a:cubicBezTo>
                  <a:pt x="442" y="1869"/>
                  <a:pt x="449" y="1868"/>
                  <a:pt x="453" y="1869"/>
                </a:cubicBezTo>
                <a:cubicBezTo>
                  <a:pt x="455" y="1870"/>
                  <a:pt x="457" y="1871"/>
                  <a:pt x="456" y="1874"/>
                </a:cubicBezTo>
                <a:cubicBezTo>
                  <a:pt x="454" y="1881"/>
                  <a:pt x="455" y="1884"/>
                  <a:pt x="457" y="1884"/>
                </a:cubicBezTo>
                <a:cubicBezTo>
                  <a:pt x="457" y="1884"/>
                  <a:pt x="457" y="1884"/>
                  <a:pt x="458" y="1884"/>
                </a:cubicBezTo>
                <a:cubicBezTo>
                  <a:pt x="460" y="1884"/>
                  <a:pt x="462" y="1884"/>
                  <a:pt x="464" y="1884"/>
                </a:cubicBezTo>
                <a:cubicBezTo>
                  <a:pt x="465" y="1884"/>
                  <a:pt x="466" y="1884"/>
                  <a:pt x="466" y="1884"/>
                </a:cubicBezTo>
                <a:cubicBezTo>
                  <a:pt x="467" y="1890"/>
                  <a:pt x="462" y="1890"/>
                  <a:pt x="458" y="1891"/>
                </a:cubicBezTo>
                <a:cubicBezTo>
                  <a:pt x="457" y="1891"/>
                  <a:pt x="456" y="1891"/>
                  <a:pt x="455" y="1892"/>
                </a:cubicBezTo>
                <a:cubicBezTo>
                  <a:pt x="446" y="1896"/>
                  <a:pt x="436" y="1897"/>
                  <a:pt x="429" y="1901"/>
                </a:cubicBezTo>
                <a:cubicBezTo>
                  <a:pt x="428" y="1904"/>
                  <a:pt x="429" y="1905"/>
                  <a:pt x="430" y="1906"/>
                </a:cubicBezTo>
                <a:cubicBezTo>
                  <a:pt x="431" y="1906"/>
                  <a:pt x="431" y="1906"/>
                  <a:pt x="432" y="1907"/>
                </a:cubicBezTo>
                <a:cubicBezTo>
                  <a:pt x="432" y="1907"/>
                  <a:pt x="432" y="1907"/>
                  <a:pt x="432" y="1907"/>
                </a:cubicBezTo>
                <a:cubicBezTo>
                  <a:pt x="437" y="1908"/>
                  <a:pt x="444" y="1908"/>
                  <a:pt x="435" y="1918"/>
                </a:cubicBezTo>
                <a:cubicBezTo>
                  <a:pt x="425" y="1920"/>
                  <a:pt x="416" y="1921"/>
                  <a:pt x="406" y="1921"/>
                </a:cubicBezTo>
                <a:cubicBezTo>
                  <a:pt x="402" y="1921"/>
                  <a:pt x="399" y="1921"/>
                  <a:pt x="396" y="1921"/>
                </a:cubicBezTo>
                <a:cubicBezTo>
                  <a:pt x="391" y="1917"/>
                  <a:pt x="387" y="1916"/>
                  <a:pt x="382" y="1919"/>
                </a:cubicBezTo>
                <a:cubicBezTo>
                  <a:pt x="381" y="1920"/>
                  <a:pt x="380" y="1923"/>
                  <a:pt x="381" y="1924"/>
                </a:cubicBezTo>
                <a:cubicBezTo>
                  <a:pt x="384" y="1930"/>
                  <a:pt x="388" y="1927"/>
                  <a:pt x="393" y="1926"/>
                </a:cubicBezTo>
                <a:cubicBezTo>
                  <a:pt x="407" y="1929"/>
                  <a:pt x="421" y="1928"/>
                  <a:pt x="435" y="1939"/>
                </a:cubicBezTo>
                <a:cubicBezTo>
                  <a:pt x="424" y="1940"/>
                  <a:pt x="416" y="1941"/>
                  <a:pt x="407" y="1941"/>
                </a:cubicBezTo>
                <a:cubicBezTo>
                  <a:pt x="403" y="1941"/>
                  <a:pt x="397" y="1936"/>
                  <a:pt x="396" y="1943"/>
                </a:cubicBezTo>
                <a:cubicBezTo>
                  <a:pt x="396" y="1948"/>
                  <a:pt x="403" y="1946"/>
                  <a:pt x="406" y="1946"/>
                </a:cubicBezTo>
                <a:cubicBezTo>
                  <a:pt x="418" y="1947"/>
                  <a:pt x="433" y="1947"/>
                  <a:pt x="442" y="1951"/>
                </a:cubicBezTo>
                <a:cubicBezTo>
                  <a:pt x="453" y="1957"/>
                  <a:pt x="460" y="1958"/>
                  <a:pt x="470" y="1954"/>
                </a:cubicBezTo>
                <a:cubicBezTo>
                  <a:pt x="470" y="1956"/>
                  <a:pt x="469" y="1959"/>
                  <a:pt x="469" y="1961"/>
                </a:cubicBezTo>
                <a:cubicBezTo>
                  <a:pt x="466" y="1961"/>
                  <a:pt x="462" y="1962"/>
                  <a:pt x="461" y="1964"/>
                </a:cubicBezTo>
                <a:cubicBezTo>
                  <a:pt x="461" y="1964"/>
                  <a:pt x="461" y="1964"/>
                  <a:pt x="461" y="1964"/>
                </a:cubicBezTo>
                <a:cubicBezTo>
                  <a:pt x="461" y="1964"/>
                  <a:pt x="461" y="1965"/>
                  <a:pt x="461" y="1965"/>
                </a:cubicBezTo>
                <a:cubicBezTo>
                  <a:pt x="461" y="1966"/>
                  <a:pt x="462" y="1967"/>
                  <a:pt x="463" y="1969"/>
                </a:cubicBezTo>
                <a:cubicBezTo>
                  <a:pt x="464" y="1969"/>
                  <a:pt x="465" y="1970"/>
                  <a:pt x="466" y="1971"/>
                </a:cubicBezTo>
                <a:cubicBezTo>
                  <a:pt x="479" y="1978"/>
                  <a:pt x="493" y="1980"/>
                  <a:pt x="506" y="1982"/>
                </a:cubicBezTo>
                <a:cubicBezTo>
                  <a:pt x="501" y="1993"/>
                  <a:pt x="486" y="1975"/>
                  <a:pt x="482" y="1990"/>
                </a:cubicBezTo>
                <a:cubicBezTo>
                  <a:pt x="488" y="1992"/>
                  <a:pt x="495" y="1991"/>
                  <a:pt x="497" y="1999"/>
                </a:cubicBezTo>
                <a:cubicBezTo>
                  <a:pt x="498" y="2004"/>
                  <a:pt x="504" y="2010"/>
                  <a:pt x="498" y="2014"/>
                </a:cubicBezTo>
                <a:cubicBezTo>
                  <a:pt x="491" y="2019"/>
                  <a:pt x="488" y="2032"/>
                  <a:pt x="475" y="2028"/>
                </a:cubicBezTo>
                <a:cubicBezTo>
                  <a:pt x="468" y="2026"/>
                  <a:pt x="459" y="2023"/>
                  <a:pt x="458" y="2033"/>
                </a:cubicBezTo>
                <a:cubicBezTo>
                  <a:pt x="457" y="2045"/>
                  <a:pt x="468" y="2053"/>
                  <a:pt x="482" y="2053"/>
                </a:cubicBezTo>
                <a:cubicBezTo>
                  <a:pt x="484" y="2061"/>
                  <a:pt x="488" y="2068"/>
                  <a:pt x="493" y="2074"/>
                </a:cubicBezTo>
                <a:cubicBezTo>
                  <a:pt x="458" y="2070"/>
                  <a:pt x="422" y="2066"/>
                  <a:pt x="386" y="2072"/>
                </a:cubicBezTo>
                <a:cubicBezTo>
                  <a:pt x="407" y="2081"/>
                  <a:pt x="423" y="2101"/>
                  <a:pt x="447" y="2103"/>
                </a:cubicBezTo>
                <a:cubicBezTo>
                  <a:pt x="451" y="2108"/>
                  <a:pt x="457" y="2110"/>
                  <a:pt x="463" y="2112"/>
                </a:cubicBezTo>
                <a:cubicBezTo>
                  <a:pt x="471" y="2116"/>
                  <a:pt x="480" y="2120"/>
                  <a:pt x="488" y="2123"/>
                </a:cubicBezTo>
                <a:cubicBezTo>
                  <a:pt x="503" y="2129"/>
                  <a:pt x="517" y="2135"/>
                  <a:pt x="531" y="2142"/>
                </a:cubicBezTo>
                <a:cubicBezTo>
                  <a:pt x="533" y="2144"/>
                  <a:pt x="535" y="2145"/>
                  <a:pt x="538" y="2146"/>
                </a:cubicBezTo>
                <a:cubicBezTo>
                  <a:pt x="541" y="2148"/>
                  <a:pt x="544" y="2150"/>
                  <a:pt x="547" y="2151"/>
                </a:cubicBezTo>
                <a:cubicBezTo>
                  <a:pt x="555" y="2165"/>
                  <a:pt x="568" y="2169"/>
                  <a:pt x="582" y="2173"/>
                </a:cubicBezTo>
                <a:cubicBezTo>
                  <a:pt x="586" y="2174"/>
                  <a:pt x="590" y="2175"/>
                  <a:pt x="594" y="2176"/>
                </a:cubicBezTo>
                <a:cubicBezTo>
                  <a:pt x="596" y="2177"/>
                  <a:pt x="599" y="2177"/>
                  <a:pt x="601" y="2179"/>
                </a:cubicBezTo>
                <a:cubicBezTo>
                  <a:pt x="603" y="2179"/>
                  <a:pt x="604" y="2180"/>
                  <a:pt x="605" y="2180"/>
                </a:cubicBezTo>
                <a:cubicBezTo>
                  <a:pt x="620" y="2189"/>
                  <a:pt x="642" y="2189"/>
                  <a:pt x="659" y="2198"/>
                </a:cubicBezTo>
                <a:cubicBezTo>
                  <a:pt x="665" y="2201"/>
                  <a:pt x="676" y="2199"/>
                  <a:pt x="678" y="2206"/>
                </a:cubicBezTo>
                <a:cubicBezTo>
                  <a:pt x="680" y="2215"/>
                  <a:pt x="666" y="2215"/>
                  <a:pt x="661" y="2221"/>
                </a:cubicBezTo>
                <a:cubicBezTo>
                  <a:pt x="672" y="2222"/>
                  <a:pt x="683" y="2224"/>
                  <a:pt x="694" y="2224"/>
                </a:cubicBezTo>
                <a:cubicBezTo>
                  <a:pt x="716" y="2225"/>
                  <a:pt x="736" y="2236"/>
                  <a:pt x="757" y="2235"/>
                </a:cubicBezTo>
                <a:cubicBezTo>
                  <a:pt x="766" y="2235"/>
                  <a:pt x="775" y="2234"/>
                  <a:pt x="775" y="2247"/>
                </a:cubicBezTo>
                <a:cubicBezTo>
                  <a:pt x="776" y="2252"/>
                  <a:pt x="780" y="2255"/>
                  <a:pt x="785" y="2256"/>
                </a:cubicBezTo>
                <a:cubicBezTo>
                  <a:pt x="807" y="2259"/>
                  <a:pt x="830" y="2262"/>
                  <a:pt x="852" y="2266"/>
                </a:cubicBezTo>
                <a:cubicBezTo>
                  <a:pt x="855" y="2268"/>
                  <a:pt x="859" y="2268"/>
                  <a:pt x="862" y="2268"/>
                </a:cubicBezTo>
                <a:cubicBezTo>
                  <a:pt x="864" y="2269"/>
                  <a:pt x="865" y="2269"/>
                  <a:pt x="866" y="2269"/>
                </a:cubicBezTo>
                <a:cubicBezTo>
                  <a:pt x="869" y="2270"/>
                  <a:pt x="872" y="2271"/>
                  <a:pt x="875" y="2271"/>
                </a:cubicBezTo>
                <a:cubicBezTo>
                  <a:pt x="882" y="2271"/>
                  <a:pt x="889" y="2271"/>
                  <a:pt x="894" y="2278"/>
                </a:cubicBezTo>
                <a:cubicBezTo>
                  <a:pt x="885" y="2289"/>
                  <a:pt x="873" y="2285"/>
                  <a:pt x="862" y="2282"/>
                </a:cubicBezTo>
                <a:cubicBezTo>
                  <a:pt x="830" y="2276"/>
                  <a:pt x="798" y="2272"/>
                  <a:pt x="765" y="2276"/>
                </a:cubicBezTo>
                <a:cubicBezTo>
                  <a:pt x="749" y="2278"/>
                  <a:pt x="734" y="2271"/>
                  <a:pt x="718" y="2272"/>
                </a:cubicBezTo>
                <a:cubicBezTo>
                  <a:pt x="714" y="2273"/>
                  <a:pt x="708" y="2270"/>
                  <a:pt x="708" y="2277"/>
                </a:cubicBezTo>
                <a:cubicBezTo>
                  <a:pt x="708" y="2282"/>
                  <a:pt x="713" y="2284"/>
                  <a:pt x="718" y="2285"/>
                </a:cubicBezTo>
                <a:cubicBezTo>
                  <a:pt x="719" y="2285"/>
                  <a:pt x="720" y="2285"/>
                  <a:pt x="722" y="2285"/>
                </a:cubicBezTo>
                <a:cubicBezTo>
                  <a:pt x="726" y="2285"/>
                  <a:pt x="730" y="2285"/>
                  <a:pt x="734" y="2285"/>
                </a:cubicBezTo>
                <a:cubicBezTo>
                  <a:pt x="766" y="2296"/>
                  <a:pt x="800" y="2303"/>
                  <a:pt x="833" y="2310"/>
                </a:cubicBezTo>
                <a:cubicBezTo>
                  <a:pt x="845" y="2312"/>
                  <a:pt x="856" y="2314"/>
                  <a:pt x="867" y="2317"/>
                </a:cubicBezTo>
                <a:cubicBezTo>
                  <a:pt x="902" y="2325"/>
                  <a:pt x="938" y="2333"/>
                  <a:pt x="973" y="2341"/>
                </a:cubicBezTo>
                <a:cubicBezTo>
                  <a:pt x="978" y="2342"/>
                  <a:pt x="982" y="2343"/>
                  <a:pt x="986" y="2344"/>
                </a:cubicBezTo>
                <a:cubicBezTo>
                  <a:pt x="998" y="2346"/>
                  <a:pt x="1010" y="2349"/>
                  <a:pt x="1021" y="2355"/>
                </a:cubicBezTo>
                <a:cubicBezTo>
                  <a:pt x="1018" y="2360"/>
                  <a:pt x="1013" y="2362"/>
                  <a:pt x="1008" y="2364"/>
                </a:cubicBezTo>
                <a:cubicBezTo>
                  <a:pt x="1007" y="2364"/>
                  <a:pt x="1007" y="2364"/>
                  <a:pt x="1006" y="2365"/>
                </a:cubicBezTo>
                <a:cubicBezTo>
                  <a:pt x="974" y="2378"/>
                  <a:pt x="939" y="2382"/>
                  <a:pt x="906" y="2389"/>
                </a:cubicBezTo>
                <a:cubicBezTo>
                  <a:pt x="891" y="2393"/>
                  <a:pt x="873" y="2389"/>
                  <a:pt x="857" y="2401"/>
                </a:cubicBezTo>
                <a:cubicBezTo>
                  <a:pt x="862" y="2401"/>
                  <a:pt x="865" y="2401"/>
                  <a:pt x="868" y="2401"/>
                </a:cubicBezTo>
                <a:cubicBezTo>
                  <a:pt x="906" y="2399"/>
                  <a:pt x="944" y="2394"/>
                  <a:pt x="982" y="2389"/>
                </a:cubicBezTo>
                <a:cubicBezTo>
                  <a:pt x="982" y="2389"/>
                  <a:pt x="983" y="2389"/>
                  <a:pt x="984" y="2389"/>
                </a:cubicBezTo>
                <a:cubicBezTo>
                  <a:pt x="986" y="2389"/>
                  <a:pt x="987" y="2388"/>
                  <a:pt x="989" y="2388"/>
                </a:cubicBezTo>
                <a:cubicBezTo>
                  <a:pt x="994" y="2388"/>
                  <a:pt x="999" y="2388"/>
                  <a:pt x="1003" y="2392"/>
                </a:cubicBezTo>
                <a:cubicBezTo>
                  <a:pt x="1000" y="2393"/>
                  <a:pt x="997" y="2394"/>
                  <a:pt x="994" y="2396"/>
                </a:cubicBezTo>
                <a:cubicBezTo>
                  <a:pt x="980" y="2401"/>
                  <a:pt x="964" y="2396"/>
                  <a:pt x="948" y="2403"/>
                </a:cubicBezTo>
                <a:cubicBezTo>
                  <a:pt x="950" y="2404"/>
                  <a:pt x="951" y="2404"/>
                  <a:pt x="953" y="2404"/>
                </a:cubicBezTo>
                <a:cubicBezTo>
                  <a:pt x="957" y="2404"/>
                  <a:pt x="960" y="2405"/>
                  <a:pt x="964" y="2405"/>
                </a:cubicBezTo>
                <a:cubicBezTo>
                  <a:pt x="967" y="2405"/>
                  <a:pt x="971" y="2405"/>
                  <a:pt x="974" y="2405"/>
                </a:cubicBezTo>
                <a:cubicBezTo>
                  <a:pt x="976" y="2405"/>
                  <a:pt x="978" y="2405"/>
                  <a:pt x="979" y="2405"/>
                </a:cubicBezTo>
                <a:cubicBezTo>
                  <a:pt x="996" y="2405"/>
                  <a:pt x="1012" y="2404"/>
                  <a:pt x="1028" y="2398"/>
                </a:cubicBezTo>
                <a:cubicBezTo>
                  <a:pt x="1029" y="2399"/>
                  <a:pt x="1031" y="2399"/>
                  <a:pt x="1032" y="2399"/>
                </a:cubicBezTo>
                <a:cubicBezTo>
                  <a:pt x="1050" y="2399"/>
                  <a:pt x="1067" y="2393"/>
                  <a:pt x="1085" y="2393"/>
                </a:cubicBezTo>
                <a:cubicBezTo>
                  <a:pt x="1087" y="2393"/>
                  <a:pt x="1090" y="2393"/>
                  <a:pt x="1093" y="2393"/>
                </a:cubicBezTo>
                <a:cubicBezTo>
                  <a:pt x="1116" y="2396"/>
                  <a:pt x="1139" y="2395"/>
                  <a:pt x="1163" y="2395"/>
                </a:cubicBezTo>
                <a:cubicBezTo>
                  <a:pt x="1164" y="2396"/>
                  <a:pt x="1165" y="2397"/>
                  <a:pt x="1167" y="2398"/>
                </a:cubicBezTo>
                <a:cubicBezTo>
                  <a:pt x="1166" y="2400"/>
                  <a:pt x="1166" y="2402"/>
                  <a:pt x="1166" y="2404"/>
                </a:cubicBezTo>
                <a:cubicBezTo>
                  <a:pt x="1161" y="2413"/>
                  <a:pt x="1165" y="2423"/>
                  <a:pt x="1173" y="2422"/>
                </a:cubicBezTo>
                <a:cubicBezTo>
                  <a:pt x="1195" y="2421"/>
                  <a:pt x="1217" y="2426"/>
                  <a:pt x="1237" y="2420"/>
                </a:cubicBezTo>
                <a:cubicBezTo>
                  <a:pt x="1254" y="2414"/>
                  <a:pt x="1270" y="2423"/>
                  <a:pt x="1287" y="2421"/>
                </a:cubicBezTo>
                <a:cubicBezTo>
                  <a:pt x="1287" y="2421"/>
                  <a:pt x="1287" y="2421"/>
                  <a:pt x="1287" y="2422"/>
                </a:cubicBezTo>
                <a:cubicBezTo>
                  <a:pt x="1288" y="2423"/>
                  <a:pt x="1288" y="2425"/>
                  <a:pt x="1289" y="2426"/>
                </a:cubicBezTo>
                <a:cubicBezTo>
                  <a:pt x="1278" y="2428"/>
                  <a:pt x="1266" y="2430"/>
                  <a:pt x="1255" y="2432"/>
                </a:cubicBezTo>
                <a:cubicBezTo>
                  <a:pt x="1245" y="2431"/>
                  <a:pt x="1235" y="2434"/>
                  <a:pt x="1225" y="2435"/>
                </a:cubicBezTo>
                <a:cubicBezTo>
                  <a:pt x="1193" y="2438"/>
                  <a:pt x="1161" y="2446"/>
                  <a:pt x="1128" y="2446"/>
                </a:cubicBezTo>
                <a:cubicBezTo>
                  <a:pt x="1123" y="2446"/>
                  <a:pt x="1115" y="2447"/>
                  <a:pt x="1121" y="2453"/>
                </a:cubicBezTo>
                <a:cubicBezTo>
                  <a:pt x="1132" y="2467"/>
                  <a:pt x="1119" y="2461"/>
                  <a:pt x="1114" y="2462"/>
                </a:cubicBezTo>
                <a:cubicBezTo>
                  <a:pt x="1113" y="2463"/>
                  <a:pt x="1112" y="2463"/>
                  <a:pt x="1111" y="2463"/>
                </a:cubicBezTo>
                <a:cubicBezTo>
                  <a:pt x="1110" y="2463"/>
                  <a:pt x="1110" y="2463"/>
                  <a:pt x="1109" y="2463"/>
                </a:cubicBezTo>
                <a:cubicBezTo>
                  <a:pt x="1109" y="2463"/>
                  <a:pt x="1109" y="2463"/>
                  <a:pt x="1109" y="2463"/>
                </a:cubicBezTo>
                <a:cubicBezTo>
                  <a:pt x="1101" y="2463"/>
                  <a:pt x="1092" y="2460"/>
                  <a:pt x="1088" y="2471"/>
                </a:cubicBezTo>
                <a:cubicBezTo>
                  <a:pt x="1088" y="2471"/>
                  <a:pt x="1088" y="2471"/>
                  <a:pt x="1088" y="2471"/>
                </a:cubicBezTo>
                <a:cubicBezTo>
                  <a:pt x="1088" y="2471"/>
                  <a:pt x="1088" y="2471"/>
                  <a:pt x="1088" y="2471"/>
                </a:cubicBezTo>
                <a:cubicBezTo>
                  <a:pt x="1088" y="2471"/>
                  <a:pt x="1088" y="2471"/>
                  <a:pt x="1088" y="2471"/>
                </a:cubicBezTo>
                <a:cubicBezTo>
                  <a:pt x="1088" y="2471"/>
                  <a:pt x="1087" y="2471"/>
                  <a:pt x="1087" y="2471"/>
                </a:cubicBezTo>
                <a:cubicBezTo>
                  <a:pt x="1087" y="2471"/>
                  <a:pt x="1087" y="2471"/>
                  <a:pt x="1087" y="2471"/>
                </a:cubicBezTo>
                <a:cubicBezTo>
                  <a:pt x="1086" y="2472"/>
                  <a:pt x="1085" y="2473"/>
                  <a:pt x="1085" y="2474"/>
                </a:cubicBezTo>
                <a:cubicBezTo>
                  <a:pt x="1083" y="2475"/>
                  <a:pt x="1081" y="2475"/>
                  <a:pt x="1080" y="2476"/>
                </a:cubicBezTo>
                <a:cubicBezTo>
                  <a:pt x="1078" y="2478"/>
                  <a:pt x="1081" y="2481"/>
                  <a:pt x="1082" y="2484"/>
                </a:cubicBezTo>
                <a:cubicBezTo>
                  <a:pt x="1081" y="2484"/>
                  <a:pt x="1081" y="2484"/>
                  <a:pt x="1080" y="2485"/>
                </a:cubicBezTo>
                <a:cubicBezTo>
                  <a:pt x="1075" y="2485"/>
                  <a:pt x="1073" y="2482"/>
                  <a:pt x="1073" y="2476"/>
                </a:cubicBezTo>
                <a:cubicBezTo>
                  <a:pt x="1074" y="2468"/>
                  <a:pt x="1070" y="2464"/>
                  <a:pt x="1062" y="2468"/>
                </a:cubicBezTo>
                <a:cubicBezTo>
                  <a:pt x="1046" y="2475"/>
                  <a:pt x="1030" y="2476"/>
                  <a:pt x="1013" y="2475"/>
                </a:cubicBezTo>
                <a:cubicBezTo>
                  <a:pt x="1004" y="2475"/>
                  <a:pt x="996" y="2476"/>
                  <a:pt x="988" y="2479"/>
                </a:cubicBezTo>
                <a:cubicBezTo>
                  <a:pt x="982" y="2481"/>
                  <a:pt x="976" y="2485"/>
                  <a:pt x="986" y="2491"/>
                </a:cubicBezTo>
                <a:cubicBezTo>
                  <a:pt x="983" y="2496"/>
                  <a:pt x="963" y="2497"/>
                  <a:pt x="964" y="2492"/>
                </a:cubicBezTo>
                <a:cubicBezTo>
                  <a:pt x="964" y="2474"/>
                  <a:pt x="953" y="2486"/>
                  <a:pt x="947" y="2485"/>
                </a:cubicBezTo>
                <a:cubicBezTo>
                  <a:pt x="925" y="2484"/>
                  <a:pt x="923" y="2485"/>
                  <a:pt x="925" y="2500"/>
                </a:cubicBezTo>
                <a:cubicBezTo>
                  <a:pt x="911" y="2503"/>
                  <a:pt x="896" y="2502"/>
                  <a:pt x="881" y="2504"/>
                </a:cubicBezTo>
                <a:cubicBezTo>
                  <a:pt x="872" y="2505"/>
                  <a:pt x="867" y="2495"/>
                  <a:pt x="857" y="2499"/>
                </a:cubicBezTo>
                <a:cubicBezTo>
                  <a:pt x="835" y="2507"/>
                  <a:pt x="812" y="2507"/>
                  <a:pt x="788" y="2507"/>
                </a:cubicBezTo>
                <a:cubicBezTo>
                  <a:pt x="797" y="2510"/>
                  <a:pt x="805" y="2512"/>
                  <a:pt x="813" y="2511"/>
                </a:cubicBezTo>
                <a:cubicBezTo>
                  <a:pt x="835" y="2507"/>
                  <a:pt x="856" y="2510"/>
                  <a:pt x="877" y="2511"/>
                </a:cubicBezTo>
                <a:cubicBezTo>
                  <a:pt x="882" y="2511"/>
                  <a:pt x="887" y="2509"/>
                  <a:pt x="889" y="2515"/>
                </a:cubicBezTo>
                <a:cubicBezTo>
                  <a:pt x="898" y="2517"/>
                  <a:pt x="907" y="2512"/>
                  <a:pt x="916" y="2515"/>
                </a:cubicBezTo>
                <a:cubicBezTo>
                  <a:pt x="917" y="2522"/>
                  <a:pt x="911" y="2521"/>
                  <a:pt x="907" y="2523"/>
                </a:cubicBezTo>
                <a:cubicBezTo>
                  <a:pt x="905" y="2523"/>
                  <a:pt x="902" y="2524"/>
                  <a:pt x="903" y="2528"/>
                </a:cubicBezTo>
                <a:cubicBezTo>
                  <a:pt x="904" y="2530"/>
                  <a:pt x="906" y="2531"/>
                  <a:pt x="908" y="2530"/>
                </a:cubicBezTo>
                <a:cubicBezTo>
                  <a:pt x="917" y="2527"/>
                  <a:pt x="923" y="2531"/>
                  <a:pt x="930" y="2537"/>
                </a:cubicBezTo>
                <a:cubicBezTo>
                  <a:pt x="933" y="2530"/>
                  <a:pt x="927" y="2524"/>
                  <a:pt x="929" y="2519"/>
                </a:cubicBezTo>
                <a:cubicBezTo>
                  <a:pt x="950" y="2506"/>
                  <a:pt x="971" y="2520"/>
                  <a:pt x="993" y="2516"/>
                </a:cubicBezTo>
                <a:cubicBezTo>
                  <a:pt x="994" y="2520"/>
                  <a:pt x="996" y="2523"/>
                  <a:pt x="998" y="2524"/>
                </a:cubicBezTo>
                <a:cubicBezTo>
                  <a:pt x="1002" y="2528"/>
                  <a:pt x="1009" y="2526"/>
                  <a:pt x="1015" y="2524"/>
                </a:cubicBezTo>
                <a:cubicBezTo>
                  <a:pt x="1019" y="2524"/>
                  <a:pt x="1023" y="2534"/>
                  <a:pt x="1026" y="2534"/>
                </a:cubicBezTo>
                <a:cubicBezTo>
                  <a:pt x="1026" y="2534"/>
                  <a:pt x="1026" y="2534"/>
                  <a:pt x="1027" y="2533"/>
                </a:cubicBezTo>
                <a:cubicBezTo>
                  <a:pt x="1027" y="2533"/>
                  <a:pt x="1027" y="2533"/>
                  <a:pt x="1028" y="2533"/>
                </a:cubicBezTo>
                <a:cubicBezTo>
                  <a:pt x="1029" y="2532"/>
                  <a:pt x="1030" y="2529"/>
                  <a:pt x="1031" y="2523"/>
                </a:cubicBezTo>
                <a:cubicBezTo>
                  <a:pt x="1031" y="2521"/>
                  <a:pt x="1035" y="2520"/>
                  <a:pt x="1037" y="2519"/>
                </a:cubicBezTo>
                <a:cubicBezTo>
                  <a:pt x="1050" y="2507"/>
                  <a:pt x="1064" y="2516"/>
                  <a:pt x="1078" y="2515"/>
                </a:cubicBezTo>
                <a:cubicBezTo>
                  <a:pt x="1083" y="2515"/>
                  <a:pt x="1087" y="2515"/>
                  <a:pt x="1089" y="2521"/>
                </a:cubicBezTo>
                <a:cubicBezTo>
                  <a:pt x="1090" y="2526"/>
                  <a:pt x="1088" y="2531"/>
                  <a:pt x="1084" y="2534"/>
                </a:cubicBezTo>
                <a:cubicBezTo>
                  <a:pt x="1080" y="2536"/>
                  <a:pt x="1077" y="2538"/>
                  <a:pt x="1073" y="2540"/>
                </a:cubicBezTo>
                <a:cubicBezTo>
                  <a:pt x="1071" y="2539"/>
                  <a:pt x="1069" y="2540"/>
                  <a:pt x="1067" y="2540"/>
                </a:cubicBezTo>
                <a:cubicBezTo>
                  <a:pt x="1062" y="2542"/>
                  <a:pt x="1059" y="2548"/>
                  <a:pt x="1055" y="2550"/>
                </a:cubicBezTo>
                <a:cubicBezTo>
                  <a:pt x="1038" y="2544"/>
                  <a:pt x="1022" y="2548"/>
                  <a:pt x="1005" y="2551"/>
                </a:cubicBezTo>
                <a:cubicBezTo>
                  <a:pt x="998" y="2553"/>
                  <a:pt x="991" y="2554"/>
                  <a:pt x="983" y="2555"/>
                </a:cubicBezTo>
                <a:cubicBezTo>
                  <a:pt x="978" y="2554"/>
                  <a:pt x="972" y="2553"/>
                  <a:pt x="967" y="2552"/>
                </a:cubicBezTo>
                <a:cubicBezTo>
                  <a:pt x="963" y="2552"/>
                  <a:pt x="955" y="2550"/>
                  <a:pt x="955" y="2555"/>
                </a:cubicBezTo>
                <a:cubicBezTo>
                  <a:pt x="954" y="2570"/>
                  <a:pt x="946" y="2564"/>
                  <a:pt x="939" y="2562"/>
                </a:cubicBezTo>
                <a:cubicBezTo>
                  <a:pt x="933" y="2561"/>
                  <a:pt x="921" y="2560"/>
                  <a:pt x="921" y="2561"/>
                </a:cubicBezTo>
                <a:cubicBezTo>
                  <a:pt x="918" y="2575"/>
                  <a:pt x="910" y="2567"/>
                  <a:pt x="903" y="2567"/>
                </a:cubicBezTo>
                <a:cubicBezTo>
                  <a:pt x="898" y="2566"/>
                  <a:pt x="893" y="2556"/>
                  <a:pt x="888" y="2567"/>
                </a:cubicBezTo>
                <a:cubicBezTo>
                  <a:pt x="885" y="2574"/>
                  <a:pt x="880" y="2576"/>
                  <a:pt x="873" y="2574"/>
                </a:cubicBezTo>
                <a:cubicBezTo>
                  <a:pt x="867" y="2573"/>
                  <a:pt x="863" y="2576"/>
                  <a:pt x="862" y="2582"/>
                </a:cubicBezTo>
                <a:cubicBezTo>
                  <a:pt x="862" y="2588"/>
                  <a:pt x="867" y="2591"/>
                  <a:pt x="873" y="2592"/>
                </a:cubicBezTo>
                <a:cubicBezTo>
                  <a:pt x="882" y="2593"/>
                  <a:pt x="891" y="2592"/>
                  <a:pt x="898" y="2587"/>
                </a:cubicBezTo>
                <a:cubicBezTo>
                  <a:pt x="912" y="2578"/>
                  <a:pt x="920" y="2595"/>
                  <a:pt x="932" y="2595"/>
                </a:cubicBezTo>
                <a:cubicBezTo>
                  <a:pt x="932" y="2606"/>
                  <a:pt x="940" y="2603"/>
                  <a:pt x="947" y="2604"/>
                </a:cubicBezTo>
                <a:cubicBezTo>
                  <a:pt x="958" y="2606"/>
                  <a:pt x="968" y="2604"/>
                  <a:pt x="978" y="2601"/>
                </a:cubicBezTo>
                <a:cubicBezTo>
                  <a:pt x="995" y="2602"/>
                  <a:pt x="1013" y="2602"/>
                  <a:pt x="1030" y="2602"/>
                </a:cubicBezTo>
                <a:cubicBezTo>
                  <a:pt x="1048" y="2602"/>
                  <a:pt x="1065" y="2599"/>
                  <a:pt x="1083" y="2599"/>
                </a:cubicBezTo>
                <a:cubicBezTo>
                  <a:pt x="1083" y="2601"/>
                  <a:pt x="1084" y="2603"/>
                  <a:pt x="1084" y="2605"/>
                </a:cubicBezTo>
                <a:cubicBezTo>
                  <a:pt x="1085" y="2606"/>
                  <a:pt x="1086" y="2608"/>
                  <a:pt x="1086" y="2609"/>
                </a:cubicBezTo>
                <a:cubicBezTo>
                  <a:pt x="1087" y="2610"/>
                  <a:pt x="1087" y="2611"/>
                  <a:pt x="1088" y="2612"/>
                </a:cubicBezTo>
                <a:cubicBezTo>
                  <a:pt x="1091" y="2616"/>
                  <a:pt x="1095" y="2614"/>
                  <a:pt x="1104" y="2608"/>
                </a:cubicBezTo>
                <a:cubicBezTo>
                  <a:pt x="1108" y="2603"/>
                  <a:pt x="1112" y="2601"/>
                  <a:pt x="1116" y="2602"/>
                </a:cubicBezTo>
                <a:cubicBezTo>
                  <a:pt x="1121" y="2602"/>
                  <a:pt x="1127" y="2606"/>
                  <a:pt x="1132" y="2609"/>
                </a:cubicBezTo>
                <a:cubicBezTo>
                  <a:pt x="1132" y="2609"/>
                  <a:pt x="1132" y="2609"/>
                  <a:pt x="1132" y="2609"/>
                </a:cubicBezTo>
                <a:cubicBezTo>
                  <a:pt x="1139" y="2613"/>
                  <a:pt x="1146" y="2611"/>
                  <a:pt x="1153" y="2611"/>
                </a:cubicBezTo>
                <a:cubicBezTo>
                  <a:pt x="1154" y="2611"/>
                  <a:pt x="1155" y="2611"/>
                  <a:pt x="1156" y="2611"/>
                </a:cubicBezTo>
                <a:cubicBezTo>
                  <a:pt x="1159" y="2611"/>
                  <a:pt x="1162" y="2612"/>
                  <a:pt x="1162" y="2616"/>
                </a:cubicBezTo>
                <a:cubicBezTo>
                  <a:pt x="1162" y="2620"/>
                  <a:pt x="1159" y="2620"/>
                  <a:pt x="1156" y="2620"/>
                </a:cubicBezTo>
                <a:cubicBezTo>
                  <a:pt x="1151" y="2620"/>
                  <a:pt x="1148" y="2619"/>
                  <a:pt x="1145" y="2616"/>
                </a:cubicBezTo>
                <a:cubicBezTo>
                  <a:pt x="1140" y="2612"/>
                  <a:pt x="1134" y="2612"/>
                  <a:pt x="1129" y="2616"/>
                </a:cubicBezTo>
                <a:cubicBezTo>
                  <a:pt x="1120" y="2622"/>
                  <a:pt x="1109" y="2625"/>
                  <a:pt x="1099" y="2625"/>
                </a:cubicBezTo>
                <a:cubicBezTo>
                  <a:pt x="1084" y="2626"/>
                  <a:pt x="1071" y="2636"/>
                  <a:pt x="1055" y="2627"/>
                </a:cubicBezTo>
                <a:cubicBezTo>
                  <a:pt x="1049" y="2624"/>
                  <a:pt x="1037" y="2624"/>
                  <a:pt x="1039" y="2639"/>
                </a:cubicBezTo>
                <a:cubicBezTo>
                  <a:pt x="1040" y="2646"/>
                  <a:pt x="1032" y="2647"/>
                  <a:pt x="1028" y="2650"/>
                </a:cubicBezTo>
                <a:cubicBezTo>
                  <a:pt x="1024" y="2655"/>
                  <a:pt x="1010" y="2648"/>
                  <a:pt x="1013" y="2661"/>
                </a:cubicBezTo>
                <a:cubicBezTo>
                  <a:pt x="1016" y="2672"/>
                  <a:pt x="1026" y="2665"/>
                  <a:pt x="1033" y="2666"/>
                </a:cubicBezTo>
                <a:cubicBezTo>
                  <a:pt x="1034" y="2666"/>
                  <a:pt x="1035" y="2666"/>
                  <a:pt x="1036" y="2666"/>
                </a:cubicBezTo>
                <a:cubicBezTo>
                  <a:pt x="1044" y="2667"/>
                  <a:pt x="1052" y="2666"/>
                  <a:pt x="1056" y="2677"/>
                </a:cubicBezTo>
                <a:cubicBezTo>
                  <a:pt x="1060" y="2688"/>
                  <a:pt x="1052" y="2690"/>
                  <a:pt x="1044" y="2693"/>
                </a:cubicBezTo>
                <a:cubicBezTo>
                  <a:pt x="1051" y="2699"/>
                  <a:pt x="1057" y="2696"/>
                  <a:pt x="1063" y="2696"/>
                </a:cubicBezTo>
                <a:cubicBezTo>
                  <a:pt x="1074" y="2695"/>
                  <a:pt x="1085" y="2693"/>
                  <a:pt x="1096" y="2691"/>
                </a:cubicBezTo>
                <a:cubicBezTo>
                  <a:pt x="1103" y="2690"/>
                  <a:pt x="1118" y="2695"/>
                  <a:pt x="1108" y="2678"/>
                </a:cubicBezTo>
                <a:cubicBezTo>
                  <a:pt x="1107" y="2678"/>
                  <a:pt x="1107" y="2678"/>
                  <a:pt x="1107" y="2678"/>
                </a:cubicBezTo>
                <a:cubicBezTo>
                  <a:pt x="1108" y="2677"/>
                  <a:pt x="1110" y="2674"/>
                  <a:pt x="1111" y="2673"/>
                </a:cubicBezTo>
                <a:cubicBezTo>
                  <a:pt x="1113" y="2672"/>
                  <a:pt x="1115" y="2672"/>
                  <a:pt x="1117" y="2671"/>
                </a:cubicBezTo>
                <a:cubicBezTo>
                  <a:pt x="1120" y="2684"/>
                  <a:pt x="1127" y="2687"/>
                  <a:pt x="1139" y="2683"/>
                </a:cubicBezTo>
                <a:cubicBezTo>
                  <a:pt x="1143" y="2681"/>
                  <a:pt x="1148" y="2680"/>
                  <a:pt x="1153" y="2679"/>
                </a:cubicBezTo>
                <a:cubicBezTo>
                  <a:pt x="1156" y="2688"/>
                  <a:pt x="1162" y="2689"/>
                  <a:pt x="1170" y="2685"/>
                </a:cubicBezTo>
                <a:cubicBezTo>
                  <a:pt x="1175" y="2683"/>
                  <a:pt x="1180" y="2679"/>
                  <a:pt x="1186" y="2683"/>
                </a:cubicBezTo>
                <a:cubicBezTo>
                  <a:pt x="1192" y="2687"/>
                  <a:pt x="1195" y="2685"/>
                  <a:pt x="1198" y="2678"/>
                </a:cubicBezTo>
                <a:cubicBezTo>
                  <a:pt x="1199" y="2673"/>
                  <a:pt x="1207" y="2665"/>
                  <a:pt x="1211" y="2671"/>
                </a:cubicBezTo>
                <a:cubicBezTo>
                  <a:pt x="1219" y="2684"/>
                  <a:pt x="1227" y="2684"/>
                  <a:pt x="1239" y="2676"/>
                </a:cubicBezTo>
                <a:cubicBezTo>
                  <a:pt x="1241" y="2675"/>
                  <a:pt x="1244" y="2675"/>
                  <a:pt x="1246" y="2676"/>
                </a:cubicBezTo>
                <a:cubicBezTo>
                  <a:pt x="1261" y="2677"/>
                  <a:pt x="1275" y="2676"/>
                  <a:pt x="1289" y="2673"/>
                </a:cubicBezTo>
                <a:cubicBezTo>
                  <a:pt x="1289" y="2675"/>
                  <a:pt x="1289" y="2676"/>
                  <a:pt x="1289" y="2678"/>
                </a:cubicBezTo>
                <a:cubicBezTo>
                  <a:pt x="1272" y="2684"/>
                  <a:pt x="1255" y="2685"/>
                  <a:pt x="1238" y="2691"/>
                </a:cubicBezTo>
                <a:cubicBezTo>
                  <a:pt x="1214" y="2699"/>
                  <a:pt x="1187" y="2690"/>
                  <a:pt x="1162" y="2699"/>
                </a:cubicBezTo>
                <a:cubicBezTo>
                  <a:pt x="1159" y="2700"/>
                  <a:pt x="1151" y="2696"/>
                  <a:pt x="1152" y="2703"/>
                </a:cubicBezTo>
                <a:cubicBezTo>
                  <a:pt x="1152" y="2709"/>
                  <a:pt x="1159" y="2707"/>
                  <a:pt x="1164" y="2707"/>
                </a:cubicBezTo>
                <a:cubicBezTo>
                  <a:pt x="1180" y="2707"/>
                  <a:pt x="1196" y="2706"/>
                  <a:pt x="1213" y="2705"/>
                </a:cubicBezTo>
                <a:cubicBezTo>
                  <a:pt x="1238" y="2705"/>
                  <a:pt x="1263" y="2702"/>
                  <a:pt x="1290" y="2704"/>
                </a:cubicBezTo>
                <a:cubicBezTo>
                  <a:pt x="1289" y="2704"/>
                  <a:pt x="1289" y="2705"/>
                  <a:pt x="1288" y="2705"/>
                </a:cubicBezTo>
                <a:cubicBezTo>
                  <a:pt x="1278" y="2710"/>
                  <a:pt x="1269" y="2706"/>
                  <a:pt x="1261" y="2710"/>
                </a:cubicBezTo>
                <a:cubicBezTo>
                  <a:pt x="1246" y="2711"/>
                  <a:pt x="1231" y="2712"/>
                  <a:pt x="1215" y="2713"/>
                </a:cubicBezTo>
                <a:cubicBezTo>
                  <a:pt x="1185" y="2716"/>
                  <a:pt x="1154" y="2716"/>
                  <a:pt x="1123" y="2716"/>
                </a:cubicBezTo>
                <a:cubicBezTo>
                  <a:pt x="1094" y="2710"/>
                  <a:pt x="1065" y="2715"/>
                  <a:pt x="1036" y="2716"/>
                </a:cubicBezTo>
                <a:cubicBezTo>
                  <a:pt x="1012" y="2717"/>
                  <a:pt x="988" y="2719"/>
                  <a:pt x="966" y="2728"/>
                </a:cubicBezTo>
                <a:cubicBezTo>
                  <a:pt x="938" y="2734"/>
                  <a:pt x="910" y="2723"/>
                  <a:pt x="880" y="2735"/>
                </a:cubicBezTo>
                <a:cubicBezTo>
                  <a:pt x="896" y="2740"/>
                  <a:pt x="909" y="2740"/>
                  <a:pt x="922" y="2740"/>
                </a:cubicBezTo>
                <a:cubicBezTo>
                  <a:pt x="947" y="2740"/>
                  <a:pt x="973" y="2737"/>
                  <a:pt x="996" y="2743"/>
                </a:cubicBezTo>
                <a:cubicBezTo>
                  <a:pt x="1022" y="2749"/>
                  <a:pt x="1046" y="2745"/>
                  <a:pt x="1071" y="2746"/>
                </a:cubicBezTo>
                <a:cubicBezTo>
                  <a:pt x="1116" y="2746"/>
                  <a:pt x="1161" y="2740"/>
                  <a:pt x="1206" y="2743"/>
                </a:cubicBezTo>
                <a:cubicBezTo>
                  <a:pt x="1213" y="2744"/>
                  <a:pt x="1219" y="2743"/>
                  <a:pt x="1224" y="2740"/>
                </a:cubicBezTo>
                <a:cubicBezTo>
                  <a:pt x="1236" y="2741"/>
                  <a:pt x="1248" y="2742"/>
                  <a:pt x="1259" y="2743"/>
                </a:cubicBezTo>
                <a:cubicBezTo>
                  <a:pt x="1309" y="2745"/>
                  <a:pt x="1359" y="2742"/>
                  <a:pt x="1408" y="2740"/>
                </a:cubicBezTo>
                <a:cubicBezTo>
                  <a:pt x="1445" y="2738"/>
                  <a:pt x="1481" y="2737"/>
                  <a:pt x="1517" y="2733"/>
                </a:cubicBezTo>
                <a:cubicBezTo>
                  <a:pt x="1581" y="2728"/>
                  <a:pt x="1644" y="2721"/>
                  <a:pt x="1708" y="2715"/>
                </a:cubicBezTo>
                <a:cubicBezTo>
                  <a:pt x="1737" y="2711"/>
                  <a:pt x="1766" y="2706"/>
                  <a:pt x="1796" y="2706"/>
                </a:cubicBezTo>
                <a:cubicBezTo>
                  <a:pt x="1800" y="2706"/>
                  <a:pt x="1805" y="2706"/>
                  <a:pt x="1810" y="2707"/>
                </a:cubicBezTo>
                <a:cubicBezTo>
                  <a:pt x="1836" y="2718"/>
                  <a:pt x="1862" y="2711"/>
                  <a:pt x="1889" y="2711"/>
                </a:cubicBezTo>
                <a:cubicBezTo>
                  <a:pt x="1908" y="2711"/>
                  <a:pt x="1927" y="2706"/>
                  <a:pt x="1946" y="2712"/>
                </a:cubicBezTo>
                <a:cubicBezTo>
                  <a:pt x="1946" y="2714"/>
                  <a:pt x="1945" y="2715"/>
                  <a:pt x="1945" y="2716"/>
                </a:cubicBezTo>
                <a:cubicBezTo>
                  <a:pt x="1942" y="2720"/>
                  <a:pt x="1934" y="2720"/>
                  <a:pt x="1936" y="2728"/>
                </a:cubicBezTo>
                <a:cubicBezTo>
                  <a:pt x="1914" y="2728"/>
                  <a:pt x="1891" y="2727"/>
                  <a:pt x="1869" y="2730"/>
                </a:cubicBezTo>
                <a:cubicBezTo>
                  <a:pt x="1862" y="2731"/>
                  <a:pt x="1854" y="2733"/>
                  <a:pt x="1847" y="2735"/>
                </a:cubicBezTo>
                <a:cubicBezTo>
                  <a:pt x="1837" y="2734"/>
                  <a:pt x="1827" y="2731"/>
                  <a:pt x="1816" y="2740"/>
                </a:cubicBezTo>
                <a:cubicBezTo>
                  <a:pt x="1828" y="2740"/>
                  <a:pt x="1838" y="2740"/>
                  <a:pt x="1847" y="2740"/>
                </a:cubicBezTo>
                <a:cubicBezTo>
                  <a:pt x="1853" y="2741"/>
                  <a:pt x="1860" y="2743"/>
                  <a:pt x="1866" y="2743"/>
                </a:cubicBezTo>
                <a:cubicBezTo>
                  <a:pt x="1920" y="2748"/>
                  <a:pt x="1974" y="2746"/>
                  <a:pt x="2027" y="2746"/>
                </a:cubicBezTo>
                <a:cubicBezTo>
                  <a:pt x="2029" y="2746"/>
                  <a:pt x="2031" y="2746"/>
                  <a:pt x="2032" y="2746"/>
                </a:cubicBezTo>
                <a:cubicBezTo>
                  <a:pt x="2043" y="2746"/>
                  <a:pt x="2055" y="2746"/>
                  <a:pt x="2066" y="2743"/>
                </a:cubicBezTo>
                <a:cubicBezTo>
                  <a:pt x="2070" y="2743"/>
                  <a:pt x="2073" y="2743"/>
                  <a:pt x="2077" y="2743"/>
                </a:cubicBezTo>
                <a:cubicBezTo>
                  <a:pt x="2090" y="2747"/>
                  <a:pt x="2102" y="2747"/>
                  <a:pt x="2115" y="2745"/>
                </a:cubicBezTo>
                <a:cubicBezTo>
                  <a:pt x="2118" y="2745"/>
                  <a:pt x="2121" y="2745"/>
                  <a:pt x="2123" y="2745"/>
                </a:cubicBezTo>
                <a:cubicBezTo>
                  <a:pt x="2127" y="2746"/>
                  <a:pt x="2130" y="2746"/>
                  <a:pt x="2133" y="2746"/>
                </a:cubicBezTo>
                <a:cubicBezTo>
                  <a:pt x="2214" y="2747"/>
                  <a:pt x="2295" y="2746"/>
                  <a:pt x="2376" y="2742"/>
                </a:cubicBezTo>
                <a:cubicBezTo>
                  <a:pt x="2394" y="2741"/>
                  <a:pt x="2411" y="2746"/>
                  <a:pt x="2428" y="2743"/>
                </a:cubicBezTo>
                <a:cubicBezTo>
                  <a:pt x="2479" y="2735"/>
                  <a:pt x="2530" y="2740"/>
                  <a:pt x="2580" y="2731"/>
                </a:cubicBezTo>
                <a:cubicBezTo>
                  <a:pt x="2612" y="2726"/>
                  <a:pt x="2645" y="2726"/>
                  <a:pt x="2678" y="2723"/>
                </a:cubicBezTo>
                <a:cubicBezTo>
                  <a:pt x="2728" y="2719"/>
                  <a:pt x="2777" y="2711"/>
                  <a:pt x="2827" y="2703"/>
                </a:cubicBezTo>
                <a:cubicBezTo>
                  <a:pt x="2879" y="2695"/>
                  <a:pt x="2931" y="2690"/>
                  <a:pt x="2983" y="2679"/>
                </a:cubicBezTo>
                <a:cubicBezTo>
                  <a:pt x="3011" y="2674"/>
                  <a:pt x="3038" y="2664"/>
                  <a:pt x="3066" y="2658"/>
                </a:cubicBezTo>
                <a:cubicBezTo>
                  <a:pt x="3142" y="2643"/>
                  <a:pt x="3219" y="2629"/>
                  <a:pt x="3296" y="2615"/>
                </a:cubicBezTo>
                <a:cubicBezTo>
                  <a:pt x="3330" y="2609"/>
                  <a:pt x="3363" y="2597"/>
                  <a:pt x="3396" y="2589"/>
                </a:cubicBezTo>
                <a:cubicBezTo>
                  <a:pt x="3455" y="2576"/>
                  <a:pt x="3513" y="2560"/>
                  <a:pt x="3569" y="2540"/>
                </a:cubicBezTo>
                <a:cubicBezTo>
                  <a:pt x="3581" y="2543"/>
                  <a:pt x="3591" y="2536"/>
                  <a:pt x="3602" y="2534"/>
                </a:cubicBezTo>
                <a:cubicBezTo>
                  <a:pt x="3649" y="2523"/>
                  <a:pt x="3695" y="2509"/>
                  <a:pt x="3736" y="2482"/>
                </a:cubicBezTo>
                <a:cubicBezTo>
                  <a:pt x="3764" y="2473"/>
                  <a:pt x="3790" y="2459"/>
                  <a:pt x="3817" y="2447"/>
                </a:cubicBezTo>
                <a:cubicBezTo>
                  <a:pt x="3855" y="2431"/>
                  <a:pt x="3895" y="2423"/>
                  <a:pt x="3932" y="2405"/>
                </a:cubicBezTo>
                <a:cubicBezTo>
                  <a:pt x="3940" y="2402"/>
                  <a:pt x="3943" y="2399"/>
                  <a:pt x="3939" y="2390"/>
                </a:cubicBezTo>
                <a:cubicBezTo>
                  <a:pt x="3934" y="2377"/>
                  <a:pt x="3939" y="2370"/>
                  <a:pt x="3953" y="2368"/>
                </a:cubicBezTo>
                <a:cubicBezTo>
                  <a:pt x="3955" y="2367"/>
                  <a:pt x="3958" y="2367"/>
                  <a:pt x="3959" y="2366"/>
                </a:cubicBezTo>
                <a:cubicBezTo>
                  <a:pt x="3963" y="2365"/>
                  <a:pt x="3967" y="2363"/>
                  <a:pt x="3969" y="2360"/>
                </a:cubicBezTo>
                <a:cubicBezTo>
                  <a:pt x="3971" y="2359"/>
                  <a:pt x="3972" y="2357"/>
                  <a:pt x="3973" y="2355"/>
                </a:cubicBezTo>
                <a:cubicBezTo>
                  <a:pt x="3973" y="2355"/>
                  <a:pt x="3973" y="2355"/>
                  <a:pt x="3973" y="2355"/>
                </a:cubicBezTo>
                <a:cubicBezTo>
                  <a:pt x="3982" y="2345"/>
                  <a:pt x="3996" y="2343"/>
                  <a:pt x="4006" y="2334"/>
                </a:cubicBezTo>
                <a:cubicBezTo>
                  <a:pt x="4008" y="2331"/>
                  <a:pt x="4014" y="2330"/>
                  <a:pt x="4013" y="2327"/>
                </a:cubicBezTo>
                <a:cubicBezTo>
                  <a:pt x="4010" y="2315"/>
                  <a:pt x="4009" y="2299"/>
                  <a:pt x="4002" y="2295"/>
                </a:cubicBezTo>
                <a:cubicBezTo>
                  <a:pt x="3998" y="2293"/>
                  <a:pt x="3996" y="2291"/>
                  <a:pt x="3995" y="2289"/>
                </a:cubicBezTo>
                <a:cubicBezTo>
                  <a:pt x="3993" y="2284"/>
                  <a:pt x="3999" y="2280"/>
                  <a:pt x="3999" y="2275"/>
                </a:cubicBezTo>
                <a:cubicBezTo>
                  <a:pt x="4007" y="2271"/>
                  <a:pt x="4012" y="2267"/>
                  <a:pt x="4010" y="2262"/>
                </a:cubicBezTo>
                <a:cubicBezTo>
                  <a:pt x="4010" y="2259"/>
                  <a:pt x="4008" y="2257"/>
                  <a:pt x="4004" y="2254"/>
                </a:cubicBezTo>
                <a:cubicBezTo>
                  <a:pt x="4002" y="2252"/>
                  <a:pt x="4001" y="2250"/>
                  <a:pt x="4000" y="2247"/>
                </a:cubicBezTo>
                <a:cubicBezTo>
                  <a:pt x="4004" y="2241"/>
                  <a:pt x="4013" y="2235"/>
                  <a:pt x="4006" y="2225"/>
                </a:cubicBezTo>
                <a:cubicBezTo>
                  <a:pt x="4003" y="2218"/>
                  <a:pt x="4003" y="2209"/>
                  <a:pt x="4007" y="2203"/>
                </a:cubicBezTo>
                <a:cubicBezTo>
                  <a:pt x="4016" y="2191"/>
                  <a:pt x="4007" y="2190"/>
                  <a:pt x="4000" y="2189"/>
                </a:cubicBezTo>
                <a:cubicBezTo>
                  <a:pt x="3995" y="2188"/>
                  <a:pt x="3990" y="2189"/>
                  <a:pt x="3985" y="2190"/>
                </a:cubicBezTo>
                <a:cubicBezTo>
                  <a:pt x="3985" y="2190"/>
                  <a:pt x="3985" y="2190"/>
                  <a:pt x="3985" y="2190"/>
                </a:cubicBezTo>
                <a:cubicBezTo>
                  <a:pt x="3985" y="2188"/>
                  <a:pt x="3985" y="2187"/>
                  <a:pt x="3984" y="2186"/>
                </a:cubicBezTo>
                <a:cubicBezTo>
                  <a:pt x="3983" y="2186"/>
                  <a:pt x="3983" y="2185"/>
                  <a:pt x="3982" y="2185"/>
                </a:cubicBezTo>
                <a:cubicBezTo>
                  <a:pt x="3981" y="2179"/>
                  <a:pt x="3979" y="2175"/>
                  <a:pt x="3975" y="2171"/>
                </a:cubicBezTo>
                <a:cubicBezTo>
                  <a:pt x="3972" y="2169"/>
                  <a:pt x="3969" y="2167"/>
                  <a:pt x="3966" y="2165"/>
                </a:cubicBezTo>
                <a:cubicBezTo>
                  <a:pt x="3965" y="2165"/>
                  <a:pt x="3964" y="2164"/>
                  <a:pt x="3962" y="2164"/>
                </a:cubicBezTo>
                <a:cubicBezTo>
                  <a:pt x="3962" y="2164"/>
                  <a:pt x="3961" y="2163"/>
                  <a:pt x="3960" y="2163"/>
                </a:cubicBezTo>
                <a:cubicBezTo>
                  <a:pt x="3958" y="2163"/>
                  <a:pt x="3957" y="2162"/>
                  <a:pt x="3955" y="2162"/>
                </a:cubicBezTo>
                <a:cubicBezTo>
                  <a:pt x="3954" y="2162"/>
                  <a:pt x="3953" y="2161"/>
                  <a:pt x="3952" y="2161"/>
                </a:cubicBezTo>
                <a:cubicBezTo>
                  <a:pt x="3942" y="2159"/>
                  <a:pt x="3933" y="2157"/>
                  <a:pt x="3926" y="2148"/>
                </a:cubicBezTo>
                <a:cubicBezTo>
                  <a:pt x="3921" y="2143"/>
                  <a:pt x="3915" y="2141"/>
                  <a:pt x="3908" y="2144"/>
                </a:cubicBezTo>
                <a:cubicBezTo>
                  <a:pt x="3895" y="2151"/>
                  <a:pt x="3879" y="2142"/>
                  <a:pt x="3866" y="2151"/>
                </a:cubicBezTo>
                <a:cubicBezTo>
                  <a:pt x="3863" y="2152"/>
                  <a:pt x="3854" y="2147"/>
                  <a:pt x="3854" y="2154"/>
                </a:cubicBezTo>
                <a:cubicBezTo>
                  <a:pt x="3854" y="2160"/>
                  <a:pt x="3862" y="2158"/>
                  <a:pt x="3867" y="2158"/>
                </a:cubicBezTo>
                <a:cubicBezTo>
                  <a:pt x="3878" y="2158"/>
                  <a:pt x="3888" y="2160"/>
                  <a:pt x="3898" y="2166"/>
                </a:cubicBezTo>
                <a:cubicBezTo>
                  <a:pt x="3891" y="2167"/>
                  <a:pt x="3884" y="2167"/>
                  <a:pt x="3877" y="2168"/>
                </a:cubicBezTo>
                <a:cubicBezTo>
                  <a:pt x="3868" y="2167"/>
                  <a:pt x="3860" y="2167"/>
                  <a:pt x="3852" y="2167"/>
                </a:cubicBezTo>
                <a:cubicBezTo>
                  <a:pt x="3835" y="2166"/>
                  <a:pt x="3819" y="2168"/>
                  <a:pt x="3803" y="2169"/>
                </a:cubicBezTo>
                <a:cubicBezTo>
                  <a:pt x="3794" y="2169"/>
                  <a:pt x="3786" y="2169"/>
                  <a:pt x="3778" y="2169"/>
                </a:cubicBezTo>
                <a:cubicBezTo>
                  <a:pt x="3769" y="2169"/>
                  <a:pt x="3761" y="2173"/>
                  <a:pt x="3753" y="2177"/>
                </a:cubicBezTo>
                <a:cubicBezTo>
                  <a:pt x="3741" y="2184"/>
                  <a:pt x="3728" y="2186"/>
                  <a:pt x="3715" y="2176"/>
                </a:cubicBezTo>
                <a:cubicBezTo>
                  <a:pt x="3712" y="2173"/>
                  <a:pt x="3706" y="2172"/>
                  <a:pt x="3702" y="2170"/>
                </a:cubicBezTo>
                <a:cubicBezTo>
                  <a:pt x="3697" y="2165"/>
                  <a:pt x="3690" y="2165"/>
                  <a:pt x="3683" y="2163"/>
                </a:cubicBezTo>
                <a:cubicBezTo>
                  <a:pt x="3683" y="2162"/>
                  <a:pt x="3682" y="2160"/>
                  <a:pt x="3681" y="2159"/>
                </a:cubicBezTo>
                <a:cubicBezTo>
                  <a:pt x="3679" y="2155"/>
                  <a:pt x="3675" y="2152"/>
                  <a:pt x="3671" y="2149"/>
                </a:cubicBezTo>
                <a:cubicBezTo>
                  <a:pt x="3675" y="2148"/>
                  <a:pt x="3675" y="2146"/>
                  <a:pt x="3675" y="2144"/>
                </a:cubicBezTo>
                <a:cubicBezTo>
                  <a:pt x="3675" y="2142"/>
                  <a:pt x="3674" y="2140"/>
                  <a:pt x="3673" y="2138"/>
                </a:cubicBezTo>
                <a:cubicBezTo>
                  <a:pt x="3673" y="2137"/>
                  <a:pt x="3673" y="2135"/>
                  <a:pt x="3673" y="2134"/>
                </a:cubicBezTo>
                <a:cubicBezTo>
                  <a:pt x="3679" y="2119"/>
                  <a:pt x="3718" y="2109"/>
                  <a:pt x="3733" y="2118"/>
                </a:cubicBezTo>
                <a:cubicBezTo>
                  <a:pt x="3735" y="2126"/>
                  <a:pt x="3741" y="2126"/>
                  <a:pt x="3747" y="2124"/>
                </a:cubicBezTo>
                <a:cubicBezTo>
                  <a:pt x="3758" y="2119"/>
                  <a:pt x="3768" y="2122"/>
                  <a:pt x="3775" y="2129"/>
                </a:cubicBezTo>
                <a:cubicBezTo>
                  <a:pt x="3781" y="2133"/>
                  <a:pt x="3785" y="2133"/>
                  <a:pt x="3790" y="2130"/>
                </a:cubicBezTo>
                <a:cubicBezTo>
                  <a:pt x="3797" y="2126"/>
                  <a:pt x="3801" y="2120"/>
                  <a:pt x="3800" y="2112"/>
                </a:cubicBezTo>
                <a:cubicBezTo>
                  <a:pt x="3800" y="2110"/>
                  <a:pt x="3800" y="2109"/>
                  <a:pt x="3799" y="2108"/>
                </a:cubicBezTo>
                <a:cubicBezTo>
                  <a:pt x="3797" y="2104"/>
                  <a:pt x="3792" y="2103"/>
                  <a:pt x="3788" y="2103"/>
                </a:cubicBezTo>
                <a:cubicBezTo>
                  <a:pt x="3780" y="2099"/>
                  <a:pt x="3772" y="2094"/>
                  <a:pt x="3764" y="2092"/>
                </a:cubicBezTo>
                <a:cubicBezTo>
                  <a:pt x="3761" y="2092"/>
                  <a:pt x="3758" y="2091"/>
                  <a:pt x="3755" y="2091"/>
                </a:cubicBezTo>
                <a:cubicBezTo>
                  <a:pt x="3750" y="2091"/>
                  <a:pt x="3744" y="2092"/>
                  <a:pt x="3743" y="2086"/>
                </a:cubicBezTo>
                <a:cubicBezTo>
                  <a:pt x="3741" y="2079"/>
                  <a:pt x="3748" y="2079"/>
                  <a:pt x="3752" y="2076"/>
                </a:cubicBezTo>
                <a:cubicBezTo>
                  <a:pt x="3758" y="2071"/>
                  <a:pt x="3767" y="2068"/>
                  <a:pt x="3769" y="2059"/>
                </a:cubicBezTo>
                <a:cubicBezTo>
                  <a:pt x="3785" y="2039"/>
                  <a:pt x="3809" y="2032"/>
                  <a:pt x="3832" y="2023"/>
                </a:cubicBezTo>
                <a:cubicBezTo>
                  <a:pt x="3859" y="2013"/>
                  <a:pt x="3886" y="2003"/>
                  <a:pt x="3911" y="1989"/>
                </a:cubicBezTo>
                <a:cubicBezTo>
                  <a:pt x="3914" y="1988"/>
                  <a:pt x="3917" y="1987"/>
                  <a:pt x="3920" y="1986"/>
                </a:cubicBezTo>
                <a:cubicBezTo>
                  <a:pt x="3929" y="1982"/>
                  <a:pt x="3937" y="1978"/>
                  <a:pt x="3945" y="1974"/>
                </a:cubicBezTo>
                <a:cubicBezTo>
                  <a:pt x="3953" y="1973"/>
                  <a:pt x="3961" y="1972"/>
                  <a:pt x="3968" y="1969"/>
                </a:cubicBezTo>
                <a:cubicBezTo>
                  <a:pt x="3969" y="1968"/>
                  <a:pt x="3971" y="1968"/>
                  <a:pt x="3973" y="1967"/>
                </a:cubicBezTo>
                <a:cubicBezTo>
                  <a:pt x="3974" y="1966"/>
                  <a:pt x="3975" y="1965"/>
                  <a:pt x="3976" y="1964"/>
                </a:cubicBezTo>
                <a:cubicBezTo>
                  <a:pt x="3980" y="1963"/>
                  <a:pt x="3984" y="1962"/>
                  <a:pt x="3988" y="1961"/>
                </a:cubicBezTo>
                <a:cubicBezTo>
                  <a:pt x="3989" y="1961"/>
                  <a:pt x="3990" y="1961"/>
                  <a:pt x="3992" y="1961"/>
                </a:cubicBezTo>
                <a:cubicBezTo>
                  <a:pt x="3999" y="1962"/>
                  <a:pt x="4005" y="1960"/>
                  <a:pt x="4011" y="1958"/>
                </a:cubicBezTo>
                <a:cubicBezTo>
                  <a:pt x="4013" y="1956"/>
                  <a:pt x="4016" y="1955"/>
                  <a:pt x="4018" y="1954"/>
                </a:cubicBezTo>
                <a:cubicBezTo>
                  <a:pt x="4038" y="1943"/>
                  <a:pt x="4046" y="1925"/>
                  <a:pt x="4053" y="1905"/>
                </a:cubicBezTo>
                <a:cubicBezTo>
                  <a:pt x="4055" y="1904"/>
                  <a:pt x="4057" y="1903"/>
                  <a:pt x="4059" y="1902"/>
                </a:cubicBezTo>
                <a:cubicBezTo>
                  <a:pt x="4065" y="1902"/>
                  <a:pt x="4070" y="1900"/>
                  <a:pt x="4073" y="1895"/>
                </a:cubicBezTo>
                <a:cubicBezTo>
                  <a:pt x="4073" y="1895"/>
                  <a:pt x="4074" y="1894"/>
                  <a:pt x="4074" y="1893"/>
                </a:cubicBezTo>
                <a:cubicBezTo>
                  <a:pt x="4078" y="1885"/>
                  <a:pt x="4082" y="1880"/>
                  <a:pt x="4091" y="1888"/>
                </a:cubicBezTo>
                <a:cubicBezTo>
                  <a:pt x="4095" y="1892"/>
                  <a:pt x="4101" y="1891"/>
                  <a:pt x="4105" y="1886"/>
                </a:cubicBezTo>
                <a:cubicBezTo>
                  <a:pt x="4111" y="1877"/>
                  <a:pt x="4118" y="1868"/>
                  <a:pt x="4118" y="1856"/>
                </a:cubicBezTo>
                <a:cubicBezTo>
                  <a:pt x="4119" y="1833"/>
                  <a:pt x="4120" y="1811"/>
                  <a:pt x="4120" y="1788"/>
                </a:cubicBezTo>
                <a:cubicBezTo>
                  <a:pt x="4121" y="1776"/>
                  <a:pt x="4121" y="1764"/>
                  <a:pt x="4114" y="1754"/>
                </a:cubicBezTo>
                <a:close/>
                <a:moveTo>
                  <a:pt x="448" y="241"/>
                </a:moveTo>
                <a:cubicBezTo>
                  <a:pt x="448" y="241"/>
                  <a:pt x="448" y="241"/>
                  <a:pt x="448" y="241"/>
                </a:cubicBezTo>
                <a:cubicBezTo>
                  <a:pt x="448" y="241"/>
                  <a:pt x="448" y="241"/>
                  <a:pt x="448" y="241"/>
                </a:cubicBezTo>
                <a:close/>
              </a:path>
            </a:pathLst>
          </a:custGeom>
          <a:pattFill prst="lgCheck">
            <a:fgClr>
              <a:srgbClr val="D0D1CE"/>
            </a:fgClr>
            <a:bgClr>
              <a:schemeClr val="bg1"/>
            </a:bgClr>
          </a:pattFill>
          <a:ln>
            <a:noFill/>
          </a:ln>
          <a:extLst/>
        </p:spPr>
        <p:txBody>
          <a:bodyPr vert="horz" wrap="square" lIns="35652" tIns="17826" rIns="35652" bIns="17826" numCol="1" anchor="t" anchorCtr="0" compatLnSpc="1">
            <a:prstTxWarp prst="textNoShape">
              <a:avLst/>
            </a:prstTxWarp>
          </a:bodyPr>
          <a:lstStyle>
            <a:lvl1pPr>
              <a:defRPr sz="270"/>
            </a:lvl1pPr>
          </a:lstStyle>
          <a:p>
            <a:endParaRPr lang="en-US" dirty="0"/>
          </a:p>
        </p:txBody>
      </p:sp>
      <p:sp>
        <p:nvSpPr>
          <p:cNvPr id="9" name="Freeform 17"/>
          <p:cNvSpPr>
            <a:spLocks/>
          </p:cNvSpPr>
          <p:nvPr userDrawn="1"/>
        </p:nvSpPr>
        <p:spPr bwMode="auto">
          <a:xfrm>
            <a:off x="164123" y="369015"/>
            <a:ext cx="4056857" cy="6304754"/>
          </a:xfrm>
          <a:custGeom>
            <a:avLst/>
            <a:gdLst>
              <a:gd name="T0" fmla="*/ 898 w 3706"/>
              <a:gd name="T1" fmla="*/ 2549 h 4320"/>
              <a:gd name="T2" fmla="*/ 1251 w 3706"/>
              <a:gd name="T3" fmla="*/ 2797 h 4320"/>
              <a:gd name="T4" fmla="*/ 1315 w 3706"/>
              <a:gd name="T5" fmla="*/ 2839 h 4320"/>
              <a:gd name="T6" fmla="*/ 1351 w 3706"/>
              <a:gd name="T7" fmla="*/ 2841 h 4320"/>
              <a:gd name="T8" fmla="*/ 1360 w 3706"/>
              <a:gd name="T9" fmla="*/ 2874 h 4320"/>
              <a:gd name="T10" fmla="*/ 1360 w 3706"/>
              <a:gd name="T11" fmla="*/ 2874 h 4320"/>
              <a:gd name="T12" fmla="*/ 1373 w 3706"/>
              <a:gd name="T13" fmla="*/ 2879 h 4320"/>
              <a:gd name="T14" fmla="*/ 1377 w 3706"/>
              <a:gd name="T15" fmla="*/ 2881 h 4320"/>
              <a:gd name="T16" fmla="*/ 1408 w 3706"/>
              <a:gd name="T17" fmla="*/ 2900 h 4320"/>
              <a:gd name="T18" fmla="*/ 1424 w 3706"/>
              <a:gd name="T19" fmla="*/ 2901 h 4320"/>
              <a:gd name="T20" fmla="*/ 1425 w 3706"/>
              <a:gd name="T21" fmla="*/ 2910 h 4320"/>
              <a:gd name="T22" fmla="*/ 1451 w 3706"/>
              <a:gd name="T23" fmla="*/ 2922 h 4320"/>
              <a:gd name="T24" fmla="*/ 1470 w 3706"/>
              <a:gd name="T25" fmla="*/ 2933 h 4320"/>
              <a:gd name="T26" fmla="*/ 1488 w 3706"/>
              <a:gd name="T27" fmla="*/ 2944 h 4320"/>
              <a:gd name="T28" fmla="*/ 1497 w 3706"/>
              <a:gd name="T29" fmla="*/ 2952 h 4320"/>
              <a:gd name="T30" fmla="*/ 1518 w 3706"/>
              <a:gd name="T31" fmla="*/ 2964 h 4320"/>
              <a:gd name="T32" fmla="*/ 1534 w 3706"/>
              <a:gd name="T33" fmla="*/ 2971 h 4320"/>
              <a:gd name="T34" fmla="*/ 1535 w 3706"/>
              <a:gd name="T35" fmla="*/ 2999 h 4320"/>
              <a:gd name="T36" fmla="*/ 1562 w 3706"/>
              <a:gd name="T37" fmla="*/ 3006 h 4320"/>
              <a:gd name="T38" fmla="*/ 1894 w 3706"/>
              <a:gd name="T39" fmla="*/ 3203 h 4320"/>
              <a:gd name="T40" fmla="*/ 2717 w 3706"/>
              <a:gd name="T41" fmla="*/ 3737 h 4320"/>
              <a:gd name="T42" fmla="*/ 2778 w 3706"/>
              <a:gd name="T43" fmla="*/ 3740 h 4320"/>
              <a:gd name="T44" fmla="*/ 2934 w 3706"/>
              <a:gd name="T45" fmla="*/ 3807 h 4320"/>
              <a:gd name="T46" fmla="*/ 3706 w 3706"/>
              <a:gd name="T47" fmla="*/ 4013 h 4320"/>
              <a:gd name="T48" fmla="*/ 3607 w 3706"/>
              <a:gd name="T49" fmla="*/ 4232 h 4320"/>
              <a:gd name="T50" fmla="*/ 3682 w 3706"/>
              <a:gd name="T51" fmla="*/ 3623 h 4320"/>
              <a:gd name="T52" fmla="*/ 3662 w 3706"/>
              <a:gd name="T53" fmla="*/ 3810 h 4320"/>
              <a:gd name="T54" fmla="*/ 3651 w 3706"/>
              <a:gd name="T55" fmla="*/ 4207 h 4320"/>
              <a:gd name="T56" fmla="*/ 3271 w 3706"/>
              <a:gd name="T57" fmla="*/ 3928 h 4320"/>
              <a:gd name="T58" fmla="*/ 3195 w 3706"/>
              <a:gd name="T59" fmla="*/ 3837 h 4320"/>
              <a:gd name="T60" fmla="*/ 3392 w 3706"/>
              <a:gd name="T61" fmla="*/ 3935 h 4320"/>
              <a:gd name="T62" fmla="*/ 3553 w 3706"/>
              <a:gd name="T63" fmla="*/ 3153 h 4320"/>
              <a:gd name="T64" fmla="*/ 3242 w 3706"/>
              <a:gd name="T65" fmla="*/ 3788 h 4320"/>
              <a:gd name="T66" fmla="*/ 3527 w 3706"/>
              <a:gd name="T67" fmla="*/ 2734 h 4320"/>
              <a:gd name="T68" fmla="*/ 3513 w 3706"/>
              <a:gd name="T69" fmla="*/ 2912 h 4320"/>
              <a:gd name="T70" fmla="*/ 3505 w 3706"/>
              <a:gd name="T71" fmla="*/ 3044 h 4320"/>
              <a:gd name="T72" fmla="*/ 3491 w 3706"/>
              <a:gd name="T73" fmla="*/ 2818 h 4320"/>
              <a:gd name="T74" fmla="*/ 2647 w 3706"/>
              <a:gd name="T75" fmla="*/ 3312 h 4320"/>
              <a:gd name="T76" fmla="*/ 1461 w 3706"/>
              <a:gd name="T77" fmla="*/ 2500 h 4320"/>
              <a:gd name="T78" fmla="*/ 1140 w 3706"/>
              <a:gd name="T79" fmla="*/ 2298 h 4320"/>
              <a:gd name="T80" fmla="*/ 1103 w 3706"/>
              <a:gd name="T81" fmla="*/ 2287 h 4320"/>
              <a:gd name="T82" fmla="*/ 1039 w 3706"/>
              <a:gd name="T83" fmla="*/ 2231 h 4320"/>
              <a:gd name="T84" fmla="*/ 794 w 3706"/>
              <a:gd name="T85" fmla="*/ 2059 h 4320"/>
              <a:gd name="T86" fmla="*/ 670 w 3706"/>
              <a:gd name="T87" fmla="*/ 1920 h 4320"/>
              <a:gd name="T88" fmla="*/ 1530 w 3706"/>
              <a:gd name="T89" fmla="*/ 1345 h 4320"/>
              <a:gd name="T90" fmla="*/ 3455 w 3706"/>
              <a:gd name="T91" fmla="*/ 11 h 4320"/>
              <a:gd name="T92" fmla="*/ 2948 w 3706"/>
              <a:gd name="T93" fmla="*/ 244 h 4320"/>
              <a:gd name="T94" fmla="*/ 2062 w 3706"/>
              <a:gd name="T95" fmla="*/ 861 h 4320"/>
              <a:gd name="T96" fmla="*/ 1680 w 3706"/>
              <a:gd name="T97" fmla="*/ 1018 h 4320"/>
              <a:gd name="T98" fmla="*/ 1058 w 3706"/>
              <a:gd name="T99" fmla="*/ 1439 h 4320"/>
              <a:gd name="T100" fmla="*/ 703 w 3706"/>
              <a:gd name="T101" fmla="*/ 1669 h 4320"/>
              <a:gd name="T102" fmla="*/ 380 w 3706"/>
              <a:gd name="T103" fmla="*/ 2051 h 4320"/>
              <a:gd name="T104" fmla="*/ 372 w 3706"/>
              <a:gd name="T105" fmla="*/ 1854 h 4320"/>
              <a:gd name="T106" fmla="*/ 1825 w 3706"/>
              <a:gd name="T107" fmla="*/ 880 h 4320"/>
              <a:gd name="T108" fmla="*/ 2520 w 3706"/>
              <a:gd name="T109" fmla="*/ 444 h 4320"/>
              <a:gd name="T110" fmla="*/ 2951 w 3706"/>
              <a:gd name="T111" fmla="*/ 113 h 4320"/>
              <a:gd name="T112" fmla="*/ 2118 w 3706"/>
              <a:gd name="T113" fmla="*/ 615 h 4320"/>
              <a:gd name="T114" fmla="*/ 1309 w 3706"/>
              <a:gd name="T115" fmla="*/ 1122 h 4320"/>
              <a:gd name="T116" fmla="*/ 1242 w 3706"/>
              <a:gd name="T117" fmla="*/ 1174 h 4320"/>
              <a:gd name="T118" fmla="*/ 940 w 3706"/>
              <a:gd name="T119" fmla="*/ 1366 h 4320"/>
              <a:gd name="T120" fmla="*/ 0 w 3706"/>
              <a:gd name="T121" fmla="*/ 197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06" h="4320">
                <a:moveTo>
                  <a:pt x="630" y="2385"/>
                </a:moveTo>
                <a:cubicBezTo>
                  <a:pt x="681" y="2418"/>
                  <a:pt x="732" y="2449"/>
                  <a:pt x="784" y="2480"/>
                </a:cubicBezTo>
                <a:cubicBezTo>
                  <a:pt x="822" y="2503"/>
                  <a:pt x="860" y="2526"/>
                  <a:pt x="898" y="2549"/>
                </a:cubicBezTo>
                <a:cubicBezTo>
                  <a:pt x="907" y="2554"/>
                  <a:pt x="919" y="2555"/>
                  <a:pt x="926" y="2562"/>
                </a:cubicBezTo>
                <a:cubicBezTo>
                  <a:pt x="958" y="2591"/>
                  <a:pt x="986" y="2628"/>
                  <a:pt x="1021" y="2652"/>
                </a:cubicBezTo>
                <a:cubicBezTo>
                  <a:pt x="1096" y="2704"/>
                  <a:pt x="1174" y="2749"/>
                  <a:pt x="1251" y="2797"/>
                </a:cubicBezTo>
                <a:cubicBezTo>
                  <a:pt x="1251" y="2800"/>
                  <a:pt x="1250" y="2803"/>
                  <a:pt x="1251" y="2806"/>
                </a:cubicBezTo>
                <a:cubicBezTo>
                  <a:pt x="1257" y="2808"/>
                  <a:pt x="1263" y="2810"/>
                  <a:pt x="1269" y="2812"/>
                </a:cubicBezTo>
                <a:cubicBezTo>
                  <a:pt x="1285" y="2821"/>
                  <a:pt x="1300" y="2830"/>
                  <a:pt x="1315" y="2839"/>
                </a:cubicBezTo>
                <a:cubicBezTo>
                  <a:pt x="1319" y="2842"/>
                  <a:pt x="1324" y="2845"/>
                  <a:pt x="1328" y="2848"/>
                </a:cubicBezTo>
                <a:cubicBezTo>
                  <a:pt x="1334" y="2848"/>
                  <a:pt x="1339" y="2848"/>
                  <a:pt x="1345" y="2848"/>
                </a:cubicBezTo>
                <a:cubicBezTo>
                  <a:pt x="1347" y="2846"/>
                  <a:pt x="1349" y="2843"/>
                  <a:pt x="1351" y="2841"/>
                </a:cubicBezTo>
                <a:cubicBezTo>
                  <a:pt x="1354" y="2843"/>
                  <a:pt x="1357" y="2845"/>
                  <a:pt x="1360" y="2847"/>
                </a:cubicBezTo>
                <a:cubicBezTo>
                  <a:pt x="1360" y="2850"/>
                  <a:pt x="1360" y="2854"/>
                  <a:pt x="1360" y="2857"/>
                </a:cubicBezTo>
                <a:cubicBezTo>
                  <a:pt x="1360" y="2863"/>
                  <a:pt x="1360" y="2868"/>
                  <a:pt x="1360" y="2874"/>
                </a:cubicBezTo>
                <a:cubicBezTo>
                  <a:pt x="1360" y="2874"/>
                  <a:pt x="1360" y="2874"/>
                  <a:pt x="1360" y="2874"/>
                </a:cubicBezTo>
                <a:cubicBezTo>
                  <a:pt x="1360" y="2874"/>
                  <a:pt x="1360" y="2874"/>
                  <a:pt x="1360" y="2874"/>
                </a:cubicBezTo>
                <a:cubicBezTo>
                  <a:pt x="1360" y="2874"/>
                  <a:pt x="1360" y="2874"/>
                  <a:pt x="1360" y="2874"/>
                </a:cubicBezTo>
                <a:cubicBezTo>
                  <a:pt x="1360" y="2874"/>
                  <a:pt x="1360" y="2874"/>
                  <a:pt x="1360" y="2874"/>
                </a:cubicBezTo>
                <a:cubicBezTo>
                  <a:pt x="1360" y="2874"/>
                  <a:pt x="1360" y="2874"/>
                  <a:pt x="1360" y="2874"/>
                </a:cubicBezTo>
                <a:cubicBezTo>
                  <a:pt x="1364" y="2876"/>
                  <a:pt x="1368" y="2878"/>
                  <a:pt x="1373" y="2879"/>
                </a:cubicBezTo>
                <a:cubicBezTo>
                  <a:pt x="1374" y="2880"/>
                  <a:pt x="1376" y="2880"/>
                  <a:pt x="1377" y="2881"/>
                </a:cubicBezTo>
                <a:cubicBezTo>
                  <a:pt x="1377" y="2881"/>
                  <a:pt x="1377" y="2881"/>
                  <a:pt x="1377" y="2881"/>
                </a:cubicBezTo>
                <a:cubicBezTo>
                  <a:pt x="1377" y="2881"/>
                  <a:pt x="1377" y="2881"/>
                  <a:pt x="1377" y="2881"/>
                </a:cubicBezTo>
                <a:cubicBezTo>
                  <a:pt x="1378" y="2884"/>
                  <a:pt x="1378" y="2887"/>
                  <a:pt x="1379" y="2891"/>
                </a:cubicBezTo>
                <a:cubicBezTo>
                  <a:pt x="1384" y="2894"/>
                  <a:pt x="1390" y="2897"/>
                  <a:pt x="1395" y="2900"/>
                </a:cubicBezTo>
                <a:cubicBezTo>
                  <a:pt x="1399" y="2900"/>
                  <a:pt x="1403" y="2900"/>
                  <a:pt x="1408" y="2900"/>
                </a:cubicBezTo>
                <a:cubicBezTo>
                  <a:pt x="1413" y="2900"/>
                  <a:pt x="1419" y="2900"/>
                  <a:pt x="1425" y="2900"/>
                </a:cubicBezTo>
                <a:cubicBezTo>
                  <a:pt x="1425" y="2900"/>
                  <a:pt x="1425" y="2900"/>
                  <a:pt x="1425" y="2900"/>
                </a:cubicBezTo>
                <a:cubicBezTo>
                  <a:pt x="1424" y="2901"/>
                  <a:pt x="1424" y="2901"/>
                  <a:pt x="1424" y="2901"/>
                </a:cubicBezTo>
                <a:cubicBezTo>
                  <a:pt x="1424" y="2901"/>
                  <a:pt x="1424" y="2901"/>
                  <a:pt x="1424" y="2901"/>
                </a:cubicBezTo>
                <a:cubicBezTo>
                  <a:pt x="1424" y="2901"/>
                  <a:pt x="1424" y="2901"/>
                  <a:pt x="1425" y="2901"/>
                </a:cubicBezTo>
                <a:cubicBezTo>
                  <a:pt x="1425" y="2904"/>
                  <a:pt x="1425" y="2907"/>
                  <a:pt x="1425" y="2910"/>
                </a:cubicBezTo>
                <a:cubicBezTo>
                  <a:pt x="1430" y="2914"/>
                  <a:pt x="1435" y="2918"/>
                  <a:pt x="1440" y="2922"/>
                </a:cubicBezTo>
                <a:cubicBezTo>
                  <a:pt x="1444" y="2922"/>
                  <a:pt x="1447" y="2921"/>
                  <a:pt x="1451" y="2921"/>
                </a:cubicBezTo>
                <a:cubicBezTo>
                  <a:pt x="1451" y="2921"/>
                  <a:pt x="1451" y="2922"/>
                  <a:pt x="1451" y="2922"/>
                </a:cubicBezTo>
                <a:cubicBezTo>
                  <a:pt x="1452" y="2922"/>
                  <a:pt x="1454" y="2922"/>
                  <a:pt x="1455" y="2922"/>
                </a:cubicBezTo>
                <a:cubicBezTo>
                  <a:pt x="1460" y="2925"/>
                  <a:pt x="1465" y="2928"/>
                  <a:pt x="1470" y="2931"/>
                </a:cubicBezTo>
                <a:cubicBezTo>
                  <a:pt x="1470" y="2932"/>
                  <a:pt x="1470" y="2932"/>
                  <a:pt x="1470" y="2933"/>
                </a:cubicBezTo>
                <a:cubicBezTo>
                  <a:pt x="1471" y="2932"/>
                  <a:pt x="1471" y="2932"/>
                  <a:pt x="1471" y="2932"/>
                </a:cubicBezTo>
                <a:cubicBezTo>
                  <a:pt x="1477" y="2935"/>
                  <a:pt x="1483" y="2939"/>
                  <a:pt x="1489" y="2942"/>
                </a:cubicBezTo>
                <a:cubicBezTo>
                  <a:pt x="1488" y="2944"/>
                  <a:pt x="1488" y="2944"/>
                  <a:pt x="1488" y="2944"/>
                </a:cubicBezTo>
                <a:cubicBezTo>
                  <a:pt x="1489" y="2944"/>
                  <a:pt x="1489" y="2944"/>
                  <a:pt x="1490" y="2944"/>
                </a:cubicBezTo>
                <a:cubicBezTo>
                  <a:pt x="1491" y="2944"/>
                  <a:pt x="1491" y="2945"/>
                  <a:pt x="1492" y="2946"/>
                </a:cubicBezTo>
                <a:cubicBezTo>
                  <a:pt x="1494" y="2948"/>
                  <a:pt x="1495" y="2950"/>
                  <a:pt x="1497" y="2952"/>
                </a:cubicBezTo>
                <a:cubicBezTo>
                  <a:pt x="1497" y="2952"/>
                  <a:pt x="1497" y="2953"/>
                  <a:pt x="1497" y="2954"/>
                </a:cubicBezTo>
                <a:cubicBezTo>
                  <a:pt x="1498" y="2954"/>
                  <a:pt x="1499" y="2954"/>
                  <a:pt x="1500" y="2954"/>
                </a:cubicBezTo>
                <a:cubicBezTo>
                  <a:pt x="1506" y="2957"/>
                  <a:pt x="1512" y="2961"/>
                  <a:pt x="1518" y="2964"/>
                </a:cubicBezTo>
                <a:cubicBezTo>
                  <a:pt x="1521" y="2963"/>
                  <a:pt x="1523" y="2960"/>
                  <a:pt x="1525" y="2958"/>
                </a:cubicBezTo>
                <a:cubicBezTo>
                  <a:pt x="1528" y="2960"/>
                  <a:pt x="1531" y="2963"/>
                  <a:pt x="1534" y="2965"/>
                </a:cubicBezTo>
                <a:cubicBezTo>
                  <a:pt x="1534" y="2967"/>
                  <a:pt x="1534" y="2969"/>
                  <a:pt x="1534" y="2971"/>
                </a:cubicBezTo>
                <a:cubicBezTo>
                  <a:pt x="1534" y="2977"/>
                  <a:pt x="1534" y="2982"/>
                  <a:pt x="1534" y="2988"/>
                </a:cubicBezTo>
                <a:cubicBezTo>
                  <a:pt x="1534" y="2992"/>
                  <a:pt x="1535" y="2995"/>
                  <a:pt x="1535" y="2999"/>
                </a:cubicBezTo>
                <a:cubicBezTo>
                  <a:pt x="1535" y="2999"/>
                  <a:pt x="1535" y="2999"/>
                  <a:pt x="1535" y="2999"/>
                </a:cubicBezTo>
                <a:cubicBezTo>
                  <a:pt x="1535" y="2999"/>
                  <a:pt x="1535" y="2999"/>
                  <a:pt x="1535" y="2999"/>
                </a:cubicBezTo>
                <a:cubicBezTo>
                  <a:pt x="1540" y="3001"/>
                  <a:pt x="1545" y="3003"/>
                  <a:pt x="1550" y="3005"/>
                </a:cubicBezTo>
                <a:cubicBezTo>
                  <a:pt x="1554" y="3005"/>
                  <a:pt x="1558" y="3006"/>
                  <a:pt x="1562" y="3006"/>
                </a:cubicBezTo>
                <a:cubicBezTo>
                  <a:pt x="1568" y="3007"/>
                  <a:pt x="1574" y="3007"/>
                  <a:pt x="1580" y="3008"/>
                </a:cubicBezTo>
                <a:cubicBezTo>
                  <a:pt x="1629" y="3043"/>
                  <a:pt x="1677" y="3081"/>
                  <a:pt x="1729" y="3113"/>
                </a:cubicBezTo>
                <a:cubicBezTo>
                  <a:pt x="1782" y="3146"/>
                  <a:pt x="1841" y="3169"/>
                  <a:pt x="1894" y="3203"/>
                </a:cubicBezTo>
                <a:cubicBezTo>
                  <a:pt x="2086" y="3328"/>
                  <a:pt x="2277" y="3455"/>
                  <a:pt x="2468" y="3581"/>
                </a:cubicBezTo>
                <a:cubicBezTo>
                  <a:pt x="2540" y="3630"/>
                  <a:pt x="2611" y="3679"/>
                  <a:pt x="2683" y="3726"/>
                </a:cubicBezTo>
                <a:cubicBezTo>
                  <a:pt x="2693" y="3733"/>
                  <a:pt x="2706" y="3733"/>
                  <a:pt x="2717" y="3737"/>
                </a:cubicBezTo>
                <a:cubicBezTo>
                  <a:pt x="2818" y="3802"/>
                  <a:pt x="2919" y="3868"/>
                  <a:pt x="3020" y="3934"/>
                </a:cubicBezTo>
                <a:cubicBezTo>
                  <a:pt x="3023" y="3928"/>
                  <a:pt x="3026" y="3922"/>
                  <a:pt x="3028" y="3916"/>
                </a:cubicBezTo>
                <a:cubicBezTo>
                  <a:pt x="2945" y="3857"/>
                  <a:pt x="2861" y="3799"/>
                  <a:pt x="2778" y="3740"/>
                </a:cubicBezTo>
                <a:cubicBezTo>
                  <a:pt x="2782" y="3732"/>
                  <a:pt x="2785" y="3725"/>
                  <a:pt x="2789" y="3717"/>
                </a:cubicBezTo>
                <a:cubicBezTo>
                  <a:pt x="2824" y="3736"/>
                  <a:pt x="2859" y="3754"/>
                  <a:pt x="2893" y="3774"/>
                </a:cubicBezTo>
                <a:cubicBezTo>
                  <a:pt x="2907" y="3783"/>
                  <a:pt x="2920" y="3797"/>
                  <a:pt x="2934" y="3807"/>
                </a:cubicBezTo>
                <a:cubicBezTo>
                  <a:pt x="3172" y="3965"/>
                  <a:pt x="3409" y="4124"/>
                  <a:pt x="3647" y="4282"/>
                </a:cubicBezTo>
                <a:cubicBezTo>
                  <a:pt x="3666" y="4295"/>
                  <a:pt x="3685" y="4307"/>
                  <a:pt x="3706" y="4320"/>
                </a:cubicBezTo>
                <a:cubicBezTo>
                  <a:pt x="3706" y="4212"/>
                  <a:pt x="3706" y="4113"/>
                  <a:pt x="3706" y="4013"/>
                </a:cubicBezTo>
                <a:cubicBezTo>
                  <a:pt x="3703" y="4013"/>
                  <a:pt x="3700" y="4013"/>
                  <a:pt x="3697" y="4013"/>
                </a:cubicBezTo>
                <a:cubicBezTo>
                  <a:pt x="3697" y="4105"/>
                  <a:pt x="3697" y="4196"/>
                  <a:pt x="3697" y="4296"/>
                </a:cubicBezTo>
                <a:cubicBezTo>
                  <a:pt x="3661" y="4271"/>
                  <a:pt x="3634" y="4251"/>
                  <a:pt x="3607" y="4232"/>
                </a:cubicBezTo>
                <a:cubicBezTo>
                  <a:pt x="3608" y="4228"/>
                  <a:pt x="3610" y="4225"/>
                  <a:pt x="3612" y="4222"/>
                </a:cubicBezTo>
                <a:cubicBezTo>
                  <a:pt x="3633" y="4234"/>
                  <a:pt x="3654" y="4246"/>
                  <a:pt x="3682" y="4262"/>
                </a:cubicBezTo>
                <a:cubicBezTo>
                  <a:pt x="3682" y="4044"/>
                  <a:pt x="3682" y="3833"/>
                  <a:pt x="3682" y="3623"/>
                </a:cubicBezTo>
                <a:cubicBezTo>
                  <a:pt x="3681" y="3622"/>
                  <a:pt x="3681" y="3622"/>
                  <a:pt x="3680" y="3622"/>
                </a:cubicBezTo>
                <a:cubicBezTo>
                  <a:pt x="3675" y="3685"/>
                  <a:pt x="3670" y="3747"/>
                  <a:pt x="3665" y="3809"/>
                </a:cubicBezTo>
                <a:cubicBezTo>
                  <a:pt x="3664" y="3809"/>
                  <a:pt x="3663" y="3810"/>
                  <a:pt x="3662" y="3810"/>
                </a:cubicBezTo>
                <a:cubicBezTo>
                  <a:pt x="3662" y="3730"/>
                  <a:pt x="3662" y="3650"/>
                  <a:pt x="3662" y="3570"/>
                </a:cubicBezTo>
                <a:cubicBezTo>
                  <a:pt x="3658" y="3570"/>
                  <a:pt x="3655" y="3570"/>
                  <a:pt x="3651" y="3570"/>
                </a:cubicBezTo>
                <a:cubicBezTo>
                  <a:pt x="3651" y="3780"/>
                  <a:pt x="3651" y="3989"/>
                  <a:pt x="3651" y="4207"/>
                </a:cubicBezTo>
                <a:cubicBezTo>
                  <a:pt x="3475" y="4091"/>
                  <a:pt x="3306" y="3980"/>
                  <a:pt x="3137" y="3869"/>
                </a:cubicBezTo>
                <a:cubicBezTo>
                  <a:pt x="3140" y="3862"/>
                  <a:pt x="3143" y="3856"/>
                  <a:pt x="3147" y="3849"/>
                </a:cubicBezTo>
                <a:cubicBezTo>
                  <a:pt x="3188" y="3876"/>
                  <a:pt x="3230" y="3902"/>
                  <a:pt x="3271" y="3928"/>
                </a:cubicBezTo>
                <a:cubicBezTo>
                  <a:pt x="3227" y="3883"/>
                  <a:pt x="3177" y="3850"/>
                  <a:pt x="3128" y="3814"/>
                </a:cubicBezTo>
                <a:cubicBezTo>
                  <a:pt x="3117" y="3806"/>
                  <a:pt x="3109" y="3791"/>
                  <a:pt x="3100" y="3779"/>
                </a:cubicBezTo>
                <a:cubicBezTo>
                  <a:pt x="3132" y="3799"/>
                  <a:pt x="3163" y="3819"/>
                  <a:pt x="3195" y="3837"/>
                </a:cubicBezTo>
                <a:cubicBezTo>
                  <a:pt x="3235" y="3860"/>
                  <a:pt x="3274" y="3881"/>
                  <a:pt x="3314" y="3903"/>
                </a:cubicBezTo>
                <a:cubicBezTo>
                  <a:pt x="3338" y="3917"/>
                  <a:pt x="3363" y="3932"/>
                  <a:pt x="3387" y="3946"/>
                </a:cubicBezTo>
                <a:cubicBezTo>
                  <a:pt x="3389" y="3942"/>
                  <a:pt x="3390" y="3939"/>
                  <a:pt x="3392" y="3935"/>
                </a:cubicBezTo>
                <a:cubicBezTo>
                  <a:pt x="3384" y="3925"/>
                  <a:pt x="3375" y="3915"/>
                  <a:pt x="3367" y="3905"/>
                </a:cubicBezTo>
                <a:cubicBezTo>
                  <a:pt x="3430" y="3940"/>
                  <a:pt x="3493" y="3976"/>
                  <a:pt x="3553" y="4010"/>
                </a:cubicBezTo>
                <a:cubicBezTo>
                  <a:pt x="3553" y="3723"/>
                  <a:pt x="3553" y="3438"/>
                  <a:pt x="3553" y="3153"/>
                </a:cubicBezTo>
                <a:cubicBezTo>
                  <a:pt x="3547" y="3153"/>
                  <a:pt x="3542" y="3153"/>
                  <a:pt x="3537" y="3153"/>
                </a:cubicBezTo>
                <a:cubicBezTo>
                  <a:pt x="3537" y="3424"/>
                  <a:pt x="3537" y="3696"/>
                  <a:pt x="3537" y="3984"/>
                </a:cubicBezTo>
                <a:cubicBezTo>
                  <a:pt x="3430" y="3913"/>
                  <a:pt x="3336" y="3850"/>
                  <a:pt x="3242" y="3788"/>
                </a:cubicBezTo>
                <a:cubicBezTo>
                  <a:pt x="3244" y="3784"/>
                  <a:pt x="3246" y="3781"/>
                  <a:pt x="3248" y="3777"/>
                </a:cubicBezTo>
                <a:cubicBezTo>
                  <a:pt x="3338" y="3835"/>
                  <a:pt x="3427" y="3892"/>
                  <a:pt x="3527" y="3956"/>
                </a:cubicBezTo>
                <a:cubicBezTo>
                  <a:pt x="3527" y="3541"/>
                  <a:pt x="3527" y="3137"/>
                  <a:pt x="3527" y="2734"/>
                </a:cubicBezTo>
                <a:cubicBezTo>
                  <a:pt x="3526" y="2734"/>
                  <a:pt x="3524" y="2734"/>
                  <a:pt x="3523" y="2733"/>
                </a:cubicBezTo>
                <a:cubicBezTo>
                  <a:pt x="3523" y="2793"/>
                  <a:pt x="3523" y="2853"/>
                  <a:pt x="3523" y="2913"/>
                </a:cubicBezTo>
                <a:cubicBezTo>
                  <a:pt x="3520" y="2913"/>
                  <a:pt x="3517" y="2912"/>
                  <a:pt x="3513" y="2912"/>
                </a:cubicBezTo>
                <a:cubicBezTo>
                  <a:pt x="3513" y="2875"/>
                  <a:pt x="3513" y="2838"/>
                  <a:pt x="3513" y="2801"/>
                </a:cubicBezTo>
                <a:cubicBezTo>
                  <a:pt x="3511" y="2801"/>
                  <a:pt x="3508" y="2801"/>
                  <a:pt x="3505" y="2801"/>
                </a:cubicBezTo>
                <a:cubicBezTo>
                  <a:pt x="3505" y="2882"/>
                  <a:pt x="3505" y="2963"/>
                  <a:pt x="3505" y="3044"/>
                </a:cubicBezTo>
                <a:cubicBezTo>
                  <a:pt x="3502" y="3044"/>
                  <a:pt x="3499" y="3044"/>
                  <a:pt x="3496" y="3044"/>
                </a:cubicBezTo>
                <a:cubicBezTo>
                  <a:pt x="3496" y="2969"/>
                  <a:pt x="3496" y="2893"/>
                  <a:pt x="3496" y="2818"/>
                </a:cubicBezTo>
                <a:cubicBezTo>
                  <a:pt x="3494" y="2818"/>
                  <a:pt x="3493" y="2818"/>
                  <a:pt x="3491" y="2818"/>
                </a:cubicBezTo>
                <a:cubicBezTo>
                  <a:pt x="3482" y="3157"/>
                  <a:pt x="3474" y="3496"/>
                  <a:pt x="3465" y="3846"/>
                </a:cubicBezTo>
                <a:cubicBezTo>
                  <a:pt x="3434" y="3830"/>
                  <a:pt x="3402" y="3818"/>
                  <a:pt x="3374" y="3799"/>
                </a:cubicBezTo>
                <a:cubicBezTo>
                  <a:pt x="3132" y="3637"/>
                  <a:pt x="2890" y="3474"/>
                  <a:pt x="2647" y="3312"/>
                </a:cubicBezTo>
                <a:cubicBezTo>
                  <a:pt x="2462" y="3187"/>
                  <a:pt x="2276" y="3064"/>
                  <a:pt x="2092" y="2937"/>
                </a:cubicBezTo>
                <a:cubicBezTo>
                  <a:pt x="2014" y="2884"/>
                  <a:pt x="1941" y="2823"/>
                  <a:pt x="1864" y="2769"/>
                </a:cubicBezTo>
                <a:cubicBezTo>
                  <a:pt x="1731" y="2677"/>
                  <a:pt x="1597" y="2586"/>
                  <a:pt x="1461" y="2500"/>
                </a:cubicBezTo>
                <a:cubicBezTo>
                  <a:pt x="1359" y="2435"/>
                  <a:pt x="1253" y="2379"/>
                  <a:pt x="1149" y="2319"/>
                </a:cubicBezTo>
                <a:cubicBezTo>
                  <a:pt x="1148" y="2316"/>
                  <a:pt x="1148" y="2313"/>
                  <a:pt x="1149" y="2311"/>
                </a:cubicBezTo>
                <a:cubicBezTo>
                  <a:pt x="1146" y="2306"/>
                  <a:pt x="1143" y="2302"/>
                  <a:pt x="1140" y="2298"/>
                </a:cubicBezTo>
                <a:cubicBezTo>
                  <a:pt x="1133" y="2298"/>
                  <a:pt x="1126" y="2298"/>
                  <a:pt x="1119" y="2298"/>
                </a:cubicBezTo>
                <a:cubicBezTo>
                  <a:pt x="1117" y="2296"/>
                  <a:pt x="1115" y="2294"/>
                  <a:pt x="1113" y="2292"/>
                </a:cubicBezTo>
                <a:cubicBezTo>
                  <a:pt x="1110" y="2290"/>
                  <a:pt x="1106" y="2289"/>
                  <a:pt x="1103" y="2287"/>
                </a:cubicBezTo>
                <a:cubicBezTo>
                  <a:pt x="1103" y="2284"/>
                  <a:pt x="1103" y="2281"/>
                  <a:pt x="1103" y="2278"/>
                </a:cubicBezTo>
                <a:cubicBezTo>
                  <a:pt x="1100" y="2274"/>
                  <a:pt x="1097" y="2270"/>
                  <a:pt x="1094" y="2266"/>
                </a:cubicBezTo>
                <a:cubicBezTo>
                  <a:pt x="1069" y="2269"/>
                  <a:pt x="1047" y="2265"/>
                  <a:pt x="1039" y="2231"/>
                </a:cubicBezTo>
                <a:cubicBezTo>
                  <a:pt x="1036" y="2228"/>
                  <a:pt x="1033" y="2226"/>
                  <a:pt x="1031" y="2223"/>
                </a:cubicBezTo>
                <a:cubicBezTo>
                  <a:pt x="1018" y="2212"/>
                  <a:pt x="1006" y="2198"/>
                  <a:pt x="993" y="2189"/>
                </a:cubicBezTo>
                <a:cubicBezTo>
                  <a:pt x="927" y="2145"/>
                  <a:pt x="861" y="2100"/>
                  <a:pt x="794" y="2059"/>
                </a:cubicBezTo>
                <a:cubicBezTo>
                  <a:pt x="758" y="2037"/>
                  <a:pt x="718" y="2023"/>
                  <a:pt x="682" y="2000"/>
                </a:cubicBezTo>
                <a:cubicBezTo>
                  <a:pt x="666" y="1990"/>
                  <a:pt x="655" y="1969"/>
                  <a:pt x="646" y="1949"/>
                </a:cubicBezTo>
                <a:cubicBezTo>
                  <a:pt x="644" y="1946"/>
                  <a:pt x="661" y="1928"/>
                  <a:pt x="670" y="1920"/>
                </a:cubicBezTo>
                <a:cubicBezTo>
                  <a:pt x="702" y="1893"/>
                  <a:pt x="732" y="1864"/>
                  <a:pt x="767" y="1842"/>
                </a:cubicBezTo>
                <a:cubicBezTo>
                  <a:pt x="841" y="1795"/>
                  <a:pt x="919" y="1754"/>
                  <a:pt x="993" y="1706"/>
                </a:cubicBezTo>
                <a:cubicBezTo>
                  <a:pt x="1173" y="1587"/>
                  <a:pt x="1351" y="1465"/>
                  <a:pt x="1530" y="1345"/>
                </a:cubicBezTo>
                <a:cubicBezTo>
                  <a:pt x="2030" y="1010"/>
                  <a:pt x="2531" y="675"/>
                  <a:pt x="3032" y="341"/>
                </a:cubicBezTo>
                <a:cubicBezTo>
                  <a:pt x="3176" y="245"/>
                  <a:pt x="3317" y="145"/>
                  <a:pt x="3446" y="22"/>
                </a:cubicBezTo>
                <a:cubicBezTo>
                  <a:pt x="3449" y="19"/>
                  <a:pt x="3452" y="15"/>
                  <a:pt x="3455" y="11"/>
                </a:cubicBezTo>
                <a:cubicBezTo>
                  <a:pt x="3453" y="7"/>
                  <a:pt x="3451" y="4"/>
                  <a:pt x="3449" y="0"/>
                </a:cubicBezTo>
                <a:cubicBezTo>
                  <a:pt x="3252" y="123"/>
                  <a:pt x="3055" y="245"/>
                  <a:pt x="2858" y="367"/>
                </a:cubicBezTo>
                <a:cubicBezTo>
                  <a:pt x="2869" y="314"/>
                  <a:pt x="2946" y="326"/>
                  <a:pt x="2948" y="244"/>
                </a:cubicBezTo>
                <a:cubicBezTo>
                  <a:pt x="2912" y="266"/>
                  <a:pt x="2884" y="281"/>
                  <a:pt x="2858" y="299"/>
                </a:cubicBezTo>
                <a:cubicBezTo>
                  <a:pt x="2713" y="398"/>
                  <a:pt x="2554" y="466"/>
                  <a:pt x="2421" y="594"/>
                </a:cubicBezTo>
                <a:cubicBezTo>
                  <a:pt x="2312" y="698"/>
                  <a:pt x="2183" y="773"/>
                  <a:pt x="2062" y="861"/>
                </a:cubicBezTo>
                <a:cubicBezTo>
                  <a:pt x="2057" y="865"/>
                  <a:pt x="2049" y="866"/>
                  <a:pt x="2032" y="872"/>
                </a:cubicBezTo>
                <a:cubicBezTo>
                  <a:pt x="2100" y="812"/>
                  <a:pt x="2100" y="812"/>
                  <a:pt x="2079" y="780"/>
                </a:cubicBezTo>
                <a:cubicBezTo>
                  <a:pt x="1937" y="840"/>
                  <a:pt x="1827" y="963"/>
                  <a:pt x="1680" y="1018"/>
                </a:cubicBezTo>
                <a:cubicBezTo>
                  <a:pt x="1554" y="1066"/>
                  <a:pt x="1442" y="1165"/>
                  <a:pt x="1325" y="1243"/>
                </a:cubicBezTo>
                <a:cubicBezTo>
                  <a:pt x="1311" y="1252"/>
                  <a:pt x="1300" y="1268"/>
                  <a:pt x="1288" y="1280"/>
                </a:cubicBezTo>
                <a:cubicBezTo>
                  <a:pt x="1211" y="1333"/>
                  <a:pt x="1135" y="1386"/>
                  <a:pt x="1058" y="1439"/>
                </a:cubicBezTo>
                <a:cubicBezTo>
                  <a:pt x="939" y="1528"/>
                  <a:pt x="820" y="1617"/>
                  <a:pt x="701" y="1706"/>
                </a:cubicBezTo>
                <a:cubicBezTo>
                  <a:pt x="699" y="1701"/>
                  <a:pt x="696" y="1697"/>
                  <a:pt x="693" y="1693"/>
                </a:cubicBezTo>
                <a:cubicBezTo>
                  <a:pt x="696" y="1685"/>
                  <a:pt x="699" y="1677"/>
                  <a:pt x="703" y="1669"/>
                </a:cubicBezTo>
                <a:cubicBezTo>
                  <a:pt x="700" y="1667"/>
                  <a:pt x="698" y="1664"/>
                  <a:pt x="696" y="1661"/>
                </a:cubicBezTo>
                <a:cubicBezTo>
                  <a:pt x="560" y="1761"/>
                  <a:pt x="424" y="1861"/>
                  <a:pt x="284" y="1964"/>
                </a:cubicBezTo>
                <a:cubicBezTo>
                  <a:pt x="323" y="1999"/>
                  <a:pt x="351" y="2025"/>
                  <a:pt x="380" y="2051"/>
                </a:cubicBezTo>
                <a:cubicBezTo>
                  <a:pt x="377" y="2055"/>
                  <a:pt x="375" y="2059"/>
                  <a:pt x="372" y="2063"/>
                </a:cubicBezTo>
                <a:cubicBezTo>
                  <a:pt x="327" y="2034"/>
                  <a:pt x="281" y="2005"/>
                  <a:pt x="236" y="1977"/>
                </a:cubicBezTo>
                <a:cubicBezTo>
                  <a:pt x="283" y="1934"/>
                  <a:pt x="324" y="1889"/>
                  <a:pt x="372" y="1854"/>
                </a:cubicBezTo>
                <a:cubicBezTo>
                  <a:pt x="495" y="1766"/>
                  <a:pt x="619" y="1681"/>
                  <a:pt x="745" y="1598"/>
                </a:cubicBezTo>
                <a:cubicBezTo>
                  <a:pt x="883" y="1506"/>
                  <a:pt x="1025" y="1420"/>
                  <a:pt x="1163" y="1328"/>
                </a:cubicBezTo>
                <a:cubicBezTo>
                  <a:pt x="1384" y="1180"/>
                  <a:pt x="1602" y="1025"/>
                  <a:pt x="1825" y="880"/>
                </a:cubicBezTo>
                <a:cubicBezTo>
                  <a:pt x="1934" y="809"/>
                  <a:pt x="2054" y="758"/>
                  <a:pt x="2164" y="689"/>
                </a:cubicBezTo>
                <a:cubicBezTo>
                  <a:pt x="2256" y="631"/>
                  <a:pt x="2341" y="559"/>
                  <a:pt x="2430" y="496"/>
                </a:cubicBezTo>
                <a:cubicBezTo>
                  <a:pt x="2458" y="475"/>
                  <a:pt x="2491" y="464"/>
                  <a:pt x="2520" y="444"/>
                </a:cubicBezTo>
                <a:cubicBezTo>
                  <a:pt x="2616" y="378"/>
                  <a:pt x="2711" y="310"/>
                  <a:pt x="2806" y="241"/>
                </a:cubicBezTo>
                <a:cubicBezTo>
                  <a:pt x="2857" y="205"/>
                  <a:pt x="2907" y="167"/>
                  <a:pt x="2958" y="129"/>
                </a:cubicBezTo>
                <a:cubicBezTo>
                  <a:pt x="2955" y="124"/>
                  <a:pt x="2953" y="119"/>
                  <a:pt x="2951" y="113"/>
                </a:cubicBezTo>
                <a:cubicBezTo>
                  <a:pt x="2909" y="135"/>
                  <a:pt x="2866" y="156"/>
                  <a:pt x="2825" y="180"/>
                </a:cubicBezTo>
                <a:cubicBezTo>
                  <a:pt x="2646" y="286"/>
                  <a:pt x="2484" y="429"/>
                  <a:pt x="2292" y="510"/>
                </a:cubicBezTo>
                <a:cubicBezTo>
                  <a:pt x="2231" y="536"/>
                  <a:pt x="2176" y="579"/>
                  <a:pt x="2118" y="615"/>
                </a:cubicBezTo>
                <a:cubicBezTo>
                  <a:pt x="1976" y="703"/>
                  <a:pt x="1833" y="789"/>
                  <a:pt x="1691" y="878"/>
                </a:cubicBezTo>
                <a:cubicBezTo>
                  <a:pt x="1629" y="917"/>
                  <a:pt x="1569" y="961"/>
                  <a:pt x="1507" y="1000"/>
                </a:cubicBezTo>
                <a:cubicBezTo>
                  <a:pt x="1442" y="1042"/>
                  <a:pt x="1374" y="1080"/>
                  <a:pt x="1309" y="1122"/>
                </a:cubicBezTo>
                <a:cubicBezTo>
                  <a:pt x="1289" y="1135"/>
                  <a:pt x="1273" y="1156"/>
                  <a:pt x="1256" y="1173"/>
                </a:cubicBezTo>
                <a:cubicBezTo>
                  <a:pt x="1252" y="1174"/>
                  <a:pt x="1248" y="1175"/>
                  <a:pt x="1245" y="1176"/>
                </a:cubicBezTo>
                <a:cubicBezTo>
                  <a:pt x="1245" y="1176"/>
                  <a:pt x="1242" y="1174"/>
                  <a:pt x="1242" y="1174"/>
                </a:cubicBezTo>
                <a:cubicBezTo>
                  <a:pt x="1242" y="1174"/>
                  <a:pt x="1241" y="1177"/>
                  <a:pt x="1241" y="1177"/>
                </a:cubicBezTo>
                <a:cubicBezTo>
                  <a:pt x="1233" y="1177"/>
                  <a:pt x="1225" y="1177"/>
                  <a:pt x="1217" y="1177"/>
                </a:cubicBezTo>
                <a:cubicBezTo>
                  <a:pt x="1125" y="1240"/>
                  <a:pt x="1032" y="1303"/>
                  <a:pt x="940" y="1366"/>
                </a:cubicBezTo>
                <a:cubicBezTo>
                  <a:pt x="793" y="1457"/>
                  <a:pt x="644" y="1546"/>
                  <a:pt x="498" y="1640"/>
                </a:cubicBezTo>
                <a:cubicBezTo>
                  <a:pt x="345" y="1738"/>
                  <a:pt x="195" y="1841"/>
                  <a:pt x="43" y="1942"/>
                </a:cubicBezTo>
                <a:cubicBezTo>
                  <a:pt x="30" y="1951"/>
                  <a:pt x="17" y="1962"/>
                  <a:pt x="0" y="1974"/>
                </a:cubicBezTo>
                <a:cubicBezTo>
                  <a:pt x="154" y="2076"/>
                  <a:pt x="302" y="2174"/>
                  <a:pt x="451" y="2271"/>
                </a:cubicBezTo>
                <a:cubicBezTo>
                  <a:pt x="510" y="2310"/>
                  <a:pt x="570" y="2348"/>
                  <a:pt x="630" y="2385"/>
                </a:cubicBezTo>
                <a:close/>
              </a:path>
            </a:pathLst>
          </a:custGeom>
          <a:solidFill>
            <a:schemeClr val="tx2"/>
          </a:solidFill>
          <a:ln>
            <a:noFill/>
          </a:ln>
          <a:extLst/>
        </p:spPr>
        <p:txBody>
          <a:bodyPr vert="horz" wrap="square" lIns="32087" tIns="16043" rIns="32087" bIns="16043" numCol="1" anchor="t" anchorCtr="0" compatLnSpc="1">
            <a:prstTxWarp prst="textNoShape">
              <a:avLst/>
            </a:prstTxWarp>
          </a:bodyPr>
          <a:lstStyle/>
          <a:p>
            <a:pPr defTabSz="855702"/>
            <a:endParaRPr lang="en-US" sz="1710">
              <a:solidFill>
                <a:srgbClr val="F2F2F2"/>
              </a:solidFill>
            </a:endParaRPr>
          </a:p>
        </p:txBody>
      </p:sp>
      <p:sp>
        <p:nvSpPr>
          <p:cNvPr id="190" name="Номер слайда 5"/>
          <p:cNvSpPr>
            <a:spLocks noGrp="1"/>
          </p:cNvSpPr>
          <p:nvPr>
            <p:ph type="sldNum" sz="quarter" idx="4"/>
          </p:nvPr>
        </p:nvSpPr>
        <p:spPr>
          <a:xfrm>
            <a:off x="6482256" y="6356354"/>
            <a:ext cx="2133600" cy="365125"/>
          </a:xfrm>
          <a:prstGeom prst="rect">
            <a:avLst/>
          </a:prstGeom>
        </p:spPr>
        <p:txBody>
          <a:bodyPr/>
          <a:lstStyle>
            <a:lvl1pPr algn="r">
              <a:defRPr sz="810">
                <a:solidFill>
                  <a:schemeClr val="tx2"/>
                </a:solidFill>
                <a:latin typeface="Chevin Pro Light" pitchFamily="34" charset="0"/>
              </a:defRPr>
            </a:lvl1pPr>
          </a:lstStyle>
          <a:p>
            <a:r>
              <a:rPr lang="en-US" smtClean="0">
                <a:solidFill>
                  <a:srgbClr val="1A2742"/>
                </a:solidFill>
              </a:rPr>
              <a:t>Your company   I   </a:t>
            </a:r>
            <a:fld id="{E8BBD06A-759F-43F0-9FDD-30D8801384DF}" type="slidenum">
              <a:rPr lang="ru-RU" smtClean="0">
                <a:solidFill>
                  <a:srgbClr val="1A2742"/>
                </a:solidFill>
              </a:rPr>
              <a:pPr/>
              <a:t>‹#›</a:t>
            </a:fld>
            <a:endParaRPr lang="ru-RU" dirty="0">
              <a:solidFill>
                <a:srgbClr val="1A2742"/>
              </a:solidFill>
            </a:endParaRPr>
          </a:p>
        </p:txBody>
      </p:sp>
      <p:sp>
        <p:nvSpPr>
          <p:cNvPr id="191" name="Прямоугольник 190"/>
          <p:cNvSpPr/>
          <p:nvPr userDrawn="1"/>
        </p:nvSpPr>
        <p:spPr>
          <a:xfrm>
            <a:off x="7968964" y="1892420"/>
            <a:ext cx="626222" cy="24589"/>
          </a:xfrm>
          <a:prstGeom prst="rect">
            <a:avLst/>
          </a:prstGeom>
          <a:solidFill>
            <a:schemeClr val="tx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32087" tIns="16043" rIns="32087" bIns="16043" rtlCol="0" anchor="ctr"/>
          <a:lstStyle/>
          <a:p>
            <a:pPr defTabSz="855702"/>
            <a:endParaRPr lang="ru-RU" sz="1710">
              <a:solidFill>
                <a:prstClr val="white"/>
              </a:solidFill>
            </a:endParaRPr>
          </a:p>
        </p:txBody>
      </p:sp>
      <p:sp>
        <p:nvSpPr>
          <p:cNvPr id="192" name="Заголовок 1"/>
          <p:cNvSpPr>
            <a:spLocks noGrp="1"/>
          </p:cNvSpPr>
          <p:nvPr>
            <p:ph type="title" hasCustomPrompt="1"/>
          </p:nvPr>
        </p:nvSpPr>
        <p:spPr>
          <a:xfrm>
            <a:off x="4977020" y="632425"/>
            <a:ext cx="3618166" cy="1223994"/>
          </a:xfrm>
          <a:prstGeom prst="rect">
            <a:avLst/>
          </a:prstGeom>
        </p:spPr>
        <p:txBody>
          <a:bodyPr lIns="35652" tIns="17826" rIns="35652" bIns="17826">
            <a:noAutofit/>
          </a:bodyPr>
          <a:lstStyle>
            <a:lvl1pPr marL="0" marR="0" indent="0" algn="r" defTabSz="855702" rtl="0" eaLnBrk="1" fontAlgn="auto" latinLnBrk="0" hangingPunct="1">
              <a:lnSpc>
                <a:spcPct val="100000"/>
              </a:lnSpc>
              <a:spcBef>
                <a:spcPct val="0"/>
              </a:spcBef>
              <a:spcAft>
                <a:spcPts val="0"/>
              </a:spcAft>
              <a:buClrTx/>
              <a:buSzTx/>
              <a:buFontTx/>
              <a:buNone/>
              <a:tabLst/>
              <a:defRPr sz="2340" baseline="0">
                <a:solidFill>
                  <a:schemeClr val="tx2"/>
                </a:solidFill>
                <a:latin typeface="Aller" panose="02000503030000020004" pitchFamily="2" charset="0"/>
                <a:cs typeface="Lato Semibold" panose="020F0702020204030203" pitchFamily="34" charset="0"/>
              </a:defRPr>
            </a:lvl1pPr>
          </a:lstStyle>
          <a:p>
            <a:r>
              <a:rPr lang="en-US" dirty="0" smtClean="0"/>
              <a:t>GRAPHIC AND</a:t>
            </a:r>
            <a:br>
              <a:rPr lang="en-US" dirty="0" smtClean="0"/>
            </a:br>
            <a:r>
              <a:rPr lang="en-US" dirty="0" smtClean="0"/>
              <a:t>INFOGRAPHIC SLIDES</a:t>
            </a:r>
            <a:endParaRPr lang="ru-RU" dirty="0"/>
          </a:p>
        </p:txBody>
      </p:sp>
      <p:sp>
        <p:nvSpPr>
          <p:cNvPr id="193" name="Текст 3"/>
          <p:cNvSpPr>
            <a:spLocks noGrp="1"/>
          </p:cNvSpPr>
          <p:nvPr>
            <p:ph type="body" sz="quarter" idx="12" hasCustomPrompt="1"/>
          </p:nvPr>
        </p:nvSpPr>
        <p:spPr>
          <a:xfrm>
            <a:off x="5015113" y="2061006"/>
            <a:ext cx="3590028" cy="4159894"/>
          </a:xfrm>
          <a:prstGeom prst="rect">
            <a:avLst/>
          </a:prstGeom>
        </p:spPr>
        <p:txBody>
          <a:bodyPr lIns="35652" tIns="17826" rIns="35652" bIns="17826"/>
          <a:lstStyle>
            <a:lvl1pPr marL="0" indent="0">
              <a:lnSpc>
                <a:spcPct val="150000"/>
              </a:lnSpc>
              <a:buNone/>
              <a:defRPr sz="810" baseline="0">
                <a:solidFill>
                  <a:schemeClr val="tx2"/>
                </a:solidFill>
                <a:latin typeface="Aller Light" panose="02000503000000020004" pitchFamily="2" charset="0"/>
              </a:defRPr>
            </a:lvl1pPr>
            <a:lvl2pPr>
              <a:defRPr sz="810">
                <a:solidFill>
                  <a:schemeClr val="tx2"/>
                </a:solidFill>
                <a:latin typeface="Aller Light" panose="02000503000000020004" pitchFamily="2" charset="0"/>
              </a:defRPr>
            </a:lvl2pPr>
            <a:lvl3pPr>
              <a:defRPr sz="810">
                <a:solidFill>
                  <a:schemeClr val="tx2"/>
                </a:solidFill>
                <a:latin typeface="Aller Light" panose="02000503000000020004" pitchFamily="2" charset="0"/>
              </a:defRPr>
            </a:lvl3pPr>
            <a:lvl4pPr>
              <a:defRPr sz="810">
                <a:solidFill>
                  <a:schemeClr val="tx2"/>
                </a:solidFill>
                <a:latin typeface="Aller Light" panose="02000503000000020004" pitchFamily="2" charset="0"/>
              </a:defRPr>
            </a:lvl4pPr>
            <a:lvl5pPr>
              <a:defRPr sz="810">
                <a:solidFill>
                  <a:schemeClr val="tx2"/>
                </a:solidFill>
                <a:latin typeface="Aller Light" panose="02000503000000020004" pitchFamily="2" charset="0"/>
              </a:defRPr>
            </a:lvl5pPr>
          </a:lstStyle>
          <a:p>
            <a:pPr lvl="0"/>
            <a:r>
              <a:rPr lang="en-US" dirty="0" smtClean="0"/>
              <a:t>Example text</a:t>
            </a:r>
            <a:endParaRPr lang="en-US" dirty="0"/>
          </a:p>
        </p:txBody>
      </p:sp>
    </p:spTree>
    <p:extLst>
      <p:ext uri="{BB962C8B-B14F-4D97-AF65-F5344CB8AC3E}">
        <p14:creationId xmlns:p14="http://schemas.microsoft.com/office/powerpoint/2010/main" val="41526481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710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957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1512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64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24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018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7578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705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8931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9972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02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9709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A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05080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762125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A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433852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86020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2232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A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6"/>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8" name="Footer Placeholder 7"/>
          <p:cNvSpPr>
            <a:spLocks noGrp="1"/>
          </p:cNvSpPr>
          <p:nvPr>
            <p:ph type="ftr" sz="quarter" idx="11"/>
          </p:nvPr>
        </p:nvSpPr>
        <p:spPr/>
        <p:txBody>
          <a:bodyPr/>
          <a:lstStyle/>
          <a:p>
            <a:endParaRPr lang="ar-AE">
              <a:solidFill>
                <a:prstClr val="black">
                  <a:tint val="75000"/>
                </a:prstClr>
              </a:solidFill>
            </a:endParaRPr>
          </a:p>
        </p:txBody>
      </p:sp>
      <p:sp>
        <p:nvSpPr>
          <p:cNvPr id="9" name="Slide Number Placeholder 8"/>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27983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2"/>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4" name="Footer Placeholder 3"/>
          <p:cNvSpPr>
            <a:spLocks noGrp="1"/>
          </p:cNvSpPr>
          <p:nvPr>
            <p:ph type="ftr" sz="quarter" idx="11"/>
          </p:nvPr>
        </p:nvSpPr>
        <p:spPr/>
        <p:txBody>
          <a:bodyPr/>
          <a:lstStyle/>
          <a:p>
            <a:endParaRPr lang="ar-AE">
              <a:solidFill>
                <a:prstClr val="black">
                  <a:tint val="75000"/>
                </a:prstClr>
              </a:solidFill>
            </a:endParaRPr>
          </a:p>
        </p:txBody>
      </p:sp>
      <p:sp>
        <p:nvSpPr>
          <p:cNvPr id="5" name="Slide Number Placeholder 4"/>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3414618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3" name="Footer Placeholder 2"/>
          <p:cNvSpPr>
            <a:spLocks noGrp="1"/>
          </p:cNvSpPr>
          <p:nvPr>
            <p:ph type="ftr" sz="quarter" idx="11"/>
          </p:nvPr>
        </p:nvSpPr>
        <p:spPr/>
        <p:txBody>
          <a:bodyPr/>
          <a:lstStyle/>
          <a:p>
            <a:endParaRPr lang="ar-AE">
              <a:solidFill>
                <a:prstClr val="black">
                  <a:tint val="75000"/>
                </a:prstClr>
              </a:solidFill>
            </a:endParaRPr>
          </a:p>
        </p:txBody>
      </p:sp>
      <p:sp>
        <p:nvSpPr>
          <p:cNvPr id="4" name="Slide Number Placeholder 3"/>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4251322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A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475477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A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22721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3466583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4246371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A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3462228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857258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A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43006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2332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1276266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A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6"/>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8" name="Footer Placeholder 7"/>
          <p:cNvSpPr>
            <a:spLocks noGrp="1"/>
          </p:cNvSpPr>
          <p:nvPr>
            <p:ph type="ftr" sz="quarter" idx="11"/>
          </p:nvPr>
        </p:nvSpPr>
        <p:spPr/>
        <p:txBody>
          <a:bodyPr/>
          <a:lstStyle/>
          <a:p>
            <a:endParaRPr lang="ar-AE">
              <a:solidFill>
                <a:prstClr val="black">
                  <a:tint val="75000"/>
                </a:prstClr>
              </a:solidFill>
            </a:endParaRPr>
          </a:p>
        </p:txBody>
      </p:sp>
      <p:sp>
        <p:nvSpPr>
          <p:cNvPr id="9" name="Slide Number Placeholder 8"/>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3975442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2"/>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4" name="Footer Placeholder 3"/>
          <p:cNvSpPr>
            <a:spLocks noGrp="1"/>
          </p:cNvSpPr>
          <p:nvPr>
            <p:ph type="ftr" sz="quarter" idx="11"/>
          </p:nvPr>
        </p:nvSpPr>
        <p:spPr/>
        <p:txBody>
          <a:bodyPr/>
          <a:lstStyle/>
          <a:p>
            <a:endParaRPr lang="ar-AE">
              <a:solidFill>
                <a:prstClr val="black">
                  <a:tint val="75000"/>
                </a:prstClr>
              </a:solidFill>
            </a:endParaRPr>
          </a:p>
        </p:txBody>
      </p:sp>
      <p:sp>
        <p:nvSpPr>
          <p:cNvPr id="5" name="Slide Number Placeholder 4"/>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4232018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3" name="Footer Placeholder 2"/>
          <p:cNvSpPr>
            <a:spLocks noGrp="1"/>
          </p:cNvSpPr>
          <p:nvPr>
            <p:ph type="ftr" sz="quarter" idx="11"/>
          </p:nvPr>
        </p:nvSpPr>
        <p:spPr/>
        <p:txBody>
          <a:bodyPr/>
          <a:lstStyle/>
          <a:p>
            <a:endParaRPr lang="ar-AE">
              <a:solidFill>
                <a:prstClr val="black">
                  <a:tint val="75000"/>
                </a:prstClr>
              </a:solidFill>
            </a:endParaRPr>
          </a:p>
        </p:txBody>
      </p:sp>
      <p:sp>
        <p:nvSpPr>
          <p:cNvPr id="4" name="Slide Number Placeholder 3"/>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551825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A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915162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A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6" name="Footer Placeholder 5"/>
          <p:cNvSpPr>
            <a:spLocks noGrp="1"/>
          </p:cNvSpPr>
          <p:nvPr>
            <p:ph type="ftr" sz="quarter" idx="11"/>
          </p:nvPr>
        </p:nvSpPr>
        <p:spPr/>
        <p:txBody>
          <a:bodyPr/>
          <a:lstStyle/>
          <a:p>
            <a:endParaRPr lang="ar-AE">
              <a:solidFill>
                <a:prstClr val="black">
                  <a:tint val="75000"/>
                </a:prstClr>
              </a:solidFill>
            </a:endParaRPr>
          </a:p>
        </p:txBody>
      </p:sp>
      <p:sp>
        <p:nvSpPr>
          <p:cNvPr id="7" name="Slide Number Placeholder 6"/>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1416294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10057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p>
            <a:fld id="{5037BFEF-4EBE-4306-AEC0-9B5572FAD0F5}" type="datetimeFigureOut">
              <a:rPr lang="ar-AE" smtClean="0">
                <a:solidFill>
                  <a:prstClr val="black">
                    <a:tint val="75000"/>
                  </a:prstClr>
                </a:solidFill>
              </a:rPr>
              <a:pPr/>
              <a:t>29/08/1439</a:t>
            </a:fld>
            <a:endParaRPr lang="ar-AE">
              <a:solidFill>
                <a:prstClr val="black">
                  <a:tint val="75000"/>
                </a:prstClr>
              </a:solidFill>
            </a:endParaRPr>
          </a:p>
        </p:txBody>
      </p:sp>
      <p:sp>
        <p:nvSpPr>
          <p:cNvPr id="5" name="Footer Placeholder 4"/>
          <p:cNvSpPr>
            <a:spLocks noGrp="1"/>
          </p:cNvSpPr>
          <p:nvPr>
            <p:ph type="ftr" sz="quarter" idx="11"/>
          </p:nvPr>
        </p:nvSpPr>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281972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2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323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57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34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108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vmlDrawing" Target="../drawings/vmlDrawing2.v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oleObject" Target="../embeddings/oleObject2.bin"/><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3007441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18232993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A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5037BFEF-4EBE-4306-AEC0-9B5572FAD0F5}" type="datetimeFigureOut">
              <a:rPr lang="ar-AE" smtClean="0">
                <a:solidFill>
                  <a:prstClr val="black">
                    <a:tint val="75000"/>
                  </a:prstClr>
                </a:solidFill>
              </a:rPr>
              <a:pPr rtl="1"/>
              <a:t>29/08/1439</a:t>
            </a:fld>
            <a:endParaRPr lang="ar-A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AE">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F8CF57A-E242-432A-A227-7ABC38CC5DF7}" type="slidenum">
              <a:rPr lang="ar-AE" smtClean="0">
                <a:solidFill>
                  <a:prstClr val="black">
                    <a:tint val="75000"/>
                  </a:prstClr>
                </a:solidFill>
              </a:rPr>
              <a:pPr rtl="1"/>
              <a:t>‹#›</a:t>
            </a:fld>
            <a:endParaRPr lang="ar-AE">
              <a:solidFill>
                <a:prstClr val="black">
                  <a:tint val="75000"/>
                </a:prstClr>
              </a:solidFill>
            </a:endParaRPr>
          </a:p>
        </p:txBody>
      </p:sp>
    </p:spTree>
    <p:extLst>
      <p:ext uri="{BB962C8B-B14F-4D97-AF65-F5344CB8AC3E}">
        <p14:creationId xmlns:p14="http://schemas.microsoft.com/office/powerpoint/2010/main" val="12223095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A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5037BFEF-4EBE-4306-AEC0-9B5572FAD0F5}" type="datetimeFigureOut">
              <a:rPr lang="ar-AE" smtClean="0">
                <a:solidFill>
                  <a:prstClr val="black">
                    <a:tint val="75000"/>
                  </a:prstClr>
                </a:solidFill>
              </a:rPr>
              <a:pPr rtl="1"/>
              <a:t>29/08/1439</a:t>
            </a:fld>
            <a:endParaRPr lang="ar-A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AE">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3F8CF57A-E242-432A-A227-7ABC38CC5DF7}" type="slidenum">
              <a:rPr lang="ar-AE" smtClean="0">
                <a:solidFill>
                  <a:prstClr val="black">
                    <a:tint val="75000"/>
                  </a:prstClr>
                </a:solidFill>
              </a:rPr>
              <a:pPr rtl="1"/>
              <a:t>‹#›</a:t>
            </a:fld>
            <a:endParaRPr lang="ar-AE">
              <a:solidFill>
                <a:prstClr val="black">
                  <a:tint val="75000"/>
                </a:prstClr>
              </a:solidFill>
            </a:endParaRPr>
          </a:p>
        </p:txBody>
      </p:sp>
    </p:spTree>
    <p:extLst>
      <p:ext uri="{BB962C8B-B14F-4D97-AF65-F5344CB8AC3E}">
        <p14:creationId xmlns:p14="http://schemas.microsoft.com/office/powerpoint/2010/main" val="39681678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chart" Target="../charts/chart6.xml"/><Relationship Id="rId1" Type="http://schemas.openxmlformats.org/officeDocument/2006/relationships/slideLayout" Target="../slideLayouts/slideLayout26.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ahr.gov.a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376360" y="5029200"/>
            <a:ext cx="6400800" cy="533400"/>
          </a:xfrm>
          <a:prstGeom prst="rect">
            <a:avLst/>
          </a:prstGeom>
        </p:spPr>
        <p:txBody>
          <a:bodyPr>
            <a:normAutofit/>
          </a:bodyPr>
          <a:lstStyle/>
          <a:p>
            <a:pPr marL="0" indent="0" algn="ctr" rtl="1">
              <a:buNone/>
            </a:pPr>
            <a:r>
              <a:rPr lang="ar-AE" sz="1400" b="1" dirty="0" smtClean="0">
                <a:solidFill>
                  <a:schemeClr val="bg1"/>
                </a:solidFill>
              </a:rPr>
              <a:t>مايو – </a:t>
            </a:r>
            <a:r>
              <a:rPr lang="en-US" sz="1400" b="1" dirty="0" smtClean="0">
                <a:solidFill>
                  <a:schemeClr val="bg1"/>
                </a:solidFill>
              </a:rPr>
              <a:t>2018</a:t>
            </a:r>
            <a:endParaRPr lang="en-US" sz="1400" b="1" dirty="0">
              <a:solidFill>
                <a:schemeClr val="bg1"/>
              </a:solidFill>
            </a:endParaRPr>
          </a:p>
        </p:txBody>
      </p:sp>
      <p:sp>
        <p:nvSpPr>
          <p:cNvPr id="6" name="عنوان فرعي 2"/>
          <p:cNvSpPr txBox="1">
            <a:spLocks/>
          </p:cNvSpPr>
          <p:nvPr/>
        </p:nvSpPr>
        <p:spPr>
          <a:xfrm>
            <a:off x="3543300" y="4526408"/>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rPr>
              <a:t>Federal Authority | </a:t>
            </a:r>
            <a:r>
              <a:rPr lang="ar-AE" sz="1200" b="1" dirty="0" smtClean="0">
                <a:solidFill>
                  <a:srgbClr val="B68A35"/>
                </a:solidFill>
              </a:rPr>
              <a:t>هيئة اتحادية</a:t>
            </a:r>
            <a:endParaRPr lang="en-US" sz="1200" dirty="0">
              <a:solidFill>
                <a:srgbClr val="B68A35"/>
              </a:solidFill>
            </a:endParaRPr>
          </a:p>
        </p:txBody>
      </p:sp>
      <p:sp>
        <p:nvSpPr>
          <p:cNvPr id="5" name="TextBox 4"/>
          <p:cNvSpPr txBox="1"/>
          <p:nvPr/>
        </p:nvSpPr>
        <p:spPr>
          <a:xfrm>
            <a:off x="533400" y="2137066"/>
            <a:ext cx="8001000" cy="1200329"/>
          </a:xfrm>
          <a:prstGeom prst="rect">
            <a:avLst/>
          </a:prstGeom>
          <a:noFill/>
        </p:spPr>
        <p:txBody>
          <a:bodyPr wrap="square" rtlCol="0">
            <a:spAutoFit/>
          </a:bodyPr>
          <a:lstStyle/>
          <a:p>
            <a:pPr algn="ctr" rtl="1"/>
            <a:r>
              <a:rPr lang="ar-AE" sz="3600" b="1" dirty="0">
                <a:solidFill>
                  <a:prstClr val="black"/>
                </a:solidFill>
                <a:latin typeface="Dubai" panose="020B0503030403030204" pitchFamily="34" charset="-78"/>
                <a:cs typeface="Dubai" panose="020B0503030403030204" pitchFamily="34" charset="-78"/>
              </a:rPr>
              <a:t>مؤشرات ممكن الموارد البشرية في الحكومة الاتحادية</a:t>
            </a:r>
          </a:p>
        </p:txBody>
      </p:sp>
    </p:spTree>
    <p:extLst>
      <p:ext uri="{BB962C8B-B14F-4D97-AF65-F5344CB8AC3E}">
        <p14:creationId xmlns:p14="http://schemas.microsoft.com/office/powerpoint/2010/main" val="3879527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5388706" y="1437562"/>
            <a:ext cx="2187101" cy="1177856"/>
          </a:xfrm>
        </p:spPr>
        <p:txBody>
          <a:bodyPr/>
          <a:lstStyle/>
          <a:p>
            <a:pPr algn="ctr"/>
            <a:r>
              <a:rPr lang="ar-AE" sz="2400" b="1" dirty="0" smtClean="0">
                <a:latin typeface="Dubai" panose="020B0503030403030204" pitchFamily="34" charset="-78"/>
                <a:cs typeface="Dubai" panose="020B0503030403030204" pitchFamily="34" charset="-78"/>
              </a:rPr>
              <a:t>نظام بياناتي </a:t>
            </a:r>
            <a:endParaRPr lang="ru-RU" sz="2400" b="1" dirty="0">
              <a:cs typeface="Dubai" panose="020B0503030403030204" pitchFamily="34" charset="-78"/>
            </a:endParaRPr>
          </a:p>
        </p:txBody>
      </p:sp>
      <p:sp>
        <p:nvSpPr>
          <p:cNvPr id="13" name="Текст 12"/>
          <p:cNvSpPr>
            <a:spLocks noGrp="1"/>
          </p:cNvSpPr>
          <p:nvPr>
            <p:ph type="body" sz="quarter" idx="12"/>
          </p:nvPr>
        </p:nvSpPr>
        <p:spPr>
          <a:xfrm>
            <a:off x="4407132" y="2351945"/>
            <a:ext cx="3975054" cy="3213906"/>
          </a:xfrm>
        </p:spPr>
        <p:txBody>
          <a:bodyPr/>
          <a:lstStyle/>
          <a:p>
            <a:pPr algn="just" rtl="1"/>
            <a:r>
              <a:rPr lang="ar-AE" sz="1400" dirty="0">
                <a:latin typeface="Dubai" panose="020B0503030403030204" pitchFamily="34" charset="-78"/>
                <a:cs typeface="Dubai" panose="020B0503030403030204" pitchFamily="34" charset="-78"/>
              </a:rPr>
              <a:t>نظام إدارة معلومات الموارد البشرية في الحكومة الاتحادية "بياناتي" هو نظام إلكتروني يمكن من خلاله أتمتة كافة الاجراءات الخاصة بالموارد البشرية في كافة الجهات المشغلة له، حيث يشكل النظام نقلة نوعية في عمل الجهات الاتحادية المستفيدة منه، ويوفر أتمتة لكافة إجراءات الموارد البشرية بما فيها الإجراءات المالية والمتعلقة بأجور الموظفين، ويؤسس قاعدة بيانات موحدة في الحكومة الاتحادية تغطي كافة الوزارات والهيئات الاتحادية المستقلة.</a:t>
            </a:r>
            <a:endParaRPr lang="ru-RU" sz="1400" dirty="0">
              <a:cs typeface="Dubai" panose="020B0503030403030204" pitchFamily="34" charset="-78"/>
            </a:endParaRPr>
          </a:p>
        </p:txBody>
      </p:sp>
      <p:grpSp>
        <p:nvGrpSpPr>
          <p:cNvPr id="7" name="Group 6"/>
          <p:cNvGrpSpPr/>
          <p:nvPr/>
        </p:nvGrpSpPr>
        <p:grpSpPr>
          <a:xfrm>
            <a:off x="240694" y="1099387"/>
            <a:ext cx="3096605" cy="4618805"/>
            <a:chOff x="551746" y="198562"/>
            <a:chExt cx="4128806" cy="6158406"/>
          </a:xfrm>
        </p:grpSpPr>
        <p:pic>
          <p:nvPicPr>
            <p:cNvPr id="15" name="Picture 14"/>
            <p:cNvPicPr>
              <a:picLocks noChangeAspect="1"/>
            </p:cNvPicPr>
            <p:nvPr/>
          </p:nvPicPr>
          <p:blipFill rotWithShape="1">
            <a:blip r:embed="rId3"/>
            <a:srcRect l="17147" t="20712" r="46597" b="5890"/>
            <a:stretch/>
          </p:blipFill>
          <p:spPr>
            <a:xfrm>
              <a:off x="551746" y="1665519"/>
              <a:ext cx="4128806" cy="4691449"/>
            </a:xfrm>
            <a:prstGeom prst="rect">
              <a:avLst/>
            </a:prstGeom>
          </p:spPr>
        </p:pic>
        <p:pic>
          <p:nvPicPr>
            <p:cNvPr id="5" name="Picture 4"/>
            <p:cNvPicPr>
              <a:picLocks noChangeAspect="1"/>
            </p:cNvPicPr>
            <p:nvPr/>
          </p:nvPicPr>
          <p:blipFill rotWithShape="1">
            <a:blip r:embed="rId4"/>
            <a:srcRect l="8909" t="14628" r="73206" b="72686"/>
            <a:stretch/>
          </p:blipFill>
          <p:spPr>
            <a:xfrm>
              <a:off x="551746" y="198562"/>
              <a:ext cx="4119696" cy="1546859"/>
            </a:xfrm>
            <a:prstGeom prst="rect">
              <a:avLst/>
            </a:prstGeom>
          </p:spPr>
        </p:pic>
        <p:sp>
          <p:nvSpPr>
            <p:cNvPr id="6" name="Rectangle 5"/>
            <p:cNvSpPr/>
            <p:nvPr/>
          </p:nvSpPr>
          <p:spPr>
            <a:xfrm>
              <a:off x="4332303" y="1509204"/>
              <a:ext cx="348249" cy="497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grpSp>
      <p:sp>
        <p:nvSpPr>
          <p:cNvPr id="8" name="TextBox 7"/>
          <p:cNvSpPr txBox="1"/>
          <p:nvPr/>
        </p:nvSpPr>
        <p:spPr>
          <a:xfrm>
            <a:off x="0" y="6595200"/>
            <a:ext cx="433526" cy="338554"/>
          </a:xfrm>
          <a:prstGeom prst="rect">
            <a:avLst/>
          </a:prstGeom>
          <a:noFill/>
        </p:spPr>
        <p:txBody>
          <a:bodyPr wrap="square" rtlCol="0">
            <a:spAutoFit/>
          </a:bodyPr>
          <a:lstStyle/>
          <a:p>
            <a:r>
              <a:rPr lang="en-US" sz="1600" dirty="0">
                <a:solidFill>
                  <a:prstClr val="black"/>
                </a:solidFill>
              </a:rPr>
              <a:t>9</a:t>
            </a:r>
          </a:p>
        </p:txBody>
      </p:sp>
    </p:spTree>
    <p:extLst>
      <p:ext uri="{BB962C8B-B14F-4D97-AF65-F5344CB8AC3E}">
        <p14:creationId xmlns:p14="http://schemas.microsoft.com/office/powerpoint/2010/main" val="2384607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660411" y="6382314"/>
            <a:ext cx="4307932" cy="27887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7" name="Rectangle 56"/>
          <p:cNvSpPr/>
          <p:nvPr/>
        </p:nvSpPr>
        <p:spPr>
          <a:xfrm>
            <a:off x="4651589" y="6158974"/>
            <a:ext cx="4307932" cy="278875"/>
          </a:xfrm>
          <a:prstGeom prst="rect">
            <a:avLst/>
          </a:prstGeom>
          <a:solidFill>
            <a:srgbClr val="F9F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3" name="Rectangle 52"/>
          <p:cNvSpPr/>
          <p:nvPr/>
        </p:nvSpPr>
        <p:spPr>
          <a:xfrm>
            <a:off x="4644008" y="5504941"/>
            <a:ext cx="4307932" cy="2788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4" name="Rectangle 53"/>
          <p:cNvSpPr/>
          <p:nvPr/>
        </p:nvSpPr>
        <p:spPr>
          <a:xfrm>
            <a:off x="4656556" y="5732211"/>
            <a:ext cx="4307932" cy="2788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5" name="Rectangle 54"/>
          <p:cNvSpPr/>
          <p:nvPr/>
        </p:nvSpPr>
        <p:spPr>
          <a:xfrm>
            <a:off x="4651589" y="5918882"/>
            <a:ext cx="4307932" cy="2788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2" name="Rectangle 51"/>
          <p:cNvSpPr/>
          <p:nvPr/>
        </p:nvSpPr>
        <p:spPr>
          <a:xfrm>
            <a:off x="4656556" y="5248767"/>
            <a:ext cx="4307932" cy="2788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0" name="Rectangle 49"/>
          <p:cNvSpPr/>
          <p:nvPr/>
        </p:nvSpPr>
        <p:spPr>
          <a:xfrm>
            <a:off x="4671264" y="5012711"/>
            <a:ext cx="4307932" cy="2788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7" name="Rectangle 46"/>
          <p:cNvSpPr/>
          <p:nvPr/>
        </p:nvSpPr>
        <p:spPr>
          <a:xfrm>
            <a:off x="4644329" y="4362067"/>
            <a:ext cx="4307932" cy="278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8" name="Rectangle 47"/>
          <p:cNvSpPr/>
          <p:nvPr/>
        </p:nvSpPr>
        <p:spPr>
          <a:xfrm>
            <a:off x="4636881" y="4590285"/>
            <a:ext cx="4307932" cy="2788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9" name="Rectangle 48"/>
          <p:cNvSpPr/>
          <p:nvPr/>
        </p:nvSpPr>
        <p:spPr>
          <a:xfrm>
            <a:off x="4644329" y="4794645"/>
            <a:ext cx="4307932" cy="237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6" name="Rectangle 45"/>
          <p:cNvSpPr/>
          <p:nvPr/>
        </p:nvSpPr>
        <p:spPr>
          <a:xfrm>
            <a:off x="4660411" y="4086744"/>
            <a:ext cx="4307932" cy="278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5" name="Rectangle 44"/>
          <p:cNvSpPr/>
          <p:nvPr/>
        </p:nvSpPr>
        <p:spPr>
          <a:xfrm>
            <a:off x="4660411" y="3840764"/>
            <a:ext cx="4307932" cy="2788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 name="Rectangle 6"/>
          <p:cNvSpPr/>
          <p:nvPr/>
        </p:nvSpPr>
        <p:spPr>
          <a:xfrm>
            <a:off x="4654072" y="3582173"/>
            <a:ext cx="4307932" cy="278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 name="Rectangle 3"/>
          <p:cNvSpPr/>
          <p:nvPr/>
        </p:nvSpPr>
        <p:spPr>
          <a:xfrm>
            <a:off x="209704" y="260647"/>
            <a:ext cx="2085749" cy="1526531"/>
          </a:xfrm>
          <a:prstGeom prst="rect">
            <a:avLst/>
          </a:prstGeom>
          <a:solidFill>
            <a:srgbClr val="DF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 name="Rectangle 5"/>
          <p:cNvSpPr/>
          <p:nvPr/>
        </p:nvSpPr>
        <p:spPr>
          <a:xfrm>
            <a:off x="2431888" y="260648"/>
            <a:ext cx="2085749" cy="15323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 name="Rectangle 8"/>
          <p:cNvSpPr/>
          <p:nvPr/>
        </p:nvSpPr>
        <p:spPr>
          <a:xfrm>
            <a:off x="4654072" y="260648"/>
            <a:ext cx="2101372" cy="1533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0" name="Rectangle 9"/>
          <p:cNvSpPr/>
          <p:nvPr/>
        </p:nvSpPr>
        <p:spPr>
          <a:xfrm>
            <a:off x="6885407" y="254803"/>
            <a:ext cx="2085749" cy="1532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 name="Rectangle 14"/>
          <p:cNvSpPr/>
          <p:nvPr/>
        </p:nvSpPr>
        <p:spPr>
          <a:xfrm>
            <a:off x="209704" y="3573016"/>
            <a:ext cx="4307933" cy="309634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 name="Rectangle 15"/>
          <p:cNvSpPr/>
          <p:nvPr/>
        </p:nvSpPr>
        <p:spPr>
          <a:xfrm>
            <a:off x="4654072" y="3573016"/>
            <a:ext cx="4307933" cy="309634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 name="TextBox 16"/>
          <p:cNvSpPr txBox="1"/>
          <p:nvPr/>
        </p:nvSpPr>
        <p:spPr>
          <a:xfrm>
            <a:off x="6973503" y="461211"/>
            <a:ext cx="1891251" cy="83099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2000" dirty="0" smtClean="0">
                <a:solidFill>
                  <a:prstClr val="white"/>
                </a:solidFill>
              </a:rPr>
              <a:t>نسبة التوطين </a:t>
            </a:r>
          </a:p>
          <a:p>
            <a:pPr rtl="1"/>
            <a:endParaRPr lang="ar-AE" dirty="0">
              <a:solidFill>
                <a:prstClr val="white"/>
              </a:solidFill>
            </a:endParaRPr>
          </a:p>
        </p:txBody>
      </p:sp>
      <p:sp>
        <p:nvSpPr>
          <p:cNvPr id="21" name="TextBox 20"/>
          <p:cNvSpPr txBox="1"/>
          <p:nvPr/>
        </p:nvSpPr>
        <p:spPr>
          <a:xfrm>
            <a:off x="4776922" y="356762"/>
            <a:ext cx="1887904" cy="132343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2000" dirty="0">
                <a:solidFill>
                  <a:prstClr val="white"/>
                </a:solidFill>
              </a:rPr>
              <a:t>نسبة الوظائف المقيمة و الموصفه</a:t>
            </a:r>
          </a:p>
          <a:p>
            <a:pPr rtl="1"/>
            <a:r>
              <a:rPr lang="ar-AE" sz="2000" dirty="0">
                <a:solidFill>
                  <a:prstClr val="white"/>
                </a:solidFill>
              </a:rPr>
              <a:t> </a:t>
            </a:r>
          </a:p>
        </p:txBody>
      </p:sp>
      <p:sp>
        <p:nvSpPr>
          <p:cNvPr id="22" name="TextBox 21"/>
          <p:cNvSpPr txBox="1"/>
          <p:nvPr/>
        </p:nvSpPr>
        <p:spPr>
          <a:xfrm>
            <a:off x="2431887" y="260648"/>
            <a:ext cx="2090393" cy="101566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000" b="1">
                <a:solidFill>
                  <a:schemeClr val="bg1"/>
                </a:solidFill>
                <a:latin typeface="Dubai" panose="020B0503030403030204" pitchFamily="34" charset="-78"/>
                <a:cs typeface="Dubai" panose="020B0503030403030204" pitchFamily="34" charset="-78"/>
              </a:defRPr>
            </a:lvl1pPr>
          </a:lstStyle>
          <a:p>
            <a:pPr rtl="1"/>
            <a:r>
              <a:rPr lang="ar-AE" dirty="0">
                <a:solidFill>
                  <a:prstClr val="white"/>
                </a:solidFill>
              </a:rPr>
              <a:t>التخطيط الإستراتيجي للقوى العاملة</a:t>
            </a:r>
            <a:endParaRPr lang="en-US" dirty="0">
              <a:solidFill>
                <a:prstClr val="white"/>
              </a:solidFill>
            </a:endParaRPr>
          </a:p>
        </p:txBody>
      </p:sp>
      <p:sp>
        <p:nvSpPr>
          <p:cNvPr id="68" name="TextBox 67"/>
          <p:cNvSpPr txBox="1"/>
          <p:nvPr/>
        </p:nvSpPr>
        <p:spPr>
          <a:xfrm>
            <a:off x="2920044" y="1321604"/>
            <a:ext cx="110842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2800" b="1" dirty="0" smtClean="0">
                <a:solidFill>
                  <a:prstClr val="white"/>
                </a:solidFill>
                <a:latin typeface="Dubai" panose="020B0503030403030204" pitchFamily="34" charset="-78"/>
                <a:cs typeface="Dubai" panose="020B0503030403030204" pitchFamily="34" charset="-78"/>
              </a:rPr>
              <a:t>55%</a:t>
            </a:r>
            <a:endParaRPr lang="en-US" sz="2800" b="1" dirty="0">
              <a:solidFill>
                <a:prstClr val="white"/>
              </a:solidFill>
              <a:latin typeface="Dubai" panose="020B0503030403030204" pitchFamily="34" charset="-78"/>
              <a:cs typeface="Dubai" panose="020B0503030403030204" pitchFamily="34" charset="-78"/>
            </a:endParaRPr>
          </a:p>
        </p:txBody>
      </p:sp>
      <p:sp>
        <p:nvSpPr>
          <p:cNvPr id="75" name="Rectangle 74"/>
          <p:cNvSpPr/>
          <p:nvPr/>
        </p:nvSpPr>
        <p:spPr>
          <a:xfrm>
            <a:off x="209704" y="1862213"/>
            <a:ext cx="2085749" cy="159847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6" name="Rectangle 75"/>
          <p:cNvSpPr/>
          <p:nvPr/>
        </p:nvSpPr>
        <p:spPr>
          <a:xfrm>
            <a:off x="2431888" y="1873603"/>
            <a:ext cx="2085749" cy="158708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7" name="Rectangle 76"/>
          <p:cNvSpPr/>
          <p:nvPr/>
        </p:nvSpPr>
        <p:spPr>
          <a:xfrm>
            <a:off x="4681190" y="1843926"/>
            <a:ext cx="2085749" cy="1598478"/>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8" name="Rectangle 77"/>
          <p:cNvSpPr/>
          <p:nvPr/>
        </p:nvSpPr>
        <p:spPr>
          <a:xfrm>
            <a:off x="6876256" y="1843482"/>
            <a:ext cx="2085749" cy="158940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88" name="Chart 87"/>
          <p:cNvGraphicFramePr/>
          <p:nvPr>
            <p:extLst/>
          </p:nvPr>
        </p:nvGraphicFramePr>
        <p:xfrm>
          <a:off x="4626231" y="2289812"/>
          <a:ext cx="2157054" cy="1213184"/>
        </p:xfrm>
        <a:graphic>
          <a:graphicData uri="http://schemas.openxmlformats.org/drawingml/2006/chart">
            <c:chart xmlns:c="http://schemas.openxmlformats.org/drawingml/2006/chart" xmlns:r="http://schemas.openxmlformats.org/officeDocument/2006/relationships" r:id="rId2"/>
          </a:graphicData>
        </a:graphic>
      </p:graphicFrame>
      <p:sp>
        <p:nvSpPr>
          <p:cNvPr id="90" name="TextBox 89"/>
          <p:cNvSpPr txBox="1"/>
          <p:nvPr/>
        </p:nvSpPr>
        <p:spPr>
          <a:xfrm>
            <a:off x="5571102" y="2705516"/>
            <a:ext cx="815723" cy="230832"/>
          </a:xfrm>
          <a:prstGeom prst="rect">
            <a:avLst/>
          </a:prstGeom>
          <a:noFill/>
        </p:spPr>
        <p:txBody>
          <a:bodyPr wrap="square" rtlCol="0">
            <a:spAutoFit/>
          </a:bodyPr>
          <a:lstStyle/>
          <a:p>
            <a:pPr algn="ctr" rtl="1"/>
            <a:r>
              <a:rPr lang="en-US" sz="900" dirty="0" smtClean="0">
                <a:solidFill>
                  <a:prstClr val="white"/>
                </a:solidFill>
                <a:latin typeface="Dubai" panose="020B0503030403030204" pitchFamily="34" charset="-78"/>
                <a:cs typeface="Dubai" panose="020B0503030403030204" pitchFamily="34" charset="-78"/>
              </a:rPr>
              <a:t>45%</a:t>
            </a:r>
            <a:endParaRPr lang="en-US" sz="900" dirty="0">
              <a:solidFill>
                <a:prstClr val="white"/>
              </a:solidFill>
              <a:latin typeface="Dubai" panose="020B0503030403030204" pitchFamily="34" charset="-78"/>
              <a:cs typeface="Dubai" panose="020B0503030403030204" pitchFamily="34" charset="-78"/>
            </a:endParaRPr>
          </a:p>
        </p:txBody>
      </p:sp>
      <p:sp>
        <p:nvSpPr>
          <p:cNvPr id="91" name="TextBox 90"/>
          <p:cNvSpPr txBox="1"/>
          <p:nvPr/>
        </p:nvSpPr>
        <p:spPr>
          <a:xfrm>
            <a:off x="4964347" y="2722779"/>
            <a:ext cx="815723" cy="230832"/>
          </a:xfrm>
          <a:prstGeom prst="rect">
            <a:avLst/>
          </a:prstGeom>
          <a:noFill/>
        </p:spPr>
        <p:txBody>
          <a:bodyPr wrap="square" rtlCol="0">
            <a:spAutoFit/>
          </a:bodyPr>
          <a:lstStyle/>
          <a:p>
            <a:pPr algn="ctr" rtl="1"/>
            <a:r>
              <a:rPr lang="en-US" sz="900" dirty="0" smtClean="0">
                <a:solidFill>
                  <a:prstClr val="white"/>
                </a:solidFill>
                <a:latin typeface="Dubai" panose="020B0503030403030204" pitchFamily="34" charset="-78"/>
                <a:cs typeface="Dubai" panose="020B0503030403030204" pitchFamily="34" charset="-78"/>
              </a:rPr>
              <a:t>55%</a:t>
            </a:r>
            <a:endParaRPr lang="en-US" sz="900" dirty="0">
              <a:solidFill>
                <a:prstClr val="white"/>
              </a:solidFill>
              <a:latin typeface="Dubai" panose="020B0503030403030204" pitchFamily="34" charset="-78"/>
              <a:cs typeface="Dubai" panose="020B0503030403030204" pitchFamily="34" charset="-78"/>
            </a:endParaRPr>
          </a:p>
        </p:txBody>
      </p:sp>
      <p:sp>
        <p:nvSpPr>
          <p:cNvPr id="97" name="Rectangle 96"/>
          <p:cNvSpPr/>
          <p:nvPr/>
        </p:nvSpPr>
        <p:spPr>
          <a:xfrm>
            <a:off x="4794877" y="2122370"/>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الوظائف الموصَفه </a:t>
            </a:r>
          </a:p>
          <a:p>
            <a:pPr algn="r" rtl="1"/>
            <a:r>
              <a:rPr lang="ar-AE" sz="850" dirty="0" smtClean="0">
                <a:solidFill>
                  <a:prstClr val="black"/>
                </a:solidFill>
                <a:latin typeface="Dubai" panose="020B0503030403030204" pitchFamily="34" charset="-78"/>
                <a:cs typeface="Dubai" panose="020B0503030403030204" pitchFamily="34" charset="-78"/>
              </a:rPr>
              <a:t>نسبة الوظائف الغير موصَفة</a:t>
            </a:r>
            <a:endParaRPr lang="en-US" sz="850" dirty="0">
              <a:solidFill>
                <a:prstClr val="black"/>
              </a:solidFill>
              <a:latin typeface="Dubai" panose="020B0503030403030204" pitchFamily="34" charset="-78"/>
              <a:cs typeface="Dubai" panose="020B0503030403030204" pitchFamily="34" charset="-78"/>
            </a:endParaRPr>
          </a:p>
        </p:txBody>
      </p:sp>
      <p:sp>
        <p:nvSpPr>
          <p:cNvPr id="29" name="Rectangle 28"/>
          <p:cNvSpPr/>
          <p:nvPr/>
        </p:nvSpPr>
        <p:spPr>
          <a:xfrm>
            <a:off x="6519005" y="2165732"/>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8" name="Rectangle 97"/>
          <p:cNvSpPr/>
          <p:nvPr/>
        </p:nvSpPr>
        <p:spPr>
          <a:xfrm>
            <a:off x="6516216" y="2327990"/>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113" name="Chart 112"/>
          <p:cNvGraphicFramePr/>
          <p:nvPr/>
        </p:nvGraphicFramePr>
        <p:xfrm>
          <a:off x="6808038" y="2273837"/>
          <a:ext cx="2303863" cy="1267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extLst/>
          </p:nvPr>
        </p:nvGraphicFramePr>
        <p:xfrm>
          <a:off x="1997516" y="1838297"/>
          <a:ext cx="2831976" cy="1796932"/>
        </p:xfrm>
        <a:graphic>
          <a:graphicData uri="http://schemas.openxmlformats.org/drawingml/2006/chart">
            <c:chart xmlns:c="http://schemas.openxmlformats.org/drawingml/2006/chart" xmlns:r="http://schemas.openxmlformats.org/officeDocument/2006/relationships" r:id="rId4"/>
          </a:graphicData>
        </a:graphic>
      </p:graphicFrame>
      <p:sp>
        <p:nvSpPr>
          <p:cNvPr id="116" name="Rectangle 115"/>
          <p:cNvSpPr/>
          <p:nvPr/>
        </p:nvSpPr>
        <p:spPr>
          <a:xfrm>
            <a:off x="3030613" y="2413679"/>
            <a:ext cx="765782" cy="830997"/>
          </a:xfrm>
          <a:prstGeom prst="rect">
            <a:avLst/>
          </a:prstGeom>
          <a:noFill/>
        </p:spPr>
        <p:txBody>
          <a:bodyPr wrap="square" rtlCol="0">
            <a:spAutoFit/>
          </a:bodyPr>
          <a:lstStyle/>
          <a:p>
            <a:pPr algn="ctr" rtl="1"/>
            <a:r>
              <a:rPr lang="ar-AE" sz="850" dirty="0" smtClean="0">
                <a:solidFill>
                  <a:prstClr val="black"/>
                </a:solidFill>
                <a:latin typeface="Dubai" panose="020B0503030403030204" pitchFamily="34" charset="-78"/>
                <a:cs typeface="Dubai" panose="020B0503030403030204" pitchFamily="34" charset="-78"/>
              </a:rPr>
              <a:t>نسبة تفعيل نظام التخطيط الاستراتيجي للقوى العاملة </a:t>
            </a:r>
          </a:p>
          <a:p>
            <a:pPr algn="ctr" rtl="1"/>
            <a:r>
              <a:rPr lang="ar-AE" sz="1400" b="1" dirty="0" smtClean="0">
                <a:solidFill>
                  <a:prstClr val="black"/>
                </a:solidFill>
                <a:latin typeface="Dubai" panose="020B0503030403030204" pitchFamily="34" charset="-78"/>
                <a:cs typeface="Dubai" panose="020B0503030403030204" pitchFamily="34" charset="-78"/>
              </a:rPr>
              <a:t>55%</a:t>
            </a:r>
          </a:p>
        </p:txBody>
      </p:sp>
      <p:sp>
        <p:nvSpPr>
          <p:cNvPr id="2" name="Rectangle 1"/>
          <p:cNvSpPr/>
          <p:nvPr/>
        </p:nvSpPr>
        <p:spPr>
          <a:xfrm>
            <a:off x="5222726" y="1321604"/>
            <a:ext cx="90922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2800" b="1" dirty="0">
                <a:solidFill>
                  <a:prstClr val="white"/>
                </a:solidFill>
                <a:latin typeface="Dubai" panose="020B0503030403030204" pitchFamily="34" charset="-78"/>
                <a:cs typeface="Dubai" panose="020B0503030403030204" pitchFamily="34" charset="-78"/>
              </a:rPr>
              <a:t>45%</a:t>
            </a:r>
            <a:endParaRPr lang="en-US" sz="2800" b="1" dirty="0">
              <a:solidFill>
                <a:prstClr val="white"/>
              </a:solidFill>
              <a:latin typeface="Dubai" panose="020B0503030403030204" pitchFamily="34" charset="-78"/>
              <a:cs typeface="Dubai" panose="020B0503030403030204" pitchFamily="34" charset="-78"/>
            </a:endParaRPr>
          </a:p>
        </p:txBody>
      </p:sp>
      <p:sp>
        <p:nvSpPr>
          <p:cNvPr id="3" name="Rectangle 2"/>
          <p:cNvSpPr/>
          <p:nvPr/>
        </p:nvSpPr>
        <p:spPr>
          <a:xfrm>
            <a:off x="7455642" y="1061671"/>
            <a:ext cx="98937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2800" b="1" dirty="0">
                <a:solidFill>
                  <a:prstClr val="white"/>
                </a:solidFill>
                <a:latin typeface="Dubai" panose="020B0503030403030204" pitchFamily="34" charset="-78"/>
                <a:cs typeface="Dubai" panose="020B0503030403030204" pitchFamily="34" charset="-78"/>
              </a:rPr>
              <a:t>73% </a:t>
            </a:r>
            <a:endParaRPr lang="en-US" sz="2800" b="1" dirty="0">
              <a:solidFill>
                <a:prstClr val="white"/>
              </a:solidFill>
              <a:latin typeface="Dubai" panose="020B0503030403030204" pitchFamily="34" charset="-78"/>
              <a:cs typeface="Dubai" panose="020B0503030403030204" pitchFamily="34" charset="-78"/>
            </a:endParaRPr>
          </a:p>
        </p:txBody>
      </p:sp>
      <p:sp>
        <p:nvSpPr>
          <p:cNvPr id="5" name="Rectangle 4"/>
          <p:cNvSpPr/>
          <p:nvPr/>
        </p:nvSpPr>
        <p:spPr>
          <a:xfrm>
            <a:off x="342515" y="416858"/>
            <a:ext cx="1820126"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2000" b="1" dirty="0">
                <a:solidFill>
                  <a:prstClr val="white"/>
                </a:solidFill>
                <a:latin typeface="Dubai" panose="020B0503030403030204" pitchFamily="34" charset="-78"/>
                <a:cs typeface="Dubai" panose="020B0503030403030204" pitchFamily="34" charset="-78"/>
              </a:rPr>
              <a:t>نسبة الدوران الوظيفي</a:t>
            </a:r>
            <a:endParaRPr lang="en-US" sz="2000" b="1" dirty="0">
              <a:solidFill>
                <a:prstClr val="white"/>
              </a:solidFill>
              <a:latin typeface="Dubai" panose="020B0503030403030204" pitchFamily="34" charset="-78"/>
              <a:cs typeface="Dubai" panose="020B0503030403030204" pitchFamily="34" charset="-78"/>
            </a:endParaRPr>
          </a:p>
        </p:txBody>
      </p:sp>
      <p:sp>
        <p:nvSpPr>
          <p:cNvPr id="87" name="Rectangle 86"/>
          <p:cNvSpPr/>
          <p:nvPr/>
        </p:nvSpPr>
        <p:spPr>
          <a:xfrm>
            <a:off x="774467" y="1168065"/>
            <a:ext cx="90922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2800" b="1" dirty="0" smtClean="0">
                <a:solidFill>
                  <a:prstClr val="white"/>
                </a:solidFill>
                <a:latin typeface="Dubai" panose="020B0503030403030204" pitchFamily="34" charset="-78"/>
                <a:cs typeface="Dubai" panose="020B0503030403030204" pitchFamily="34" charset="-78"/>
              </a:rPr>
              <a:t>6%</a:t>
            </a:r>
            <a:endParaRPr lang="en-US" sz="2800" b="1" dirty="0">
              <a:solidFill>
                <a:prstClr val="white"/>
              </a:solidFill>
              <a:latin typeface="Dubai" panose="020B0503030403030204" pitchFamily="34" charset="-78"/>
              <a:cs typeface="Dubai" panose="020B0503030403030204" pitchFamily="34" charset="-78"/>
            </a:endParaRPr>
          </a:p>
        </p:txBody>
      </p:sp>
      <p:sp>
        <p:nvSpPr>
          <p:cNvPr id="120" name="Rectangle 119"/>
          <p:cNvSpPr/>
          <p:nvPr/>
        </p:nvSpPr>
        <p:spPr>
          <a:xfrm>
            <a:off x="4499992" y="3603788"/>
            <a:ext cx="4217685" cy="3093154"/>
          </a:xfrm>
          <a:prstGeom prst="rect">
            <a:avLst/>
          </a:prstGeom>
        </p:spPr>
        <p:txBody>
          <a:bodyPr wrap="square">
            <a:spAutoFit/>
          </a:bodyPr>
          <a:lstStyle/>
          <a:p>
            <a:pPr marL="112713" indent="-112713" algn="r" rtl="1">
              <a:lnSpc>
                <a:spcPct val="150000"/>
              </a:lnSpc>
              <a:buFont typeface="Arial" panose="020B0604020202020204" pitchFamily="34" charset="0"/>
              <a:buChar char="•"/>
            </a:pPr>
            <a:r>
              <a:rPr lang="ar-AE" sz="1000" kern="0" dirty="0" smtClean="0">
                <a:solidFill>
                  <a:prstClr val="black"/>
                </a:solidFill>
                <a:latin typeface="Dubai" panose="020B0503030403030204" pitchFamily="34" charset="-78"/>
                <a:cs typeface="Dubai" panose="020B0503030403030204" pitchFamily="34" charset="-78"/>
              </a:rPr>
              <a:t>نسبة التوطين</a:t>
            </a:r>
            <a:r>
              <a:rPr lang="ar-AE" sz="1000" kern="0" dirty="0">
                <a:solidFill>
                  <a:prstClr val="black"/>
                </a:solidFill>
                <a:latin typeface="Dubai" panose="020B0503030403030204" pitchFamily="34" charset="-78"/>
                <a:cs typeface="Dubai" panose="020B0503030403030204" pitchFamily="34" charset="-78"/>
              </a:rPr>
              <a:t>.</a:t>
            </a:r>
            <a:endParaRPr lang="en-US" sz="1000" kern="0" dirty="0">
              <a:solidFill>
                <a:prstClr val="black"/>
              </a:solidFill>
              <a:latin typeface="Dubai" panose="020B0503030403030204" pitchFamily="34" charset="-78"/>
              <a:cs typeface="Dubai" panose="020B0503030403030204" pitchFamily="34" charset="-78"/>
            </a:endParaRPr>
          </a:p>
          <a:p>
            <a:pPr marL="112713" indent="-112713" algn="r" rtl="1">
              <a:lnSpc>
                <a:spcPct val="150000"/>
              </a:lnSpc>
              <a:buFont typeface="Arial" panose="020B0604020202020204" pitchFamily="34" charset="0"/>
              <a:buChar char="•"/>
            </a:pPr>
            <a:r>
              <a:rPr lang="ar-AE" sz="1000" kern="0" dirty="0">
                <a:solidFill>
                  <a:prstClr val="black"/>
                </a:solidFill>
                <a:latin typeface="Dubai" panose="020B0503030403030204" pitchFamily="34" charset="-78"/>
                <a:cs typeface="Dubai" panose="020B0503030403030204" pitchFamily="34" charset="-78"/>
              </a:rPr>
              <a:t>استخدام انظمة الموارد البشرية</a:t>
            </a:r>
            <a:r>
              <a:rPr lang="en-US" sz="1000" kern="0" dirty="0">
                <a:solidFill>
                  <a:prstClr val="black"/>
                </a:solidFill>
                <a:latin typeface="Dubai" panose="020B0503030403030204" pitchFamily="34" charset="-78"/>
                <a:cs typeface="Dubai" panose="020B0503030403030204" pitchFamily="34" charset="-78"/>
              </a:rPr>
              <a:t> </a:t>
            </a:r>
            <a:r>
              <a:rPr lang="ar-AE" sz="1000" kern="0" dirty="0">
                <a:solidFill>
                  <a:prstClr val="black"/>
                </a:solidFill>
                <a:latin typeface="Dubai" panose="020B0503030403030204" pitchFamily="34" charset="-78"/>
                <a:cs typeface="Dubai" panose="020B0503030403030204" pitchFamily="34" charset="-78"/>
              </a:rPr>
              <a:t>الالكترونية (بياناتي ).</a:t>
            </a:r>
            <a:endParaRPr lang="en-US" sz="1000" kern="0" dirty="0">
              <a:solidFill>
                <a:prstClr val="black"/>
              </a:solidFill>
              <a:latin typeface="Dubai" panose="020B0503030403030204" pitchFamily="34" charset="-78"/>
              <a:cs typeface="Dubai" panose="020B0503030403030204" pitchFamily="34" charset="-78"/>
            </a:endParaRPr>
          </a:p>
          <a:p>
            <a:pPr marL="112713" indent="-112713" algn="r" rtl="1">
              <a:lnSpc>
                <a:spcPct val="150000"/>
              </a:lnSpc>
              <a:buFont typeface="Arial" panose="020B0604020202020204" pitchFamily="34" charset="0"/>
              <a:buChar char="•"/>
            </a:pPr>
            <a:r>
              <a:rPr lang="ar-AE" sz="1000" kern="0" dirty="0">
                <a:solidFill>
                  <a:prstClr val="black"/>
                </a:solidFill>
                <a:latin typeface="Dubai" panose="020B0503030403030204" pitchFamily="34" charset="-78"/>
                <a:cs typeface="Dubai" panose="020B0503030403030204" pitchFamily="34" charset="-78"/>
              </a:rPr>
              <a:t>نظام ادارة الاداء الوظيفي الالكتروني.</a:t>
            </a:r>
            <a:endParaRPr lang="en-US" sz="1000" kern="0" dirty="0">
              <a:solidFill>
                <a:prstClr val="black"/>
              </a:solidFill>
              <a:latin typeface="Dubai" panose="020B0503030403030204" pitchFamily="34" charset="-78"/>
              <a:cs typeface="Dubai" panose="020B0503030403030204" pitchFamily="34" charset="-78"/>
            </a:endParaRPr>
          </a:p>
          <a:p>
            <a:pPr marL="112713" indent="-112713" algn="r" rtl="1">
              <a:lnSpc>
                <a:spcPct val="150000"/>
              </a:lnSpc>
              <a:buFont typeface="Arial" panose="020B0604020202020204" pitchFamily="34" charset="0"/>
              <a:buChar char="•"/>
              <a:defRPr/>
            </a:pPr>
            <a:r>
              <a:rPr lang="ar-AE" sz="1000" kern="0" dirty="0" smtClean="0">
                <a:solidFill>
                  <a:prstClr val="black"/>
                </a:solidFill>
                <a:latin typeface="Dubai" panose="020B0503030403030204" pitchFamily="34" charset="-78"/>
                <a:cs typeface="Dubai" panose="020B0503030403030204" pitchFamily="34" charset="-78"/>
              </a:rPr>
              <a:t>نسبة المتدربين </a:t>
            </a:r>
          </a:p>
          <a:p>
            <a:pPr marL="112713" indent="-112713" algn="r" rtl="1">
              <a:lnSpc>
                <a:spcPct val="150000"/>
              </a:lnSpc>
              <a:buFont typeface="Arial" panose="020B0604020202020204" pitchFamily="34" charset="0"/>
              <a:buChar char="•"/>
              <a:defRPr/>
            </a:pPr>
            <a:r>
              <a:rPr lang="ar-AE" sz="1000" kern="0" dirty="0" smtClean="0">
                <a:solidFill>
                  <a:prstClr val="black"/>
                </a:solidFill>
                <a:latin typeface="Dubai" panose="020B0503030403030204" pitchFamily="34" charset="-78"/>
                <a:cs typeface="Dubai" panose="020B0503030403030204" pitchFamily="34" charset="-78"/>
              </a:rPr>
              <a:t>معدل الساعات التدريبية</a:t>
            </a:r>
            <a:endParaRPr lang="ar-AE" sz="1000" kern="0" dirty="0">
              <a:solidFill>
                <a:prstClr val="black"/>
              </a:solidFill>
              <a:latin typeface="Dubai" panose="020B0503030403030204" pitchFamily="34" charset="-78"/>
              <a:cs typeface="Dubai" panose="020B0503030403030204" pitchFamily="34" charset="-78"/>
            </a:endParaRPr>
          </a:p>
          <a:p>
            <a:pPr marL="112713" indent="-112713" algn="r"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مبادرة معارف </a:t>
            </a:r>
          </a:p>
          <a:p>
            <a:pPr marL="112713" indent="-112713" algn="r"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نظام تقييم وتوصيف الوظائف.</a:t>
            </a:r>
          </a:p>
          <a:p>
            <a:pPr marL="112713" indent="-112713" algn="r"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نسبة تكلفة اجمالي الموظفين من ميزانية الجهة </a:t>
            </a:r>
          </a:p>
          <a:p>
            <a:pPr marL="112713" indent="-112713" algn="r"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معدل تكلفة الموظف في الجهة (في الشهر) </a:t>
            </a:r>
          </a:p>
          <a:p>
            <a:pPr marL="112713" indent="-112713" algn="r" rtl="1">
              <a:lnSpc>
                <a:spcPct val="150000"/>
              </a:lnSpc>
              <a:buFont typeface="Arial" panose="020B0604020202020204" pitchFamily="34" charset="0"/>
              <a:buChar char="•"/>
              <a:defRPr/>
            </a:pPr>
            <a:r>
              <a:rPr lang="ar-AE" sz="1000" kern="0" dirty="0" smtClean="0">
                <a:solidFill>
                  <a:prstClr val="black"/>
                </a:solidFill>
                <a:latin typeface="Dubai" panose="020B0503030403030204" pitchFamily="34" charset="-78"/>
                <a:cs typeface="Dubai" panose="020B0503030403030204" pitchFamily="34" charset="-78"/>
              </a:rPr>
              <a:t>أثر </a:t>
            </a:r>
            <a:r>
              <a:rPr lang="ar-AE" sz="1000" kern="0" dirty="0">
                <a:solidFill>
                  <a:prstClr val="black"/>
                </a:solidFill>
                <a:latin typeface="Dubai" panose="020B0503030403030204" pitchFamily="34" charset="-78"/>
                <a:cs typeface="Dubai" panose="020B0503030403030204" pitchFamily="34" charset="-78"/>
              </a:rPr>
              <a:t>الاجازات المرضية على الانتاجية. </a:t>
            </a:r>
          </a:p>
          <a:p>
            <a:pPr marL="112713" indent="-112713" algn="r"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التخطيط الاستراتيجي للقوى العاملة</a:t>
            </a:r>
          </a:p>
          <a:p>
            <a:pPr marL="112713" indent="-112713" algn="justLow"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السعادة و الايجابية والتناغم و الولاء الوظيفي في الحكومة الاتحادية.</a:t>
            </a:r>
          </a:p>
          <a:p>
            <a:pPr marL="112713" indent="-112713" algn="justLow" rtl="1">
              <a:lnSpc>
                <a:spcPct val="150000"/>
              </a:lnSpc>
              <a:buFont typeface="Arial" panose="020B0604020202020204" pitchFamily="34" charset="0"/>
              <a:buChar char="•"/>
              <a:defRPr/>
            </a:pPr>
            <a:r>
              <a:rPr lang="ar-AE" sz="1000" kern="0" dirty="0">
                <a:solidFill>
                  <a:prstClr val="black"/>
                </a:solidFill>
                <a:latin typeface="Dubai" panose="020B0503030403030204" pitchFamily="34" charset="-78"/>
                <a:cs typeface="Dubai" panose="020B0503030403030204" pitchFamily="34" charset="-78"/>
              </a:rPr>
              <a:t>نظام المكافآت والحوافز</a:t>
            </a:r>
            <a:r>
              <a:rPr lang="ar-AE" sz="1000" kern="0" dirty="0" smtClean="0">
                <a:solidFill>
                  <a:prstClr val="black"/>
                </a:solidFill>
                <a:latin typeface="Dubai" panose="020B0503030403030204" pitchFamily="34" charset="-78"/>
                <a:cs typeface="Dubai" panose="020B0503030403030204" pitchFamily="34" charset="-78"/>
              </a:rPr>
              <a:t>.</a:t>
            </a:r>
            <a:endParaRPr lang="ar-AE" sz="1000" kern="0" dirty="0">
              <a:solidFill>
                <a:prstClr val="black"/>
              </a:solidFill>
              <a:latin typeface="Dubai" panose="020B0503030403030204" pitchFamily="34" charset="-78"/>
              <a:cs typeface="Dubai" panose="020B0503030403030204" pitchFamily="34" charset="-78"/>
            </a:endParaRPr>
          </a:p>
        </p:txBody>
      </p:sp>
      <p:sp>
        <p:nvSpPr>
          <p:cNvPr id="122" name="Rectangle 121"/>
          <p:cNvSpPr/>
          <p:nvPr/>
        </p:nvSpPr>
        <p:spPr>
          <a:xfrm>
            <a:off x="6946838" y="2112840"/>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التوطين المحققة في الجهه </a:t>
            </a:r>
          </a:p>
          <a:p>
            <a:pPr algn="r" rtl="1"/>
            <a:r>
              <a:rPr lang="ar-AE" sz="850" dirty="0" smtClean="0">
                <a:solidFill>
                  <a:prstClr val="black"/>
                </a:solidFill>
                <a:latin typeface="Dubai" panose="020B0503030403030204" pitchFamily="34" charset="-78"/>
                <a:cs typeface="Dubai" panose="020B0503030403030204" pitchFamily="34" charset="-78"/>
              </a:rPr>
              <a:t>متوسط الحكومة </a:t>
            </a:r>
            <a:endParaRPr lang="en-US" sz="850" dirty="0">
              <a:solidFill>
                <a:prstClr val="black"/>
              </a:solidFill>
              <a:latin typeface="Dubai" panose="020B0503030403030204" pitchFamily="34" charset="-78"/>
              <a:cs typeface="Dubai" panose="020B0503030403030204" pitchFamily="34" charset="-78"/>
            </a:endParaRPr>
          </a:p>
        </p:txBody>
      </p:sp>
      <p:sp>
        <p:nvSpPr>
          <p:cNvPr id="123" name="Rectangle 122"/>
          <p:cNvSpPr/>
          <p:nvPr/>
        </p:nvSpPr>
        <p:spPr>
          <a:xfrm>
            <a:off x="8670966" y="2147490"/>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4" name="Rectangle 123"/>
          <p:cNvSpPr/>
          <p:nvPr/>
        </p:nvSpPr>
        <p:spPr>
          <a:xfrm>
            <a:off x="8668177" y="2309748"/>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127" name="Chart 126"/>
          <p:cNvGraphicFramePr/>
          <p:nvPr>
            <p:extLst/>
          </p:nvPr>
        </p:nvGraphicFramePr>
        <p:xfrm>
          <a:off x="130014" y="2268243"/>
          <a:ext cx="2388095" cy="1273064"/>
        </p:xfrm>
        <a:graphic>
          <a:graphicData uri="http://schemas.openxmlformats.org/drawingml/2006/chart">
            <c:chart xmlns:c="http://schemas.openxmlformats.org/drawingml/2006/chart" xmlns:r="http://schemas.openxmlformats.org/officeDocument/2006/relationships" r:id="rId5"/>
          </a:graphicData>
        </a:graphic>
      </p:graphicFrame>
      <p:sp>
        <p:nvSpPr>
          <p:cNvPr id="130" name="Rectangle 129"/>
          <p:cNvSpPr/>
          <p:nvPr/>
        </p:nvSpPr>
        <p:spPr>
          <a:xfrm>
            <a:off x="2033442" y="2095515"/>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31" name="Rectangle 130"/>
          <p:cNvSpPr/>
          <p:nvPr/>
        </p:nvSpPr>
        <p:spPr>
          <a:xfrm>
            <a:off x="2030653" y="2257773"/>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32" name="Rectangle 131"/>
          <p:cNvSpPr/>
          <p:nvPr/>
        </p:nvSpPr>
        <p:spPr>
          <a:xfrm>
            <a:off x="342515" y="2053438"/>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الدوران الوظيفي في الجهه </a:t>
            </a:r>
          </a:p>
          <a:p>
            <a:pPr algn="r" rtl="1"/>
            <a:r>
              <a:rPr lang="ar-AE" sz="850" dirty="0" smtClean="0">
                <a:solidFill>
                  <a:prstClr val="black"/>
                </a:solidFill>
                <a:latin typeface="Dubai" panose="020B0503030403030204" pitchFamily="34" charset="-78"/>
                <a:cs typeface="Dubai" panose="020B0503030403030204" pitchFamily="34" charset="-78"/>
              </a:rPr>
              <a:t>متوسط الحكومة </a:t>
            </a:r>
            <a:endParaRPr lang="en-US" sz="850" dirty="0">
              <a:solidFill>
                <a:prstClr val="black"/>
              </a:solidFill>
              <a:latin typeface="Dubai" panose="020B0503030403030204" pitchFamily="34" charset="-78"/>
              <a:cs typeface="Dubai" panose="020B0503030403030204" pitchFamily="34" charset="-78"/>
            </a:endParaRPr>
          </a:p>
        </p:txBody>
      </p:sp>
      <p:sp>
        <p:nvSpPr>
          <p:cNvPr id="8" name="Rectangle 7"/>
          <p:cNvSpPr/>
          <p:nvPr/>
        </p:nvSpPr>
        <p:spPr>
          <a:xfrm>
            <a:off x="8821631" y="3579485"/>
            <a:ext cx="142857" cy="3089875"/>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1" name="Isosceles Triangle 10"/>
          <p:cNvSpPr/>
          <p:nvPr/>
        </p:nvSpPr>
        <p:spPr>
          <a:xfrm flipV="1">
            <a:off x="8830371" y="6512903"/>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ectangle 11"/>
          <p:cNvSpPr/>
          <p:nvPr/>
        </p:nvSpPr>
        <p:spPr>
          <a:xfrm>
            <a:off x="4644008" y="3579485"/>
            <a:ext cx="283157" cy="782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0" name="TextBox 59"/>
          <p:cNvSpPr txBox="1"/>
          <p:nvPr/>
        </p:nvSpPr>
        <p:spPr>
          <a:xfrm rot="16200000">
            <a:off x="4518031" y="3678506"/>
            <a:ext cx="820753" cy="55399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500" b="0" dirty="0" smtClean="0">
                <a:solidFill>
                  <a:prstClr val="white"/>
                </a:solidFill>
              </a:rPr>
              <a:t>العمليات</a:t>
            </a:r>
          </a:p>
          <a:p>
            <a:pPr rtl="1"/>
            <a:endParaRPr lang="ar-AE" sz="1500" b="0" dirty="0">
              <a:solidFill>
                <a:prstClr val="white"/>
              </a:solidFill>
            </a:endParaRPr>
          </a:p>
        </p:txBody>
      </p:sp>
      <p:sp>
        <p:nvSpPr>
          <p:cNvPr id="62" name="Rectangle 61"/>
          <p:cNvSpPr/>
          <p:nvPr/>
        </p:nvSpPr>
        <p:spPr>
          <a:xfrm>
            <a:off x="4644008" y="4362067"/>
            <a:ext cx="283157" cy="9371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3" name="Rectangle 62"/>
          <p:cNvSpPr/>
          <p:nvPr/>
        </p:nvSpPr>
        <p:spPr>
          <a:xfrm>
            <a:off x="4644189" y="5275309"/>
            <a:ext cx="283157" cy="937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4" name="Rectangle 63"/>
          <p:cNvSpPr/>
          <p:nvPr/>
        </p:nvSpPr>
        <p:spPr>
          <a:xfrm>
            <a:off x="4640917" y="6188774"/>
            <a:ext cx="283157" cy="499694"/>
          </a:xfrm>
          <a:prstGeom prst="rect">
            <a:avLst/>
          </a:prstGeom>
          <a:solidFill>
            <a:srgbClr val="DF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5" name="Rectangle 64"/>
          <p:cNvSpPr/>
          <p:nvPr/>
        </p:nvSpPr>
        <p:spPr>
          <a:xfrm>
            <a:off x="4640153" y="5295551"/>
            <a:ext cx="283157" cy="937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6" name="TextBox 65"/>
          <p:cNvSpPr txBox="1"/>
          <p:nvPr/>
        </p:nvSpPr>
        <p:spPr>
          <a:xfrm rot="16200000">
            <a:off x="4357748" y="4532958"/>
            <a:ext cx="1126518" cy="55399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500" b="0" dirty="0" smtClean="0">
                <a:solidFill>
                  <a:prstClr val="white"/>
                </a:solidFill>
              </a:rPr>
              <a:t>التعلم والنمو</a:t>
            </a:r>
          </a:p>
          <a:p>
            <a:pPr rtl="1"/>
            <a:endParaRPr lang="ar-AE" sz="1500" b="0" dirty="0">
              <a:solidFill>
                <a:prstClr val="white"/>
              </a:solidFill>
            </a:endParaRPr>
          </a:p>
        </p:txBody>
      </p:sp>
      <p:sp>
        <p:nvSpPr>
          <p:cNvPr id="67" name="TextBox 66"/>
          <p:cNvSpPr txBox="1"/>
          <p:nvPr/>
        </p:nvSpPr>
        <p:spPr>
          <a:xfrm rot="16200000">
            <a:off x="4339971" y="5486156"/>
            <a:ext cx="1126518" cy="55399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500" b="0" dirty="0" smtClean="0">
                <a:solidFill>
                  <a:prstClr val="white"/>
                </a:solidFill>
              </a:rPr>
              <a:t>المحور المالي</a:t>
            </a:r>
          </a:p>
          <a:p>
            <a:pPr rtl="1"/>
            <a:endParaRPr lang="ar-AE" sz="1500" b="0" dirty="0">
              <a:solidFill>
                <a:prstClr val="white"/>
              </a:solidFill>
            </a:endParaRPr>
          </a:p>
        </p:txBody>
      </p:sp>
      <p:sp>
        <p:nvSpPr>
          <p:cNvPr id="69" name="TextBox 68"/>
          <p:cNvSpPr txBox="1"/>
          <p:nvPr/>
        </p:nvSpPr>
        <p:spPr>
          <a:xfrm rot="16200000">
            <a:off x="4339971" y="6190556"/>
            <a:ext cx="1126518" cy="55399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500" b="0" dirty="0" smtClean="0">
                <a:solidFill>
                  <a:prstClr val="white"/>
                </a:solidFill>
              </a:rPr>
              <a:t>المتعا</a:t>
            </a:r>
          </a:p>
          <a:p>
            <a:pPr rtl="1"/>
            <a:endParaRPr lang="ar-AE" sz="1500" b="0" dirty="0">
              <a:solidFill>
                <a:prstClr val="white"/>
              </a:solidFill>
            </a:endParaRPr>
          </a:p>
        </p:txBody>
      </p:sp>
      <p:graphicFrame>
        <p:nvGraphicFramePr>
          <p:cNvPr id="19" name="Chart 18"/>
          <p:cNvGraphicFramePr/>
          <p:nvPr>
            <p:extLst/>
          </p:nvPr>
        </p:nvGraphicFramePr>
        <p:xfrm>
          <a:off x="342516" y="4226181"/>
          <a:ext cx="4044574" cy="2211667"/>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p:nvPr/>
        </p:nvSpPr>
        <p:spPr>
          <a:xfrm>
            <a:off x="919916" y="3766669"/>
            <a:ext cx="2751074" cy="338554"/>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ar-AE" sz="1600" dirty="0">
                <a:solidFill>
                  <a:prstClr val="black">
                    <a:lumMod val="65000"/>
                    <a:lumOff val="35000"/>
                  </a:prstClr>
                </a:solidFill>
                <a:latin typeface="Dubai" panose="020B0503030403030204" pitchFamily="34" charset="-78"/>
                <a:cs typeface="Dubai" panose="020B0503030403030204" pitchFamily="34" charset="-78"/>
              </a:rPr>
              <a:t>نسبة التوطين </a:t>
            </a:r>
            <a:r>
              <a:rPr lang="ar-AE" sz="1600" dirty="0" smtClean="0">
                <a:solidFill>
                  <a:prstClr val="black">
                    <a:lumMod val="65000"/>
                    <a:lumOff val="35000"/>
                  </a:prstClr>
                </a:solidFill>
                <a:latin typeface="Dubai" panose="020B0503030403030204" pitchFamily="34" charset="-78"/>
                <a:cs typeface="Dubai" panose="020B0503030403030204" pitchFamily="34" charset="-78"/>
              </a:rPr>
              <a:t>للأعوام </a:t>
            </a:r>
            <a:r>
              <a:rPr lang="ar-AE" sz="1600" dirty="0">
                <a:solidFill>
                  <a:prstClr val="black">
                    <a:lumMod val="65000"/>
                    <a:lumOff val="35000"/>
                  </a:prstClr>
                </a:solidFill>
                <a:latin typeface="Dubai" panose="020B0503030403030204" pitchFamily="34" charset="-78"/>
                <a:cs typeface="Dubai" panose="020B0503030403030204" pitchFamily="34" charset="-78"/>
              </a:rPr>
              <a:t>2014-2017</a:t>
            </a:r>
          </a:p>
        </p:txBody>
      </p:sp>
    </p:spTree>
    <p:extLst>
      <p:ext uri="{BB962C8B-B14F-4D97-AF65-F5344CB8AC3E}">
        <p14:creationId xmlns:p14="http://schemas.microsoft.com/office/powerpoint/2010/main" val="110176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6876256" y="182501"/>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7" name="Rectangle 156"/>
          <p:cNvSpPr/>
          <p:nvPr/>
        </p:nvSpPr>
        <p:spPr>
          <a:xfrm>
            <a:off x="2551288" y="195037"/>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8" name="Rectangle 157"/>
          <p:cNvSpPr/>
          <p:nvPr/>
        </p:nvSpPr>
        <p:spPr>
          <a:xfrm>
            <a:off x="4716016" y="182501"/>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0" name="Rectangle 159"/>
          <p:cNvSpPr/>
          <p:nvPr/>
        </p:nvSpPr>
        <p:spPr>
          <a:xfrm>
            <a:off x="402020" y="195037"/>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2" name="Rectangle 161"/>
          <p:cNvSpPr/>
          <p:nvPr/>
        </p:nvSpPr>
        <p:spPr>
          <a:xfrm>
            <a:off x="6876255" y="614549"/>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7" name="Rectangle 166"/>
          <p:cNvSpPr/>
          <p:nvPr/>
        </p:nvSpPr>
        <p:spPr>
          <a:xfrm>
            <a:off x="402020" y="627085"/>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8" name="Rectangle 167"/>
          <p:cNvSpPr/>
          <p:nvPr/>
        </p:nvSpPr>
        <p:spPr>
          <a:xfrm>
            <a:off x="2553206" y="627085"/>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9" name="Rectangle 168"/>
          <p:cNvSpPr/>
          <p:nvPr/>
        </p:nvSpPr>
        <p:spPr>
          <a:xfrm>
            <a:off x="4716015" y="614549"/>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0" name="TextBox 169"/>
          <p:cNvSpPr txBox="1"/>
          <p:nvPr/>
        </p:nvSpPr>
        <p:spPr>
          <a:xfrm>
            <a:off x="6973503" y="198890"/>
            <a:ext cx="1891251"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200" dirty="0" smtClean="0">
                <a:solidFill>
                  <a:prstClr val="white"/>
                </a:solidFill>
              </a:rPr>
              <a:t>نسبة التوطين </a:t>
            </a:r>
          </a:p>
        </p:txBody>
      </p:sp>
      <p:graphicFrame>
        <p:nvGraphicFramePr>
          <p:cNvPr id="171" name="Chart 170"/>
          <p:cNvGraphicFramePr/>
          <p:nvPr>
            <p:extLst/>
          </p:nvPr>
        </p:nvGraphicFramePr>
        <p:xfrm>
          <a:off x="6857221" y="815024"/>
          <a:ext cx="2303863" cy="991214"/>
        </p:xfrm>
        <a:graphic>
          <a:graphicData uri="http://schemas.openxmlformats.org/drawingml/2006/chart">
            <c:chart xmlns:c="http://schemas.openxmlformats.org/drawingml/2006/chart" xmlns:r="http://schemas.openxmlformats.org/officeDocument/2006/relationships" r:id="rId2"/>
          </a:graphicData>
        </a:graphic>
      </p:graphicFrame>
      <p:sp>
        <p:nvSpPr>
          <p:cNvPr id="172" name="Rectangle 171"/>
          <p:cNvSpPr/>
          <p:nvPr/>
        </p:nvSpPr>
        <p:spPr>
          <a:xfrm>
            <a:off x="6998157" y="692654"/>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التوطين المحققة في الجهه </a:t>
            </a:r>
          </a:p>
          <a:p>
            <a:pPr algn="r" rtl="1"/>
            <a:r>
              <a:rPr lang="ar-AE" sz="850" dirty="0" smtClean="0">
                <a:solidFill>
                  <a:prstClr val="black"/>
                </a:solidFill>
                <a:latin typeface="Dubai" panose="020B0503030403030204" pitchFamily="34" charset="-78"/>
                <a:cs typeface="Dubai" panose="020B0503030403030204" pitchFamily="34" charset="-78"/>
              </a:rPr>
              <a:t>متوسط الحكومة </a:t>
            </a:r>
            <a:endParaRPr lang="en-US" sz="850" dirty="0">
              <a:solidFill>
                <a:prstClr val="black"/>
              </a:solidFill>
              <a:latin typeface="Dubai" panose="020B0503030403030204" pitchFamily="34" charset="-78"/>
              <a:cs typeface="Dubai" panose="020B0503030403030204" pitchFamily="34" charset="-78"/>
            </a:endParaRPr>
          </a:p>
        </p:txBody>
      </p:sp>
      <p:sp>
        <p:nvSpPr>
          <p:cNvPr id="173" name="Rectangle 172"/>
          <p:cNvSpPr/>
          <p:nvPr/>
        </p:nvSpPr>
        <p:spPr>
          <a:xfrm>
            <a:off x="8722285" y="727304"/>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5" name="Rectangle 174"/>
          <p:cNvSpPr/>
          <p:nvPr/>
        </p:nvSpPr>
        <p:spPr>
          <a:xfrm>
            <a:off x="8719496" y="889562"/>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94" name="Isosceles Triangle 193"/>
          <p:cNvSpPr/>
          <p:nvPr/>
        </p:nvSpPr>
        <p:spPr>
          <a:xfrm flipV="1">
            <a:off x="8808726" y="46873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199" name="Straight Connector 198"/>
          <p:cNvCxnSpPr/>
          <p:nvPr/>
        </p:nvCxnSpPr>
        <p:spPr>
          <a:xfrm>
            <a:off x="8746628" y="18250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4738236" y="227346"/>
            <a:ext cx="2024155" cy="30777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400" dirty="0" smtClean="0">
                <a:solidFill>
                  <a:prstClr val="white"/>
                </a:solidFill>
              </a:rPr>
              <a:t>تطبيق القانون و اللآئحة</a:t>
            </a:r>
          </a:p>
        </p:txBody>
      </p:sp>
      <p:sp>
        <p:nvSpPr>
          <p:cNvPr id="210" name="TextBox 209"/>
          <p:cNvSpPr txBox="1"/>
          <p:nvPr/>
        </p:nvSpPr>
        <p:spPr>
          <a:xfrm>
            <a:off x="2580970" y="235195"/>
            <a:ext cx="1891251" cy="30777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400" dirty="0" smtClean="0">
                <a:solidFill>
                  <a:prstClr val="white"/>
                </a:solidFill>
              </a:rPr>
              <a:t>نسبة تفعيل بياناتي</a:t>
            </a:r>
          </a:p>
        </p:txBody>
      </p:sp>
      <p:sp>
        <p:nvSpPr>
          <p:cNvPr id="211" name="TextBox 210"/>
          <p:cNvSpPr txBox="1"/>
          <p:nvPr/>
        </p:nvSpPr>
        <p:spPr>
          <a:xfrm>
            <a:off x="446529" y="227346"/>
            <a:ext cx="1891251" cy="30777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1"/>
            <a:r>
              <a:rPr lang="ar-AE" sz="1400" dirty="0" smtClean="0">
                <a:solidFill>
                  <a:prstClr val="white"/>
                </a:solidFill>
              </a:rPr>
              <a:t>إدارة الأداء الوظيفي</a:t>
            </a:r>
          </a:p>
        </p:txBody>
      </p:sp>
      <p:graphicFrame>
        <p:nvGraphicFramePr>
          <p:cNvPr id="212" name="Chart 211"/>
          <p:cNvGraphicFramePr/>
          <p:nvPr>
            <p:extLst/>
          </p:nvPr>
        </p:nvGraphicFramePr>
        <p:xfrm>
          <a:off x="196918" y="481881"/>
          <a:ext cx="2450487" cy="1433576"/>
        </p:xfrm>
        <a:graphic>
          <a:graphicData uri="http://schemas.openxmlformats.org/drawingml/2006/chart">
            <c:chart xmlns:c="http://schemas.openxmlformats.org/drawingml/2006/chart" xmlns:r="http://schemas.openxmlformats.org/officeDocument/2006/relationships" r:id="rId3"/>
          </a:graphicData>
        </a:graphic>
      </p:graphicFrame>
      <p:sp>
        <p:nvSpPr>
          <p:cNvPr id="213" name="Rectangle 212"/>
          <p:cNvSpPr/>
          <p:nvPr/>
        </p:nvSpPr>
        <p:spPr>
          <a:xfrm>
            <a:off x="1552523" y="849888"/>
            <a:ext cx="815896"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بحاجة إلى تحسين</a:t>
            </a:r>
            <a:endParaRPr lang="en-US" sz="850" dirty="0">
              <a:solidFill>
                <a:prstClr val="black"/>
              </a:solidFill>
              <a:latin typeface="Dubai" panose="020B0503030403030204" pitchFamily="34" charset="-78"/>
              <a:cs typeface="Dubai" panose="020B0503030403030204" pitchFamily="34" charset="-78"/>
            </a:endParaRPr>
          </a:p>
        </p:txBody>
      </p:sp>
      <p:sp>
        <p:nvSpPr>
          <p:cNvPr id="214" name="Rectangle 213"/>
          <p:cNvSpPr/>
          <p:nvPr/>
        </p:nvSpPr>
        <p:spPr>
          <a:xfrm>
            <a:off x="363634" y="1172438"/>
            <a:ext cx="567956"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يفوق التوقعات</a:t>
            </a:r>
            <a:endParaRPr lang="en-US" sz="850" dirty="0">
              <a:solidFill>
                <a:prstClr val="black"/>
              </a:solidFill>
              <a:latin typeface="Dubai" panose="020B0503030403030204" pitchFamily="34" charset="-78"/>
              <a:cs typeface="Dubai" panose="020B0503030403030204" pitchFamily="34" charset="-78"/>
            </a:endParaRPr>
          </a:p>
        </p:txBody>
      </p:sp>
      <p:graphicFrame>
        <p:nvGraphicFramePr>
          <p:cNvPr id="236" name="Chart 235"/>
          <p:cNvGraphicFramePr/>
          <p:nvPr>
            <p:extLst/>
          </p:nvPr>
        </p:nvGraphicFramePr>
        <p:xfrm>
          <a:off x="2767313" y="183069"/>
          <a:ext cx="1208180" cy="1470762"/>
        </p:xfrm>
        <a:graphic>
          <a:graphicData uri="http://schemas.openxmlformats.org/drawingml/2006/chart">
            <c:chart xmlns:c="http://schemas.openxmlformats.org/drawingml/2006/chart" xmlns:r="http://schemas.openxmlformats.org/officeDocument/2006/relationships" r:id="rId4"/>
          </a:graphicData>
        </a:graphic>
      </p:graphicFrame>
      <p:sp>
        <p:nvSpPr>
          <p:cNvPr id="237" name="Rectangle 236"/>
          <p:cNvSpPr/>
          <p:nvPr/>
        </p:nvSpPr>
        <p:spPr>
          <a:xfrm>
            <a:off x="2372128" y="693236"/>
            <a:ext cx="668455" cy="484748"/>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لم يتم استخدام النظام </a:t>
            </a:r>
            <a:endParaRPr lang="en-US" sz="850" dirty="0">
              <a:solidFill>
                <a:prstClr val="black"/>
              </a:solidFill>
              <a:latin typeface="Dubai" panose="020B0503030403030204" pitchFamily="34" charset="-78"/>
              <a:cs typeface="Dubai" panose="020B0503030403030204" pitchFamily="34" charset="-78"/>
            </a:endParaRPr>
          </a:p>
        </p:txBody>
      </p:sp>
      <p:sp>
        <p:nvSpPr>
          <p:cNvPr id="238" name="Rectangle 237"/>
          <p:cNvSpPr/>
          <p:nvPr/>
        </p:nvSpPr>
        <p:spPr>
          <a:xfrm>
            <a:off x="2732731" y="918984"/>
            <a:ext cx="668455" cy="223138"/>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40%</a:t>
            </a:r>
            <a:endParaRPr lang="en-US" sz="850" dirty="0">
              <a:solidFill>
                <a:prstClr val="black"/>
              </a:solidFill>
              <a:latin typeface="Dubai" panose="020B0503030403030204" pitchFamily="34" charset="-78"/>
              <a:cs typeface="Dubai" panose="020B0503030403030204" pitchFamily="34" charset="-78"/>
            </a:endParaRPr>
          </a:p>
        </p:txBody>
      </p:sp>
      <p:sp>
        <p:nvSpPr>
          <p:cNvPr id="239" name="Rectangle 238"/>
          <p:cNvSpPr/>
          <p:nvPr/>
        </p:nvSpPr>
        <p:spPr>
          <a:xfrm>
            <a:off x="3133164" y="956723"/>
            <a:ext cx="668455" cy="223138"/>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30%</a:t>
            </a:r>
            <a:endParaRPr lang="en-US" sz="850" dirty="0">
              <a:solidFill>
                <a:prstClr val="black"/>
              </a:solidFill>
              <a:latin typeface="Dubai" panose="020B0503030403030204" pitchFamily="34" charset="-78"/>
              <a:cs typeface="Dubai" panose="020B0503030403030204" pitchFamily="34" charset="-78"/>
            </a:endParaRPr>
          </a:p>
        </p:txBody>
      </p:sp>
      <p:sp>
        <p:nvSpPr>
          <p:cNvPr id="240" name="Rectangle 239"/>
          <p:cNvSpPr/>
          <p:nvPr/>
        </p:nvSpPr>
        <p:spPr>
          <a:xfrm>
            <a:off x="2956711" y="1320247"/>
            <a:ext cx="668455" cy="223138"/>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30%</a:t>
            </a:r>
            <a:endParaRPr lang="en-US" sz="850" dirty="0">
              <a:solidFill>
                <a:prstClr val="black"/>
              </a:solidFill>
              <a:latin typeface="Dubai" panose="020B0503030403030204" pitchFamily="34" charset="-78"/>
              <a:cs typeface="Dubai" panose="020B0503030403030204" pitchFamily="34" charset="-78"/>
            </a:endParaRPr>
          </a:p>
        </p:txBody>
      </p:sp>
      <p:sp>
        <p:nvSpPr>
          <p:cNvPr id="241" name="Rectangle 240"/>
          <p:cNvSpPr/>
          <p:nvPr/>
        </p:nvSpPr>
        <p:spPr>
          <a:xfrm>
            <a:off x="3867824" y="813202"/>
            <a:ext cx="829340" cy="707886"/>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000" b="1" dirty="0">
                <a:solidFill>
                  <a:srgbClr val="1F497D"/>
                </a:solidFill>
                <a:latin typeface="Dubai" panose="020B0503030403030204" pitchFamily="34" charset="-78"/>
                <a:cs typeface="Dubai" panose="020B0503030403030204" pitchFamily="34" charset="-78"/>
              </a:rPr>
              <a:t>نسبة تطبيق الانظمة الالكترونية </a:t>
            </a:r>
            <a:r>
              <a:rPr lang="ar-AE" sz="1000" b="1" dirty="0" smtClean="0">
                <a:solidFill>
                  <a:srgbClr val="1F497D"/>
                </a:solidFill>
                <a:latin typeface="Dubai" panose="020B0503030403030204" pitchFamily="34" charset="-78"/>
                <a:cs typeface="Dubai" panose="020B0503030403030204" pitchFamily="34" charset="-78"/>
              </a:rPr>
              <a:t>لعام </a:t>
            </a:r>
            <a:r>
              <a:rPr lang="ar-AE" sz="1000" b="1" dirty="0">
                <a:solidFill>
                  <a:srgbClr val="1F497D"/>
                </a:solidFill>
                <a:latin typeface="Dubai" panose="020B0503030403030204" pitchFamily="34" charset="-78"/>
                <a:cs typeface="Dubai" panose="020B0503030403030204" pitchFamily="34" charset="-78"/>
              </a:rPr>
              <a:t>2017</a:t>
            </a:r>
          </a:p>
        </p:txBody>
      </p:sp>
      <p:sp>
        <p:nvSpPr>
          <p:cNvPr id="242" name="Rectangle 241"/>
          <p:cNvSpPr/>
          <p:nvPr/>
        </p:nvSpPr>
        <p:spPr>
          <a:xfrm>
            <a:off x="3377267" y="609563"/>
            <a:ext cx="668455"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تم تطبيق النظام</a:t>
            </a:r>
            <a:endParaRPr lang="en-US" sz="850" dirty="0">
              <a:solidFill>
                <a:prstClr val="black"/>
              </a:solidFill>
              <a:latin typeface="Dubai" panose="020B0503030403030204" pitchFamily="34" charset="-78"/>
              <a:cs typeface="Dubai" panose="020B0503030403030204" pitchFamily="34" charset="-78"/>
            </a:endParaRPr>
          </a:p>
        </p:txBody>
      </p:sp>
      <p:sp>
        <p:nvSpPr>
          <p:cNvPr id="243" name="Rectangle 242"/>
          <p:cNvSpPr/>
          <p:nvPr/>
        </p:nvSpPr>
        <p:spPr>
          <a:xfrm>
            <a:off x="2808857" y="1558827"/>
            <a:ext cx="1451681" cy="223138"/>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تم تطبيق النظام جزئياً</a:t>
            </a:r>
            <a:endParaRPr lang="en-US" sz="850" dirty="0">
              <a:solidFill>
                <a:prstClr val="black"/>
              </a:solidFill>
              <a:latin typeface="Dubai" panose="020B0503030403030204" pitchFamily="34" charset="-78"/>
              <a:cs typeface="Dubai" panose="020B0503030403030204" pitchFamily="34" charset="-78"/>
            </a:endParaRPr>
          </a:p>
        </p:txBody>
      </p:sp>
      <p:cxnSp>
        <p:nvCxnSpPr>
          <p:cNvPr id="244" name="Straight Connector 243"/>
          <p:cNvCxnSpPr/>
          <p:nvPr/>
        </p:nvCxnSpPr>
        <p:spPr>
          <a:xfrm flipV="1">
            <a:off x="3679965" y="875619"/>
            <a:ext cx="166208" cy="105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2992594" y="814956"/>
            <a:ext cx="107539" cy="118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3522765" y="1431816"/>
            <a:ext cx="107539" cy="11823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3991449" y="824211"/>
            <a:ext cx="575372" cy="6183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48" name="Rectangle 247"/>
          <p:cNvSpPr/>
          <p:nvPr/>
        </p:nvSpPr>
        <p:spPr>
          <a:xfrm>
            <a:off x="5065572" y="934592"/>
            <a:ext cx="1386633" cy="338554"/>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srgbClr val="1F497D"/>
                </a:solidFill>
                <a:latin typeface="Dubai" panose="020B0503030403030204" pitchFamily="34" charset="-78"/>
                <a:cs typeface="Dubai" panose="020B0503030403030204" pitchFamily="34" charset="-78"/>
              </a:rPr>
              <a:t>ملزمة بالتطبيق </a:t>
            </a:r>
            <a:endParaRPr lang="ar-AE" sz="1600" b="1" dirty="0">
              <a:solidFill>
                <a:srgbClr val="1F497D"/>
              </a:solidFill>
              <a:latin typeface="Dubai" panose="020B0503030403030204" pitchFamily="34" charset="-78"/>
              <a:cs typeface="Dubai" panose="020B0503030403030204" pitchFamily="34" charset="-78"/>
            </a:endParaRPr>
          </a:p>
        </p:txBody>
      </p:sp>
      <p:sp>
        <p:nvSpPr>
          <p:cNvPr id="249" name="Isosceles Triangle 248"/>
          <p:cNvSpPr/>
          <p:nvPr/>
        </p:nvSpPr>
        <p:spPr>
          <a:xfrm flipV="1">
            <a:off x="4426538" y="48836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50" name="Straight Connector 249"/>
          <p:cNvCxnSpPr/>
          <p:nvPr/>
        </p:nvCxnSpPr>
        <p:spPr>
          <a:xfrm>
            <a:off x="4364440" y="20213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Isosceles Triangle 250"/>
          <p:cNvSpPr/>
          <p:nvPr/>
        </p:nvSpPr>
        <p:spPr>
          <a:xfrm flipV="1">
            <a:off x="2333861" y="47503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52" name="Straight Connector 251"/>
          <p:cNvCxnSpPr/>
          <p:nvPr/>
        </p:nvCxnSpPr>
        <p:spPr>
          <a:xfrm>
            <a:off x="2271763" y="18880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6874666" y="188842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5" name="Rectangle 254"/>
          <p:cNvSpPr/>
          <p:nvPr/>
        </p:nvSpPr>
        <p:spPr>
          <a:xfrm>
            <a:off x="2535583" y="187908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6" name="Rectangle 255"/>
          <p:cNvSpPr/>
          <p:nvPr/>
        </p:nvSpPr>
        <p:spPr>
          <a:xfrm>
            <a:off x="4714426" y="188842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7" name="Rectangle 256"/>
          <p:cNvSpPr/>
          <p:nvPr/>
        </p:nvSpPr>
        <p:spPr>
          <a:xfrm>
            <a:off x="386315" y="187908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8" name="Rectangle 257"/>
          <p:cNvSpPr/>
          <p:nvPr/>
        </p:nvSpPr>
        <p:spPr>
          <a:xfrm>
            <a:off x="6874664" y="232047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9" name="Rectangle 258"/>
          <p:cNvSpPr/>
          <p:nvPr/>
        </p:nvSpPr>
        <p:spPr>
          <a:xfrm>
            <a:off x="2545713" y="231113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0" name="Rectangle 259"/>
          <p:cNvSpPr/>
          <p:nvPr/>
        </p:nvSpPr>
        <p:spPr>
          <a:xfrm>
            <a:off x="386313" y="231113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1" name="Rectangle 260"/>
          <p:cNvSpPr/>
          <p:nvPr/>
        </p:nvSpPr>
        <p:spPr>
          <a:xfrm>
            <a:off x="4714424" y="232047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2" name="Rectangle 261"/>
          <p:cNvSpPr/>
          <p:nvPr/>
        </p:nvSpPr>
        <p:spPr>
          <a:xfrm>
            <a:off x="2690702" y="2354536"/>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الوظائف الموصَفه </a:t>
            </a:r>
          </a:p>
          <a:p>
            <a:pPr algn="r" rtl="1"/>
            <a:r>
              <a:rPr lang="ar-AE" sz="850" dirty="0" smtClean="0">
                <a:solidFill>
                  <a:prstClr val="black"/>
                </a:solidFill>
                <a:latin typeface="Dubai" panose="020B0503030403030204" pitchFamily="34" charset="-78"/>
                <a:cs typeface="Dubai" panose="020B0503030403030204" pitchFamily="34" charset="-78"/>
              </a:rPr>
              <a:t>نسبة الوظائف الغير موصَفة</a:t>
            </a:r>
            <a:endParaRPr lang="en-US" sz="850" dirty="0">
              <a:solidFill>
                <a:prstClr val="black"/>
              </a:solidFill>
              <a:latin typeface="Dubai" panose="020B0503030403030204" pitchFamily="34" charset="-78"/>
              <a:cs typeface="Dubai" panose="020B0503030403030204" pitchFamily="34" charset="-78"/>
            </a:endParaRPr>
          </a:p>
        </p:txBody>
      </p:sp>
      <p:sp>
        <p:nvSpPr>
          <p:cNvPr id="263" name="Rectangle 262"/>
          <p:cNvSpPr/>
          <p:nvPr/>
        </p:nvSpPr>
        <p:spPr>
          <a:xfrm>
            <a:off x="4414830" y="2397898"/>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4" name="Rectangle 263"/>
          <p:cNvSpPr/>
          <p:nvPr/>
        </p:nvSpPr>
        <p:spPr>
          <a:xfrm>
            <a:off x="4412041" y="2560156"/>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7" name="Rectangle 266"/>
          <p:cNvSpPr/>
          <p:nvPr/>
        </p:nvSpPr>
        <p:spPr>
          <a:xfrm>
            <a:off x="2371413" y="1932563"/>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a:solidFill>
                  <a:prstClr val="white"/>
                </a:solidFill>
                <a:latin typeface="Dubai" panose="020B0503030403030204" pitchFamily="34" charset="-78"/>
                <a:cs typeface="Dubai" panose="020B0503030403030204" pitchFamily="34" charset="-78"/>
              </a:rPr>
              <a:t>نظام تقييم وتوصيف </a:t>
            </a:r>
            <a:r>
              <a:rPr lang="ar-AE" sz="1400" b="1" dirty="0" smtClean="0">
                <a:solidFill>
                  <a:prstClr val="white"/>
                </a:solidFill>
                <a:latin typeface="Dubai" panose="020B0503030403030204" pitchFamily="34" charset="-78"/>
                <a:cs typeface="Dubai" panose="020B0503030403030204" pitchFamily="34" charset="-78"/>
              </a:rPr>
              <a:t>الوظائف</a:t>
            </a:r>
            <a:endParaRPr lang="ar-AE" sz="1400" b="1" dirty="0">
              <a:solidFill>
                <a:prstClr val="white"/>
              </a:solidFill>
              <a:latin typeface="Dubai" panose="020B0503030403030204" pitchFamily="34" charset="-78"/>
              <a:cs typeface="Dubai" panose="020B0503030403030204" pitchFamily="34" charset="-78"/>
            </a:endParaRPr>
          </a:p>
        </p:txBody>
      </p:sp>
      <p:sp>
        <p:nvSpPr>
          <p:cNvPr id="268" name="Rectangle 267"/>
          <p:cNvSpPr/>
          <p:nvPr/>
        </p:nvSpPr>
        <p:spPr>
          <a:xfrm>
            <a:off x="225007" y="1940934"/>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مبادرة معارف </a:t>
            </a:r>
            <a:endParaRPr lang="ar-AE" sz="1400" b="1" dirty="0">
              <a:solidFill>
                <a:prstClr val="white"/>
              </a:solidFill>
              <a:latin typeface="Dubai" panose="020B0503030403030204" pitchFamily="34" charset="-78"/>
              <a:cs typeface="Dubai" panose="020B0503030403030204" pitchFamily="34" charset="-78"/>
            </a:endParaRPr>
          </a:p>
        </p:txBody>
      </p:sp>
      <p:sp>
        <p:nvSpPr>
          <p:cNvPr id="269" name="Rectangle 268"/>
          <p:cNvSpPr/>
          <p:nvPr/>
        </p:nvSpPr>
        <p:spPr>
          <a:xfrm>
            <a:off x="509955" y="2383142"/>
            <a:ext cx="1922297" cy="907941"/>
          </a:xfrm>
          <a:prstGeom prst="rect">
            <a:avLst/>
          </a:prstGeom>
        </p:spPr>
        <p:txBody>
          <a:bodyPr wrap="square">
            <a:spAutoFit/>
          </a:bodyPr>
          <a:lstStyle/>
          <a:p>
            <a:pPr algn="ctr" rtl="1"/>
            <a:r>
              <a:rPr lang="ar-AE" sz="1600" b="1" dirty="0">
                <a:solidFill>
                  <a:srgbClr val="9BBB59">
                    <a:lumMod val="75000"/>
                  </a:srgbClr>
                </a:solidFill>
                <a:latin typeface="Dubai" panose="020B0503030403030204" pitchFamily="34" charset="-78"/>
                <a:cs typeface="Dubai" panose="020B0503030403030204" pitchFamily="34" charset="-78"/>
              </a:rPr>
              <a:t>عدد البرامج </a:t>
            </a:r>
            <a:r>
              <a:rPr lang="ar-AE" sz="1600" b="1" dirty="0" smtClean="0">
                <a:solidFill>
                  <a:srgbClr val="9BBB59">
                    <a:lumMod val="75000"/>
                  </a:srgbClr>
                </a:solidFill>
                <a:latin typeface="Dubai" panose="020B0503030403030204" pitchFamily="34" charset="-78"/>
                <a:cs typeface="Dubai" panose="020B0503030403030204" pitchFamily="34" charset="-78"/>
              </a:rPr>
              <a:t>المنفذة من خلال مبادرة قدرات</a:t>
            </a:r>
          </a:p>
          <a:p>
            <a:pPr algn="ctr" rtl="1"/>
            <a:r>
              <a:rPr lang="ar-AE" sz="500" b="1" dirty="0" smtClean="0">
                <a:solidFill>
                  <a:srgbClr val="9BBB59">
                    <a:lumMod val="75000"/>
                  </a:srgbClr>
                </a:solidFill>
                <a:latin typeface="Dubai" panose="020B0503030403030204" pitchFamily="34" charset="-78"/>
                <a:cs typeface="Dubai" panose="020B0503030403030204" pitchFamily="34" charset="-78"/>
              </a:rPr>
              <a:t> </a:t>
            </a:r>
          </a:p>
          <a:p>
            <a:pPr algn="ctr" rtl="1"/>
            <a:r>
              <a:rPr lang="ar-AE" sz="1600" b="1" dirty="0" smtClean="0">
                <a:solidFill>
                  <a:prstClr val="black"/>
                </a:solidFill>
                <a:latin typeface="Dubai" panose="020B0503030403030204" pitchFamily="34" charset="-78"/>
                <a:cs typeface="Dubai" panose="020B0503030403030204" pitchFamily="34" charset="-78"/>
              </a:rPr>
              <a:t>5 دورات تدريبية </a:t>
            </a:r>
            <a:endParaRPr lang="ar-AE" sz="1600" b="1" dirty="0">
              <a:solidFill>
                <a:prstClr val="black"/>
              </a:solidFill>
              <a:latin typeface="Dubai" panose="020B0503030403030204" pitchFamily="34" charset="-78"/>
              <a:cs typeface="Dubai" panose="020B0503030403030204" pitchFamily="34" charset="-78"/>
            </a:endParaRPr>
          </a:p>
        </p:txBody>
      </p:sp>
      <p:grpSp>
        <p:nvGrpSpPr>
          <p:cNvPr id="270" name="Group 269"/>
          <p:cNvGrpSpPr/>
          <p:nvPr/>
        </p:nvGrpSpPr>
        <p:grpSpPr>
          <a:xfrm>
            <a:off x="6789180" y="2233102"/>
            <a:ext cx="2233929" cy="1208020"/>
            <a:chOff x="609600" y="1481488"/>
            <a:chExt cx="2697907" cy="1552712"/>
          </a:xfrm>
          <a:noFill/>
        </p:grpSpPr>
        <p:graphicFrame>
          <p:nvGraphicFramePr>
            <p:cNvPr id="271" name="Chart 270"/>
            <p:cNvGraphicFramePr/>
            <p:nvPr/>
          </p:nvGraphicFramePr>
          <p:xfrm>
            <a:off x="609600" y="1481488"/>
            <a:ext cx="2697907" cy="1552712"/>
          </p:xfrm>
          <a:graphic>
            <a:graphicData uri="http://schemas.openxmlformats.org/drawingml/2006/chart">
              <c:chart xmlns:c="http://schemas.openxmlformats.org/drawingml/2006/chart" xmlns:r="http://schemas.openxmlformats.org/officeDocument/2006/relationships" r:id="rId5"/>
            </a:graphicData>
          </a:graphic>
        </p:graphicFrame>
        <p:sp>
          <p:nvSpPr>
            <p:cNvPr id="272" name="Content Placeholder 4"/>
            <p:cNvSpPr txBox="1">
              <a:spLocks/>
            </p:cNvSpPr>
            <p:nvPr/>
          </p:nvSpPr>
          <p:spPr bwMode="auto">
            <a:xfrm>
              <a:off x="685800" y="2506527"/>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2015</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273" name="Content Placeholder 4"/>
            <p:cNvSpPr txBox="1">
              <a:spLocks/>
            </p:cNvSpPr>
            <p:nvPr/>
          </p:nvSpPr>
          <p:spPr bwMode="auto">
            <a:xfrm>
              <a:off x="685800" y="2154290"/>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2016</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274" name="Content Placeholder 4"/>
            <p:cNvSpPr txBox="1">
              <a:spLocks/>
            </p:cNvSpPr>
            <p:nvPr/>
          </p:nvSpPr>
          <p:spPr bwMode="auto">
            <a:xfrm>
              <a:off x="685800" y="1828800"/>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2017</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sp>
        <p:nvSpPr>
          <p:cNvPr id="275" name="Rectangle 274"/>
          <p:cNvSpPr/>
          <p:nvPr/>
        </p:nvSpPr>
        <p:spPr>
          <a:xfrm>
            <a:off x="6675585" y="1968421"/>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نسبة المتدربين</a:t>
            </a:r>
            <a:endParaRPr lang="ar-AE" sz="1400" b="1" dirty="0">
              <a:solidFill>
                <a:prstClr val="white"/>
              </a:solidFill>
              <a:latin typeface="Dubai" panose="020B0503030403030204" pitchFamily="34" charset="-78"/>
              <a:cs typeface="Dubai" panose="020B0503030403030204" pitchFamily="34" charset="-78"/>
            </a:endParaRPr>
          </a:p>
        </p:txBody>
      </p:sp>
      <p:sp>
        <p:nvSpPr>
          <p:cNvPr id="276" name="Rectangle 275"/>
          <p:cNvSpPr/>
          <p:nvPr/>
        </p:nvSpPr>
        <p:spPr>
          <a:xfrm>
            <a:off x="4841809" y="2379271"/>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التوطين المحققة في الجهه </a:t>
            </a:r>
          </a:p>
          <a:p>
            <a:pPr algn="r" rtl="1"/>
            <a:r>
              <a:rPr lang="ar-AE" sz="850" dirty="0" smtClean="0">
                <a:solidFill>
                  <a:prstClr val="black"/>
                </a:solidFill>
                <a:latin typeface="Dubai" panose="020B0503030403030204" pitchFamily="34" charset="-78"/>
                <a:cs typeface="Dubai" panose="020B0503030403030204" pitchFamily="34" charset="-78"/>
              </a:rPr>
              <a:t>متوسط الحكومة </a:t>
            </a:r>
            <a:endParaRPr lang="en-US" sz="850" dirty="0">
              <a:solidFill>
                <a:prstClr val="black"/>
              </a:solidFill>
              <a:latin typeface="Dubai" panose="020B0503030403030204" pitchFamily="34" charset="-78"/>
              <a:cs typeface="Dubai" panose="020B0503030403030204" pitchFamily="34" charset="-78"/>
            </a:endParaRPr>
          </a:p>
        </p:txBody>
      </p:sp>
      <p:sp>
        <p:nvSpPr>
          <p:cNvPr id="277" name="Rectangle 276"/>
          <p:cNvSpPr/>
          <p:nvPr/>
        </p:nvSpPr>
        <p:spPr>
          <a:xfrm>
            <a:off x="6565937" y="2413921"/>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78" name="Rectangle 277"/>
          <p:cNvSpPr/>
          <p:nvPr/>
        </p:nvSpPr>
        <p:spPr>
          <a:xfrm>
            <a:off x="6563148" y="2576179"/>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279" name="Chart 278"/>
          <p:cNvGraphicFramePr/>
          <p:nvPr>
            <p:extLst/>
          </p:nvPr>
        </p:nvGraphicFramePr>
        <p:xfrm>
          <a:off x="4706721" y="2555432"/>
          <a:ext cx="2697907" cy="1016209"/>
        </p:xfrm>
        <a:graphic>
          <a:graphicData uri="http://schemas.openxmlformats.org/drawingml/2006/chart">
            <c:chart xmlns:c="http://schemas.openxmlformats.org/drawingml/2006/chart" xmlns:r="http://schemas.openxmlformats.org/officeDocument/2006/relationships" r:id="rId6"/>
          </a:graphicData>
        </a:graphic>
      </p:graphicFrame>
      <p:sp>
        <p:nvSpPr>
          <p:cNvPr id="280" name="Rectangle 279"/>
          <p:cNvSpPr/>
          <p:nvPr/>
        </p:nvSpPr>
        <p:spPr>
          <a:xfrm>
            <a:off x="4444262" y="1940689"/>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معدل الساعات التدريبية</a:t>
            </a:r>
            <a:endParaRPr lang="ar-AE" sz="1400" b="1" dirty="0">
              <a:solidFill>
                <a:prstClr val="white"/>
              </a:solidFill>
              <a:latin typeface="Dubai" panose="020B0503030403030204" pitchFamily="34" charset="-78"/>
              <a:cs typeface="Dubai" panose="020B0503030403030204" pitchFamily="34" charset="-78"/>
            </a:endParaRPr>
          </a:p>
        </p:txBody>
      </p:sp>
      <p:sp>
        <p:nvSpPr>
          <p:cNvPr id="281" name="Isosceles Triangle 280"/>
          <p:cNvSpPr/>
          <p:nvPr/>
        </p:nvSpPr>
        <p:spPr>
          <a:xfrm flipV="1">
            <a:off x="8806635" y="2174425"/>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82" name="Straight Connector 281"/>
          <p:cNvCxnSpPr/>
          <p:nvPr/>
        </p:nvCxnSpPr>
        <p:spPr>
          <a:xfrm>
            <a:off x="8744537" y="1888188"/>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flipV="1">
            <a:off x="6633775" y="2171965"/>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84" name="Straight Connector 283"/>
          <p:cNvCxnSpPr/>
          <p:nvPr/>
        </p:nvCxnSpPr>
        <p:spPr>
          <a:xfrm>
            <a:off x="6571677" y="1885728"/>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5" name="Chart 284"/>
          <p:cNvGraphicFramePr/>
          <p:nvPr>
            <p:extLst/>
          </p:nvPr>
        </p:nvGraphicFramePr>
        <p:xfrm>
          <a:off x="2334828" y="2413921"/>
          <a:ext cx="1861047" cy="1156307"/>
        </p:xfrm>
        <a:graphic>
          <a:graphicData uri="http://schemas.openxmlformats.org/drawingml/2006/chart">
            <c:chart xmlns:c="http://schemas.openxmlformats.org/drawingml/2006/chart" xmlns:r="http://schemas.openxmlformats.org/officeDocument/2006/relationships" r:id="rId7"/>
          </a:graphicData>
        </a:graphic>
      </p:graphicFrame>
      <p:sp>
        <p:nvSpPr>
          <p:cNvPr id="286" name="TextBox 285"/>
          <p:cNvSpPr txBox="1"/>
          <p:nvPr/>
        </p:nvSpPr>
        <p:spPr>
          <a:xfrm>
            <a:off x="3133632" y="2831714"/>
            <a:ext cx="815723" cy="230832"/>
          </a:xfrm>
          <a:prstGeom prst="rect">
            <a:avLst/>
          </a:prstGeom>
          <a:noFill/>
        </p:spPr>
        <p:txBody>
          <a:bodyPr wrap="square" rtlCol="0">
            <a:spAutoFit/>
          </a:bodyPr>
          <a:lstStyle/>
          <a:p>
            <a:pPr algn="ctr" rtl="1"/>
            <a:r>
              <a:rPr lang="en-US" sz="900" dirty="0" smtClean="0">
                <a:solidFill>
                  <a:prstClr val="white"/>
                </a:solidFill>
                <a:latin typeface="Dubai" panose="020B0503030403030204" pitchFamily="34" charset="-78"/>
                <a:cs typeface="Dubai" panose="020B0503030403030204" pitchFamily="34" charset="-78"/>
              </a:rPr>
              <a:t>45%</a:t>
            </a:r>
            <a:endParaRPr lang="en-US" sz="900" dirty="0">
              <a:solidFill>
                <a:prstClr val="white"/>
              </a:solidFill>
              <a:latin typeface="Dubai" panose="020B0503030403030204" pitchFamily="34" charset="-78"/>
              <a:cs typeface="Dubai" panose="020B0503030403030204" pitchFamily="34" charset="-78"/>
            </a:endParaRPr>
          </a:p>
        </p:txBody>
      </p:sp>
      <p:sp>
        <p:nvSpPr>
          <p:cNvPr id="287" name="TextBox 286"/>
          <p:cNvSpPr txBox="1"/>
          <p:nvPr/>
        </p:nvSpPr>
        <p:spPr>
          <a:xfrm>
            <a:off x="2526877" y="2848977"/>
            <a:ext cx="815723" cy="230832"/>
          </a:xfrm>
          <a:prstGeom prst="rect">
            <a:avLst/>
          </a:prstGeom>
          <a:noFill/>
        </p:spPr>
        <p:txBody>
          <a:bodyPr wrap="square" rtlCol="0">
            <a:spAutoFit/>
          </a:bodyPr>
          <a:lstStyle/>
          <a:p>
            <a:pPr algn="ctr" rtl="1"/>
            <a:r>
              <a:rPr lang="en-US" sz="900" dirty="0" smtClean="0">
                <a:solidFill>
                  <a:prstClr val="white"/>
                </a:solidFill>
                <a:latin typeface="Dubai" panose="020B0503030403030204" pitchFamily="34" charset="-78"/>
                <a:cs typeface="Dubai" panose="020B0503030403030204" pitchFamily="34" charset="-78"/>
              </a:rPr>
              <a:t>55%</a:t>
            </a:r>
            <a:endParaRPr lang="en-US" sz="900" dirty="0">
              <a:solidFill>
                <a:prstClr val="white"/>
              </a:solidFill>
              <a:latin typeface="Dubai" panose="020B0503030403030204" pitchFamily="34" charset="-78"/>
              <a:cs typeface="Dubai" panose="020B0503030403030204" pitchFamily="34" charset="-78"/>
            </a:endParaRPr>
          </a:p>
        </p:txBody>
      </p:sp>
      <p:sp>
        <p:nvSpPr>
          <p:cNvPr id="316" name="Rectangle 315"/>
          <p:cNvSpPr/>
          <p:nvPr/>
        </p:nvSpPr>
        <p:spPr>
          <a:xfrm>
            <a:off x="689847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7" name="Rectangle 316"/>
          <p:cNvSpPr/>
          <p:nvPr/>
        </p:nvSpPr>
        <p:spPr>
          <a:xfrm>
            <a:off x="2526814"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8" name="Rectangle 317"/>
          <p:cNvSpPr/>
          <p:nvPr/>
        </p:nvSpPr>
        <p:spPr>
          <a:xfrm>
            <a:off x="473823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9" name="Rectangle 318"/>
          <p:cNvSpPr/>
          <p:nvPr/>
        </p:nvSpPr>
        <p:spPr>
          <a:xfrm>
            <a:off x="37754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0" name="Rectangle 319"/>
          <p:cNvSpPr/>
          <p:nvPr/>
        </p:nvSpPr>
        <p:spPr>
          <a:xfrm>
            <a:off x="6898476" y="4019170"/>
            <a:ext cx="2085749" cy="1069139"/>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1" name="Rectangle 320"/>
          <p:cNvSpPr/>
          <p:nvPr/>
        </p:nvSpPr>
        <p:spPr>
          <a:xfrm>
            <a:off x="4729660"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2" name="Rectangle 321"/>
          <p:cNvSpPr/>
          <p:nvPr/>
        </p:nvSpPr>
        <p:spPr>
          <a:xfrm>
            <a:off x="2526814"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3" name="Rectangle 322"/>
          <p:cNvSpPr/>
          <p:nvPr/>
        </p:nvSpPr>
        <p:spPr>
          <a:xfrm>
            <a:off x="377546"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325" name="Chart 324"/>
          <p:cNvGraphicFramePr/>
          <p:nvPr>
            <p:extLst/>
          </p:nvPr>
        </p:nvGraphicFramePr>
        <p:xfrm>
          <a:off x="250596" y="3856971"/>
          <a:ext cx="2246433" cy="1455826"/>
        </p:xfrm>
        <a:graphic>
          <a:graphicData uri="http://schemas.openxmlformats.org/drawingml/2006/chart">
            <c:chart xmlns:c="http://schemas.openxmlformats.org/drawingml/2006/chart" xmlns:r="http://schemas.openxmlformats.org/officeDocument/2006/relationships" r:id="rId8"/>
          </a:graphicData>
        </a:graphic>
      </p:graphicFrame>
      <p:sp>
        <p:nvSpPr>
          <p:cNvPr id="326" name="Rectangle 325"/>
          <p:cNvSpPr/>
          <p:nvPr/>
        </p:nvSpPr>
        <p:spPr>
          <a:xfrm>
            <a:off x="961554" y="4252351"/>
            <a:ext cx="765782" cy="769441"/>
          </a:xfrm>
          <a:prstGeom prst="rect">
            <a:avLst/>
          </a:prstGeom>
          <a:noFill/>
        </p:spPr>
        <p:txBody>
          <a:bodyPr wrap="square" rtlCol="0">
            <a:spAutoFit/>
          </a:bodyPr>
          <a:lstStyle/>
          <a:p>
            <a:pPr algn="ctr" rtl="1"/>
            <a:r>
              <a:rPr lang="ar-AE" sz="800" dirty="0" smtClean="0">
                <a:solidFill>
                  <a:prstClr val="black"/>
                </a:solidFill>
                <a:latin typeface="Dubai" panose="020B0503030403030204" pitchFamily="34" charset="-78"/>
                <a:cs typeface="Dubai" panose="020B0503030403030204" pitchFamily="34" charset="-78"/>
              </a:rPr>
              <a:t>نسبة تفعيل نظام التخطيط الاستراتيجي للقوى العاملة </a:t>
            </a:r>
          </a:p>
          <a:p>
            <a:pPr algn="ctr" rtl="1"/>
            <a:r>
              <a:rPr lang="ar-AE" sz="1200" b="1" dirty="0" smtClean="0">
                <a:solidFill>
                  <a:prstClr val="black"/>
                </a:solidFill>
                <a:latin typeface="Dubai" panose="020B0503030403030204" pitchFamily="34" charset="-78"/>
                <a:cs typeface="Dubai" panose="020B0503030403030204" pitchFamily="34" charset="-78"/>
              </a:rPr>
              <a:t>55%</a:t>
            </a:r>
          </a:p>
        </p:txBody>
      </p:sp>
      <p:sp>
        <p:nvSpPr>
          <p:cNvPr id="327" name="Rectangle 326"/>
          <p:cNvSpPr/>
          <p:nvPr/>
        </p:nvSpPr>
        <p:spPr>
          <a:xfrm>
            <a:off x="6853488" y="3556978"/>
            <a:ext cx="2138332"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defRPr/>
            </a:pPr>
            <a:r>
              <a:rPr lang="ar-AE" sz="1200" b="1" dirty="0">
                <a:solidFill>
                  <a:prstClr val="white"/>
                </a:solidFill>
                <a:latin typeface="Dubai" panose="020B0503030403030204" pitchFamily="34" charset="-78"/>
                <a:cs typeface="Dubai" panose="020B0503030403030204" pitchFamily="34" charset="-78"/>
              </a:rPr>
              <a:t>نسبة تكلفة اجمالي الموظفين من ميزانية الجهة </a:t>
            </a:r>
          </a:p>
        </p:txBody>
      </p:sp>
      <p:sp>
        <p:nvSpPr>
          <p:cNvPr id="328" name="Rectangle 327"/>
          <p:cNvSpPr/>
          <p:nvPr/>
        </p:nvSpPr>
        <p:spPr>
          <a:xfrm>
            <a:off x="4676624" y="3531627"/>
            <a:ext cx="2138332" cy="4924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defRPr/>
            </a:pPr>
            <a:r>
              <a:rPr lang="ar-AE" sz="1300" b="1" dirty="0">
                <a:solidFill>
                  <a:prstClr val="white"/>
                </a:solidFill>
                <a:latin typeface="Dubai" panose="020B0503030403030204" pitchFamily="34" charset="-78"/>
                <a:cs typeface="Dubai" panose="020B0503030403030204" pitchFamily="34" charset="-78"/>
              </a:rPr>
              <a:t>معدل تكلفة الموظف في الجهة (في الشهر) </a:t>
            </a:r>
          </a:p>
        </p:txBody>
      </p:sp>
      <p:sp>
        <p:nvSpPr>
          <p:cNvPr id="329" name="Rectangle 328"/>
          <p:cNvSpPr/>
          <p:nvPr/>
        </p:nvSpPr>
        <p:spPr>
          <a:xfrm>
            <a:off x="2545871" y="3535927"/>
            <a:ext cx="1954159" cy="523220"/>
          </a:xfrm>
          <a:prstGeom prst="rect">
            <a:avLst/>
          </a:prstGeom>
          <a:effectLst>
            <a:outerShdw blurRad="50800" dist="38100" dir="2700000" algn="tl" rotWithShape="0">
              <a:prstClr val="black">
                <a:alpha val="40000"/>
              </a:prstClr>
            </a:outerShdw>
          </a:effectLst>
        </p:spPr>
        <p:txBody>
          <a:bodyPr wrap="square">
            <a:spAutoFit/>
          </a:bodyPr>
          <a:lstStyle/>
          <a:p>
            <a:pPr algn="ctr" rtl="1">
              <a:defRPr/>
            </a:pPr>
            <a:r>
              <a:rPr lang="ar-AE" sz="1400" b="1" dirty="0">
                <a:solidFill>
                  <a:prstClr val="white"/>
                </a:solidFill>
                <a:latin typeface="Dubai" panose="020B0503030403030204" pitchFamily="34" charset="-78"/>
                <a:cs typeface="Dubai" panose="020B0503030403030204" pitchFamily="34" charset="-78"/>
              </a:rPr>
              <a:t>أثر الاجازات المرضية على الانتاجية. </a:t>
            </a:r>
          </a:p>
        </p:txBody>
      </p:sp>
      <p:graphicFrame>
        <p:nvGraphicFramePr>
          <p:cNvPr id="330" name="Chart 329"/>
          <p:cNvGraphicFramePr/>
          <p:nvPr>
            <p:extLst/>
          </p:nvPr>
        </p:nvGraphicFramePr>
        <p:xfrm>
          <a:off x="7001800" y="4032927"/>
          <a:ext cx="1809929" cy="1099009"/>
        </p:xfrm>
        <a:graphic>
          <a:graphicData uri="http://schemas.openxmlformats.org/drawingml/2006/chart">
            <c:chart xmlns:c="http://schemas.openxmlformats.org/drawingml/2006/chart" xmlns:r="http://schemas.openxmlformats.org/officeDocument/2006/relationships" r:id="rId9"/>
          </a:graphicData>
        </a:graphic>
      </p:graphicFrame>
      <p:sp>
        <p:nvSpPr>
          <p:cNvPr id="331" name="Content Placeholder 4"/>
          <p:cNvSpPr txBox="1">
            <a:spLocks/>
          </p:cNvSpPr>
          <p:nvPr/>
        </p:nvSpPr>
        <p:spPr bwMode="auto">
          <a:xfrm>
            <a:off x="6973054" y="4726580"/>
            <a:ext cx="733454" cy="294240"/>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2015</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2" name="Content Placeholder 4"/>
          <p:cNvSpPr txBox="1">
            <a:spLocks/>
          </p:cNvSpPr>
          <p:nvPr/>
        </p:nvSpPr>
        <p:spPr bwMode="auto">
          <a:xfrm>
            <a:off x="6963662" y="4476618"/>
            <a:ext cx="733454" cy="294240"/>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2016</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3" name="Content Placeholder 4"/>
          <p:cNvSpPr txBox="1">
            <a:spLocks/>
          </p:cNvSpPr>
          <p:nvPr/>
        </p:nvSpPr>
        <p:spPr bwMode="auto">
          <a:xfrm>
            <a:off x="6973054" y="4230283"/>
            <a:ext cx="733454" cy="294240"/>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2017</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nvGrpSpPr>
          <p:cNvPr id="334" name="Group 333"/>
          <p:cNvGrpSpPr/>
          <p:nvPr/>
        </p:nvGrpSpPr>
        <p:grpSpPr>
          <a:xfrm>
            <a:off x="4651575" y="3922019"/>
            <a:ext cx="2462245" cy="1307181"/>
            <a:chOff x="1127822" y="3152257"/>
            <a:chExt cx="2697907" cy="1552712"/>
          </a:xfrm>
        </p:grpSpPr>
        <p:grpSp>
          <p:nvGrpSpPr>
            <p:cNvPr id="335" name="Group 334"/>
            <p:cNvGrpSpPr/>
            <p:nvPr/>
          </p:nvGrpSpPr>
          <p:grpSpPr>
            <a:xfrm>
              <a:off x="1127822" y="3152257"/>
              <a:ext cx="2697907" cy="1552712"/>
              <a:chOff x="608499" y="1654297"/>
              <a:chExt cx="2697907" cy="1552712"/>
            </a:xfrm>
            <a:noFill/>
          </p:grpSpPr>
          <p:graphicFrame>
            <p:nvGraphicFramePr>
              <p:cNvPr id="337" name="Chart 336"/>
              <p:cNvGraphicFramePr/>
              <p:nvPr>
                <p:extLst/>
              </p:nvPr>
            </p:nvGraphicFramePr>
            <p:xfrm>
              <a:off x="608499" y="1654297"/>
              <a:ext cx="2697907" cy="1552712"/>
            </p:xfrm>
            <a:graphic>
              <a:graphicData uri="http://schemas.openxmlformats.org/drawingml/2006/chart">
                <c:chart xmlns:c="http://schemas.openxmlformats.org/drawingml/2006/chart" xmlns:r="http://schemas.openxmlformats.org/officeDocument/2006/relationships" r:id="rId10"/>
              </a:graphicData>
            </a:graphic>
          </p:graphicFrame>
          <p:sp>
            <p:nvSpPr>
              <p:cNvPr id="338" name="Content Placeholder 4"/>
              <p:cNvSpPr txBox="1">
                <a:spLocks/>
              </p:cNvSpPr>
              <p:nvPr/>
            </p:nvSpPr>
            <p:spPr bwMode="auto">
              <a:xfrm>
                <a:off x="685800" y="2673060"/>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2015</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9" name="Content Placeholder 4"/>
              <p:cNvSpPr txBox="1">
                <a:spLocks/>
              </p:cNvSpPr>
              <p:nvPr/>
            </p:nvSpPr>
            <p:spPr bwMode="auto">
              <a:xfrm>
                <a:off x="685800" y="2320823"/>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2016</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40" name="Content Placeholder 4"/>
              <p:cNvSpPr txBox="1">
                <a:spLocks/>
              </p:cNvSpPr>
              <p:nvPr/>
            </p:nvSpPr>
            <p:spPr bwMode="auto">
              <a:xfrm>
                <a:off x="685800" y="1995333"/>
                <a:ext cx="733454" cy="294240"/>
              </a:xfrm>
              <a:prstGeom prst="rect">
                <a:avLst/>
              </a:prstGeom>
              <a:grpFill/>
              <a:ln w="9525">
                <a:noFill/>
                <a:miter lim="800000"/>
                <a:headEnd/>
                <a:tailEnd/>
              </a:ln>
            </p:spPr>
            <p:txBody>
              <a:bodyPr/>
              <a:lstStyle/>
              <a:p>
                <a:pPr marL="114300" indent="-114300" algn="ctr" rtl="1" eaLnBrk="0" hangingPunct="0">
                  <a:spcBef>
                    <a:spcPct val="20000"/>
                  </a:spcBef>
                  <a:buClr>
                    <a:srgbClr val="1F497D"/>
                  </a:buClr>
                  <a:buSzPct val="70000"/>
                </a:pPr>
                <a:r>
                  <a:rPr lang="ar-AE" sz="1100" b="1" dirty="0" smtClean="0">
                    <a:solidFill>
                      <a:prstClr val="white"/>
                    </a:solidFill>
                    <a:latin typeface="Dubai" panose="020B0503030403030204" pitchFamily="34" charset="-78"/>
                    <a:ea typeface="Tahoma" panose="020B0604030504040204" pitchFamily="34" charset="0"/>
                    <a:cs typeface="Dubai" panose="020B0503030403030204" pitchFamily="34" charset="-78"/>
                  </a:rPr>
                  <a:t>2017</a:t>
                </a:r>
                <a:endParaRPr lang="ar-AE"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sp>
          <p:nvSpPr>
            <p:cNvPr id="336" name="Content Placeholder 4"/>
            <p:cNvSpPr txBox="1">
              <a:spLocks/>
            </p:cNvSpPr>
            <p:nvPr/>
          </p:nvSpPr>
          <p:spPr bwMode="auto">
            <a:xfrm>
              <a:off x="2248391" y="3805974"/>
              <a:ext cx="1084120" cy="294239"/>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000" b="1" dirty="0">
                  <a:solidFill>
                    <a:srgbClr val="9BBB59"/>
                  </a:solidFill>
                  <a:latin typeface="Dubai" panose="020B0503030403030204" pitchFamily="34" charset="-78"/>
                  <a:ea typeface="Tahoma" panose="020B0604030504040204" pitchFamily="34" charset="0"/>
                  <a:cs typeface="Dubai" panose="020B0503030403030204" pitchFamily="34" charset="-78"/>
                </a:rPr>
                <a:t>درهم</a:t>
              </a:r>
            </a:p>
          </p:txBody>
        </p:sp>
      </p:grpSp>
      <p:sp>
        <p:nvSpPr>
          <p:cNvPr id="341" name="Content Placeholder 4"/>
          <p:cNvSpPr txBox="1">
            <a:spLocks/>
          </p:cNvSpPr>
          <p:nvPr/>
        </p:nvSpPr>
        <p:spPr bwMode="auto">
          <a:xfrm>
            <a:off x="5952416" y="4149021"/>
            <a:ext cx="989422" cy="262220"/>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000" b="1" dirty="0">
                <a:solidFill>
                  <a:srgbClr val="C0504D"/>
                </a:solidFill>
                <a:latin typeface="Dubai" panose="020B0503030403030204" pitchFamily="34" charset="-78"/>
                <a:ea typeface="Tahoma" panose="020B0604030504040204" pitchFamily="34" charset="0"/>
                <a:cs typeface="Dubai" panose="020B0503030403030204" pitchFamily="34" charset="-78"/>
              </a:rPr>
              <a:t>درهم</a:t>
            </a:r>
          </a:p>
        </p:txBody>
      </p:sp>
      <p:sp>
        <p:nvSpPr>
          <p:cNvPr id="342" name="Content Placeholder 4"/>
          <p:cNvSpPr txBox="1">
            <a:spLocks/>
          </p:cNvSpPr>
          <p:nvPr/>
        </p:nvSpPr>
        <p:spPr bwMode="auto">
          <a:xfrm>
            <a:off x="5870819" y="4718046"/>
            <a:ext cx="989422" cy="262220"/>
          </a:xfrm>
          <a:prstGeom prst="rect">
            <a:avLst/>
          </a:prstGeom>
          <a:noFill/>
          <a:ln w="9525">
            <a:noFill/>
            <a:miter lim="800000"/>
            <a:headEnd/>
            <a:tailEnd/>
          </a:ln>
        </p:spPr>
        <p:txBody>
          <a:bodyPr/>
          <a:lstStyle/>
          <a:p>
            <a:pPr marL="114300" indent="-114300" algn="ctr" rtl="1" eaLnBrk="0" hangingPunct="0">
              <a:spcBef>
                <a:spcPct val="20000"/>
              </a:spcBef>
              <a:buClr>
                <a:srgbClr val="1F497D"/>
              </a:buClr>
              <a:buSzPct val="70000"/>
            </a:pPr>
            <a:r>
              <a:rPr lang="ar-AE" sz="1000" b="1" dirty="0">
                <a:solidFill>
                  <a:prstClr val="white">
                    <a:lumMod val="50000"/>
                  </a:prstClr>
                </a:solidFill>
                <a:latin typeface="Dubai" panose="020B0503030403030204" pitchFamily="34" charset="-78"/>
                <a:ea typeface="Tahoma" panose="020B0604030504040204" pitchFamily="34" charset="0"/>
                <a:cs typeface="Dubai" panose="020B0503030403030204" pitchFamily="34" charset="-78"/>
              </a:rPr>
              <a:t>درهم</a:t>
            </a:r>
          </a:p>
        </p:txBody>
      </p:sp>
      <p:graphicFrame>
        <p:nvGraphicFramePr>
          <p:cNvPr id="343" name="Chart 342"/>
          <p:cNvGraphicFramePr/>
          <p:nvPr>
            <p:extLst/>
          </p:nvPr>
        </p:nvGraphicFramePr>
        <p:xfrm>
          <a:off x="2624061" y="3985440"/>
          <a:ext cx="1773126" cy="1170377"/>
        </p:xfrm>
        <a:graphic>
          <a:graphicData uri="http://schemas.openxmlformats.org/drawingml/2006/chart">
            <c:chart xmlns:c="http://schemas.openxmlformats.org/drawingml/2006/chart" xmlns:r="http://schemas.openxmlformats.org/officeDocument/2006/relationships" r:id="rId11"/>
          </a:graphicData>
        </a:graphic>
      </p:graphicFrame>
      <p:sp>
        <p:nvSpPr>
          <p:cNvPr id="344" name="Rectangle 343"/>
          <p:cNvSpPr/>
          <p:nvPr/>
        </p:nvSpPr>
        <p:spPr>
          <a:xfrm>
            <a:off x="138269" y="3630741"/>
            <a:ext cx="261000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نظام تخطيط القوى العاملة</a:t>
            </a:r>
            <a:endParaRPr lang="en-US" sz="1400" b="1" dirty="0">
              <a:solidFill>
                <a:prstClr val="white"/>
              </a:solidFill>
              <a:latin typeface="Dubai" panose="020B0503030403030204" pitchFamily="34" charset="-78"/>
              <a:cs typeface="Dubai" panose="020B0503030403030204" pitchFamily="34" charset="-78"/>
            </a:endParaRPr>
          </a:p>
        </p:txBody>
      </p:sp>
      <p:sp>
        <p:nvSpPr>
          <p:cNvPr id="345" name="Rectangle 344"/>
          <p:cNvSpPr/>
          <p:nvPr/>
        </p:nvSpPr>
        <p:spPr>
          <a:xfrm>
            <a:off x="6891008" y="5253310"/>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6" name="Rectangle 345"/>
          <p:cNvSpPr/>
          <p:nvPr/>
        </p:nvSpPr>
        <p:spPr>
          <a:xfrm>
            <a:off x="2527854" y="5276554"/>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7" name="Rectangle 346"/>
          <p:cNvSpPr/>
          <p:nvPr/>
        </p:nvSpPr>
        <p:spPr>
          <a:xfrm>
            <a:off x="4730768" y="5253310"/>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8" name="Rectangle 347"/>
          <p:cNvSpPr/>
          <p:nvPr/>
        </p:nvSpPr>
        <p:spPr>
          <a:xfrm>
            <a:off x="378586" y="5276554"/>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9" name="Rectangle 348"/>
          <p:cNvSpPr/>
          <p:nvPr/>
        </p:nvSpPr>
        <p:spPr>
          <a:xfrm>
            <a:off x="4730766" y="5685358"/>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0" name="Rectangle 349"/>
          <p:cNvSpPr/>
          <p:nvPr/>
        </p:nvSpPr>
        <p:spPr>
          <a:xfrm>
            <a:off x="6900299" y="5685358"/>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1" name="Rectangle 350"/>
          <p:cNvSpPr/>
          <p:nvPr/>
        </p:nvSpPr>
        <p:spPr>
          <a:xfrm>
            <a:off x="2525937" y="5708602"/>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2" name="Rectangle 351"/>
          <p:cNvSpPr/>
          <p:nvPr/>
        </p:nvSpPr>
        <p:spPr>
          <a:xfrm>
            <a:off x="378585" y="5708602"/>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353" name="Chart 352"/>
          <p:cNvGraphicFramePr/>
          <p:nvPr>
            <p:extLst/>
          </p:nvPr>
        </p:nvGraphicFramePr>
        <p:xfrm>
          <a:off x="367803" y="5952763"/>
          <a:ext cx="2388095" cy="1009972"/>
        </p:xfrm>
        <a:graphic>
          <a:graphicData uri="http://schemas.openxmlformats.org/drawingml/2006/chart">
            <c:chart xmlns:c="http://schemas.openxmlformats.org/drawingml/2006/chart" xmlns:r="http://schemas.openxmlformats.org/officeDocument/2006/relationships" r:id="rId12"/>
          </a:graphicData>
        </a:graphic>
      </p:graphicFrame>
      <p:sp>
        <p:nvSpPr>
          <p:cNvPr id="354" name="Rectangle 353"/>
          <p:cNvSpPr/>
          <p:nvPr/>
        </p:nvSpPr>
        <p:spPr>
          <a:xfrm>
            <a:off x="439550" y="5789813"/>
            <a:ext cx="1748471" cy="353943"/>
          </a:xfrm>
          <a:prstGeom prst="rect">
            <a:avLst/>
          </a:prstGeom>
          <a:noFill/>
        </p:spPr>
        <p:txBody>
          <a:bodyPr wrap="square" rtlCol="0">
            <a:spAutoFit/>
          </a:bodyPr>
          <a:lstStyle/>
          <a:p>
            <a:pPr algn="r" rtl="1"/>
            <a:r>
              <a:rPr lang="ar-AE" sz="850" dirty="0" smtClean="0">
                <a:solidFill>
                  <a:prstClr val="black"/>
                </a:solidFill>
                <a:latin typeface="Dubai" panose="020B0503030403030204" pitchFamily="34" charset="-78"/>
                <a:cs typeface="Dubai" panose="020B0503030403030204" pitchFamily="34" charset="-78"/>
              </a:rPr>
              <a:t>نسبة الدوران الوظيفي في الجهه </a:t>
            </a:r>
          </a:p>
          <a:p>
            <a:pPr algn="r" rtl="1"/>
            <a:r>
              <a:rPr lang="ar-AE" sz="850" dirty="0" smtClean="0">
                <a:solidFill>
                  <a:prstClr val="black"/>
                </a:solidFill>
                <a:latin typeface="Dubai" panose="020B0503030403030204" pitchFamily="34" charset="-78"/>
                <a:cs typeface="Dubai" panose="020B0503030403030204" pitchFamily="34" charset="-78"/>
              </a:rPr>
              <a:t>متوسط الحكومة </a:t>
            </a:r>
            <a:endParaRPr lang="en-US" sz="850" dirty="0">
              <a:solidFill>
                <a:prstClr val="black"/>
              </a:solidFill>
              <a:latin typeface="Dubai" panose="020B0503030403030204" pitchFamily="34" charset="-78"/>
              <a:cs typeface="Dubai" panose="020B0503030403030204" pitchFamily="34" charset="-78"/>
            </a:endParaRPr>
          </a:p>
        </p:txBody>
      </p:sp>
      <p:sp>
        <p:nvSpPr>
          <p:cNvPr id="355" name="Rectangle 354"/>
          <p:cNvSpPr/>
          <p:nvPr/>
        </p:nvSpPr>
        <p:spPr>
          <a:xfrm>
            <a:off x="2142691" y="5817489"/>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6" name="Rectangle 355"/>
          <p:cNvSpPr/>
          <p:nvPr/>
        </p:nvSpPr>
        <p:spPr>
          <a:xfrm>
            <a:off x="2139902" y="5979747"/>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7" name="Rectangle 356"/>
          <p:cNvSpPr/>
          <p:nvPr/>
        </p:nvSpPr>
        <p:spPr>
          <a:xfrm>
            <a:off x="152899" y="5338690"/>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نسبة الدوران الوظيفي</a:t>
            </a:r>
            <a:endParaRPr lang="ar-AE" sz="1400" b="1" dirty="0">
              <a:solidFill>
                <a:prstClr val="white"/>
              </a:solidFill>
              <a:latin typeface="Dubai" panose="020B0503030403030204" pitchFamily="34" charset="-78"/>
              <a:cs typeface="Dubai" panose="020B0503030403030204" pitchFamily="34" charset="-78"/>
            </a:endParaRPr>
          </a:p>
        </p:txBody>
      </p:sp>
      <p:graphicFrame>
        <p:nvGraphicFramePr>
          <p:cNvPr id="358" name="Chart 357"/>
          <p:cNvGraphicFramePr/>
          <p:nvPr>
            <p:extLst/>
          </p:nvPr>
        </p:nvGraphicFramePr>
        <p:xfrm>
          <a:off x="6972592" y="5642999"/>
          <a:ext cx="1773126" cy="1170377"/>
        </p:xfrm>
        <a:graphic>
          <a:graphicData uri="http://schemas.openxmlformats.org/drawingml/2006/chart">
            <c:chart xmlns:c="http://schemas.openxmlformats.org/drawingml/2006/chart" xmlns:r="http://schemas.openxmlformats.org/officeDocument/2006/relationships" r:id="rId13"/>
          </a:graphicData>
        </a:graphic>
      </p:graphicFrame>
      <p:sp>
        <p:nvSpPr>
          <p:cNvPr id="359" name="Rectangle 358"/>
          <p:cNvSpPr/>
          <p:nvPr/>
        </p:nvSpPr>
        <p:spPr>
          <a:xfrm>
            <a:off x="2917713" y="5895079"/>
            <a:ext cx="1386633" cy="338554"/>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prstClr val="white">
                    <a:lumMod val="50000"/>
                  </a:prstClr>
                </a:solidFill>
                <a:latin typeface="Dubai" panose="020B0503030403030204" pitchFamily="34" charset="-78"/>
                <a:cs typeface="Dubai" panose="020B0503030403030204" pitchFamily="34" charset="-78"/>
              </a:rPr>
              <a:t>9 مخالفات </a:t>
            </a:r>
            <a:endParaRPr lang="ar-AE" sz="1600" b="1" dirty="0">
              <a:solidFill>
                <a:prstClr val="white">
                  <a:lumMod val="50000"/>
                </a:prstClr>
              </a:solidFill>
              <a:latin typeface="Dubai" panose="020B0503030403030204" pitchFamily="34" charset="-78"/>
              <a:cs typeface="Dubai" panose="020B0503030403030204" pitchFamily="34" charset="-78"/>
            </a:endParaRPr>
          </a:p>
        </p:txBody>
      </p:sp>
      <p:sp>
        <p:nvSpPr>
          <p:cNvPr id="360" name="Rectangle 359"/>
          <p:cNvSpPr/>
          <p:nvPr/>
        </p:nvSpPr>
        <p:spPr>
          <a:xfrm>
            <a:off x="2915396" y="6233633"/>
            <a:ext cx="1386633" cy="338554"/>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prstClr val="white">
                    <a:lumMod val="50000"/>
                  </a:prstClr>
                </a:solidFill>
                <a:latin typeface="Dubai" panose="020B0503030403030204" pitchFamily="34" charset="-78"/>
                <a:cs typeface="Dubai" panose="020B0503030403030204" pitchFamily="34" charset="-78"/>
              </a:rPr>
              <a:t>3 تظلمات</a:t>
            </a:r>
            <a:endParaRPr lang="ar-AE" sz="1600" b="1" dirty="0">
              <a:solidFill>
                <a:prstClr val="white">
                  <a:lumMod val="50000"/>
                </a:prstClr>
              </a:solidFill>
              <a:latin typeface="Dubai" panose="020B0503030403030204" pitchFamily="34" charset="-78"/>
              <a:cs typeface="Dubai" panose="020B0503030403030204" pitchFamily="34" charset="-78"/>
            </a:endParaRPr>
          </a:p>
        </p:txBody>
      </p:sp>
      <p:sp>
        <p:nvSpPr>
          <p:cNvPr id="361" name="Rectangle 360"/>
          <p:cNvSpPr/>
          <p:nvPr/>
        </p:nvSpPr>
        <p:spPr>
          <a:xfrm>
            <a:off x="2675710" y="5353742"/>
            <a:ext cx="1705916"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a:solidFill>
                  <a:prstClr val="white"/>
                </a:solidFill>
                <a:latin typeface="Dubai" panose="020B0503030403030204" pitchFamily="34" charset="-78"/>
                <a:cs typeface="Dubai" panose="020B0503030403030204" pitchFamily="34" charset="-78"/>
              </a:rPr>
              <a:t>المخالفات و التظلمات </a:t>
            </a:r>
          </a:p>
        </p:txBody>
      </p:sp>
      <p:sp>
        <p:nvSpPr>
          <p:cNvPr id="362" name="Rounded Rectangle 361"/>
          <p:cNvSpPr/>
          <p:nvPr/>
        </p:nvSpPr>
        <p:spPr>
          <a:xfrm>
            <a:off x="4858891" y="5312797"/>
            <a:ext cx="1954818" cy="316706"/>
          </a:xfrm>
          <a:prstGeom prst="roundRect">
            <a:avLst>
              <a:gd name="adj" fmla="val 5520"/>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a:solidFill>
                  <a:prstClr val="white"/>
                </a:solidFill>
                <a:latin typeface="Dubai" panose="020B0503030403030204" pitchFamily="34" charset="-78"/>
                <a:cs typeface="Dubai" panose="020B0503030403030204" pitchFamily="34" charset="-78"/>
              </a:rPr>
              <a:t>نظام </a:t>
            </a:r>
            <a:r>
              <a:rPr lang="ar-AE" sz="1400" b="1" dirty="0" smtClean="0">
                <a:solidFill>
                  <a:prstClr val="white"/>
                </a:solidFill>
                <a:latin typeface="Dubai" panose="020B0503030403030204" pitchFamily="34" charset="-78"/>
                <a:cs typeface="Dubai" panose="020B0503030403030204" pitchFamily="34" charset="-78"/>
              </a:rPr>
              <a:t>المكافآت و </a:t>
            </a:r>
            <a:r>
              <a:rPr lang="ar-AE" sz="1400" b="1" dirty="0">
                <a:solidFill>
                  <a:prstClr val="white"/>
                </a:solidFill>
                <a:latin typeface="Dubai" panose="020B0503030403030204" pitchFamily="34" charset="-78"/>
                <a:cs typeface="Dubai" panose="020B0503030403030204" pitchFamily="34" charset="-78"/>
              </a:rPr>
              <a:t>الحوافز</a:t>
            </a:r>
          </a:p>
        </p:txBody>
      </p:sp>
      <p:sp>
        <p:nvSpPr>
          <p:cNvPr id="363" name="Rectangle 362"/>
          <p:cNvSpPr/>
          <p:nvPr/>
        </p:nvSpPr>
        <p:spPr>
          <a:xfrm>
            <a:off x="5080323" y="5815232"/>
            <a:ext cx="1386633" cy="338554"/>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prstClr val="white">
                    <a:lumMod val="50000"/>
                  </a:prstClr>
                </a:solidFill>
                <a:latin typeface="Dubai" panose="020B0503030403030204" pitchFamily="34" charset="-78"/>
                <a:cs typeface="Dubai" panose="020B0503030403030204" pitchFamily="34" charset="-78"/>
              </a:rPr>
              <a:t>عدد المكرمين </a:t>
            </a:r>
            <a:endParaRPr lang="ar-AE" sz="1600" b="1" dirty="0">
              <a:solidFill>
                <a:prstClr val="white">
                  <a:lumMod val="50000"/>
                </a:prstClr>
              </a:solidFill>
              <a:latin typeface="Dubai" panose="020B0503030403030204" pitchFamily="34" charset="-78"/>
              <a:cs typeface="Dubai" panose="020B0503030403030204" pitchFamily="34" charset="-78"/>
            </a:endParaRPr>
          </a:p>
        </p:txBody>
      </p:sp>
      <p:sp>
        <p:nvSpPr>
          <p:cNvPr id="364" name="Rectangle 363"/>
          <p:cNvSpPr/>
          <p:nvPr/>
        </p:nvSpPr>
        <p:spPr>
          <a:xfrm>
            <a:off x="5091295" y="6220008"/>
            <a:ext cx="1386633" cy="338554"/>
          </a:xfrm>
          <a:prstGeom prst="rect">
            <a:avLst/>
          </a:prstGeom>
        </p:spPr>
        <p:txBody>
          <a:bodyPr wrap="square">
            <a:spAutoFit/>
          </a:bodyPr>
          <a:lstStyle/>
          <a:p>
            <a:pPr algn="ctr" rtl="1">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prstClr val="white">
                    <a:lumMod val="50000"/>
                  </a:prstClr>
                </a:solidFill>
                <a:latin typeface="Dubai" panose="020B0503030403030204" pitchFamily="34" charset="-78"/>
                <a:cs typeface="Dubai" panose="020B0503030403030204" pitchFamily="34" charset="-78"/>
              </a:rPr>
              <a:t>20 موظف</a:t>
            </a:r>
            <a:endParaRPr lang="ar-AE" sz="1600" b="1" dirty="0">
              <a:solidFill>
                <a:prstClr val="white">
                  <a:lumMod val="50000"/>
                </a:prstClr>
              </a:solidFill>
              <a:latin typeface="Dubai" panose="020B0503030403030204" pitchFamily="34" charset="-78"/>
              <a:cs typeface="Dubai" panose="020B0503030403030204" pitchFamily="34" charset="-78"/>
            </a:endParaRPr>
          </a:p>
        </p:txBody>
      </p:sp>
      <p:sp>
        <p:nvSpPr>
          <p:cNvPr id="365" name="Isosceles Triangle 364"/>
          <p:cNvSpPr/>
          <p:nvPr/>
        </p:nvSpPr>
        <p:spPr>
          <a:xfrm flipV="1">
            <a:off x="8808344" y="5543141"/>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66" name="Straight Connector 365"/>
          <p:cNvCxnSpPr/>
          <p:nvPr/>
        </p:nvCxnSpPr>
        <p:spPr>
          <a:xfrm>
            <a:off x="8746246" y="5256904"/>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Isosceles Triangle 366"/>
          <p:cNvSpPr/>
          <p:nvPr/>
        </p:nvSpPr>
        <p:spPr>
          <a:xfrm flipV="1">
            <a:off x="4425198" y="5565762"/>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68" name="Straight Connector 367"/>
          <p:cNvCxnSpPr/>
          <p:nvPr/>
        </p:nvCxnSpPr>
        <p:spPr>
          <a:xfrm>
            <a:off x="4363100" y="5279525"/>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Isosceles Triangle 368"/>
          <p:cNvSpPr/>
          <p:nvPr/>
        </p:nvSpPr>
        <p:spPr>
          <a:xfrm flipV="1">
            <a:off x="2295779" y="5564236"/>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70" name="Straight Connector 369"/>
          <p:cNvCxnSpPr/>
          <p:nvPr/>
        </p:nvCxnSpPr>
        <p:spPr>
          <a:xfrm>
            <a:off x="2233681" y="5277999"/>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Rectangle 370"/>
          <p:cNvSpPr/>
          <p:nvPr/>
        </p:nvSpPr>
        <p:spPr>
          <a:xfrm>
            <a:off x="6650042" y="5315446"/>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ar-AE" sz="1400" b="1" dirty="0" smtClean="0">
                <a:solidFill>
                  <a:prstClr val="white"/>
                </a:solidFill>
                <a:latin typeface="Dubai" panose="020B0503030403030204" pitchFamily="34" charset="-78"/>
                <a:cs typeface="Dubai" panose="020B0503030403030204" pitchFamily="34" charset="-78"/>
              </a:rPr>
              <a:t>نسبة السعادة الوظيفية</a:t>
            </a:r>
            <a:endParaRPr lang="ar-AE" sz="1400" b="1" dirty="0">
              <a:solidFill>
                <a:prstClr val="white"/>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2513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01686" y="795311"/>
            <a:ext cx="4191000" cy="609600"/>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AE" b="1" dirty="0">
                <a:solidFill>
                  <a:prstClr val="white"/>
                </a:solidFill>
              </a:rPr>
              <a:t>مصادر البيانات والنتائج </a:t>
            </a:r>
            <a:r>
              <a:rPr lang="ar-AE" b="1" dirty="0" smtClean="0">
                <a:solidFill>
                  <a:prstClr val="white"/>
                </a:solidFill>
              </a:rPr>
              <a:t>لمؤشرات الممكنات الحكومية – محور الموارد </a:t>
            </a:r>
            <a:r>
              <a:rPr lang="ar-AE" b="1" dirty="0">
                <a:solidFill>
                  <a:prstClr val="white"/>
                </a:solidFill>
              </a:rPr>
              <a:t>البشرية  </a:t>
            </a:r>
            <a:endParaRPr lang="en-US" b="1" dirty="0">
              <a:solidFill>
                <a:prstClr val="white"/>
              </a:solidFill>
            </a:endParaRPr>
          </a:p>
        </p:txBody>
      </p:sp>
      <p:cxnSp>
        <p:nvCxnSpPr>
          <p:cNvPr id="5" name="Straight Connector 4"/>
          <p:cNvCxnSpPr/>
          <p:nvPr/>
        </p:nvCxnSpPr>
        <p:spPr>
          <a:xfrm>
            <a:off x="4876800" y="1438922"/>
            <a:ext cx="0" cy="16704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970843" y="1609078"/>
            <a:ext cx="5601809" cy="842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978979"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560819" y="1609078"/>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453332" y="1796141"/>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a:solidFill>
                  <a:prstClr val="white"/>
                </a:solidFill>
              </a:rPr>
              <a:t>نظام </a:t>
            </a:r>
            <a:r>
              <a:rPr lang="ar-AE" dirty="0" smtClean="0">
                <a:solidFill>
                  <a:prstClr val="white"/>
                </a:solidFill>
              </a:rPr>
              <a:t>بياناتي للجهات المشغلة</a:t>
            </a:r>
            <a:endParaRPr lang="en-US" dirty="0">
              <a:solidFill>
                <a:prstClr val="white"/>
              </a:solidFill>
            </a:endParaRPr>
          </a:p>
        </p:txBody>
      </p:sp>
      <p:sp>
        <p:nvSpPr>
          <p:cNvPr id="13" name="Rounded Rectangle 12"/>
          <p:cNvSpPr/>
          <p:nvPr/>
        </p:nvSpPr>
        <p:spPr>
          <a:xfrm>
            <a:off x="915669" y="1775342"/>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a:solidFill>
                  <a:prstClr val="white"/>
                </a:solidFill>
              </a:rPr>
              <a:t>ناقل الخدمات المؤسسة </a:t>
            </a:r>
          </a:p>
          <a:p>
            <a:pPr algn="ctr"/>
            <a:r>
              <a:rPr lang="ar-AE" dirty="0">
                <a:solidFill>
                  <a:prstClr val="white"/>
                </a:solidFill>
              </a:rPr>
              <a:t> </a:t>
            </a:r>
            <a:r>
              <a:rPr lang="ar-AE" dirty="0" smtClean="0">
                <a:solidFill>
                  <a:prstClr val="white"/>
                </a:solidFill>
              </a:rPr>
              <a:t>في بياناتي</a:t>
            </a:r>
            <a:r>
              <a:rPr lang="en-US" dirty="0" smtClean="0">
                <a:solidFill>
                  <a:prstClr val="white"/>
                </a:solidFill>
              </a:rPr>
              <a:t>ESB</a:t>
            </a:r>
            <a:endParaRPr lang="ar-AE" dirty="0" smtClean="0">
              <a:solidFill>
                <a:prstClr val="white"/>
              </a:solidFill>
            </a:endParaRPr>
          </a:p>
          <a:p>
            <a:pPr algn="ctr"/>
            <a:r>
              <a:rPr lang="ar-AE" dirty="0" smtClean="0">
                <a:solidFill>
                  <a:prstClr val="white"/>
                </a:solidFill>
              </a:rPr>
              <a:t>للجهات الرابطة</a:t>
            </a:r>
            <a:endParaRPr lang="en-US" dirty="0">
              <a:solidFill>
                <a:prstClr val="white"/>
              </a:solidFill>
            </a:endParaRPr>
          </a:p>
        </p:txBody>
      </p:sp>
      <p:sp>
        <p:nvSpPr>
          <p:cNvPr id="15" name="Rectangle 14"/>
          <p:cNvSpPr/>
          <p:nvPr/>
        </p:nvSpPr>
        <p:spPr>
          <a:xfrm>
            <a:off x="6517473" y="2819400"/>
            <a:ext cx="2209800" cy="320040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t"/>
          <a:lstStyle/>
          <a:p>
            <a:pPr algn="justLow" rtl="1"/>
            <a:r>
              <a:rPr lang="ar-AE" dirty="0">
                <a:solidFill>
                  <a:schemeClr val="tx1"/>
                </a:solidFill>
              </a:rPr>
              <a:t>يتم استخراج نتائج مؤشرات الموارد البشرية من خلال نظام بياناتي لجميع الوزارات وبعض الجهات </a:t>
            </a:r>
            <a:r>
              <a:rPr lang="ar-AE" dirty="0" smtClean="0">
                <a:solidFill>
                  <a:schemeClr val="tx1"/>
                </a:solidFill>
              </a:rPr>
              <a:t>المستقلة المشغلة لأنظمة بياناتي </a:t>
            </a:r>
            <a:r>
              <a:rPr lang="ar-AE" dirty="0">
                <a:solidFill>
                  <a:schemeClr val="tx1"/>
                </a:solidFill>
              </a:rPr>
              <a:t>، علماً بأن الهيئة الاتحادية للموارد البشرية على اتم الاستعداد لتوفير شاشات بياناتي لأي جهة اتحادية .</a:t>
            </a:r>
            <a:endParaRPr lang="en-US" dirty="0">
              <a:solidFill>
                <a:schemeClr val="tx1"/>
              </a:solidFill>
            </a:endParaRPr>
          </a:p>
        </p:txBody>
      </p:sp>
      <p:sp>
        <p:nvSpPr>
          <p:cNvPr id="17" name="Rectangle 16"/>
          <p:cNvSpPr/>
          <p:nvPr/>
        </p:nvSpPr>
        <p:spPr>
          <a:xfrm>
            <a:off x="925289" y="2819400"/>
            <a:ext cx="2209800" cy="320040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t"/>
          <a:lstStyle/>
          <a:p>
            <a:pPr algn="justLow" rtl="1"/>
            <a:r>
              <a:rPr lang="ar-AE" dirty="0">
                <a:solidFill>
                  <a:schemeClr val="tx1"/>
                </a:solidFill>
              </a:rPr>
              <a:t>تم اطلاق مشروع الربط مع الجهات الاتحادية </a:t>
            </a:r>
            <a:r>
              <a:rPr lang="ar-AE" dirty="0" smtClean="0">
                <a:solidFill>
                  <a:schemeClr val="tx1"/>
                </a:solidFill>
              </a:rPr>
              <a:t>في </a:t>
            </a:r>
            <a:r>
              <a:rPr lang="ar-AE" dirty="0">
                <a:solidFill>
                  <a:schemeClr val="tx1"/>
                </a:solidFill>
              </a:rPr>
              <a:t>عام 2015 بحيث يتم قراءة بياناتها من خلال منصة تقوم بسحب بيانات الجهة وعكسها في نظام بياناتي ليتم التحقق من النتائج </a:t>
            </a:r>
            <a:r>
              <a:rPr lang="ar-AE" dirty="0" smtClean="0">
                <a:solidFill>
                  <a:schemeClr val="tx1"/>
                </a:solidFill>
              </a:rPr>
              <a:t>ودقتها .</a:t>
            </a:r>
            <a:endParaRPr lang="en-US" dirty="0">
              <a:solidFill>
                <a:schemeClr val="tx1"/>
              </a:solidFill>
            </a:endParaRPr>
          </a:p>
        </p:txBody>
      </p:sp>
      <p:sp>
        <p:nvSpPr>
          <p:cNvPr id="1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13</a:t>
            </a:fld>
            <a:endParaRPr lang="en-US" sz="1600" b="1" dirty="0">
              <a:solidFill>
                <a:prstClr val="black"/>
              </a:solidFill>
            </a:endParaRPr>
          </a:p>
        </p:txBody>
      </p:sp>
    </p:spTree>
    <p:extLst>
      <p:ext uri="{BB962C8B-B14F-4D97-AF65-F5344CB8AC3E}">
        <p14:creationId xmlns:p14="http://schemas.microsoft.com/office/powerpoint/2010/main" val="1371337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2514600"/>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سحب النتائج من نظام بياناتي في نهاية فترة القياس</a:t>
            </a:r>
            <a:endParaRPr lang="en-US" sz="1600" dirty="0">
              <a:solidFill>
                <a:prstClr val="white"/>
              </a:solidFill>
            </a:endParaRPr>
          </a:p>
        </p:txBody>
      </p:sp>
      <p:sp>
        <p:nvSpPr>
          <p:cNvPr id="4" name="Rectangle 3"/>
          <p:cNvSpPr/>
          <p:nvPr/>
        </p:nvSpPr>
        <p:spPr>
          <a:xfrm>
            <a:off x="4419600" y="2520043"/>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ارسال النتائج للجهات للتأكيد  والتدقيق</a:t>
            </a:r>
            <a:endParaRPr lang="en-US" sz="1600" dirty="0">
              <a:solidFill>
                <a:prstClr val="white"/>
              </a:solidFill>
            </a:endParaRPr>
          </a:p>
        </p:txBody>
      </p:sp>
      <p:sp>
        <p:nvSpPr>
          <p:cNvPr id="5" name="Diamond 4"/>
          <p:cNvSpPr/>
          <p:nvPr/>
        </p:nvSpPr>
        <p:spPr>
          <a:xfrm>
            <a:off x="1676400" y="2492828"/>
            <a:ext cx="2438400" cy="609600"/>
          </a:xfrm>
          <a:prstGeom prst="diamond">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500" dirty="0">
                <a:solidFill>
                  <a:prstClr val="white"/>
                </a:solidFill>
              </a:rPr>
              <a:t>وجود اختلاف في النتائج</a:t>
            </a:r>
            <a:endParaRPr lang="en-US" sz="1500" dirty="0">
              <a:solidFill>
                <a:prstClr val="white"/>
              </a:solidFill>
            </a:endParaRPr>
          </a:p>
        </p:txBody>
      </p:sp>
      <p:sp>
        <p:nvSpPr>
          <p:cNvPr id="6" name="Rectangle 5"/>
          <p:cNvSpPr/>
          <p:nvPr/>
        </p:nvSpPr>
        <p:spPr>
          <a:xfrm>
            <a:off x="152400" y="2362200"/>
            <a:ext cx="1219200" cy="11430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استلام رد الجهة خلال 3 أيام</a:t>
            </a:r>
            <a:endParaRPr lang="en-US" sz="1600" dirty="0">
              <a:solidFill>
                <a:prstClr val="white"/>
              </a:solidFill>
            </a:endParaRPr>
          </a:p>
        </p:txBody>
      </p:sp>
      <p:sp>
        <p:nvSpPr>
          <p:cNvPr id="7" name="Rectangle 6"/>
          <p:cNvSpPr/>
          <p:nvPr/>
        </p:nvSpPr>
        <p:spPr>
          <a:xfrm>
            <a:off x="4419600" y="4033157"/>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ادخال النتائج ضمن نظام اداء 2</a:t>
            </a:r>
            <a:endParaRPr lang="en-US" sz="1600" dirty="0">
              <a:solidFill>
                <a:prstClr val="white"/>
              </a:solidFill>
            </a:endParaRPr>
          </a:p>
        </p:txBody>
      </p:sp>
      <p:sp>
        <p:nvSpPr>
          <p:cNvPr id="8" name="Rectangle 7"/>
          <p:cNvSpPr/>
          <p:nvPr/>
        </p:nvSpPr>
        <p:spPr>
          <a:xfrm>
            <a:off x="1866900" y="4038600"/>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مراجعة واعتماد النتائج </a:t>
            </a:r>
            <a:endParaRPr lang="en-US" sz="1600" dirty="0">
              <a:solidFill>
                <a:prstClr val="white"/>
              </a:solidFill>
            </a:endParaRPr>
          </a:p>
        </p:txBody>
      </p:sp>
      <p:sp>
        <p:nvSpPr>
          <p:cNvPr id="16" name="Rounded Rectangle 15"/>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7" name="TextBox 16"/>
          <p:cNvSpPr txBox="1"/>
          <p:nvPr/>
        </p:nvSpPr>
        <p:spPr>
          <a:xfrm>
            <a:off x="228600" y="915184"/>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سير العمل في جمع واعتماد نتائج ممكنات الموارد البشرية</a:t>
            </a:r>
            <a:endParaRPr lang="en-US" dirty="0">
              <a:solidFill>
                <a:prstClr val="white"/>
              </a:solidFill>
            </a:endParaRPr>
          </a:p>
        </p:txBody>
      </p:sp>
      <p:cxnSp>
        <p:nvCxnSpPr>
          <p:cNvPr id="19" name="Straight Arrow Connector 18"/>
          <p:cNvCxnSpPr>
            <a:stCxn id="3" idx="1"/>
          </p:cNvCxnSpPr>
          <p:nvPr/>
        </p:nvCxnSpPr>
        <p:spPr>
          <a:xfrm flipH="1">
            <a:off x="6477000" y="2781300"/>
            <a:ext cx="3048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4" idx="1"/>
          </p:cNvCxnSpPr>
          <p:nvPr/>
        </p:nvCxnSpPr>
        <p:spPr>
          <a:xfrm flipH="1">
            <a:off x="4114800" y="2786743"/>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5" idx="1"/>
          </p:cNvCxnSpPr>
          <p:nvPr/>
        </p:nvCxnSpPr>
        <p:spPr>
          <a:xfrm flipH="1">
            <a:off x="1371600" y="2797628"/>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895600" y="31242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895600" y="3581400"/>
            <a:ext cx="25527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7" idx="0"/>
          </p:cNvCxnSpPr>
          <p:nvPr/>
        </p:nvCxnSpPr>
        <p:spPr>
          <a:xfrm>
            <a:off x="5448300" y="3581400"/>
            <a:ext cx="0" cy="4517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62000" y="3505200"/>
            <a:ext cx="0" cy="8382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62000" y="4343400"/>
            <a:ext cx="1104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3924300" y="4299857"/>
            <a:ext cx="4953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957341" y="3204512"/>
            <a:ext cx="419100" cy="307777"/>
          </a:xfrm>
          <a:prstGeom prst="rect">
            <a:avLst/>
          </a:prstGeom>
          <a:noFill/>
        </p:spPr>
        <p:txBody>
          <a:bodyPr wrap="square" rtlCol="0">
            <a:spAutoFit/>
          </a:bodyPr>
          <a:lstStyle/>
          <a:p>
            <a:r>
              <a:rPr lang="ar-AE" sz="1400" b="1" dirty="0">
                <a:solidFill>
                  <a:prstClr val="black"/>
                </a:solidFill>
              </a:rPr>
              <a:t>لا</a:t>
            </a:r>
            <a:endParaRPr lang="en-US" sz="1600" b="1" dirty="0">
              <a:solidFill>
                <a:prstClr val="black"/>
              </a:solidFill>
            </a:endParaRPr>
          </a:p>
        </p:txBody>
      </p:sp>
      <p:sp>
        <p:nvSpPr>
          <p:cNvPr id="39" name="TextBox 38"/>
          <p:cNvSpPr txBox="1"/>
          <p:nvPr/>
        </p:nvSpPr>
        <p:spPr>
          <a:xfrm>
            <a:off x="1371600" y="2797628"/>
            <a:ext cx="419100" cy="323165"/>
          </a:xfrm>
          <a:prstGeom prst="rect">
            <a:avLst/>
          </a:prstGeom>
          <a:noFill/>
        </p:spPr>
        <p:txBody>
          <a:bodyPr wrap="square" rtlCol="0">
            <a:spAutoFit/>
          </a:bodyPr>
          <a:lstStyle/>
          <a:p>
            <a:r>
              <a:rPr lang="ar-AE" sz="1500" b="1" dirty="0">
                <a:solidFill>
                  <a:prstClr val="black"/>
                </a:solidFill>
              </a:rPr>
              <a:t>نعم</a:t>
            </a:r>
            <a:endParaRPr lang="en-US" sz="1500" b="1" dirty="0">
              <a:solidFill>
                <a:prstClr val="black"/>
              </a:solidFill>
            </a:endParaRPr>
          </a:p>
        </p:txBody>
      </p:sp>
      <p:sp>
        <p:nvSpPr>
          <p:cNvPr id="40" name="TextBox 39"/>
          <p:cNvSpPr txBox="1"/>
          <p:nvPr/>
        </p:nvSpPr>
        <p:spPr>
          <a:xfrm>
            <a:off x="7391400" y="2145268"/>
            <a:ext cx="838200" cy="369332"/>
          </a:xfrm>
          <a:prstGeom prst="rect">
            <a:avLst/>
          </a:prstGeom>
          <a:noFill/>
        </p:spPr>
        <p:txBody>
          <a:bodyPr wrap="square" rtlCol="0">
            <a:spAutoFit/>
          </a:bodyPr>
          <a:lstStyle/>
          <a:p>
            <a:r>
              <a:rPr lang="en-US" dirty="0">
                <a:solidFill>
                  <a:prstClr val="black"/>
                </a:solidFill>
              </a:rPr>
              <a:t>FAHR</a:t>
            </a:r>
          </a:p>
        </p:txBody>
      </p:sp>
      <p:sp>
        <p:nvSpPr>
          <p:cNvPr id="41" name="TextBox 40"/>
          <p:cNvSpPr txBox="1"/>
          <p:nvPr/>
        </p:nvSpPr>
        <p:spPr>
          <a:xfrm>
            <a:off x="5105400" y="2209800"/>
            <a:ext cx="838200" cy="369332"/>
          </a:xfrm>
          <a:prstGeom prst="rect">
            <a:avLst/>
          </a:prstGeom>
          <a:noFill/>
        </p:spPr>
        <p:txBody>
          <a:bodyPr wrap="square" rtlCol="0">
            <a:spAutoFit/>
          </a:bodyPr>
          <a:lstStyle/>
          <a:p>
            <a:r>
              <a:rPr lang="en-US" dirty="0">
                <a:solidFill>
                  <a:prstClr val="black"/>
                </a:solidFill>
              </a:rPr>
              <a:t>FAHR</a:t>
            </a:r>
          </a:p>
        </p:txBody>
      </p:sp>
      <p:sp>
        <p:nvSpPr>
          <p:cNvPr id="43" name="TextBox 42"/>
          <p:cNvSpPr txBox="1"/>
          <p:nvPr/>
        </p:nvSpPr>
        <p:spPr>
          <a:xfrm>
            <a:off x="2057400" y="3745468"/>
            <a:ext cx="1752600" cy="369332"/>
          </a:xfrm>
          <a:prstGeom prst="rect">
            <a:avLst/>
          </a:prstGeom>
          <a:noFill/>
        </p:spPr>
        <p:txBody>
          <a:bodyPr wrap="square" rtlCol="0">
            <a:spAutoFit/>
          </a:bodyPr>
          <a:lstStyle/>
          <a:p>
            <a:r>
              <a:rPr lang="en-US" dirty="0">
                <a:solidFill>
                  <a:prstClr val="black"/>
                </a:solidFill>
              </a:rPr>
              <a:t>FAHR + </a:t>
            </a:r>
            <a:r>
              <a:rPr lang="ar-AE" dirty="0">
                <a:solidFill>
                  <a:prstClr val="black"/>
                </a:solidFill>
              </a:rPr>
              <a:t>الجهات</a:t>
            </a:r>
            <a:endParaRPr lang="en-US" dirty="0">
              <a:solidFill>
                <a:prstClr val="black"/>
              </a:solidFill>
            </a:endParaRPr>
          </a:p>
        </p:txBody>
      </p:sp>
      <p:sp>
        <p:nvSpPr>
          <p:cNvPr id="44" name="TextBox 43"/>
          <p:cNvSpPr txBox="1"/>
          <p:nvPr/>
        </p:nvSpPr>
        <p:spPr>
          <a:xfrm>
            <a:off x="438150" y="2057400"/>
            <a:ext cx="1752600" cy="369332"/>
          </a:xfrm>
          <a:prstGeom prst="rect">
            <a:avLst/>
          </a:prstGeom>
          <a:noFill/>
        </p:spPr>
        <p:txBody>
          <a:bodyPr wrap="square" rtlCol="0">
            <a:spAutoFit/>
          </a:bodyPr>
          <a:lstStyle/>
          <a:p>
            <a:r>
              <a:rPr lang="ar-AE" dirty="0">
                <a:solidFill>
                  <a:prstClr val="black"/>
                </a:solidFill>
              </a:rPr>
              <a:t>الجهات</a:t>
            </a:r>
            <a:endParaRPr lang="en-US" dirty="0">
              <a:solidFill>
                <a:prstClr val="black"/>
              </a:solidFill>
            </a:endParaRPr>
          </a:p>
        </p:txBody>
      </p:sp>
      <p:sp>
        <p:nvSpPr>
          <p:cNvPr id="48" name="TextBox 47"/>
          <p:cNvSpPr txBox="1"/>
          <p:nvPr/>
        </p:nvSpPr>
        <p:spPr>
          <a:xfrm>
            <a:off x="2895600" y="1600200"/>
            <a:ext cx="3200400" cy="369332"/>
          </a:xfrm>
          <a:prstGeom prst="rect">
            <a:avLst/>
          </a:prstGeom>
          <a:noFill/>
        </p:spPr>
        <p:txBody>
          <a:bodyPr wrap="square" rtlCol="0">
            <a:spAutoFit/>
          </a:bodyPr>
          <a:lstStyle/>
          <a:p>
            <a:pPr algn="ctr" rtl="1"/>
            <a:r>
              <a:rPr lang="ar-AE" b="1" dirty="0">
                <a:solidFill>
                  <a:prstClr val="black"/>
                </a:solidFill>
              </a:rPr>
              <a:t>جمع النتائج وفق نظام بياناتي</a:t>
            </a:r>
            <a:endParaRPr lang="en-US" b="1" dirty="0">
              <a:solidFill>
                <a:prstClr val="black"/>
              </a:solidFill>
            </a:endParaRPr>
          </a:p>
        </p:txBody>
      </p:sp>
      <p:sp>
        <p:nvSpPr>
          <p:cNvPr id="49" name="TextBox 48"/>
          <p:cNvSpPr txBox="1"/>
          <p:nvPr/>
        </p:nvSpPr>
        <p:spPr>
          <a:xfrm>
            <a:off x="381000" y="4800600"/>
            <a:ext cx="8610600" cy="1600438"/>
          </a:xfrm>
          <a:prstGeom prst="rect">
            <a:avLst/>
          </a:prstGeom>
          <a:noFill/>
        </p:spPr>
        <p:txBody>
          <a:bodyPr wrap="square" rtlCol="0">
            <a:spAutoFit/>
          </a:bodyPr>
          <a:lstStyle/>
          <a:p>
            <a:pPr algn="r" rtl="1"/>
            <a:r>
              <a:rPr lang="ar-AE" sz="1400" b="1" dirty="0">
                <a:solidFill>
                  <a:prstClr val="black"/>
                </a:solidFill>
              </a:rPr>
              <a:t>الجدول الزمني </a:t>
            </a:r>
            <a:r>
              <a:rPr lang="ar-AE" sz="1400" dirty="0">
                <a:solidFill>
                  <a:prstClr val="black"/>
                </a:solidFill>
              </a:rPr>
              <a:t>:</a:t>
            </a:r>
          </a:p>
          <a:p>
            <a:pPr algn="r" rtl="1"/>
            <a:r>
              <a:rPr lang="ar-AE" sz="1400" dirty="0">
                <a:solidFill>
                  <a:prstClr val="black"/>
                </a:solidFill>
              </a:rPr>
              <a:t>بناء على المراحل اعلاه تم تحديد التواريخ المحددة لتسليم والنتائج وهى على النحو التالي :</a:t>
            </a:r>
          </a:p>
          <a:p>
            <a:pPr marL="285750" indent="-285750" algn="r" rtl="1">
              <a:buFont typeface="Arial" panose="020B0604020202020204" pitchFamily="34" charset="0"/>
              <a:buChar char="•"/>
            </a:pPr>
            <a:r>
              <a:rPr lang="ar-AE" sz="1400" dirty="0">
                <a:solidFill>
                  <a:prstClr val="black"/>
                </a:solidFill>
              </a:rPr>
              <a:t>تاريخ 2 من الشهر بعد انقضاء فترة القياس سيتم سحب البيانات من بياناتي مثال ، 30/06/2016 نهاية النصف الاول ، يتم سحب البيانات بتاريخ 02/07/2016 </a:t>
            </a:r>
          </a:p>
          <a:p>
            <a:pPr marL="285750" indent="-285750" algn="r" rtl="1">
              <a:buFont typeface="Arial" panose="020B0604020202020204" pitchFamily="34" charset="0"/>
              <a:buChar char="•"/>
            </a:pPr>
            <a:r>
              <a:rPr lang="ar-AE" sz="1400" dirty="0">
                <a:solidFill>
                  <a:prstClr val="black"/>
                </a:solidFill>
              </a:rPr>
              <a:t>يتم ارسال هذه النتائج للجهات الاتحادية بتاريخ 10 من الشهر بعد انقضاء فترة القياس بمعنى حسب المثال اعلاه تاريخ 10/07/2016</a:t>
            </a:r>
          </a:p>
          <a:p>
            <a:pPr marL="285750" indent="-285750" algn="r" rtl="1">
              <a:buFont typeface="Arial" panose="020B0604020202020204" pitchFamily="34" charset="0"/>
              <a:buChar char="•"/>
            </a:pPr>
            <a:r>
              <a:rPr lang="ar-AE" sz="1400" dirty="0">
                <a:solidFill>
                  <a:prstClr val="black"/>
                </a:solidFill>
              </a:rPr>
              <a:t>يتم اعطاء فرصة للجهات لمدة ثلاثة ايام للرد على الهيئة بخصوص دقة البيانات </a:t>
            </a:r>
          </a:p>
          <a:p>
            <a:pPr marL="285750" indent="-285750" algn="r" rtl="1">
              <a:buFont typeface="Arial" panose="020B0604020202020204" pitchFamily="34" charset="0"/>
              <a:buChar char="•"/>
            </a:pPr>
            <a:r>
              <a:rPr lang="ar-AE" sz="1400" dirty="0">
                <a:solidFill>
                  <a:prstClr val="black"/>
                </a:solidFill>
              </a:rPr>
              <a:t>تاريخ 18/07/2016 يتم ادخال النتائج في اداء </a:t>
            </a:r>
            <a:r>
              <a:rPr lang="ar-AE" sz="1400" dirty="0" smtClean="0">
                <a:solidFill>
                  <a:prstClr val="black"/>
                </a:solidFill>
              </a:rPr>
              <a:t>2.0 </a:t>
            </a:r>
            <a:endParaRPr lang="en-US" sz="1400" dirty="0">
              <a:solidFill>
                <a:prstClr val="black"/>
              </a:solidFill>
            </a:endParaRPr>
          </a:p>
        </p:txBody>
      </p:sp>
      <p:sp>
        <p:nvSpPr>
          <p:cNvPr id="2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14</a:t>
            </a:fld>
            <a:endParaRPr lang="en-US" sz="1600" b="1" dirty="0">
              <a:solidFill>
                <a:prstClr val="black"/>
              </a:solidFill>
            </a:endParaRPr>
          </a:p>
        </p:txBody>
      </p:sp>
    </p:spTree>
    <p:extLst>
      <p:ext uri="{BB962C8B-B14F-4D97-AF65-F5344CB8AC3E}">
        <p14:creationId xmlns:p14="http://schemas.microsoft.com/office/powerpoint/2010/main" val="406401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1200"/>
            <a:ext cx="2744072" cy="3962400"/>
          </a:xfrm>
          <a:prstGeom prst="rect">
            <a:avLst/>
          </a:prstGeom>
        </p:spPr>
      </p:pic>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096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جائزة الامارات للموارد البشرية الحكومية</a:t>
            </a:r>
            <a:endParaRPr lang="en-US" dirty="0">
              <a:solidFill>
                <a:prstClr val="white"/>
              </a:solidFill>
            </a:endParaRPr>
          </a:p>
        </p:txBody>
      </p:sp>
      <p:sp>
        <p:nvSpPr>
          <p:cNvPr id="17" name="TextBox 16"/>
          <p:cNvSpPr txBox="1"/>
          <p:nvPr/>
        </p:nvSpPr>
        <p:spPr>
          <a:xfrm>
            <a:off x="3657600" y="2362200"/>
            <a:ext cx="4876800" cy="2246769"/>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تحت رعاية سمو الشيخ / منصور بن زايد آل نهيان لجائزة الامارات للموارد البشرية ، تقوم الهيئة الاتحادية للموارد البشرية في متابعة مؤشرات الموارد البشرية في جميع الجهات الاتحادية وفق ما جاء من معايير في الجائزة ، بحيث تتوافق هذه المعايير مع مؤشرات الموارد البشرية في الحكومة الاتحادية ، والتي بدورها ترتقي بعمل الموارد البشرية وتحفز الجهات الاتحادية لتطوير وتحسين مجالات العمل .</a:t>
            </a:r>
            <a:endParaRPr lang="en-US" sz="2000" dirty="0">
              <a:solidFill>
                <a:prstClr val="black"/>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45868" y="6635288"/>
            <a:ext cx="433526" cy="307777"/>
          </a:xfrm>
          <a:prstGeom prst="rect">
            <a:avLst/>
          </a:prstGeom>
          <a:noFill/>
        </p:spPr>
        <p:txBody>
          <a:bodyPr wrap="square" rtlCol="0">
            <a:spAutoFit/>
          </a:bodyPr>
          <a:lstStyle/>
          <a:p>
            <a:r>
              <a:rPr lang="ar-AE" sz="1400" dirty="0" smtClean="0">
                <a:solidFill>
                  <a:prstClr val="black"/>
                </a:solidFill>
              </a:rPr>
              <a:t>15</a:t>
            </a:r>
            <a:endParaRPr lang="en-US" sz="1400" dirty="0">
              <a:solidFill>
                <a:prstClr val="black"/>
              </a:solidFill>
            </a:endParaRPr>
          </a:p>
        </p:txBody>
      </p:sp>
    </p:spTree>
    <p:extLst>
      <p:ext uri="{BB962C8B-B14F-4D97-AF65-F5344CB8AC3E}">
        <p14:creationId xmlns:p14="http://schemas.microsoft.com/office/powerpoint/2010/main" val="55318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1414959"/>
          <a:ext cx="8686800" cy="5023085"/>
        </p:xfrm>
        <a:graphic>
          <a:graphicData uri="http://schemas.openxmlformats.org/drawingml/2006/table">
            <a:tbl>
              <a:tblPr rtl="1">
                <a:tableStyleId>{616DA210-FB5B-4158-B5E0-FEB733F419BA}</a:tableStyleId>
              </a:tblPr>
              <a:tblGrid>
                <a:gridCol w="374176"/>
                <a:gridCol w="6960281"/>
                <a:gridCol w="1352343"/>
              </a:tblGrid>
              <a:tr h="241901">
                <a:tc>
                  <a:txBody>
                    <a:bodyPr/>
                    <a:lstStyle/>
                    <a:p>
                      <a:pPr algn="ctr" rtl="0" fontAlgn="b"/>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م</a:t>
                      </a:r>
                      <a:endParaRPr lang="en-US"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اسم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نوع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239872">
                <a:tc>
                  <a:txBody>
                    <a:bodyPr/>
                    <a:lstStyle/>
                    <a:p>
                      <a:pPr marL="0" algn="ctr" defTabSz="914400" rtl="1" eaLnBrk="1" fontAlgn="b" latinLnBrk="0" hangingPunct="1"/>
                      <a:r>
                        <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rPr>
                        <a:t>1</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السعادة الوظيفية  *</a:t>
                      </a:r>
                      <a:endParaRPr lang="ar-SA"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الإيجابية في بيئة العمل *</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b="1" u="none" strike="noStrike"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3</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التناغم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4</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الولاء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3140">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5</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القيادات النسائية من إجمالي قيادات الجهة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استراتيجي /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6</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النساء العاملات في الفئة التخصصية والفنية من إجمالي العاملين (ذكور وإناث) في هذه الفئة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استراتيجي/</a:t>
                      </a:r>
                      <a:r>
                        <a:rPr lang="ar-AE" sz="1100" b="1" i="0" u="none" strike="noStrike" baseline="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n-ea"/>
                          <a:cs typeface="Sakkal Majalla" panose="02000000000000000000" pitchFamily="2" charset="-78"/>
                        </a:rPr>
                        <a:t>7</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التوطين (الاجمالي)</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n-ea"/>
                          <a:cs typeface="Sakkal Majalla" panose="02000000000000000000" pitchFamily="2" charset="-78"/>
                        </a:rPr>
                        <a:t>8</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مؤشر أثر الإجازات على إنتاجية الموظفين</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96019">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9</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معدل الساعات التدريبية لكل موظف (الإجمالي)</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تشغيلي / ممكن</a:t>
                      </a:r>
                      <a:endParaRPr lang="ar-AE" sz="11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16926">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10</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المتدربين من إجمالي الموظفين</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chemeClr val="tx1"/>
                          </a:solidFill>
                          <a:effectLst/>
                          <a:latin typeface="Sakkal Majalla" panose="02000000000000000000" pitchFamily="2" charset="-78"/>
                          <a:cs typeface="Sakkal Majalla" panose="02000000000000000000" pitchFamily="2" charset="-78"/>
                        </a:rPr>
                        <a:t>تشغيلي / ممكن</a:t>
                      </a:r>
                      <a:endParaRPr lang="ar-AE" sz="1100" b="1"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5351">
                <a:tc>
                  <a:txBody>
                    <a:bodyPr/>
                    <a:lstStyle/>
                    <a:p>
                      <a:pPr marL="0" algn="ctr" defTabSz="914400" rtl="1" eaLnBrk="1" fontAlgn="b" latinLnBrk="0" hangingPunct="1"/>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11</a:t>
                      </a:r>
                      <a:endParaRPr lang="en-US" sz="1100" b="0" i="0" u="none" strike="noStrike" kern="1200"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 أثر التدريب على الكفاءات الوظيفية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ar-AE" sz="11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تشغيلي / ممكن</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12</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الدوران الوظيفي</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13</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تكلفة اجمالي الموظفين من ميزانية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14</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معدل تكلفة الموظف في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15</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 فعالية استخدام أنظمة الموارد البشرية الالكترونية و الذكية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1967">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16</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b" latinLnBrk="0" hangingPunct="1">
                        <a:lnSpc>
                          <a:spcPct val="100000"/>
                        </a:lnSpc>
                        <a:spcBef>
                          <a:spcPts val="0"/>
                        </a:spcBef>
                        <a:spcAft>
                          <a:spcPts val="0"/>
                        </a:spcAft>
                        <a:buClrTx/>
                        <a:buSzTx/>
                        <a:buFontTx/>
                        <a:buNone/>
                        <a:tabLst/>
                        <a:defRPr/>
                      </a:pP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AE" sz="1200" b="1" i="0" u="none" strike="noStrike" kern="1200" baseline="0" dirty="0" smtClean="0">
                          <a:solidFill>
                            <a:schemeClr val="tx1"/>
                          </a:solidFill>
                          <a:effectLst/>
                          <a:latin typeface="Calibri" panose="020F0502020204030204" pitchFamily="34" charset="0"/>
                          <a:ea typeface="+mn-ea"/>
                          <a:cs typeface="+mn-cs"/>
                        </a:rPr>
                        <a:t> </a:t>
                      </a:r>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نسبة الالتزام باتفاقيات مستوى الخدمة (</a:t>
                      </a:r>
                      <a:r>
                        <a:rPr lang="en-US"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 SLA </a:t>
                      </a:r>
                      <a:r>
                        <a:rPr lang="ar-AE"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rPr>
                        <a:t>)</a:t>
                      </a:r>
                      <a:endParaRPr lang="en-US" sz="1200" u="none" strike="noStrike" kern="1200" baseline="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17</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 الالتزام بنتائج تقييم الأداء الوظيفي النهائي (الضبط و الموازنة)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18</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التخطيط الاستراتيجي للقوى العاملة</a:t>
                      </a:r>
                      <a:r>
                        <a:rPr lang="ar-AE" sz="1200" dirty="0" smtClean="0">
                          <a:solidFill>
                            <a:schemeClr val="tx1"/>
                          </a:solidFill>
                          <a:cs typeface="PT Bold Heading" panose="02010400000000000000" pitchFamily="2" charset="-78"/>
                        </a:rPr>
                        <a:t> </a:t>
                      </a:r>
                      <a:endParaRPr lang="en-US" sz="1200" dirty="0">
                        <a:solidFill>
                          <a:schemeClr val="tx1"/>
                        </a:solidFill>
                        <a:cs typeface="PT Bold Heading" panose="020104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19</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الوظائف التي تم توصيفها واعتمادها وفق آليات نظام تقييم وتوصيف الوظائف</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6474">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20</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الموظفين الذين تم تكريمهم ضمن نظام المكافآت والحوافز</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96019">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21</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معدل تكرار الإصابات المسببة لهدر الوقت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75695">
                <a:tc>
                  <a:txBody>
                    <a:bodyPr/>
                    <a:lstStyle/>
                    <a:p>
                      <a:pPr algn="ctr" rtl="0" fontAlgn="b"/>
                      <a:r>
                        <a:rPr lang="ar-AE" sz="1200" b="0" i="0" u="none" strike="noStrike"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22</a:t>
                      </a:r>
                      <a:endParaRPr lang="en-US" sz="12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المخالفات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75695">
                <a:tc>
                  <a:txBody>
                    <a:bodyPr/>
                    <a:lstStyle/>
                    <a:p>
                      <a:pPr marL="0" algn="ctr" defTabSz="914400" rtl="1" eaLnBrk="1" fontAlgn="b" latinLnBrk="0" hangingPunct="1"/>
                      <a:r>
                        <a:rPr lang="ar-AE" sz="1200" b="0" i="0" u="none" strike="noStrike" kern="1200" dirty="0" smtClean="0">
                          <a:solidFill>
                            <a:schemeClr val="tx1"/>
                          </a:solidFill>
                          <a:effectLst/>
                          <a:latin typeface="Sakkal Majalla" panose="02000000000000000000" pitchFamily="2" charset="-78"/>
                          <a:ea typeface="Monotype Koufi" pitchFamily="2" charset="-78"/>
                          <a:cs typeface="Sakkal Majalla" panose="02000000000000000000" pitchFamily="2" charset="-78"/>
                        </a:rPr>
                        <a:t>23</a:t>
                      </a:r>
                      <a:endParaRPr lang="en-US" sz="1200" b="0" i="0" u="none" strike="noStrike" kern="1200"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التظلمات التي تم البت فيها</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smtClean="0">
                          <a:solidFill>
                            <a:schemeClr val="tx1"/>
                          </a:solidFill>
                          <a:effectLst/>
                          <a:latin typeface="Sakkal Majalla" panose="02000000000000000000" pitchFamily="2" charset="-78"/>
                          <a:cs typeface="Sakkal Majalla" panose="02000000000000000000" pitchFamily="2" charset="-78"/>
                        </a:rPr>
                        <a:t>تشغيلي</a:t>
                      </a:r>
                      <a:endParaRPr lang="ar-AE" sz="1100" b="0"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ounded Rectangle 4"/>
          <p:cNvSpPr/>
          <p:nvPr/>
        </p:nvSpPr>
        <p:spPr>
          <a:xfrm>
            <a:off x="152400" y="982136"/>
            <a:ext cx="8686800" cy="3693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 name="TextBox 6"/>
          <p:cNvSpPr txBox="1"/>
          <p:nvPr/>
        </p:nvSpPr>
        <p:spPr>
          <a:xfrm>
            <a:off x="2906486" y="982136"/>
            <a:ext cx="3113314"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قائمة </a:t>
            </a:r>
            <a:r>
              <a:rPr lang="ar-AE" dirty="0" smtClean="0">
                <a:solidFill>
                  <a:prstClr val="white"/>
                </a:solidFill>
              </a:rPr>
              <a:t>المؤشــــــرات</a:t>
            </a:r>
            <a:endParaRPr lang="en-US" dirty="0">
              <a:solidFill>
                <a:prstClr val="white"/>
              </a:solidFill>
            </a:endParaRPr>
          </a:p>
        </p:txBody>
      </p:sp>
      <p:sp>
        <p:nvSpPr>
          <p:cNvPr id="8" name="TextBox 7"/>
          <p:cNvSpPr txBox="1"/>
          <p:nvPr/>
        </p:nvSpPr>
        <p:spPr>
          <a:xfrm>
            <a:off x="0" y="6621451"/>
            <a:ext cx="433526" cy="307777"/>
          </a:xfrm>
          <a:prstGeom prst="rect">
            <a:avLst/>
          </a:prstGeom>
          <a:noFill/>
        </p:spPr>
        <p:txBody>
          <a:bodyPr wrap="square" rtlCol="0">
            <a:spAutoFit/>
          </a:bodyPr>
          <a:lstStyle/>
          <a:p>
            <a:r>
              <a:rPr lang="ar-AE" sz="1400" dirty="0" smtClean="0">
                <a:solidFill>
                  <a:prstClr val="black"/>
                </a:solidFill>
              </a:rPr>
              <a:t>16</a:t>
            </a:r>
            <a:endParaRPr lang="en-US" sz="1400" dirty="0">
              <a:solidFill>
                <a:prstClr val="black"/>
              </a:solidFill>
            </a:endParaRPr>
          </a:p>
        </p:txBody>
      </p:sp>
      <p:sp>
        <p:nvSpPr>
          <p:cNvPr id="2" name="TextBox 1"/>
          <p:cNvSpPr txBox="1"/>
          <p:nvPr/>
        </p:nvSpPr>
        <p:spPr>
          <a:xfrm>
            <a:off x="152400" y="6402764"/>
            <a:ext cx="8686800" cy="261610"/>
          </a:xfrm>
          <a:prstGeom prst="rect">
            <a:avLst/>
          </a:prstGeom>
          <a:noFill/>
        </p:spPr>
        <p:txBody>
          <a:bodyPr wrap="square" rtlCol="0">
            <a:spAutoFit/>
          </a:bodyPr>
          <a:lstStyle/>
          <a:p>
            <a:pPr algn="r" rtl="1"/>
            <a:r>
              <a:rPr lang="ar-AE" sz="1100" dirty="0">
                <a:solidFill>
                  <a:prstClr val="black"/>
                </a:solidFill>
                <a:latin typeface="Sakkal Majalla" panose="02000000000000000000" pitchFamily="2" charset="-78"/>
                <a:cs typeface="Sakkal Majalla" panose="02000000000000000000" pitchFamily="2" charset="-78"/>
              </a:rPr>
              <a:t>* يُقاس من خلال مكتب رئاسة مجلس الوزراء الموقر عبر استطلاعات الرأي العام السنوية </a:t>
            </a:r>
            <a:endParaRPr lang="en-US" sz="11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4398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الوظيفية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1</a:t>
            </a:r>
            <a:r>
              <a:rPr lang="ar-AE" dirty="0">
                <a:solidFill>
                  <a:prstClr val="white"/>
                </a:solidFill>
                <a:cs typeface="PT Bold Heading" panose="02010400000000000000" pitchFamily="2" charset="-78"/>
              </a:rPr>
              <a:t> : </a:t>
            </a:r>
            <a:r>
              <a:rPr lang="ar-SA" dirty="0">
                <a:solidFill>
                  <a:prstClr val="white"/>
                </a:solidFill>
                <a:cs typeface="PT Bold Heading" panose="02010400000000000000" pitchFamily="2" charset="-78"/>
              </a:rPr>
              <a:t>نسبة </a:t>
            </a:r>
            <a:r>
              <a:rPr lang="ar-AE" dirty="0">
                <a:solidFill>
                  <a:prstClr val="white"/>
                </a:solidFill>
                <a:cs typeface="PT Bold Heading" panose="02010400000000000000" pitchFamily="2" charset="-78"/>
              </a:rPr>
              <a:t>السعادة الوظيفية</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236988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prstClr val="black"/>
                </a:solidFill>
                <a:latin typeface="Sakkal Majalla" panose="02000000000000000000" pitchFamily="2" charset="-78"/>
                <a:cs typeface="Sakkal Majalla" panose="02000000000000000000" pitchFamily="2" charset="-78"/>
              </a:rPr>
              <a:t>وصف المؤشر :</a:t>
            </a:r>
          </a:p>
          <a:p>
            <a:pPr algn="r" rtl="1"/>
            <a:r>
              <a:rPr lang="ar-AE" sz="1600" dirty="0">
                <a:solidFill>
                  <a:prstClr val="black"/>
                </a:solidFill>
                <a:latin typeface="Sakkal Majalla" panose="02000000000000000000" pitchFamily="2" charset="-78"/>
                <a:cs typeface="Sakkal Majalla" panose="02000000000000000000" pitchFamily="2" charset="-78"/>
              </a:rPr>
              <a:t>• يقيس هذا المؤشر نسبة سعادة الموظفين في بيئة العمل عبر دراسة كميّة من خلال استبيان الالكتروني ( استبيان السعادة و الإيجابية في بيئة العمل) يتم اعداده سنويا من قبل مكتب رئاسة مجلس الوزراء الموقر.</a:t>
            </a:r>
          </a:p>
          <a:p>
            <a:pPr algn="r" rtl="1"/>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جميع الفئات الوظيفية (القيادية،الإشرافية،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algn="r"/>
            <a:r>
              <a:rPr lang="ar-AE" sz="1600" dirty="0">
                <a:solidFill>
                  <a:prstClr val="black"/>
                </a:solidFill>
                <a:latin typeface="Sakkal Majalla" panose="02000000000000000000" pitchFamily="2" charset="-78"/>
                <a:cs typeface="Sakkal Majalla" panose="02000000000000000000" pitchFamily="2" charset="-78"/>
              </a:rPr>
              <a:t>• يتمّ قياس نسبة السعادة الوظيفية  في الجهة الاتحادية من خلال 10 أسئلة و يتم تقييم الأسئلة وفقا لمقياس مكون من 5 نقاط، حيث 5 تعني أوافق بشدة و 1 يعني اعارض بشدة</a:t>
            </a:r>
            <a:r>
              <a:rPr lang="ar-AE" sz="1200" dirty="0">
                <a:solidFill>
                  <a:prstClr val="black"/>
                </a:solidFill>
              </a:rPr>
              <a:t>.</a:t>
            </a:r>
          </a:p>
          <a:p>
            <a:pPr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يتم احتساب نسبة السعادة الوظيفية من خلال احتساب معدل نتائج (4) «الموافقين» و (5) «الموافقين بشدة» فقط في كافة أسئلة الاستبيان.</a:t>
            </a:r>
            <a:r>
              <a:rPr lang="ar-AE" sz="1200" dirty="0">
                <a:solidFill>
                  <a:prstClr val="black"/>
                </a:solidFill>
                <a:latin typeface="Sakkal Majalla" panose="02000000000000000000" pitchFamily="2" charset="-78"/>
                <a:cs typeface="Sakkal Majalla" panose="02000000000000000000" pitchFamily="2" charset="-78"/>
              </a:rPr>
              <a:t> </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17</a:t>
            </a:fld>
            <a:endParaRPr lang="en-US" sz="1600" b="1" dirty="0">
              <a:solidFill>
                <a:prstClr val="black"/>
              </a:solidFill>
            </a:endParaRPr>
          </a:p>
        </p:txBody>
      </p:sp>
    </p:spTree>
    <p:extLst>
      <p:ext uri="{BB962C8B-B14F-4D97-AF65-F5344CB8AC3E}">
        <p14:creationId xmlns:p14="http://schemas.microsoft.com/office/powerpoint/2010/main" val="144070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الإيجابية في بيئة العمل</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2</a:t>
            </a:r>
            <a:r>
              <a:rPr lang="ar-AE" dirty="0">
                <a:solidFill>
                  <a:prstClr val="white"/>
                </a:solidFill>
                <a:cs typeface="PT Bold Heading" panose="02010400000000000000" pitchFamily="2" charset="-78"/>
              </a:rPr>
              <a:t> : </a:t>
            </a:r>
            <a:r>
              <a:rPr lang="ar-SA" dirty="0">
                <a:solidFill>
                  <a:prstClr val="white"/>
                </a:solidFill>
                <a:cs typeface="PT Bold Heading" panose="02010400000000000000" pitchFamily="2" charset="-78"/>
              </a:rPr>
              <a:t>نسبة </a:t>
            </a:r>
            <a:r>
              <a:rPr lang="ar-AE" dirty="0">
                <a:solidFill>
                  <a:prstClr val="white"/>
                </a:solidFill>
                <a:cs typeface="PT Bold Heading" panose="02010400000000000000" pitchFamily="2" charset="-78"/>
              </a:rPr>
              <a:t>الإيجابية في بيئة العمل </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3108543"/>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p>
          <a:p>
            <a:pPr marL="285750" indent="-285750"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يقيس هذا المؤشر مدى إيجابية الموظفين و توافر بيئة عمل إيجابية و داعمة بالإضافة الى تركيز الثقافة المؤسسية على ركائز القوة في الموظفين بدلا من نقاط الضعف.</a:t>
            </a: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 يتمّ قياس نسبة الايجابية  في الجهة الاتحادية من خلال 7 أسئلة و يتم تقييم الأسئلة وفقا لمقياس مكون من 5 نقاط، حيث 5 تعني أوافق بشدة و 1 يعني اعارض بشدة</a:t>
            </a:r>
            <a:r>
              <a:rPr lang="ar-AE" sz="1200" dirty="0">
                <a:solidFill>
                  <a:prstClr val="black"/>
                </a:solidFill>
              </a:rPr>
              <a:t>.</a:t>
            </a:r>
          </a:p>
          <a:p>
            <a:pPr marL="285750" indent="-285750" algn="r" rtl="1">
              <a:buFont typeface="Arial" panose="020B0604020202020204" pitchFamily="34" charset="0"/>
              <a:buChar char="•"/>
            </a:pPr>
            <a:r>
              <a:rPr lang="ar-AE" sz="1600" dirty="0">
                <a:solidFill>
                  <a:prstClr val="black"/>
                </a:solidFill>
                <a:latin typeface="Sakkal Majalla" panose="02000000000000000000" pitchFamily="2" charset="-78"/>
                <a:cs typeface="Sakkal Majalla" panose="02000000000000000000" pitchFamily="2" charset="-78"/>
              </a:rPr>
              <a:t>يتم احتساب نسبة الإيجابية في بيئة العمل من خلال احتساب معدل نتائج (4) «الموافقين» و (5) «الموافقين بشدة» فقط في كافة أسئلة الاستبيان.</a:t>
            </a:r>
            <a:r>
              <a:rPr lang="ar-AE" sz="1200" dirty="0">
                <a:solidFill>
                  <a:prstClr val="black"/>
                </a:solidFill>
                <a:latin typeface="Sakkal Majalla" panose="02000000000000000000" pitchFamily="2" charset="-78"/>
                <a:cs typeface="Sakkal Majalla" panose="02000000000000000000" pitchFamily="2" charset="-78"/>
              </a:rPr>
              <a:t> </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558395"/>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18</a:t>
            </a:fld>
            <a:endParaRPr lang="en-US" sz="1600" b="1" dirty="0">
              <a:solidFill>
                <a:prstClr val="black"/>
              </a:solidFill>
            </a:endParaRPr>
          </a:p>
        </p:txBody>
      </p:sp>
    </p:spTree>
    <p:extLst>
      <p:ext uri="{BB962C8B-B14F-4D97-AF65-F5344CB8AC3E}">
        <p14:creationId xmlns:p14="http://schemas.microsoft.com/office/powerpoint/2010/main" val="241675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التناغم الوظيفي</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3</a:t>
            </a:r>
            <a:r>
              <a:rPr lang="ar-AE" dirty="0">
                <a:solidFill>
                  <a:prstClr val="white"/>
                </a:solidFill>
                <a:cs typeface="PT Bold Heading" panose="02010400000000000000" pitchFamily="2" charset="-78"/>
              </a:rPr>
              <a:t> : </a:t>
            </a:r>
            <a:r>
              <a:rPr lang="ar-SA" dirty="0">
                <a:solidFill>
                  <a:prstClr val="white"/>
                </a:solidFill>
                <a:cs typeface="PT Bold Heading" panose="02010400000000000000" pitchFamily="2" charset="-78"/>
              </a:rPr>
              <a:t>نسبة</a:t>
            </a:r>
            <a:r>
              <a:rPr lang="ar-AE" dirty="0">
                <a:solidFill>
                  <a:prstClr val="white"/>
                </a:solidFill>
                <a:cs typeface="PT Bold Heading" panose="02010400000000000000" pitchFamily="2" charset="-78"/>
              </a:rPr>
              <a:t> التناغم الوظيفي</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301621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يقيس هذا المؤشر نسبة تناغم الموظفين و اهتمامهم بعملهم و انخراطهم به و بمكان العمل كما يقيس مدى ارتباط الموظفين بوظيفتهم و علاقاتهم مع الزملاء و المسؤولين في بيئة العمل. </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 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يتم قياس نسبة التناغم  في الجهة الاتحادية من خلال أسئلة </a:t>
            </a:r>
            <a:r>
              <a:rPr lang="en-US" sz="1400" dirty="0">
                <a:solidFill>
                  <a:prstClr val="black"/>
                </a:solidFill>
                <a:cs typeface="Sakkal Majalla" panose="02000000000000000000" pitchFamily="2" charset="-78"/>
              </a:rPr>
              <a:t>Gallup </a:t>
            </a:r>
            <a:r>
              <a:rPr lang="ar-AE" sz="1400" dirty="0">
                <a:solidFill>
                  <a:prstClr val="black"/>
                </a:solidFill>
                <a:cs typeface="Sakkal Majalla" panose="02000000000000000000" pitchFamily="2" charset="-78"/>
              </a:rPr>
              <a:t>ال 12 حول التناغم الوظيفي من خلال تقييم شعور الموظفين نحو: (التعلم والنمو والتقدم، ما إذا كان لديهم صديق غالٍ في العمل، ما إذا كانوا يشعرون بأن الموظفين الآخرين ملتزمون بأداء عمل يتميز بالجودة، ما إذا كانوا يؤمنون برسالة جهتهم وأهدافها، ما إذا كانوا يشعرون بأن رأيهم مهم، ما هي أفكارهم حول فرص التطور، ما إذا كان يوجد أحد يهتم لأمرهم، ما إذا كانوا يتلقون التقدير المناسب مقابل عملهم، ما إذا كانت لديهم الفرصة للقيام غالبًا بما يتقنونه، ما إذا كانوا يتلقون الدعم مع المواد والأجهزة المناسبة، ما إذا كانوا يعلمون على الأقل ما هو المتوقع منهم في العمل).</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يتم تقييم الأسئلة وفقا لمقياس مكون من 5 نقاط، حيث 5 تعني أوافق بشدة و 1 يعني اعارض بشدة</a:t>
            </a:r>
            <a:r>
              <a:rPr lang="ar-AE" sz="1400" dirty="0">
                <a:solidFill>
                  <a:prstClr val="black"/>
                </a:solidFill>
              </a:rPr>
              <a:t>.</a:t>
            </a:r>
          </a:p>
          <a:p>
            <a:pPr marL="285750" indent="-285750" algn="just" rtl="1">
              <a:buFont typeface="Arial" panose="020B0604020202020204" pitchFamily="34" charset="0"/>
              <a:buChar char="•"/>
            </a:pPr>
            <a:r>
              <a:rPr lang="ar-AE" sz="1400" dirty="0">
                <a:solidFill>
                  <a:prstClr val="black"/>
                </a:solidFill>
                <a:cs typeface="Sakkal Majalla" panose="02000000000000000000" pitchFamily="2" charset="-78"/>
              </a:rPr>
              <a:t>يتم احتساب نسبة الإيجابية في بيئة العمل من خلال احتساب معدل نتائج (5) «الموافقين بشدة» فقط في كافة أسئلة الاستبيان. </a:t>
            </a:r>
            <a:endParaRPr lang="en-US" sz="1400" dirty="0">
              <a:solidFill>
                <a:prstClr val="black"/>
              </a:solidFill>
              <a:cs typeface="Sakkal Majalla" panose="02000000000000000000" pitchFamily="2" charset="-78"/>
            </a:endParaRPr>
          </a:p>
        </p:txBody>
      </p:sp>
      <p:sp>
        <p:nvSpPr>
          <p:cNvPr id="5" name="TextBox 4"/>
          <p:cNvSpPr txBox="1"/>
          <p:nvPr/>
        </p:nvSpPr>
        <p:spPr>
          <a:xfrm>
            <a:off x="3429000" y="454342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19</a:t>
            </a:fld>
            <a:endParaRPr lang="en-US" sz="1600" b="1" dirty="0">
              <a:solidFill>
                <a:prstClr val="black"/>
              </a:solidFill>
            </a:endParaRPr>
          </a:p>
        </p:txBody>
      </p:sp>
    </p:spTree>
    <p:extLst>
      <p:ext uri="{BB962C8B-B14F-4D97-AF65-F5344CB8AC3E}">
        <p14:creationId xmlns:p14="http://schemas.microsoft.com/office/powerpoint/2010/main" val="374097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b="1" dirty="0" smtClean="0">
                <a:solidFill>
                  <a:prstClr val="white"/>
                </a:solidFill>
                <a:latin typeface="Dubai" panose="020B0503030403030204" pitchFamily="34" charset="-78"/>
                <a:cs typeface="Dubai" panose="020B0503030403030204" pitchFamily="34" charset="-78"/>
              </a:rPr>
              <a:t>قانون الموارد البشرية في الحكومة الاتحادية</a:t>
            </a:r>
            <a:endParaRPr lang="en-US" b="1" dirty="0">
              <a:solidFill>
                <a:prstClr val="white"/>
              </a:solidFill>
              <a:latin typeface="Dubai" panose="020B0503030403030204" pitchFamily="34" charset="-78"/>
              <a:cs typeface="Dubai" panose="020B0503030403030204" pitchFamily="34" charset="-78"/>
            </a:endParaRPr>
          </a:p>
        </p:txBody>
      </p:sp>
      <p:sp>
        <p:nvSpPr>
          <p:cNvPr id="7" name="TextBox 6"/>
          <p:cNvSpPr txBox="1"/>
          <p:nvPr/>
        </p:nvSpPr>
        <p:spPr>
          <a:xfrm>
            <a:off x="3372930" y="1765536"/>
            <a:ext cx="5454770" cy="3570208"/>
          </a:xfrm>
          <a:prstGeom prst="rect">
            <a:avLst/>
          </a:prstGeom>
          <a:noFill/>
        </p:spPr>
        <p:txBody>
          <a:bodyPr wrap="square" rtlCol="0">
            <a:spAutoFit/>
          </a:bodyPr>
          <a:lstStyle/>
          <a:p>
            <a:pPr algn="justLow" rtl="1"/>
            <a:r>
              <a:rPr lang="ar-AE" b="1" dirty="0">
                <a:solidFill>
                  <a:prstClr val="black"/>
                </a:solidFill>
                <a:latin typeface="Dubai" panose="020B0503030403030204" pitchFamily="34" charset="-78"/>
                <a:cs typeface="Dubai" panose="020B0503030403030204" pitchFamily="34" charset="-78"/>
              </a:rPr>
              <a:t>قانون الموارد البشرية في الحكومة الاتحادية : </a:t>
            </a:r>
          </a:p>
          <a:p>
            <a:pPr algn="justLow" rtl="1"/>
            <a:endParaRPr lang="ar-AE" sz="1400" dirty="0">
              <a:solidFill>
                <a:prstClr val="black"/>
              </a:solidFill>
              <a:latin typeface="Sakkal Majalla" panose="02000000000000000000" pitchFamily="2" charset="-78"/>
              <a:cs typeface="Sakkal Majalla" panose="02000000000000000000" pitchFamily="2" charset="-78"/>
            </a:endParaRPr>
          </a:p>
          <a:p>
            <a:pPr marL="285750" indent="-285750" algn="justLow" rtl="1">
              <a:buFont typeface="Arial" pitchFamily="34" charset="0"/>
              <a:buChar char="•"/>
            </a:pPr>
            <a:r>
              <a:rPr lang="ar-AE" sz="1600" dirty="0">
                <a:solidFill>
                  <a:prstClr val="black"/>
                </a:solidFill>
                <a:latin typeface="Dubai" panose="020B0503030403030204" pitchFamily="34" charset="-78"/>
                <a:cs typeface="Dubai" panose="020B0503030403030204" pitchFamily="34" charset="-78"/>
              </a:rPr>
              <a:t>صدر قانون الموارد البشرية في الحكومة الاتحادية بموجب مرسوم بقانون اتحادي رقم (11) لسنة 2008 بشأن الموارد البشرية في الحكومة الاتحادية والمعدل بمرسوم بقانون اتحادي رقم (9) لسنة 2011 و المرسوم بقانون اتحادي رقم (17) لسنة 2016 في شأن تعديل بعض احكام قانون الموارد البشرية في الحكومة الاتحادية .</a:t>
            </a:r>
            <a:br>
              <a:rPr lang="ar-AE" sz="1600" dirty="0">
                <a:solidFill>
                  <a:prstClr val="black"/>
                </a:solidFill>
                <a:latin typeface="Dubai" panose="020B0503030403030204" pitchFamily="34" charset="-78"/>
                <a:cs typeface="Dubai" panose="020B0503030403030204" pitchFamily="34" charset="-78"/>
              </a:rPr>
            </a:br>
            <a:endParaRPr lang="ar-AE" sz="1600" dirty="0">
              <a:solidFill>
                <a:prstClr val="black"/>
              </a:solidFill>
              <a:latin typeface="Dubai" panose="020B0503030403030204" pitchFamily="34" charset="-78"/>
              <a:cs typeface="Dubai" panose="020B0503030403030204" pitchFamily="34" charset="-78"/>
            </a:endParaRPr>
          </a:p>
          <a:p>
            <a:pPr marL="285750" indent="-285750" algn="justLow" rtl="1">
              <a:buFont typeface="Arial" pitchFamily="34" charset="0"/>
              <a:buChar char="•"/>
            </a:pPr>
            <a:r>
              <a:rPr lang="ar-AE" sz="1600" dirty="0">
                <a:solidFill>
                  <a:prstClr val="black"/>
                </a:solidFill>
                <a:latin typeface="Dubai" panose="020B0503030403030204" pitchFamily="34" charset="-78"/>
                <a:cs typeface="Dubai" panose="020B0503030403030204" pitchFamily="34" charset="-78"/>
              </a:rPr>
              <a:t>ويركز القانون على العنصر البشري باعتباره أصلاً استثمارياً يجب إدارته وتطوره بفعالية وكفاءة ، كما أنه يعكس رؤية مستقبلية وبعد نظر للاحتياجات المستقبلية للموارد البشرية ، ويساهم في تطوير النظم والسياسات ضمن بيئة العمل ويساهم بفعالية في تحفيز التنمية البشرية .</a:t>
            </a:r>
          </a:p>
          <a:p>
            <a:pPr algn="r" rtl="1"/>
            <a:endParaRPr lang="en-US" dirty="0">
              <a:solidFill>
                <a:prstClr val="black"/>
              </a:solidFill>
            </a:endParaRPr>
          </a:p>
        </p:txBody>
      </p:sp>
      <p:pic>
        <p:nvPicPr>
          <p:cNvPr id="4" name="Picture 3"/>
          <p:cNvPicPr>
            <a:picLocks noChangeAspect="1"/>
          </p:cNvPicPr>
          <p:nvPr/>
        </p:nvPicPr>
        <p:blipFill>
          <a:blip r:embed="rId3"/>
          <a:stretch>
            <a:fillRect/>
          </a:stretch>
        </p:blipFill>
        <p:spPr>
          <a:xfrm>
            <a:off x="216764" y="2033132"/>
            <a:ext cx="2996954" cy="388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6595200"/>
            <a:ext cx="433526" cy="338554"/>
          </a:xfrm>
          <a:prstGeom prst="rect">
            <a:avLst/>
          </a:prstGeom>
          <a:noFill/>
        </p:spPr>
        <p:txBody>
          <a:bodyPr wrap="square" rtlCol="0">
            <a:spAutoFit/>
          </a:bodyPr>
          <a:lstStyle/>
          <a:p>
            <a:r>
              <a:rPr lang="ar-AE" sz="1600" dirty="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3558746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nvPr>
        </p:nvGraphicFramePr>
        <p:xfrm>
          <a:off x="457200" y="5089419"/>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الولاء الوظيفي</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(المعد من قبل مكتب رئاسة مجلس الوزراء)</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4</a:t>
            </a:r>
            <a:r>
              <a:rPr lang="ar-AE" dirty="0">
                <a:solidFill>
                  <a:prstClr val="white"/>
                </a:solidFill>
                <a:cs typeface="PT Bold Heading" panose="02010400000000000000" pitchFamily="2" charset="-78"/>
              </a:rPr>
              <a:t> : </a:t>
            </a:r>
            <a:r>
              <a:rPr lang="ar-SA" dirty="0">
                <a:solidFill>
                  <a:prstClr val="white"/>
                </a:solidFill>
                <a:cs typeface="PT Bold Heading" panose="02010400000000000000" pitchFamily="2" charset="-78"/>
              </a:rPr>
              <a:t>نسبة</a:t>
            </a:r>
            <a:r>
              <a:rPr lang="ar-AE" dirty="0">
                <a:solidFill>
                  <a:prstClr val="white"/>
                </a:solidFill>
                <a:cs typeface="PT Bold Heading" panose="02010400000000000000" pitchFamily="2" charset="-78"/>
              </a:rPr>
              <a:t> الولاء الوظيفي</a:t>
            </a:r>
            <a:endParaRPr lang="ar-SA" dirty="0">
              <a:solidFill>
                <a:prstClr val="white"/>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228600" y="1657737"/>
            <a:ext cx="8686800" cy="286232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نوع المؤشر: </a:t>
            </a:r>
            <a:r>
              <a:rPr lang="ar-AE" b="1" dirty="0">
                <a:solidFill>
                  <a:prstClr val="black"/>
                </a:solidFill>
                <a:latin typeface="Sakkal Majalla" panose="02000000000000000000" pitchFamily="2" charset="-78"/>
                <a:cs typeface="Sakkal Majalla" panose="02000000000000000000" pitchFamily="2" charset="-78"/>
              </a:rPr>
              <a:t>استراتيجي </a:t>
            </a:r>
          </a:p>
          <a:p>
            <a:pPr algn="r" rtl="1"/>
            <a:r>
              <a:rPr lang="ar-AE" b="1" dirty="0">
                <a:solidFill>
                  <a:srgbClr val="C00000"/>
                </a:solidFill>
                <a:latin typeface="Sakkal Majalla" panose="02000000000000000000" pitchFamily="2" charset="-78"/>
                <a:cs typeface="Sakkal Majalla" panose="02000000000000000000" pitchFamily="2" charset="-78"/>
              </a:rPr>
              <a:t>وصف المؤشر :</a:t>
            </a:r>
          </a:p>
          <a:p>
            <a:pPr marL="285750" indent="-285750" algn="r" rtl="1">
              <a:buFont typeface="Arial" panose="020B0604020202020204" pitchFamily="34" charset="0"/>
              <a:buChar char="•"/>
            </a:pPr>
            <a:r>
              <a:rPr lang="ar-AE" sz="1600" dirty="0">
                <a:solidFill>
                  <a:prstClr val="black"/>
                </a:solidFill>
                <a:cs typeface="Sakkal Majalla" panose="02000000000000000000" pitchFamily="2" charset="-78"/>
              </a:rPr>
              <a:t> يقيس هذا المؤشر نسبة  ولاء الموظفين لمكان عملهم و يقوم مكتب رئاسة مجلس الوزراء الموقر بقياس هذا المؤشر سنويا من خلال استبيان السعادة و الإيجابية في بيئة العمل. </a:t>
            </a:r>
          </a:p>
          <a:p>
            <a:pPr marL="285750" indent="-285750" algn="r" rtl="1">
              <a:buFont typeface="Arial" panose="020B0604020202020204" pitchFamily="34" charset="0"/>
              <a:buChar char="•"/>
            </a:pPr>
            <a:r>
              <a:rPr lang="ar-AE" sz="1600" dirty="0">
                <a:solidFill>
                  <a:prstClr val="black"/>
                </a:solidFill>
                <a:cs typeface="Sakkal Majalla" panose="02000000000000000000" pitchFamily="2" charset="-78"/>
              </a:rPr>
              <a:t> 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marL="285750" indent="-285750" algn="r" rtl="1">
              <a:buFont typeface="Arial" panose="020B0604020202020204" pitchFamily="34" charset="0"/>
              <a:buChar char="•"/>
            </a:pPr>
            <a:r>
              <a:rPr lang="ar-AE" sz="1600" dirty="0">
                <a:solidFill>
                  <a:prstClr val="black"/>
                </a:solidFill>
                <a:cs typeface="Sakkal Majalla" panose="02000000000000000000" pitchFamily="2" charset="-78"/>
              </a:rPr>
              <a:t> يتم قياس مؤشر الولاء الوظيفي من خلال سؤالين ( أشعر بالفخر من أني أعمل لصالح الجهة، بعد سنتين أرى نفسي مستمرا في العمل لصالح الجهة التي أعمل فيها حاليا)</a:t>
            </a:r>
          </a:p>
          <a:p>
            <a:pPr marL="285750" indent="-285750" algn="r" rtl="1">
              <a:buFont typeface="Arial" panose="020B0604020202020204" pitchFamily="34" charset="0"/>
              <a:buChar char="•"/>
            </a:pPr>
            <a:r>
              <a:rPr lang="ar-AE" sz="1600" dirty="0">
                <a:solidFill>
                  <a:prstClr val="black"/>
                </a:solidFill>
                <a:cs typeface="Sakkal Majalla" panose="02000000000000000000" pitchFamily="2" charset="-78"/>
              </a:rPr>
              <a:t>يتم تقييم الأسئلة وفقا لمقياس مكون من 5 نقاط، حيث 5 تعني «أوافق بشدة» و 1 يعني «اعارض بشد.»</a:t>
            </a:r>
          </a:p>
          <a:p>
            <a:pPr marL="285750" indent="-285750" algn="r" rtl="1">
              <a:buFont typeface="Arial" panose="020B0604020202020204" pitchFamily="34" charset="0"/>
              <a:buChar char="•"/>
            </a:pPr>
            <a:r>
              <a:rPr lang="ar-AE" sz="1600" dirty="0">
                <a:solidFill>
                  <a:prstClr val="black"/>
                </a:solidFill>
                <a:cs typeface="Sakkal Majalla" panose="02000000000000000000" pitchFamily="2" charset="-78"/>
              </a:rPr>
              <a:t>يتم احتساب الولاء الوظيفي من خلال احتساب معدل النتائج للسؤالين و ذلك عن طريق جمع  نسبة  (5) «أوافق بشدة» و نسبة (4) «أوافق». </a:t>
            </a:r>
            <a:endParaRPr lang="en-US" sz="1600" dirty="0">
              <a:solidFill>
                <a:prstClr val="black"/>
              </a:solidFill>
              <a:cs typeface="Sakkal Majalla" panose="02000000000000000000" pitchFamily="2" charset="-78"/>
            </a:endParaRPr>
          </a:p>
        </p:txBody>
      </p:sp>
      <p:sp>
        <p:nvSpPr>
          <p:cNvPr id="5" name="TextBox 4"/>
          <p:cNvSpPr txBox="1"/>
          <p:nvPr/>
        </p:nvSpPr>
        <p:spPr>
          <a:xfrm>
            <a:off x="3429000" y="454342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20</a:t>
            </a:fld>
            <a:endParaRPr lang="en-US" sz="1600" b="1" dirty="0">
              <a:solidFill>
                <a:prstClr val="black"/>
              </a:solidFill>
            </a:endParaRPr>
          </a:p>
        </p:txBody>
      </p:sp>
    </p:spTree>
    <p:extLst>
      <p:ext uri="{BB962C8B-B14F-4D97-AF65-F5344CB8AC3E}">
        <p14:creationId xmlns:p14="http://schemas.microsoft.com/office/powerpoint/2010/main" val="203005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6200" y="1003955"/>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1699819"/>
            <a:ext cx="8305800" cy="369332"/>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1800" dirty="0">
                <a:solidFill>
                  <a:prstClr val="black"/>
                </a:solidFill>
              </a:rPr>
              <a:t>   </a:t>
            </a:r>
            <a:r>
              <a:rPr lang="ar-AE" sz="1800" dirty="0">
                <a:solidFill>
                  <a:prstClr val="white"/>
                </a:solidFill>
                <a:cs typeface="PT Bold Heading" panose="02010400000000000000" pitchFamily="2" charset="-78"/>
              </a:rPr>
              <a:t> المؤشر رقم </a:t>
            </a:r>
            <a:r>
              <a:rPr lang="ar-AE" sz="1800" b="1" dirty="0" smtClean="0">
                <a:solidFill>
                  <a:prstClr val="white"/>
                </a:solidFill>
                <a:cs typeface="PT Bold Heading" panose="02010400000000000000" pitchFamily="2" charset="-78"/>
              </a:rPr>
              <a:t>5</a:t>
            </a:r>
            <a:r>
              <a:rPr lang="ar-AE" sz="1800" dirty="0" smtClean="0">
                <a:solidFill>
                  <a:prstClr val="white"/>
                </a:solidFill>
                <a:cs typeface="PT Bold Heading" panose="02010400000000000000" pitchFamily="2" charset="-78"/>
              </a:rPr>
              <a:t> </a:t>
            </a:r>
            <a:r>
              <a:rPr lang="ar-AE" sz="1800" dirty="0">
                <a:solidFill>
                  <a:prstClr val="white"/>
                </a:solidFill>
                <a:cs typeface="PT Bold Heading" panose="02010400000000000000" pitchFamily="2" charset="-78"/>
              </a:rPr>
              <a:t>: نسبة القيادات النسائية من إجمالي قيادات الجهة (استراتيجي).</a:t>
            </a:r>
            <a:endParaRPr lang="en-US" sz="1800" dirty="0">
              <a:solidFill>
                <a:prstClr val="white"/>
              </a:solidFill>
              <a:cs typeface="PT Bold Heading" panose="02010400000000000000" pitchFamily="2" charset="-78"/>
            </a:endParaRPr>
          </a:p>
          <a:p>
            <a:pPr rtl="1"/>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nvPr>
        </p:nvGraphicFramePr>
        <p:xfrm>
          <a:off x="457200" y="4495800"/>
          <a:ext cx="8379069" cy="1074419"/>
        </p:xfrm>
        <a:graphic>
          <a:graphicData uri="http://schemas.openxmlformats.org/drawingml/2006/table">
            <a:tbl>
              <a:tblPr firstRow="1" bandRow="1">
                <a:tableStyleId>{5C22544A-7EE6-4342-B048-85BDC9FD1C3A}</a:tableStyleId>
              </a:tblPr>
              <a:tblGrid>
                <a:gridCol w="1524000"/>
                <a:gridCol w="3657600"/>
                <a:gridCol w="1575309"/>
                <a:gridCol w="910236"/>
                <a:gridCol w="711924"/>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ctr" rtl="1"/>
                      <a:r>
                        <a:rPr lang="ar-AE" sz="1400" dirty="0" smtClean="0">
                          <a:latin typeface="Sakkal Majalla" panose="02000000000000000000" pitchFamily="2" charset="-78"/>
                          <a:cs typeface="Sakkal Majalla" panose="02000000000000000000" pitchFamily="2" charset="-78"/>
                        </a:rPr>
                        <a:t>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(نسبة القيادات فئة الإناث/ نسبة </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القيادات الاجمالية في الجهة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التزايد أفضل </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457200" y="5805826"/>
          <a:ext cx="8382000" cy="763249"/>
        </p:xfrm>
        <a:graphic>
          <a:graphicData uri="http://schemas.openxmlformats.org/drawingml/2006/table">
            <a:tbl>
              <a:tblPr firstRow="1" bandRow="1">
                <a:tableStyleId>{5C22544A-7EE6-4342-B048-85BDC9FD1C3A}</a:tableStyleId>
              </a:tblPr>
              <a:tblGrid>
                <a:gridCol w="4191000"/>
                <a:gridCol w="4191000"/>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584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اجمالي</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القيادات</a:t>
                      </a:r>
                      <a:endPar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القيادات</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 الإناث </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49515" y="40386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21</a:t>
            </a:fld>
            <a:endParaRPr lang="en-US" sz="1600" b="1" dirty="0">
              <a:solidFill>
                <a:prstClr val="black"/>
              </a:solidFill>
            </a:endParaRPr>
          </a:p>
        </p:txBody>
      </p:sp>
      <p:sp>
        <p:nvSpPr>
          <p:cNvPr id="2" name="Rectangle 1"/>
          <p:cNvSpPr/>
          <p:nvPr/>
        </p:nvSpPr>
        <p:spPr>
          <a:xfrm>
            <a:off x="304800" y="2209800"/>
            <a:ext cx="8534400" cy="1169551"/>
          </a:xfrm>
          <a:prstGeom prst="rect">
            <a:avLst/>
          </a:prstGeom>
        </p:spPr>
        <p:txBody>
          <a:bodyPr wrap="square">
            <a:spAutoFit/>
          </a:bodyPr>
          <a:lstStyle/>
          <a:p>
            <a:pPr algn="r" rtl="1"/>
            <a:r>
              <a:rPr lang="ar-AE" sz="1400" dirty="0">
                <a:solidFill>
                  <a:prstClr val="black"/>
                </a:solidFill>
                <a:latin typeface="Sakkal Majalla" panose="02000000000000000000" pitchFamily="2" charset="-78"/>
                <a:cs typeface="Sakkal Majalla" panose="02000000000000000000" pitchFamily="2" charset="-78"/>
              </a:rPr>
              <a:t>يهدف هذا المؤشر إلى  تقليص الفجوة  بين الذكور و الإناث في الوظائف القيادية  ، و  الوصول لتحقيق  التوازن بين الجنسين في مجال العمل و  اتاحة فرص  متساوية بينهم للمشاركة  في اتخاذ القرارات</a:t>
            </a:r>
          </a:p>
          <a:p>
            <a:pPr algn="r" rtl="1"/>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يشمل قياس هذا المؤشر جميع المواطنين ( ذكور و اناث ) في الفئة القيادية </a:t>
            </a:r>
            <a:r>
              <a:rPr lang="en-US" sz="1400" dirty="0">
                <a:solidFill>
                  <a:prstClr val="black"/>
                </a:solidFill>
                <a:latin typeface="Sakkal Majalla" panose="02000000000000000000" pitchFamily="2" charset="-78"/>
                <a:cs typeface="Sakkal Majalla" panose="02000000000000000000" pitchFamily="2" charset="-78"/>
              </a:rPr>
              <a:t> - </a:t>
            </a:r>
            <a:r>
              <a:rPr lang="ar-AE" sz="1400" dirty="0">
                <a:solidFill>
                  <a:prstClr val="black"/>
                </a:solidFill>
                <a:latin typeface="Sakkal Majalla" panose="02000000000000000000" pitchFamily="2" charset="-78"/>
                <a:cs typeface="Sakkal Majalla" panose="02000000000000000000" pitchFamily="2" charset="-78"/>
              </a:rPr>
              <a:t>حسب تصنيف مكتب رئاسة مجلس الوزراء الموقر</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 كما هو أدناه  : </a:t>
            </a:r>
            <a:endParaRPr lang="en-US" sz="1400" dirty="0">
              <a:solidFill>
                <a:prstClr val="black"/>
              </a:solidFill>
              <a:latin typeface="Sakkal Majalla" panose="02000000000000000000" pitchFamily="2" charset="-78"/>
              <a:cs typeface="Sakkal Majalla" panose="02000000000000000000" pitchFamily="2" charset="-78"/>
            </a:endParaRPr>
          </a:p>
          <a:p>
            <a:pPr algn="r" rtl="1"/>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nvPr>
        </p:nvGraphicFramePr>
        <p:xfrm>
          <a:off x="457200" y="3200400"/>
          <a:ext cx="8382000" cy="736092"/>
        </p:xfrm>
        <a:graphic>
          <a:graphicData uri="http://schemas.openxmlformats.org/drawingml/2006/table">
            <a:tbl>
              <a:tblPr rtl="1" firstRow="1" firstCol="1" bandRow="1"/>
              <a:tblGrid>
                <a:gridCol w="1511507"/>
                <a:gridCol w="1692556"/>
                <a:gridCol w="5177937"/>
              </a:tblGrid>
              <a:tr h="55767">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الفئة</a:t>
                      </a:r>
                      <a:endParaRPr lang="en-US" sz="1400" b="1"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نظام</a:t>
                      </a:r>
                      <a:r>
                        <a:rPr lang="ar-AE" sz="1400" b="1" baseline="0" dirty="0" smtClean="0">
                          <a:solidFill>
                            <a:schemeClr val="bg1"/>
                          </a:solidFill>
                          <a:effectLst/>
                          <a:latin typeface="Sakkal Majalla" panose="02000000000000000000" pitchFamily="2" charset="-78"/>
                          <a:ea typeface="Calibri"/>
                          <a:cs typeface="Sakkal Majalla" panose="02000000000000000000" pitchFamily="2" charset="-78"/>
                        </a:rPr>
                        <a:t> التقييم والتوصيف</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akkal Majalla" panose="02000000000000000000" pitchFamily="2" charset="-78"/>
                          <a:ea typeface="Calibri"/>
                          <a:cs typeface="Sakkal Majalla" panose="02000000000000000000" pitchFamily="2" charset="-78"/>
                        </a:rPr>
                        <a:t>المسميات </a:t>
                      </a:r>
                      <a:r>
                        <a:rPr lang="ar-SA" sz="1400" b="1" dirty="0" smtClean="0">
                          <a:solidFill>
                            <a:schemeClr val="bg1"/>
                          </a:solidFill>
                          <a:effectLst/>
                          <a:latin typeface="Sakkal Majalla" panose="02000000000000000000" pitchFamily="2" charset="-78"/>
                          <a:ea typeface="Calibri"/>
                          <a:cs typeface="Sakkal Majalla" panose="02000000000000000000" pitchFamily="2" charset="-78"/>
                        </a:rPr>
                        <a:t>الوظيفية</a:t>
                      </a: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 </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60660">
                <a:tc>
                  <a:txBody>
                    <a:bodyPr/>
                    <a:lstStyle/>
                    <a:p>
                      <a:pPr marL="0" marR="0" algn="ctr" rtl="1">
                        <a:lnSpc>
                          <a:spcPct val="115000"/>
                        </a:lnSpc>
                        <a:spcBef>
                          <a:spcPts val="0"/>
                        </a:spcBef>
                        <a:spcAft>
                          <a:spcPts val="0"/>
                        </a:spcAft>
                      </a:pPr>
                      <a:r>
                        <a:rPr lang="ar-AE" sz="1400" b="0" dirty="0" smtClean="0">
                          <a:solidFill>
                            <a:schemeClr val="tx1"/>
                          </a:solidFill>
                          <a:effectLst/>
                          <a:latin typeface="Sakkal Majalla" panose="02000000000000000000" pitchFamily="2" charset="-78"/>
                          <a:ea typeface="Calibri"/>
                          <a:cs typeface="Sakkal Majalla" panose="02000000000000000000" pitchFamily="2" charset="-78"/>
                        </a:rPr>
                        <a:t>القيادية</a:t>
                      </a:r>
                      <a:endParaRPr lang="en-US" sz="1400" b="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dirty="0" smtClean="0">
                          <a:solidFill>
                            <a:schemeClr val="tx1"/>
                          </a:solidFill>
                          <a:effectLst/>
                          <a:latin typeface="Sakkal Majalla" panose="02000000000000000000" pitchFamily="2" charset="-78"/>
                          <a:ea typeface="Calibri"/>
                          <a:cs typeface="Sakkal Majalla" panose="02000000000000000000" pitchFamily="2" charset="-78"/>
                        </a:rPr>
                        <a:t>الإدارة العليا</a:t>
                      </a:r>
                      <a:endParaRPr lang="en-US" sz="1400" b="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وزير - وكلاء وزارات – مدراء عموم – وكلاء مساعدين – مدراء تنفيذيين – نواب المدراء - الأمين العام - رئيس الهيئة</a:t>
                      </a: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06951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 y="881232"/>
            <a:ext cx="8839200" cy="6312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0"/>
              </a:spcBef>
            </a:pPr>
            <a:r>
              <a:rPr lang="ar-AE" dirty="0">
                <a:solidFill>
                  <a:prstClr val="white"/>
                </a:solidFill>
                <a:cs typeface="PT Bold Heading" panose="02010400000000000000" pitchFamily="2" charset="-78"/>
              </a:rPr>
              <a:t>المؤشر رقم </a:t>
            </a:r>
            <a:r>
              <a:rPr lang="ar-AE" b="1" dirty="0">
                <a:solidFill>
                  <a:prstClr val="white"/>
                </a:solidFill>
                <a:cs typeface="PT Bold Heading" panose="02010400000000000000" pitchFamily="2" charset="-78"/>
              </a:rPr>
              <a:t>6</a:t>
            </a:r>
            <a:r>
              <a:rPr lang="ar-AE" dirty="0">
                <a:solidFill>
                  <a:prstClr val="white"/>
                </a:solidFill>
                <a:cs typeface="PT Bold Heading" panose="02010400000000000000" pitchFamily="2" charset="-78"/>
              </a:rPr>
              <a:t> : نسبة النساء العاملات في الفئة التخصصية والفنية من إجمالي العاملين (ذكور وإناث) في هذه الفئة (استراتيجي).</a:t>
            </a:r>
            <a:endParaRPr lang="en-US" dirty="0">
              <a:solidFill>
                <a:prstClr val="white"/>
              </a:solidFill>
              <a:cs typeface="PT Bold Heading" panose="02010400000000000000" pitchFamily="2" charset="-78"/>
            </a:endParaRPr>
          </a:p>
        </p:txBody>
      </p:sp>
      <p:sp>
        <p:nvSpPr>
          <p:cNvPr id="9" name="Rectangle 8"/>
          <p:cNvSpPr/>
          <p:nvPr/>
        </p:nvSpPr>
        <p:spPr>
          <a:xfrm>
            <a:off x="457200" y="1699819"/>
            <a:ext cx="8305800" cy="369332"/>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ar-AE"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5" name="Content Placeholder 9"/>
          <p:cNvGraphicFramePr>
            <a:graphicFrameLocks/>
          </p:cNvGraphicFramePr>
          <p:nvPr>
            <p:extLst/>
          </p:nvPr>
        </p:nvGraphicFramePr>
        <p:xfrm>
          <a:off x="457200" y="4495800"/>
          <a:ext cx="8379069" cy="1074419"/>
        </p:xfrm>
        <a:graphic>
          <a:graphicData uri="http://schemas.openxmlformats.org/drawingml/2006/table">
            <a:tbl>
              <a:tblPr firstRow="1" bandRow="1">
                <a:tableStyleId>{5C22544A-7EE6-4342-B048-85BDC9FD1C3A}</a:tableStyleId>
              </a:tblPr>
              <a:tblGrid>
                <a:gridCol w="1397008"/>
                <a:gridCol w="3725358"/>
                <a:gridCol w="1604492"/>
                <a:gridCol w="927098"/>
                <a:gridCol w="725113"/>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ctr" rtl="1"/>
                      <a:r>
                        <a:rPr lang="ar-AE" sz="1400" dirty="0" smtClean="0">
                          <a:latin typeface="Sakkal Majalla" panose="02000000000000000000" pitchFamily="2" charset="-78"/>
                          <a:cs typeface="Sakkal Majalla" panose="02000000000000000000" pitchFamily="2" charset="-78"/>
                        </a:rPr>
                        <a:t>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الاناث</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في الوظائف التخصصية المهنية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 اجمالي الموظفين في الفئة التخصصية المهنية )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زيادة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نسبة الاناث </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457200" y="5805826"/>
          <a:ext cx="8382000" cy="763249"/>
        </p:xfrm>
        <a:graphic>
          <a:graphicData uri="http://schemas.openxmlformats.org/drawingml/2006/table">
            <a:tbl>
              <a:tblPr firstRow="1" bandRow="1">
                <a:tableStyleId>{5C22544A-7EE6-4342-B048-85BDC9FD1C3A}</a:tableStyleId>
              </a:tblPr>
              <a:tblGrid>
                <a:gridCol w="4191000"/>
                <a:gridCol w="4191000"/>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584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اجمالي الموظفين في الفئة التخصصية المهنية</a:t>
                      </a:r>
                      <a:endPar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عدد الاناث</a:t>
                      </a:r>
                      <a:r>
                        <a:rPr lang="ar-AE" sz="1400" b="0" i="0" u="none" strike="noStrike" kern="1200" baseline="0" dirty="0" smtClean="0">
                          <a:solidFill>
                            <a:sysClr val="windowText" lastClr="000000"/>
                          </a:solidFill>
                          <a:effectLst/>
                          <a:latin typeface="Sakkal Majalla" panose="02000000000000000000" pitchFamily="2" charset="-78"/>
                          <a:ea typeface="+mn-ea"/>
                          <a:cs typeface="Sakkal Majalla" panose="02000000000000000000" pitchFamily="2" charset="-78"/>
                        </a:rPr>
                        <a:t> في الوظائف التخصصية المهنية</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49515" y="41148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22</a:t>
            </a:fld>
            <a:endParaRPr lang="en-US" sz="1600" b="1" dirty="0">
              <a:solidFill>
                <a:prstClr val="black"/>
              </a:solidFill>
            </a:endParaRPr>
          </a:p>
        </p:txBody>
      </p:sp>
      <p:sp>
        <p:nvSpPr>
          <p:cNvPr id="2" name="Rectangle 1"/>
          <p:cNvSpPr/>
          <p:nvPr/>
        </p:nvSpPr>
        <p:spPr>
          <a:xfrm>
            <a:off x="304800" y="1981200"/>
            <a:ext cx="8534400" cy="1169551"/>
          </a:xfrm>
          <a:prstGeom prst="rect">
            <a:avLst/>
          </a:prstGeom>
        </p:spPr>
        <p:txBody>
          <a:bodyPr wrap="square">
            <a:spAutoFit/>
          </a:bodyPr>
          <a:lstStyle/>
          <a:p>
            <a:pPr algn="r" rtl="1"/>
            <a:r>
              <a:rPr lang="ar-AE" sz="1400" dirty="0">
                <a:solidFill>
                  <a:prstClr val="black"/>
                </a:solidFill>
                <a:latin typeface="Sakkal Majalla" panose="02000000000000000000" pitchFamily="2" charset="-78"/>
                <a:cs typeface="Sakkal Majalla" panose="02000000000000000000" pitchFamily="2" charset="-78"/>
              </a:rPr>
              <a:t>يهدف هذا المؤشر إلى  زيادة نسبة الإناث في الوظائف التخصصية والمهنية، و  الوصول لتحقيق  التوازن بين الجنسين في مجال العمل و  اتاحة فرص  متساوية بينهم للمشاركة  في اتخاذ القرارات</a:t>
            </a:r>
          </a:p>
          <a:p>
            <a:pPr algn="r" rtl="1"/>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يشمل قياس هذا المؤشر جميع المواطنين ( ذكور و اناث ) في الفئة التخصصية والمهنية</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حسب تصنيف مكتب رئاسة مجلس الوزراء الموقر</a:t>
            </a:r>
            <a:r>
              <a:rPr lang="en-US" sz="1400"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 كما هو أدناه  : </a:t>
            </a:r>
            <a:endParaRPr lang="en-US" sz="1400" dirty="0">
              <a:solidFill>
                <a:prstClr val="black"/>
              </a:solidFill>
              <a:latin typeface="Sakkal Majalla" panose="02000000000000000000" pitchFamily="2" charset="-78"/>
              <a:cs typeface="Sakkal Majalla" panose="02000000000000000000" pitchFamily="2" charset="-78"/>
            </a:endParaRPr>
          </a:p>
          <a:p>
            <a:pPr algn="r" rtl="1"/>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nvPr>
        </p:nvGraphicFramePr>
        <p:xfrm>
          <a:off x="457200" y="2895600"/>
          <a:ext cx="8382000" cy="1196752"/>
        </p:xfrm>
        <a:graphic>
          <a:graphicData uri="http://schemas.openxmlformats.org/drawingml/2006/table">
            <a:tbl>
              <a:tblPr rtl="1" firstRow="1" firstCol="1" bandRow="1"/>
              <a:tblGrid>
                <a:gridCol w="1511507"/>
                <a:gridCol w="1692556"/>
                <a:gridCol w="5177937"/>
              </a:tblGrid>
              <a:tr h="55767">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الفئة</a:t>
                      </a:r>
                      <a:endParaRPr lang="en-US" sz="1400" b="1"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نظام</a:t>
                      </a:r>
                      <a:r>
                        <a:rPr lang="ar-AE" sz="1400" b="1" baseline="0" dirty="0" smtClean="0">
                          <a:solidFill>
                            <a:schemeClr val="bg1"/>
                          </a:solidFill>
                          <a:effectLst/>
                          <a:latin typeface="Sakkal Majalla" panose="02000000000000000000" pitchFamily="2" charset="-78"/>
                          <a:ea typeface="Calibri"/>
                          <a:cs typeface="Sakkal Majalla" panose="02000000000000000000" pitchFamily="2" charset="-78"/>
                        </a:rPr>
                        <a:t> التقييم والتوصيف</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400" b="1" dirty="0">
                          <a:solidFill>
                            <a:schemeClr val="bg1"/>
                          </a:solidFill>
                          <a:effectLst/>
                          <a:latin typeface="Sakkal Majalla" panose="02000000000000000000" pitchFamily="2" charset="-78"/>
                          <a:ea typeface="Calibri"/>
                          <a:cs typeface="Sakkal Majalla" panose="02000000000000000000" pitchFamily="2" charset="-78"/>
                        </a:rPr>
                        <a:t>المسميات </a:t>
                      </a:r>
                      <a:r>
                        <a:rPr lang="ar-SA" sz="1400" b="1" dirty="0" smtClean="0">
                          <a:solidFill>
                            <a:schemeClr val="bg1"/>
                          </a:solidFill>
                          <a:effectLst/>
                          <a:latin typeface="Sakkal Majalla" panose="02000000000000000000" pitchFamily="2" charset="-78"/>
                          <a:ea typeface="Calibri"/>
                          <a:cs typeface="Sakkal Majalla" panose="02000000000000000000" pitchFamily="2" charset="-78"/>
                        </a:rPr>
                        <a:t>الوظيفية</a:t>
                      </a:r>
                      <a:r>
                        <a:rPr lang="ar-AE" sz="1400" b="1" dirty="0" smtClean="0">
                          <a:solidFill>
                            <a:schemeClr val="bg1"/>
                          </a:solidFill>
                          <a:effectLst/>
                          <a:latin typeface="Sakkal Majalla" panose="02000000000000000000" pitchFamily="2" charset="-78"/>
                          <a:ea typeface="Calibri"/>
                          <a:cs typeface="Sakkal Majalla" panose="02000000000000000000" pitchFamily="2" charset="-78"/>
                        </a:rPr>
                        <a:t> </a:t>
                      </a:r>
                      <a:endParaRPr lang="en-US" sz="140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60660">
                <a:tc rowSpan="2">
                  <a:txBody>
                    <a:bodyPr/>
                    <a:lstStyle/>
                    <a:p>
                      <a:pPr marL="0" marR="0" algn="ctr" rtl="1">
                        <a:lnSpc>
                          <a:spcPct val="115000"/>
                        </a:lnSpc>
                        <a:spcBef>
                          <a:spcPts val="0"/>
                        </a:spcBef>
                        <a:spcAft>
                          <a:spcPts val="0"/>
                        </a:spcAft>
                      </a:pPr>
                      <a:r>
                        <a:rPr lang="ar-AE" sz="1400" b="0" dirty="0" smtClean="0">
                          <a:solidFill>
                            <a:schemeClr val="tx1"/>
                          </a:solidFill>
                          <a:effectLst/>
                          <a:latin typeface="+mn-lt"/>
                          <a:ea typeface="Calibri"/>
                          <a:cs typeface="PT Bold Heading" panose="02010400000000000000" pitchFamily="2" charset="-78"/>
                        </a:rPr>
                        <a:t> </a:t>
                      </a: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التخصصية والمهنية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الفنية والمهنية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مستشار أول، مستشار، خبير، أخصائي أول، إخصائي، أطباء، مهندسين، محللين، قانونية، باحثين، مدققين، مالية</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r h="460660">
                <a:tc vMerge="1">
                  <a:txBody>
                    <a:bodyPr/>
                    <a:lstStyle/>
                    <a:p>
                      <a:pPr marL="0" marR="0" algn="ctr" rtl="1">
                        <a:lnSpc>
                          <a:spcPct val="115000"/>
                        </a:lnSpc>
                        <a:spcBef>
                          <a:spcPts val="0"/>
                        </a:spcBef>
                        <a:spcAft>
                          <a:spcPts val="0"/>
                        </a:spcAft>
                      </a:pP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الدعم الفني</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400" b="0" kern="1200" dirty="0" smtClean="0">
                          <a:solidFill>
                            <a:schemeClr val="tx1"/>
                          </a:solidFill>
                          <a:effectLst/>
                          <a:latin typeface="Sakkal Majalla" panose="02000000000000000000" pitchFamily="2" charset="-78"/>
                          <a:ea typeface="Calibri"/>
                          <a:cs typeface="Sakkal Majalla" panose="02000000000000000000" pitchFamily="2" charset="-78"/>
                        </a:rPr>
                        <a:t>مساعد فني مؤهل في مجالات صحية، وهندسية، وصيانة، تقنية المعلومات</a:t>
                      </a: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87149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696" y="95833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590800" y="1044433"/>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 </a:t>
            </a:r>
            <a:endParaRPr lang="en-US" dirty="0">
              <a:solidFill>
                <a:prstClr val="white"/>
              </a:solidFill>
            </a:endParaRPr>
          </a:p>
        </p:txBody>
      </p:sp>
      <p:sp>
        <p:nvSpPr>
          <p:cNvPr id="3" name="Rectangle 2"/>
          <p:cNvSpPr/>
          <p:nvPr/>
        </p:nvSpPr>
        <p:spPr>
          <a:xfrm>
            <a:off x="284602" y="1371600"/>
            <a:ext cx="8478398" cy="4670509"/>
          </a:xfrm>
          <a:prstGeom prst="rect">
            <a:avLst/>
          </a:prstGeom>
        </p:spPr>
        <p:txBody>
          <a:bodyPr wrap="square">
            <a:spAutoFit/>
          </a:bodyPr>
          <a:lstStyle/>
          <a:p>
            <a:pPr algn="just"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endParaRPr lang="ar-AE" sz="1000" b="1" dirty="0">
              <a:solidFill>
                <a:srgbClr val="C00000"/>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نتائج تطوير لوائح وسياسات العمل المتعلقة بتطوير الموظفين ضمن الجهات الاتحادية التي تعدها الهيئة ومدى نجاح تطبيقها في استقطاب ورفع أعداد المواطنين ضمنها.</a:t>
            </a: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نسب توظيف المواطنين في مختلف الفئات الوظيفية بصورة إجمالية وبناءً على النتائج التفصيلية للفئات الوظيفية والذي يعطي مؤشراً على مدى تطبيق خطة التوطين والعمل على زيادة نسبة الموظفين من المواطنين</a:t>
            </a: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يتم قياس نسبة التوطين الإجمالية على مستوى الحكومة الاتحادية (على مستوى جميع الفئات الوظيفية الموضحة أدناه) ولكافة أنواع العقود شاملةً العقود الخاصة، وعقود </a:t>
            </a:r>
            <a:r>
              <a:rPr lang="ar-AE" sz="1400" dirty="0" err="1">
                <a:solidFill>
                  <a:prstClr val="black"/>
                </a:solidFill>
                <a:latin typeface="Sakkal Majalla" panose="02000000000000000000" pitchFamily="2" charset="-78"/>
                <a:cs typeface="Sakkal Majalla" panose="02000000000000000000" pitchFamily="2" charset="-78"/>
              </a:rPr>
              <a:t>التعهيد</a:t>
            </a:r>
            <a:r>
              <a:rPr lang="ar-AE" sz="1400" dirty="0">
                <a:solidFill>
                  <a:prstClr val="black"/>
                </a:solidFill>
                <a:latin typeface="Sakkal Majalla" panose="02000000000000000000" pitchFamily="2" charset="-78"/>
                <a:cs typeface="Sakkal Majalla" panose="02000000000000000000" pitchFamily="2" charset="-78"/>
              </a:rPr>
              <a:t> لأشخاص طبيعيين يقومون بمهام وظيفية في الجهة، والعاملين بدوام جزئي أو مؤقت، عقود الخبراء والمستشارين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استثناء الفئة المعاونة من نتائج المؤشر (عقود المكافآت (عقود المياومة)</a:t>
            </a:r>
          </a:p>
          <a:p>
            <a:pPr algn="just" rtl="1">
              <a:lnSpc>
                <a:spcPct val="150000"/>
              </a:lnSpc>
            </a:pPr>
            <a:endParaRPr lang="ar-AE" sz="300"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400" b="1"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600"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r>
              <a:rPr lang="ar-AE" sz="1600" b="1" dirty="0">
                <a:solidFill>
                  <a:srgbClr val="C00000"/>
                </a:solidFill>
                <a:latin typeface="Sakkal Majalla" panose="02000000000000000000" pitchFamily="2" charset="-78"/>
                <a:cs typeface="Sakkal Majalla" panose="02000000000000000000" pitchFamily="2" charset="-78"/>
              </a:rPr>
              <a:t>ملاحظة  :</a:t>
            </a:r>
            <a:endParaRPr lang="ar-AE" sz="1400" dirty="0">
              <a:solidFill>
                <a:prstClr val="black"/>
              </a:solidFill>
              <a:latin typeface="Sakkal Majalla" panose="02000000000000000000" pitchFamily="2" charset="-78"/>
              <a:cs typeface="Sakkal Majalla" panose="02000000000000000000" pitchFamily="2" charset="-78"/>
            </a:endParaRPr>
          </a:p>
          <a:p>
            <a:pPr algn="r" rtl="1"/>
            <a:r>
              <a:rPr lang="ar-AE" sz="1400" dirty="0">
                <a:solidFill>
                  <a:prstClr val="black"/>
                </a:solidFill>
                <a:latin typeface="Sakkal Majalla" panose="02000000000000000000" pitchFamily="2" charset="-78"/>
                <a:cs typeface="Sakkal Majalla" panose="02000000000000000000" pitchFamily="2" charset="-78"/>
              </a:rPr>
              <a:t>يتطلب هذا المؤشر  الالتزام بإدخال بيانات الموظفين بالتفصيل في نظام ادارة معلومات الموارد البشرية ( بياناتي ) حسب المسميات الوظيفية المعتمدة في الحكومة الاتحادية  وتصنيفاتها .</a:t>
            </a:r>
          </a:p>
          <a:p>
            <a:pPr algn="r" rtl="1"/>
            <a:r>
              <a:rPr lang="ar-AE" sz="1400" dirty="0">
                <a:solidFill>
                  <a:prstClr val="black"/>
                </a:solidFill>
                <a:latin typeface="Sakkal Majalla" panose="02000000000000000000" pitchFamily="2" charset="-78"/>
                <a:cs typeface="Sakkal Majalla" panose="02000000000000000000" pitchFamily="2" charset="-78"/>
              </a:rPr>
              <a:t>يتطلب تحديث بيانات الفئة المعاونة (والتي تضم العديد من الوظائف أهمها السائقين والحراس والمراسلين) بكافة أنواع عقودها وعقود المكافأة والمياومة بالرغم من عدم احتسابها في  مؤشر التوطين).</a:t>
            </a:r>
          </a:p>
        </p:txBody>
      </p:sp>
      <p:graphicFrame>
        <p:nvGraphicFramePr>
          <p:cNvPr id="4" name="Table 3"/>
          <p:cNvGraphicFramePr>
            <a:graphicFrameLocks noGrp="1"/>
          </p:cNvGraphicFramePr>
          <p:nvPr>
            <p:extLst/>
          </p:nvPr>
        </p:nvGraphicFramePr>
        <p:xfrm>
          <a:off x="284602" y="3133557"/>
          <a:ext cx="8458200" cy="1569720"/>
        </p:xfrm>
        <a:graphic>
          <a:graphicData uri="http://schemas.openxmlformats.org/drawingml/2006/table">
            <a:tbl>
              <a:tblPr firstRow="1" bandRow="1">
                <a:tableStyleId>{5C22544A-7EE6-4342-B048-85BDC9FD1C3A}</a:tableStyleId>
              </a:tblPr>
              <a:tblGrid>
                <a:gridCol w="3532239"/>
                <a:gridCol w="4925961"/>
              </a:tblGrid>
              <a:tr h="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( 3) العقود المؤقتة </a:t>
                      </a:r>
                      <a:r>
                        <a:rPr lang="ar-AE" sz="1400" baseline="0" dirty="0" smtClean="0">
                          <a:solidFill>
                            <a:prstClr val="black"/>
                          </a:solidFill>
                          <a:latin typeface="Sakkal Majalla" panose="02000000000000000000" pitchFamily="2" charset="-78"/>
                          <a:cs typeface="Sakkal Majalla" panose="02000000000000000000" pitchFamily="2" charset="-78"/>
                        </a:rPr>
                        <a:t>وعقود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23</a:t>
            </a:fld>
            <a:endParaRPr lang="en-US" sz="1600" b="1" dirty="0">
              <a:solidFill>
                <a:prstClr val="black"/>
              </a:solidFill>
            </a:endParaRPr>
          </a:p>
        </p:txBody>
      </p:sp>
    </p:spTree>
    <p:extLst>
      <p:ext uri="{BB962C8B-B14F-4D97-AF65-F5344CB8AC3E}">
        <p14:creationId xmlns:p14="http://schemas.microsoft.com/office/powerpoint/2010/main" val="787289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81000" y="2209800"/>
          <a:ext cx="8458200" cy="1142999"/>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357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المصدر</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المعادلة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نمط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وحدة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الدورية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r>
              <a:tr h="785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نظام بياناتي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(عدد الموظفين المواطنين في الفئات الوظيفية المعتمدة ÷ إجمالي الموظفين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 سنوي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5715000" y="1796534"/>
            <a:ext cx="32766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 مؤشر التوطين</a:t>
            </a:r>
            <a:r>
              <a:rPr lang="en-US" b="1" dirty="0">
                <a:solidFill>
                  <a:srgbClr val="C00000"/>
                </a:solidFill>
                <a:latin typeface="Sakkal Majalla" panose="02000000000000000000" pitchFamily="2" charset="-78"/>
                <a:cs typeface="Sakkal Majalla" panose="02000000000000000000" pitchFamily="2" charset="-78"/>
              </a:rPr>
              <a:t>:</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4" name="Content Placeholder 9"/>
          <p:cNvGraphicFramePr>
            <a:graphicFrameLocks/>
          </p:cNvGraphicFramePr>
          <p:nvPr>
            <p:extLst/>
          </p:nvPr>
        </p:nvGraphicFramePr>
        <p:xfrm>
          <a:off x="381000" y="3606261"/>
          <a:ext cx="8458200" cy="976932"/>
        </p:xfrm>
        <a:graphic>
          <a:graphicData uri="http://schemas.openxmlformats.org/drawingml/2006/table">
            <a:tbl>
              <a:tblPr firstRow="1" bandRow="1">
                <a:tableStyleId>{5C22544A-7EE6-4342-B048-85BDC9FD1C3A}</a:tableStyleId>
              </a:tblPr>
              <a:tblGrid>
                <a:gridCol w="4229100"/>
                <a:gridCol w="4229100"/>
              </a:tblGrid>
              <a:tr h="29020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إجمالي الموظفين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المواطنين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11"/>
          <p:cNvGraphicFramePr>
            <a:graphicFrameLocks/>
          </p:cNvGraphicFramePr>
          <p:nvPr>
            <p:extLst/>
          </p:nvPr>
        </p:nvGraphicFramePr>
        <p:xfrm>
          <a:off x="381000" y="4796618"/>
          <a:ext cx="8458200" cy="1307374"/>
        </p:xfrm>
        <a:graphic>
          <a:graphicData uri="http://schemas.openxmlformats.org/drawingml/2006/table">
            <a:tbl>
              <a:tblPr firstRow="1" bandRow="1">
                <a:tableStyleId>{5C22544A-7EE6-4342-B048-85BDC9FD1C3A}</a:tableStyleId>
              </a:tblPr>
              <a:tblGrid>
                <a:gridCol w="7086600"/>
                <a:gridCol w="1371600"/>
              </a:tblGrid>
              <a:tr h="408214">
                <a:tc>
                  <a:txBody>
                    <a:bodyPr/>
                    <a:lstStyle/>
                    <a:p>
                      <a:pPr algn="ctr" rtl="1"/>
                      <a:r>
                        <a:rPr lang="ar-AE" sz="1400" b="1" dirty="0" smtClean="0">
                          <a:solidFill>
                            <a:schemeClr val="tx1"/>
                          </a:solidFill>
                          <a:latin typeface="Sakkal Majalla" panose="02000000000000000000" pitchFamily="2" charset="-78"/>
                          <a:cs typeface="Sakkal Majalla" panose="02000000000000000000" pitchFamily="2" charset="-78"/>
                        </a:rPr>
                        <a:t>المعادلة</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النصف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الوظيفية المعتمدة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نهاية النصف الاول ÷ إجمالي الموظفين في الفئات الوظيفية المعتمدة في نهاية النصف الاول)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 الوظيفية المعتمدة</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في نهاية العام</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 الموظفين في الفئات الوظيفية المختلفة في نهاية العام)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819400" y="10668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نسبة التوطين </a:t>
            </a:r>
            <a:r>
              <a:rPr lang="ar-AE" dirty="0" smtClean="0">
                <a:solidFill>
                  <a:prstClr val="white"/>
                </a:solidFill>
              </a:rPr>
              <a:t>(الإجمالي)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24</a:t>
            </a:fld>
            <a:endParaRPr lang="en-US" sz="1600" b="1" dirty="0">
              <a:solidFill>
                <a:prstClr val="black"/>
              </a:solidFill>
            </a:endParaRPr>
          </a:p>
        </p:txBody>
      </p:sp>
    </p:spTree>
    <p:extLst>
      <p:ext uri="{BB962C8B-B14F-4D97-AF65-F5344CB8AC3E}">
        <p14:creationId xmlns:p14="http://schemas.microsoft.com/office/powerpoint/2010/main" val="3379613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3" name="Rectangle 2"/>
          <p:cNvSpPr/>
          <p:nvPr/>
        </p:nvSpPr>
        <p:spPr>
          <a:xfrm>
            <a:off x="342900" y="1557891"/>
            <a:ext cx="8458200" cy="4021101"/>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 يقيس هذا المؤشر أثر الإجازات التي يقوم الموظفين بأخذها على إنتاجيتهم، بحيث يتم احتساب عامل لأثر الإجازات والذي يستخدم في إدارة الموارد البشرية كوسيلة لقياس حالات التغيب بين الموظفين ولتحديد حالات الغياب القصيرة أو التي تستدعي الانتباه ويتوجب معها اتخاذ الإجراءات اللازمة كما يستخدم كذلك كأحد وسائل قياس الانتاجية وذلك بتطبيق المعادلة التالية : عامل أثر الإجازات= (أ^2 * ب)</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 مجموع حالات الغياب المنفصلة للموظف في السنة (</a:t>
            </a:r>
            <a:r>
              <a:rPr lang="en-US" sz="1400" dirty="0">
                <a:solidFill>
                  <a:prstClr val="black"/>
                </a:solidFill>
                <a:latin typeface="Sakkal Majalla" panose="02000000000000000000" pitchFamily="2" charset="-78"/>
                <a:cs typeface="Sakkal Majalla" panose="02000000000000000000" pitchFamily="2" charset="-78"/>
              </a:rPr>
              <a:t>occurrence) </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ب: مجموع أيام الغياب الكلي للموظف في السنة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يتم تصنيف نتائج عامل برادفورد كالتالي:</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1) 125-0: النتيجة لا تستدعي رفع أية ملاحظات</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2) 500-126: النتيجة تستدعي الملاحظة والمراقبة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3) 1000-501: النتيجة تتطلب إجراء</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4) 2000-1001: النتيجة تستدعي النظر في تطبيق الإجراءات التأديبية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5) أعلى من 2000: النتيجة تستدعي تطبيق إجراءات تأديبية صارمة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أنواع الإجازات المشمولة ضمن نطاق المؤشر: المرضية، المرضية بلجنة، مرافقة مريض داخل الدولة، مرافقة مريض خارج الدولة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أنوع الإجازات المستثناة: الإجازة السنوية ، إذن خروج، الدراسية، تأدية الخدمة الوطنية، الحداد</a:t>
            </a: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25</a:t>
            </a:fld>
            <a:endParaRPr lang="en-US" sz="1600" b="1" dirty="0">
              <a:solidFill>
                <a:prstClr val="black"/>
              </a:solidFill>
            </a:endParaRPr>
          </a:p>
        </p:txBody>
      </p:sp>
      <p:sp>
        <p:nvSpPr>
          <p:cNvPr id="8" name="Rectangle 7"/>
          <p:cNvSpPr/>
          <p:nvPr/>
        </p:nvSpPr>
        <p:spPr>
          <a:xfrm>
            <a:off x="209550" y="6055689"/>
            <a:ext cx="8724900" cy="553998"/>
          </a:xfrm>
          <a:prstGeom prst="rect">
            <a:avLst/>
          </a:prstGeom>
        </p:spPr>
        <p:txBody>
          <a:bodyPr wrap="square">
            <a:spAutoFit/>
          </a:bodyPr>
          <a:lstStyle/>
          <a:p>
            <a:pPr algn="r"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r>
              <a:rPr lang="ar-AE" sz="500" b="1"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r>
              <a:rPr lang="en-US" sz="1400" dirty="0">
                <a:solidFill>
                  <a:prstClr val="black"/>
                </a:solidFill>
                <a:latin typeface="Sakkal Majalla" panose="02000000000000000000" pitchFamily="2" charset="-78"/>
                <a:cs typeface="Sakkal Majalla" panose="02000000000000000000" pitchFamily="2" charset="-78"/>
              </a:rPr>
              <a:t>ESB</a:t>
            </a:r>
            <a:endParaRPr lang="en-US" sz="1400" dirty="0">
              <a:solidFill>
                <a:prstClr val="black"/>
              </a:solidFill>
            </a:endParaRPr>
          </a:p>
        </p:txBody>
      </p:sp>
    </p:spTree>
    <p:extLst>
      <p:ext uri="{BB962C8B-B14F-4D97-AF65-F5344CB8AC3E}">
        <p14:creationId xmlns:p14="http://schemas.microsoft.com/office/powerpoint/2010/main" val="2395801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81000" y="2189452"/>
          <a:ext cx="8382000" cy="1476828"/>
        </p:xfrm>
        <a:graphic>
          <a:graphicData uri="http://schemas.openxmlformats.org/drawingml/2006/table">
            <a:tbl>
              <a:tblPr firstRow="1" bandRow="1">
                <a:tableStyleId>{5C22544A-7EE6-4342-B048-85BDC9FD1C3A}</a:tableStyleId>
              </a:tblPr>
              <a:tblGrid>
                <a:gridCol w="1219200"/>
                <a:gridCol w="2971800"/>
                <a:gridCol w="1397000"/>
                <a:gridCol w="1397000"/>
                <a:gridCol w="1397000"/>
              </a:tblGrid>
              <a:tr h="31858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dirty="0" smtClean="0">
                          <a:latin typeface="Sakkal Majalla" panose="02000000000000000000" pitchFamily="2" charset="-78"/>
                          <a:cs typeface="Sakkal Majalla" panose="02000000000000000000" pitchFamily="2" charset="-78"/>
                        </a:rPr>
                        <a:t>نظام بياناتي</a:t>
                      </a:r>
                      <a:endParaRPr lang="en-US" sz="140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 إجمالي الموظفين في الفئات الوظيفية المعتمدة في نهاية فترة القياس)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81000" y="3886200"/>
          <a:ext cx="8420100" cy="853440"/>
        </p:xfrm>
        <a:graphic>
          <a:graphicData uri="http://schemas.openxmlformats.org/drawingml/2006/table">
            <a:tbl>
              <a:tblPr firstRow="1" bandRow="1">
                <a:tableStyleId>{5C22544A-7EE6-4342-B048-85BDC9FD1C3A}</a:tableStyleId>
              </a:tblPr>
              <a:tblGrid>
                <a:gridCol w="4265195"/>
                <a:gridCol w="4154905"/>
              </a:tblGrid>
              <a:tr h="33528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الموظفين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عامل أثر الاجازات المرضية على الانتاجية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مؤشر أثر الإجازات على إنتاجية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26</a:t>
            </a:fld>
            <a:endParaRPr lang="en-US" sz="1600" b="1" dirty="0">
              <a:solidFill>
                <a:prstClr val="black"/>
              </a:solidFill>
            </a:endParaRPr>
          </a:p>
        </p:txBody>
      </p:sp>
    </p:spTree>
    <p:extLst>
      <p:ext uri="{BB962C8B-B14F-4D97-AF65-F5344CB8AC3E}">
        <p14:creationId xmlns:p14="http://schemas.microsoft.com/office/powerpoint/2010/main" val="1680563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7137462" y="4429336"/>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ar-AE" sz="1600" dirty="0" smtClean="0">
                          <a:solidFill>
                            <a:schemeClr val="tx1"/>
                          </a:solidFill>
                        </a:rPr>
                        <a:t>تصنيف</a:t>
                      </a:r>
                      <a:r>
                        <a:rPr lang="ar-AE" sz="1600" baseline="0" dirty="0" smtClean="0">
                          <a:solidFill>
                            <a:schemeClr val="tx1"/>
                          </a:solidFill>
                        </a:rPr>
                        <a:t> النقاط</a:t>
                      </a:r>
                      <a:endParaRPr lang="en-US" sz="1600" dirty="0">
                        <a:solidFill>
                          <a:schemeClr val="tx1"/>
                        </a:solidFill>
                      </a:endParaRPr>
                    </a:p>
                  </a:txBody>
                  <a:tcPr>
                    <a:solidFill>
                      <a:schemeClr val="bg2">
                        <a:lumMod val="75000"/>
                      </a:schemeClr>
                    </a:solidFill>
                  </a:tcPr>
                </a:tc>
              </a:tr>
            </a:tbl>
          </a:graphicData>
        </a:graphic>
      </p:graphicFrame>
      <p:graphicFrame>
        <p:nvGraphicFramePr>
          <p:cNvPr id="7" name="Table 6"/>
          <p:cNvGraphicFramePr>
            <a:graphicFrameLocks noGrp="1"/>
          </p:cNvGraphicFramePr>
          <p:nvPr>
            <p:extLst/>
          </p:nvPr>
        </p:nvGraphicFramePr>
        <p:xfrm>
          <a:off x="107504" y="4440136"/>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ar-AE" dirty="0" smtClean="0">
                          <a:solidFill>
                            <a:schemeClr val="tx1"/>
                          </a:solidFill>
                        </a:rPr>
                        <a:t> الملاحظات حسب نتائج النقاط </a:t>
                      </a:r>
                      <a:endParaRPr lang="en-US" dirty="0">
                        <a:solidFill>
                          <a:schemeClr val="tx1"/>
                        </a:solidFill>
                      </a:endParaRPr>
                    </a:p>
                  </a:txBody>
                  <a:tcPr>
                    <a:solidFill>
                      <a:schemeClr val="bg2">
                        <a:lumMod val="75000"/>
                      </a:schemeClr>
                    </a:solidFill>
                  </a:tcPr>
                </a:tc>
              </a:tr>
            </a:tbl>
          </a:graphicData>
        </a:graphic>
      </p:graphicFrame>
      <p:graphicFrame>
        <p:nvGraphicFramePr>
          <p:cNvPr id="4" name="Table 3"/>
          <p:cNvGraphicFramePr>
            <a:graphicFrameLocks noGrp="1"/>
          </p:cNvGraphicFramePr>
          <p:nvPr>
            <p:extLst/>
          </p:nvPr>
        </p:nvGraphicFramePr>
        <p:xfrm>
          <a:off x="7156512" y="4820314"/>
          <a:ext cx="1807976" cy="1785423"/>
        </p:xfrm>
        <a:graphic>
          <a:graphicData uri="http://schemas.openxmlformats.org/drawingml/2006/table">
            <a:tbl>
              <a:tblPr/>
              <a:tblGrid>
                <a:gridCol w="1368152"/>
                <a:gridCol w="439824"/>
              </a:tblGrid>
              <a:tr h="354410">
                <a:tc>
                  <a:txBody>
                    <a:bodyPr/>
                    <a:lstStyle/>
                    <a:p>
                      <a:pPr algn="ctr" fontAlgn="ctr"/>
                      <a:r>
                        <a:rPr lang="en-US" sz="1200" b="1" i="0" u="none" strike="noStrike" dirty="0">
                          <a:solidFill>
                            <a:schemeClr val="tx1"/>
                          </a:solidFill>
                          <a:effectLst/>
                          <a:latin typeface="Arial"/>
                        </a:rPr>
                        <a:t>125-0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fontAlgn="ctr"/>
                      <a:r>
                        <a:rPr lang="en-US" sz="1200" b="1" i="0" u="none" strike="noStrike" dirty="0">
                          <a:solidFill>
                            <a:schemeClr val="tx1"/>
                          </a:solidFill>
                          <a:effectLst/>
                          <a:latin typeface="Arial"/>
                        </a:rPr>
                        <a:t>500-126</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fontAlgn="ctr"/>
                      <a:r>
                        <a:rPr lang="en-US" sz="1200" b="1" i="0" u="none" strike="noStrike" dirty="0">
                          <a:solidFill>
                            <a:schemeClr val="tx1"/>
                          </a:solidFill>
                          <a:effectLst/>
                          <a:latin typeface="Arial"/>
                        </a:rPr>
                        <a:t>1000-501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fontAlgn="ctr"/>
                      <a:r>
                        <a:rPr lang="en-US" sz="1200" b="1" i="0" u="none" strike="noStrike" dirty="0">
                          <a:solidFill>
                            <a:schemeClr val="tx1"/>
                          </a:solidFill>
                          <a:effectLst/>
                          <a:latin typeface="Arial"/>
                        </a:rPr>
                        <a:t>2000-1001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8" name="TextBox 7"/>
          <p:cNvSpPr txBox="1"/>
          <p:nvPr/>
        </p:nvSpPr>
        <p:spPr>
          <a:xfrm>
            <a:off x="1981200" y="1371600"/>
            <a:ext cx="6983288" cy="461665"/>
          </a:xfrm>
          <a:prstGeom prst="rect">
            <a:avLst/>
          </a:prstGeom>
          <a:noFill/>
        </p:spPr>
        <p:txBody>
          <a:bodyPr wrap="square" rtlCol="0">
            <a:spAutoFit/>
          </a:bodyPr>
          <a:lstStyle/>
          <a:p>
            <a:pPr algn="r"/>
            <a:r>
              <a:rPr lang="ar-AE" b="1" dirty="0">
                <a:solidFill>
                  <a:srgbClr val="C00000"/>
                </a:solidFill>
                <a:latin typeface="Sakkal Majalla" panose="02000000000000000000" pitchFamily="2" charset="-78"/>
                <a:cs typeface="Sakkal Majalla" panose="02000000000000000000" pitchFamily="2" charset="-78"/>
              </a:rPr>
              <a:t>مثال لاحتساب نقاط عامل قياس أثر الاجازات المرضية على الانتاجية في نظام بياناتي :</a:t>
            </a:r>
            <a:r>
              <a:rPr lang="ar-AE" sz="2400" b="1" dirty="0">
                <a:solidFill>
                  <a:srgbClr val="C00000"/>
                </a:solidFill>
              </a:rPr>
              <a:t> </a:t>
            </a:r>
            <a:endParaRPr lang="en-US" sz="2400" b="1" dirty="0">
              <a:solidFill>
                <a:srgbClr val="C00000"/>
              </a:solidFill>
            </a:endParaRPr>
          </a:p>
        </p:txBody>
      </p:sp>
      <p:sp>
        <p:nvSpPr>
          <p:cNvPr id="9" name="TextBox 8"/>
          <p:cNvSpPr txBox="1"/>
          <p:nvPr/>
        </p:nvSpPr>
        <p:spPr>
          <a:xfrm>
            <a:off x="4779478" y="3832862"/>
            <a:ext cx="1080120" cy="261610"/>
          </a:xfrm>
          <a:prstGeom prst="rect">
            <a:avLst/>
          </a:prstGeom>
          <a:noFill/>
        </p:spPr>
        <p:txBody>
          <a:bodyPr wrap="square" rtlCol="0">
            <a:spAutoFit/>
          </a:bodyPr>
          <a:lstStyle/>
          <a:p>
            <a:pPr algn="ctr"/>
            <a:r>
              <a:rPr lang="ar-AE" sz="1100" dirty="0">
                <a:solidFill>
                  <a:prstClr val="black"/>
                </a:solidFill>
              </a:rPr>
              <a:t>تكرار = 6</a:t>
            </a:r>
            <a:endParaRPr lang="en-US" sz="1100" dirty="0">
              <a:solidFill>
                <a:prstClr val="black"/>
              </a:solidFill>
            </a:endParaRPr>
          </a:p>
        </p:txBody>
      </p:sp>
      <p:sp>
        <p:nvSpPr>
          <p:cNvPr id="10" name="Down Arrow 9"/>
          <p:cNvSpPr/>
          <p:nvPr/>
        </p:nvSpPr>
        <p:spPr>
          <a:xfrm>
            <a:off x="5175522"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048164" y="3848363"/>
            <a:ext cx="1080120" cy="261610"/>
          </a:xfrm>
          <a:prstGeom prst="rect">
            <a:avLst/>
          </a:prstGeom>
          <a:noFill/>
        </p:spPr>
        <p:txBody>
          <a:bodyPr wrap="square" rtlCol="0">
            <a:spAutoFit/>
          </a:bodyPr>
          <a:lstStyle/>
          <a:p>
            <a:pPr algn="ctr"/>
            <a:r>
              <a:rPr lang="ar-AE" sz="1100" dirty="0">
                <a:solidFill>
                  <a:prstClr val="black"/>
                </a:solidFill>
              </a:rPr>
              <a:t>مجموع الايام= 29</a:t>
            </a:r>
            <a:endParaRPr lang="en-US" sz="1100" dirty="0">
              <a:solidFill>
                <a:prstClr val="black"/>
              </a:solidFill>
            </a:endParaRPr>
          </a:p>
        </p:txBody>
      </p:sp>
      <p:sp>
        <p:nvSpPr>
          <p:cNvPr id="19" name="Down Arrow 18"/>
          <p:cNvSpPr/>
          <p:nvPr/>
        </p:nvSpPr>
        <p:spPr>
          <a:xfrm>
            <a:off x="6444208"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52400" y="3776355"/>
            <a:ext cx="2979440" cy="430887"/>
          </a:xfrm>
          <a:prstGeom prst="rect">
            <a:avLst/>
          </a:prstGeom>
          <a:noFill/>
        </p:spPr>
        <p:txBody>
          <a:bodyPr wrap="square" rtlCol="0">
            <a:spAutoFit/>
          </a:bodyPr>
          <a:lstStyle/>
          <a:p>
            <a:pPr algn="ctr"/>
            <a:r>
              <a:rPr lang="ar-AE" sz="1100" dirty="0">
                <a:solidFill>
                  <a:prstClr val="black"/>
                </a:solidFill>
              </a:rPr>
              <a:t>6*6*29 =   </a:t>
            </a:r>
            <a:r>
              <a:rPr lang="ar-AE" sz="1000" b="1" dirty="0">
                <a:solidFill>
                  <a:prstClr val="black"/>
                </a:solidFill>
              </a:rPr>
              <a:t>1.044</a:t>
            </a:r>
            <a:r>
              <a:rPr lang="ar-AE" sz="1100" b="1" dirty="0">
                <a:solidFill>
                  <a:prstClr val="black"/>
                </a:solidFill>
              </a:rPr>
              <a:t>  نقاط عامل قياس أثر الإجازات المرضية </a:t>
            </a:r>
            <a:endParaRPr lang="en-US" sz="1100" b="1" dirty="0">
              <a:solidFill>
                <a:prstClr val="black"/>
              </a:solidFill>
            </a:endParaRPr>
          </a:p>
        </p:txBody>
      </p:sp>
      <p:sp>
        <p:nvSpPr>
          <p:cNvPr id="15" name="Left Arrow 14"/>
          <p:cNvSpPr/>
          <p:nvPr/>
        </p:nvSpPr>
        <p:spPr>
          <a:xfrm>
            <a:off x="3285373" y="3596143"/>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050" b="1" dirty="0">
                <a:solidFill>
                  <a:prstClr val="white"/>
                </a:solidFill>
              </a:rPr>
              <a:t>المعادلة لاحتساب نقاط المعامل</a:t>
            </a:r>
            <a:endParaRPr lang="en-US" sz="1050" b="1" dirty="0">
              <a:solidFill>
                <a:prstClr val="white"/>
              </a:solidFill>
            </a:endParaRPr>
          </a:p>
        </p:txBody>
      </p:sp>
      <p:sp>
        <p:nvSpPr>
          <p:cNvPr id="16" name="Oval 15"/>
          <p:cNvSpPr/>
          <p:nvPr/>
        </p:nvSpPr>
        <p:spPr>
          <a:xfrm>
            <a:off x="7187208" y="5837314"/>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1828800" y="3634807"/>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nvPr>
        </p:nvGraphicFramePr>
        <p:xfrm>
          <a:off x="107504" y="4855870"/>
          <a:ext cx="6904360" cy="1773530"/>
        </p:xfrm>
        <a:graphic>
          <a:graphicData uri="http://schemas.openxmlformats.org/drawingml/2006/table">
            <a:tbl>
              <a:tblPr rtl="1"/>
              <a:tblGrid>
                <a:gridCol w="6904360"/>
              </a:tblGrid>
              <a:tr h="354706">
                <a:tc>
                  <a:txBody>
                    <a:bodyPr/>
                    <a:lstStyle/>
                    <a:p>
                      <a:pPr algn="r" rtl="1" fontAlgn="ctr"/>
                      <a:r>
                        <a:rPr lang="ar-AE" sz="1050" b="0" i="0" u="none" strike="noStrike" dirty="0">
                          <a:solidFill>
                            <a:srgbClr val="000000"/>
                          </a:solidFill>
                          <a:effectLst/>
                          <a:latin typeface="Arial"/>
                        </a:rPr>
                        <a:t>لا توجد ملاحظات على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منخفض</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وغير مؤثرة على الانتاجية ولا يستدعي الامر اتخاذ اية اجراءات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متوسط</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ولها تأثير محدود على الانتاجية ويتطلب الامر نصح وارشاد الموظف لضمان عدم ارتفاع اجازاته المرضية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عالي</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متزايدة ولها تأثير ملحوظ على الانتاجية وتستدعي اجراءات للحد من استغلال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r" rtl="1" fontAlgn="ctr"/>
                      <a:r>
                        <a:rPr lang="ar-AE" sz="1050" b="0" i="0" u="none" strike="noStrike" dirty="0" smtClean="0">
                          <a:solidFill>
                            <a:srgbClr val="FFFFFF"/>
                          </a:solidFill>
                          <a:effectLst/>
                          <a:latin typeface="Arial"/>
                        </a:rPr>
                        <a:t>مؤشر </a:t>
                      </a:r>
                      <a:r>
                        <a:rPr lang="ar-AE" sz="1050" b="1" i="0" u="none" strike="noStrike" dirty="0" smtClean="0">
                          <a:solidFill>
                            <a:srgbClr val="000000"/>
                          </a:solidFill>
                          <a:effectLst/>
                          <a:latin typeface="Arial"/>
                        </a:rPr>
                        <a:t>أثر الاجازات المرضية </a:t>
                      </a:r>
                      <a:r>
                        <a:rPr lang="ar-AE" sz="1050" b="1" i="0" u="none" strike="noStrike" dirty="0" smtClean="0">
                          <a:solidFill>
                            <a:srgbClr val="FFFFFF"/>
                          </a:solidFill>
                          <a:effectLst/>
                          <a:latin typeface="Arial"/>
                        </a:rPr>
                        <a:t>عالي</a:t>
                      </a:r>
                      <a:r>
                        <a:rPr lang="ar-AE" sz="1050" b="0" i="0" u="none" strike="noStrike" dirty="0" smtClean="0">
                          <a:solidFill>
                            <a:srgbClr val="FFFFFF"/>
                          </a:solidFill>
                          <a:effectLst/>
                          <a:latin typeface="Arial"/>
                        </a:rPr>
                        <a:t> </a:t>
                      </a:r>
                      <a:r>
                        <a:rPr lang="ar-AE" sz="1050" b="1" i="0" u="none" strike="noStrike" dirty="0">
                          <a:solidFill>
                            <a:srgbClr val="FFFFFF"/>
                          </a:solidFill>
                          <a:effectLst/>
                          <a:latin typeface="Arial"/>
                        </a:rPr>
                        <a:t>جداً</a:t>
                      </a:r>
                      <a:r>
                        <a:rPr lang="ar-AE" sz="1050" b="0" i="0" u="none" strike="noStrike" dirty="0">
                          <a:solidFill>
                            <a:srgbClr val="FFFFFF"/>
                          </a:solidFill>
                          <a:effectLst/>
                          <a:latin typeface="Arial"/>
                        </a:rPr>
                        <a:t> : لدى الموظف اجازات </a:t>
                      </a:r>
                      <a:r>
                        <a:rPr lang="ar-AE" sz="1050" b="0" i="0" u="none" strike="noStrike" dirty="0" smtClean="0">
                          <a:solidFill>
                            <a:srgbClr val="FFFFFF"/>
                          </a:solidFill>
                          <a:effectLst/>
                          <a:latin typeface="Arial"/>
                        </a:rPr>
                        <a:t>مرضية كثيرة </a:t>
                      </a:r>
                      <a:r>
                        <a:rPr lang="ar-AE" sz="1050" b="0" i="0" u="none" strike="noStrike" dirty="0">
                          <a:solidFill>
                            <a:srgbClr val="FFFFFF"/>
                          </a:solidFill>
                          <a:effectLst/>
                          <a:latin typeface="Arial"/>
                        </a:rPr>
                        <a:t>ولها تأثير عالي على الانتاجية </a:t>
                      </a:r>
                      <a:r>
                        <a:rPr lang="ar-AE" sz="1050" b="0" i="0" u="none" strike="noStrike" dirty="0" smtClean="0">
                          <a:solidFill>
                            <a:srgbClr val="FFFFFF"/>
                          </a:solidFill>
                          <a:effectLst/>
                          <a:latin typeface="Arial"/>
                        </a:rPr>
                        <a:t>وتستدعي اتخاذ </a:t>
                      </a:r>
                      <a:r>
                        <a:rPr lang="ar-AE" sz="1050" b="0" i="0" u="none" strike="noStrike" dirty="0">
                          <a:solidFill>
                            <a:srgbClr val="FFFFFF"/>
                          </a:solidFill>
                          <a:effectLst/>
                          <a:latin typeface="Arial"/>
                        </a:rPr>
                        <a:t>اجراءات سريعة بشأن الموظف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13" name="Table 12"/>
          <p:cNvGraphicFramePr>
            <a:graphicFrameLocks noGrp="1"/>
          </p:cNvGraphicFramePr>
          <p:nvPr>
            <p:extLst/>
          </p:nvPr>
        </p:nvGraphicFramePr>
        <p:xfrm>
          <a:off x="755576" y="2106960"/>
          <a:ext cx="8208911" cy="1333500"/>
        </p:xfrm>
        <a:graphic>
          <a:graphicData uri="http://schemas.openxmlformats.org/drawingml/2006/table">
            <a:tbl>
              <a:tblPr/>
              <a:tblGrid>
                <a:gridCol w="803363"/>
                <a:gridCol w="1723579"/>
                <a:gridCol w="1884252"/>
                <a:gridCol w="744937"/>
                <a:gridCol w="920216"/>
                <a:gridCol w="964036"/>
                <a:gridCol w="1168528"/>
              </a:tblGrid>
              <a:tr h="190500">
                <a:tc>
                  <a:txBody>
                    <a:bodyPr/>
                    <a:lstStyle/>
                    <a:p>
                      <a:pPr algn="ctr" rtl="1" fontAlgn="t"/>
                      <a:r>
                        <a:rPr lang="ar-AE" sz="1100" b="1" i="0" u="none" strike="noStrike" dirty="0">
                          <a:solidFill>
                            <a:srgbClr val="000000"/>
                          </a:solidFill>
                          <a:effectLst/>
                          <a:latin typeface="Arial"/>
                        </a:rPr>
                        <a:t>رقم التوظف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الوزارة / الجهة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اسم الموظف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نوع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عدد ايام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بدأ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انتهاء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Arrow Connector 20"/>
          <p:cNvCxnSpPr>
            <a:stCxn id="26" idx="5"/>
          </p:cNvCxnSpPr>
          <p:nvPr/>
        </p:nvCxnSpPr>
        <p:spPr>
          <a:xfrm>
            <a:off x="2197576" y="4051663"/>
            <a:ext cx="5041424" cy="1962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18248" y="1833265"/>
            <a:ext cx="6768752" cy="307777"/>
          </a:xfrm>
          <a:prstGeom prst="rect">
            <a:avLst/>
          </a:prstGeom>
          <a:noFill/>
        </p:spPr>
        <p:txBody>
          <a:bodyPr wrap="square" rtlCol="0">
            <a:spAutoFit/>
          </a:bodyPr>
          <a:lstStyle/>
          <a:p>
            <a:r>
              <a:rPr lang="ar-AE" sz="1400" dirty="0">
                <a:solidFill>
                  <a:prstClr val="black"/>
                </a:solidFill>
                <a:latin typeface="Sakkal Majalla" panose="02000000000000000000" pitchFamily="2" charset="-78"/>
                <a:cs typeface="Sakkal Majalla" panose="02000000000000000000" pitchFamily="2" charset="-78"/>
              </a:rPr>
              <a:t>جدول يوضح توزيع الاجازات المرضية لموظف في الحكومة الاتحادية وذلك حسب تكرار الاجازات وعدد الايام</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8" name="TextBox 27"/>
          <p:cNvSpPr txBox="1"/>
          <p:nvPr/>
        </p:nvSpPr>
        <p:spPr>
          <a:xfrm>
            <a:off x="971600" y="4211689"/>
            <a:ext cx="7992888" cy="307777"/>
          </a:xfrm>
          <a:prstGeom prst="rect">
            <a:avLst/>
          </a:prstGeom>
          <a:noFill/>
        </p:spPr>
        <p:txBody>
          <a:bodyPr wrap="square" rtlCol="0">
            <a:spAutoFit/>
          </a:bodyPr>
          <a:lstStyle/>
          <a:p>
            <a:pPr algn="ctr"/>
            <a:r>
              <a:rPr lang="ar-AE" sz="1400" dirty="0">
                <a:solidFill>
                  <a:prstClr val="black"/>
                </a:solidFill>
                <a:latin typeface="Sakkal Majalla" panose="02000000000000000000" pitchFamily="2" charset="-78"/>
                <a:cs typeface="Sakkal Majalla" panose="02000000000000000000" pitchFamily="2" charset="-78"/>
              </a:rPr>
              <a:t>جدول يوضح تصنيفات مؤشر عامل قياس أثر الاجازات المرضية على الانتاجية استنادا لنتائج الموظف وفق الاجازات المرضية المتكررة</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3" name="Rounded Rectangle 2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2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27</a:t>
            </a:fld>
            <a:endParaRPr lang="en-US" sz="1600" b="1" dirty="0">
              <a:solidFill>
                <a:prstClr val="black"/>
              </a:solidFill>
            </a:endParaRPr>
          </a:p>
        </p:txBody>
      </p:sp>
    </p:spTree>
    <p:extLst>
      <p:ext uri="{BB962C8B-B14F-4D97-AF65-F5344CB8AC3E}">
        <p14:creationId xmlns:p14="http://schemas.microsoft.com/office/powerpoint/2010/main" val="213974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62" y="1543586"/>
            <a:ext cx="8569752" cy="2954655"/>
          </a:xfrm>
          <a:prstGeom prst="rect">
            <a:avLst/>
          </a:prstGeom>
        </p:spPr>
        <p:txBody>
          <a:bodyPr wrap="square">
            <a:spAutoFit/>
          </a:bodyPr>
          <a:lstStyle/>
          <a:p>
            <a:pPr algn="just"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r" rtl="1"/>
            <a:r>
              <a:rPr lang="ar-AE" sz="14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400" dirty="0" err="1">
                <a:solidFill>
                  <a:prstClr val="black"/>
                </a:solidFill>
                <a:latin typeface="Sakkal Majalla" panose="02000000000000000000" pitchFamily="2" charset="-78"/>
                <a:cs typeface="Sakkal Majalla" panose="02000000000000000000" pitchFamily="2" charset="-78"/>
              </a:rPr>
              <a:t>تقتضيه</a:t>
            </a:r>
            <a:r>
              <a:rPr lang="ar-AE" sz="1400" dirty="0">
                <a:solidFill>
                  <a:prstClr val="black"/>
                </a:solidFill>
                <a:latin typeface="Sakkal Majalla" panose="02000000000000000000" pitchFamily="2" charset="-78"/>
                <a:cs typeface="Sakkal Majalla" panose="02000000000000000000" pitchFamily="2" charset="-78"/>
              </a:rPr>
              <a:t> متطلبات الوظيفة.</a:t>
            </a:r>
          </a:p>
          <a:p>
            <a:pPr algn="r" rtl="1"/>
            <a:r>
              <a:rPr lang="ar-AE" sz="14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عدد الموظفين في نهاية فترة القياس</a:t>
            </a:r>
          </a:p>
          <a:p>
            <a:pPr algn="r" rtl="1"/>
            <a:r>
              <a:rPr lang="ar-AE" sz="14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 بما لا يقل عن ساعتين .</a:t>
            </a:r>
          </a:p>
          <a:p>
            <a:pPr algn="r" rtl="1"/>
            <a:r>
              <a:rPr lang="ar-AE" sz="1400" dirty="0">
                <a:solidFill>
                  <a:prstClr val="black"/>
                </a:solidFill>
                <a:latin typeface="Sakkal Majalla" panose="02000000000000000000" pitchFamily="2" charset="-78"/>
                <a:cs typeface="Sakkal Majalla" panose="02000000000000000000" pitchFamily="2" charset="-78"/>
              </a:rPr>
              <a:t>• يتم احتساب عدد ساعات التدريب الإجمالي المستلمة لجميع الموظفين حتى وإن تكررت أسماء الموظفين حيث أن الهدف من هذا المؤشر قياس عدد الساعات ومقارنتها بعدد الموظفين.</a:t>
            </a:r>
          </a:p>
          <a:p>
            <a:pPr algn="r" rtl="1"/>
            <a:r>
              <a:rPr lang="ar-AE" sz="14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endParaRPr lang="ar-AE" sz="1600" b="1" dirty="0">
              <a:solidFill>
                <a:prstClr val="black"/>
              </a:solidFill>
              <a:latin typeface="Sakkal Majalla" panose="02000000000000000000" pitchFamily="2" charset="-78"/>
              <a:cs typeface="Sakkal Majalla" panose="02000000000000000000" pitchFamily="2" charset="-78"/>
            </a:endParaRPr>
          </a:p>
          <a:p>
            <a:pPr algn="just"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يرتبط هذا المؤشر بمؤشر اخر وهو نسبة المتدربين ولذلك يجب مراعاة الارقام التي يتم تجميعها ضمن المؤشرين بحيث يتم ضمان عدم وجود أي تناقضات أو تعارض</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ليس من الضروري ان يتم تدريب 100% من العاملين في الجهة بل يعتمد على عدة عوامل مثل خطة وميزانية  التدريب </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b="1" dirty="0">
              <a:solidFill>
                <a:prstClr val="black"/>
              </a:solidFill>
              <a:latin typeface="Sakkal Majalla" panose="02000000000000000000" pitchFamily="2" charset="-78"/>
              <a:cs typeface="Sakkal Majalla" panose="02000000000000000000" pitchFamily="2" charset="-78"/>
            </a:endParaRPr>
          </a:p>
        </p:txBody>
      </p:sp>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002268"/>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9</a:t>
            </a:r>
            <a:r>
              <a:rPr lang="ar-AE" dirty="0" smtClean="0">
                <a:solidFill>
                  <a:prstClr val="white"/>
                </a:solidFill>
              </a:rPr>
              <a:t> </a:t>
            </a:r>
            <a:r>
              <a:rPr lang="ar-AE" dirty="0">
                <a:solidFill>
                  <a:prstClr val="white"/>
                </a:solidFill>
              </a:rPr>
              <a:t>: معدل الساعات التدريبية لكل موظف (الإجمالي)</a:t>
            </a:r>
            <a:endParaRPr lang="en-US" dirty="0">
              <a:solidFill>
                <a:prstClr val="white"/>
              </a:solidFill>
            </a:endParaRPr>
          </a:p>
        </p:txBody>
      </p:sp>
      <p:graphicFrame>
        <p:nvGraphicFramePr>
          <p:cNvPr id="7" name="Table 6"/>
          <p:cNvGraphicFramePr>
            <a:graphicFrameLocks noGrp="1"/>
          </p:cNvGraphicFramePr>
          <p:nvPr>
            <p:extLst/>
          </p:nvPr>
        </p:nvGraphicFramePr>
        <p:xfrm>
          <a:off x="370114" y="4642118"/>
          <a:ext cx="8458200" cy="1783080"/>
        </p:xfrm>
        <a:graphic>
          <a:graphicData uri="http://schemas.openxmlformats.org/drawingml/2006/table">
            <a:tbl>
              <a:tblPr firstRow="1" bandRow="1">
                <a:tableStyleId>{5C22544A-7EE6-4342-B048-85BDC9FD1C3A}</a:tableStyleId>
              </a:tblPr>
              <a:tblGrid>
                <a:gridCol w="6172200"/>
                <a:gridCol w="2286000"/>
              </a:tblGrid>
              <a:tr h="30480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91590">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و عقود </a:t>
                      </a:r>
                      <a:r>
                        <a:rPr lang="ar-AE" sz="1200" baseline="0" dirty="0" smtClean="0">
                          <a:solidFill>
                            <a:prstClr val="black"/>
                          </a:solidFill>
                          <a:latin typeface="Sakkal Majalla" panose="02000000000000000000" pitchFamily="2" charset="-78"/>
                          <a:cs typeface="Sakkal Majalla" panose="02000000000000000000" pitchFamily="2" charset="-78"/>
                        </a:rPr>
                        <a:t>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200" dirty="0" smtClean="0">
                          <a:solidFill>
                            <a:prstClr val="black"/>
                          </a:solidFill>
                          <a:latin typeface="Sakkal Majalla" panose="02000000000000000000" pitchFamily="2" charset="-78"/>
                          <a:cs typeface="Sakkal Majalla" panose="02000000000000000000" pitchFamily="2" charset="-78"/>
                        </a:rPr>
                        <a:t>التعليمي</a:t>
                      </a:r>
                      <a:r>
                        <a:rPr lang="ar-AE" sz="12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200" dirty="0" smtClean="0">
                        <a:solidFill>
                          <a:prstClr val="black"/>
                        </a:solidFill>
                        <a:latin typeface="Sakkal Majalla" panose="02000000000000000000" pitchFamily="2" charset="-78"/>
                        <a:cs typeface="Sakkal Majalla" panose="02000000000000000000" pitchFamily="2" charset="-78"/>
                      </a:endParaRP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2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28</a:t>
            </a:fld>
            <a:endParaRPr lang="en-US" sz="1600" b="1" dirty="0">
              <a:solidFill>
                <a:prstClr val="black"/>
              </a:solidFill>
            </a:endParaRPr>
          </a:p>
        </p:txBody>
      </p:sp>
    </p:spTree>
    <p:extLst>
      <p:ext uri="{BB962C8B-B14F-4D97-AF65-F5344CB8AC3E}">
        <p14:creationId xmlns:p14="http://schemas.microsoft.com/office/powerpoint/2010/main" val="792599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04800" y="2229386"/>
          <a:ext cx="8534400" cy="1341120"/>
        </p:xfrm>
        <a:graphic>
          <a:graphicData uri="http://schemas.openxmlformats.org/drawingml/2006/table">
            <a:tbl>
              <a:tblPr firstRow="1" bandRow="1">
                <a:tableStyleId>{5C22544A-7EE6-4342-B048-85BDC9FD1C3A}</a:tableStyleId>
              </a:tblPr>
              <a:tblGrid>
                <a:gridCol w="1422400"/>
                <a:gridCol w="2844800"/>
                <a:gridCol w="1422400"/>
                <a:gridCol w="1422400"/>
                <a:gridCol w="1422400"/>
              </a:tblGrid>
              <a:tr h="3962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 ÷ إجمالي عدد الموظفين المستهدفين بالتدريب في الفئات الوظيفية المعتمدة في نهاية فترة القياس)</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ساعة</a:t>
                      </a:r>
                      <a:r>
                        <a:rPr lang="ar-AE" sz="1400" baseline="0" dirty="0" smtClean="0">
                          <a:latin typeface="Sakkal Majalla" panose="02000000000000000000" pitchFamily="2" charset="-78"/>
                          <a:cs typeface="Sakkal Majalla" panose="02000000000000000000" pitchFamily="2" charset="-78"/>
                        </a:rPr>
                        <a:t> لكل موظف</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nvPr>
        </p:nvGraphicFramePr>
        <p:xfrm>
          <a:off x="304800" y="5029200"/>
          <a:ext cx="8534400" cy="1417320"/>
        </p:xfrm>
        <a:graphic>
          <a:graphicData uri="http://schemas.openxmlformats.org/drawingml/2006/table">
            <a:tbl>
              <a:tblPr firstRow="1" bandRow="1">
                <a:tableStyleId>{5C22544A-7EE6-4342-B048-85BDC9FD1C3A}</a:tableStyleId>
              </a:tblPr>
              <a:tblGrid>
                <a:gridCol w="6487983"/>
                <a:gridCol w="2046417"/>
              </a:tblGrid>
              <a:tr h="38100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في النصف الاول ÷ إجمالي عدد الموظفين المستهدفين بالتدريب في الفئات الوظيفية المعتمدة في نهاية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العام ÷ إجمالي عدد الموظفين المستهدفين بالتدريب في الفئات الوظيفية المعتمدة في نهاية العام)</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04800" y="3810000"/>
          <a:ext cx="8534400" cy="976313"/>
        </p:xfrm>
        <a:graphic>
          <a:graphicData uri="http://schemas.openxmlformats.org/drawingml/2006/table">
            <a:tbl>
              <a:tblPr firstRow="1" bandRow="1">
                <a:tableStyleId>{5C22544A-7EE6-4342-B048-85BDC9FD1C3A}</a:tableStyleId>
              </a:tblPr>
              <a:tblGrid>
                <a:gridCol w="4267200"/>
                <a:gridCol w="4267200"/>
              </a:tblGrid>
              <a:tr h="228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1513">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71800" y="1676400"/>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معدل ساعات التدريب لكل موظف:</a:t>
            </a:r>
          </a:p>
        </p:txBody>
      </p:sp>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392384" y="1047214"/>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dirty="0" smtClean="0">
                <a:solidFill>
                  <a:prstClr val="white"/>
                </a:solidFill>
              </a:rPr>
              <a:t>9 </a:t>
            </a:r>
            <a:r>
              <a:rPr lang="ar-AE" dirty="0">
                <a:solidFill>
                  <a:prstClr val="white"/>
                </a:solidFill>
              </a:rPr>
              <a:t>: معدل الساعات التدريبية لكل موظف (الإجمالي)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29</a:t>
            </a:fld>
            <a:endParaRPr lang="en-US" sz="1600" b="1" dirty="0">
              <a:solidFill>
                <a:prstClr val="black"/>
              </a:solidFill>
            </a:endParaRPr>
          </a:p>
        </p:txBody>
      </p:sp>
    </p:spTree>
    <p:extLst>
      <p:ext uri="{BB962C8B-B14F-4D97-AF65-F5344CB8AC3E}">
        <p14:creationId xmlns:p14="http://schemas.microsoft.com/office/powerpoint/2010/main" val="1392486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427" t="13711" r="33592" b="4822"/>
          <a:stretch/>
        </p:blipFill>
        <p:spPr>
          <a:xfrm>
            <a:off x="461638" y="1926454"/>
            <a:ext cx="3107184" cy="419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b="1" dirty="0" smtClean="0">
                <a:solidFill>
                  <a:prstClr val="white"/>
                </a:solidFill>
                <a:latin typeface="Dubai" panose="020B0503030403030204" pitchFamily="34" charset="-78"/>
                <a:cs typeface="Dubai" panose="020B0503030403030204" pitchFamily="34" charset="-78"/>
              </a:rPr>
              <a:t>اللائحة التنفيذية لقانون البشرية في الحكومة الاتحادية</a:t>
            </a:r>
            <a:endParaRPr lang="en-US" b="1" dirty="0">
              <a:solidFill>
                <a:prstClr val="white"/>
              </a:solidFill>
              <a:latin typeface="Dubai" panose="020B0503030403030204" pitchFamily="34" charset="-78"/>
              <a:cs typeface="Dubai" panose="020B0503030403030204" pitchFamily="34" charset="-78"/>
            </a:endParaRPr>
          </a:p>
        </p:txBody>
      </p:sp>
      <p:sp>
        <p:nvSpPr>
          <p:cNvPr id="5" name="Rectangle 4"/>
          <p:cNvSpPr/>
          <p:nvPr/>
        </p:nvSpPr>
        <p:spPr>
          <a:xfrm>
            <a:off x="4088166" y="1926454"/>
            <a:ext cx="4572000" cy="3693319"/>
          </a:xfrm>
          <a:prstGeom prst="rect">
            <a:avLst/>
          </a:prstGeom>
        </p:spPr>
        <p:txBody>
          <a:bodyPr>
            <a:spAutoFit/>
          </a:bodyPr>
          <a:lstStyle/>
          <a:p>
            <a:pPr algn="justLow" rtl="1"/>
            <a:r>
              <a:rPr lang="ar-AE" dirty="0">
                <a:solidFill>
                  <a:srgbClr val="000000"/>
                </a:solidFill>
                <a:latin typeface="Dubai" panose="020B0503030403030204" pitchFamily="34" charset="-78"/>
                <a:cs typeface="Dubai" panose="020B0503030403030204" pitchFamily="34" charset="-78"/>
              </a:rPr>
              <a:t>تأتي اللائحة التنفيذية ضمن سعي الحكومة لإرساء معايير واضحة وفعالة في إدارة الموارد البشرية الحكومية وتنميتها وتوضيح واجبات وحقوق الموظفين والحكومة الاتحادية، وتوفير بيئة عمل المناسبة لجميع العاملين فيها، وإعادة هيكلة إجراءات وقوانين الموارد البشرية في الحكومة الاتحادية ، وإطلاق العديد من المبادرات والأنظمة في هذا المجال بما يضمن تلبية احتياجاتها وتحقيق أهدافها التنموية بعيدة المدى.</a:t>
            </a:r>
          </a:p>
          <a:p>
            <a:pPr algn="justLow" rtl="1"/>
            <a:r>
              <a:rPr lang="ar-AE" dirty="0">
                <a:solidFill>
                  <a:srgbClr val="000000"/>
                </a:solidFill>
                <a:latin typeface="Dubai" panose="020B0503030403030204" pitchFamily="34" charset="-78"/>
                <a:cs typeface="Dubai" panose="020B0503030403030204" pitchFamily="34" charset="-78"/>
              </a:rPr>
              <a:t>وتتضمن اللائحة التنفيذية لقانون الموارد البشرية كافة الضوابط والتفاصيل بحقوق وواجبات الموظفين وعمليات التوظيف والتقييم ، وأنظمة الحوافز والإجازات والجزاءات وغيرها من الأمور المتعلقة بالموارد البشرية العاملة في الجهات الحكومية الاتحادية.</a:t>
            </a:r>
          </a:p>
        </p:txBody>
      </p:sp>
      <p:sp>
        <p:nvSpPr>
          <p:cNvPr id="6" name="TextBox 5"/>
          <p:cNvSpPr txBox="1"/>
          <p:nvPr/>
        </p:nvSpPr>
        <p:spPr>
          <a:xfrm>
            <a:off x="0" y="6595200"/>
            <a:ext cx="433526" cy="338554"/>
          </a:xfrm>
          <a:prstGeom prst="rect">
            <a:avLst/>
          </a:prstGeom>
          <a:noFill/>
        </p:spPr>
        <p:txBody>
          <a:bodyPr wrap="square" rtlCol="0">
            <a:spAutoFit/>
          </a:bodyPr>
          <a:lstStyle/>
          <a:p>
            <a:r>
              <a:rPr lang="ar-AE" sz="1600" dirty="0" smtClean="0">
                <a:solidFill>
                  <a:prstClr val="black"/>
                </a:solidFill>
              </a:rPr>
              <a:t>3</a:t>
            </a:r>
            <a:endParaRPr lang="en-US" sz="1600" dirty="0">
              <a:solidFill>
                <a:prstClr val="black"/>
              </a:solidFill>
            </a:endParaRPr>
          </a:p>
        </p:txBody>
      </p:sp>
    </p:spTree>
    <p:extLst>
      <p:ext uri="{BB962C8B-B14F-4D97-AF65-F5344CB8AC3E}">
        <p14:creationId xmlns:p14="http://schemas.microsoft.com/office/powerpoint/2010/main" val="914778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52" y="1422015"/>
            <a:ext cx="8511695" cy="3224729"/>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 </a:t>
            </a:r>
            <a:r>
              <a:rPr lang="ar-AE" sz="1200" dirty="0">
                <a:solidFill>
                  <a:prstClr val="black"/>
                </a:solidFill>
                <a:latin typeface="Sakkal Majalla" panose="02000000000000000000" pitchFamily="2" charset="-78"/>
                <a:cs typeface="Sakkal Majalla" panose="02000000000000000000" pitchFamily="2" charset="-78"/>
              </a:rPr>
              <a:t>يقيس هذا المؤشر نسبة موظفي الحكومة الاتحادية المتدربين.</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تقتضيه متطلبات الوظيفة.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آخر قيمة نهاية فترة القياس</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تحتسب مشاركة الموظف في حضور برامج التدريب والتطوير كمرة واحدة بغض النظر عن تكرار مشاركته لأكثر من مرة، لأن الهدف هو قياس حجم مشاركة الموظفين وليس مدى تكرار مشاركتهم.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استثناء الموظفين التاركين للخدمة من نتيجة المؤشر في البسط والمقام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r>
              <a:rPr lang="ar-AE" sz="1200" b="1" dirty="0">
                <a:solidFill>
                  <a:prstClr val="black"/>
                </a:solidFill>
                <a:latin typeface="Sakkal Majalla" panose="02000000000000000000" pitchFamily="2" charset="-78"/>
                <a:cs typeface="Sakkal Majalla" panose="02000000000000000000" pitchFamily="2" charset="-78"/>
              </a:rPr>
              <a:t>.</a:t>
            </a:r>
            <a:endParaRPr lang="en-US" sz="300" dirty="0">
              <a:solidFill>
                <a:srgbClr val="FF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200" b="1" dirty="0">
                <a:solidFill>
                  <a:srgbClr val="C00000"/>
                </a:solidFill>
                <a:latin typeface="Sakkal Majalla" panose="02000000000000000000" pitchFamily="2" charset="-78"/>
                <a:cs typeface="Sakkal Majalla" panose="02000000000000000000" pitchFamily="2" charset="-78"/>
              </a:rPr>
              <a:t>ملاحظة :</a:t>
            </a:r>
            <a:endParaRPr lang="ar-AE" sz="1100" b="1" dirty="0">
              <a:solidFill>
                <a:srgbClr val="C00000"/>
              </a:solidFill>
              <a:latin typeface="Sakkal Majalla" panose="02000000000000000000" pitchFamily="2" charset="-78"/>
              <a:cs typeface="Sakkal Majalla" panose="02000000000000000000" pitchFamily="2" charset="-78"/>
            </a:endParaRPr>
          </a:p>
          <a:p>
            <a:pPr marL="285750" indent="-285750" algn="r" defTabSz="800100" rtl="1">
              <a:spcBef>
                <a:spcPct val="0"/>
              </a:spcBef>
              <a:spcAft>
                <a:spcPct val="35000"/>
              </a:spcAft>
              <a:buFontTx/>
              <a:buChar char="-"/>
            </a:pPr>
            <a:r>
              <a:rPr lang="ar-AE" sz="1200" dirty="0">
                <a:solidFill>
                  <a:prstClr val="black"/>
                </a:solidFill>
                <a:latin typeface="Sakkal Majalla" panose="02000000000000000000" pitchFamily="2" charset="-78"/>
                <a:cs typeface="Sakkal Majalla" panose="02000000000000000000" pitchFamily="2" charset="-78"/>
              </a:rPr>
              <a:t>يرتبط هذا المؤشر بمؤشر اخر هو معدل ساعات التدريب ولذلك يجب مراعاة الارقام التي يتم تجميعها ضمن المؤشرين بحيث يتم ضمان عدم وجود أي تناقضات أو تعارض.</a:t>
            </a:r>
            <a:endParaRPr lang="en-US" sz="1200" dirty="0">
              <a:solidFill>
                <a:prstClr val="black"/>
              </a:solidFill>
              <a:latin typeface="Sakkal Majalla" panose="02000000000000000000" pitchFamily="2" charset="-78"/>
              <a:cs typeface="Sakkal Majalla" panose="02000000000000000000" pitchFamily="2" charset="-78"/>
            </a:endParaRPr>
          </a:p>
          <a:p>
            <a:pPr marL="285750" indent="-285750" algn="r" defTabSz="800100" rtl="1">
              <a:spcBef>
                <a:spcPct val="0"/>
              </a:spcBef>
              <a:spcAft>
                <a:spcPct val="35000"/>
              </a:spcAft>
              <a:buFontTx/>
              <a:buChar char="-"/>
            </a:pPr>
            <a:endParaRPr lang="en-US" sz="3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2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r>
              <a:rPr lang="en-US" sz="1200" dirty="0">
                <a:solidFill>
                  <a:prstClr val="black"/>
                </a:solidFill>
                <a:latin typeface="Sakkal Majalla" panose="02000000000000000000" pitchFamily="2" charset="-78"/>
                <a:cs typeface="Sakkal Majalla" panose="02000000000000000000" pitchFamily="2" charset="-78"/>
              </a:rPr>
              <a:t>ESB</a:t>
            </a:r>
          </a:p>
        </p:txBody>
      </p:sp>
      <p:sp>
        <p:nvSpPr>
          <p:cNvPr id="4" name="Rounded Rectangle 3"/>
          <p:cNvSpPr/>
          <p:nvPr/>
        </p:nvSpPr>
        <p:spPr>
          <a:xfrm>
            <a:off x="152400" y="971014"/>
            <a:ext cx="8839200" cy="434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182094" y="1047214"/>
            <a:ext cx="4888152"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رقم </a:t>
            </a:r>
            <a:r>
              <a:rPr lang="ar-AE" dirty="0" smtClean="0">
                <a:solidFill>
                  <a:prstClr val="white"/>
                </a:solidFill>
              </a:rPr>
              <a:t>10</a:t>
            </a:r>
            <a:r>
              <a:rPr lang="ar-AE" dirty="0">
                <a:solidFill>
                  <a:prstClr val="white"/>
                </a:solidFill>
              </a:rPr>
              <a:t>: نسبة المتدربين من إجمالي الموظفين</a:t>
            </a:r>
            <a:endParaRPr lang="en-US" dirty="0">
              <a:solidFill>
                <a:prstClr val="white"/>
              </a:solidFill>
            </a:endParaRPr>
          </a:p>
        </p:txBody>
      </p:sp>
      <p:graphicFrame>
        <p:nvGraphicFramePr>
          <p:cNvPr id="8" name="Table 7"/>
          <p:cNvGraphicFramePr>
            <a:graphicFrameLocks noGrp="1"/>
          </p:cNvGraphicFramePr>
          <p:nvPr>
            <p:extLst/>
          </p:nvPr>
        </p:nvGraphicFramePr>
        <p:xfrm>
          <a:off x="611079" y="4792569"/>
          <a:ext cx="7693967" cy="1630680"/>
        </p:xfrm>
        <a:graphic>
          <a:graphicData uri="http://schemas.openxmlformats.org/drawingml/2006/table">
            <a:tbl>
              <a:tblPr firstRow="1" bandRow="1">
                <a:tableStyleId>{5C22544A-7EE6-4342-B048-85BDC9FD1C3A}</a:tableStyleId>
              </a:tblPr>
              <a:tblGrid>
                <a:gridCol w="5407967"/>
                <a:gridCol w="2286000"/>
              </a:tblGrid>
              <a:tr h="182880">
                <a:tc>
                  <a:txBody>
                    <a:bodyPr/>
                    <a:lstStyle/>
                    <a:p>
                      <a:pPr algn="ctr" rtl="1">
                        <a:lnSpc>
                          <a:spcPct val="150000"/>
                        </a:lnSpc>
                      </a:pPr>
                      <a:r>
                        <a:rPr lang="ar-AE" sz="12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200" b="1" dirty="0" smtClean="0">
                          <a:solidFill>
                            <a:prstClr val="black"/>
                          </a:solidFill>
                          <a:latin typeface="Sakkal Majalla" panose="02000000000000000000" pitchFamily="2" charset="-78"/>
                          <a:cs typeface="Sakkal Majalla" panose="02000000000000000000" pitchFamily="2" charset="-78"/>
                        </a:rPr>
                        <a:t>:</a:t>
                      </a:r>
                      <a:endParaRPr lang="ar-AE" sz="12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2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1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100" baseline="0" dirty="0" smtClean="0">
                          <a:solidFill>
                            <a:prstClr val="black"/>
                          </a:solidFill>
                          <a:latin typeface="Sakkal Majalla" panose="02000000000000000000" pitchFamily="2" charset="-78"/>
                          <a:cs typeface="Sakkal Majalla" panose="02000000000000000000" pitchFamily="2" charset="-78"/>
                        </a:rPr>
                        <a:t> ال</a:t>
                      </a:r>
                      <a:r>
                        <a:rPr lang="ar-AE" sz="1100" dirty="0" smtClean="0">
                          <a:solidFill>
                            <a:prstClr val="black"/>
                          </a:solidFill>
                          <a:latin typeface="Sakkal Majalla" panose="02000000000000000000" pitchFamily="2" charset="-78"/>
                          <a:cs typeface="Sakkal Majalla" panose="02000000000000000000" pitchFamily="2" charset="-78"/>
                        </a:rPr>
                        <a:t>مياومة</a:t>
                      </a:r>
                      <a:r>
                        <a:rPr lang="ar-AE" sz="1100" baseline="0" dirty="0" smtClean="0">
                          <a:solidFill>
                            <a:prstClr val="black"/>
                          </a:solidFill>
                          <a:latin typeface="Sakkal Majalla" panose="02000000000000000000" pitchFamily="2" charset="-78"/>
                          <a:cs typeface="Sakkal Majalla" panose="02000000000000000000" pitchFamily="2" charset="-78"/>
                        </a:rPr>
                        <a:t> أو ال</a:t>
                      </a:r>
                      <a:r>
                        <a:rPr lang="ar-AE" sz="11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100" dirty="0" smtClean="0">
                          <a:solidFill>
                            <a:prstClr val="black"/>
                          </a:solidFill>
                          <a:latin typeface="Sakkal Majalla" panose="02000000000000000000" pitchFamily="2" charset="-78"/>
                          <a:cs typeface="Sakkal Majalla" panose="02000000000000000000" pitchFamily="2" charset="-78"/>
                        </a:rPr>
                        <a:t>(4)</a:t>
                      </a:r>
                      <a:r>
                        <a:rPr lang="ar-AE" sz="1100" baseline="0" dirty="0" smtClean="0">
                          <a:solidFill>
                            <a:prstClr val="black"/>
                          </a:solidFill>
                          <a:latin typeface="Sakkal Majalla" panose="02000000000000000000" pitchFamily="2" charset="-78"/>
                          <a:cs typeface="Sakkal Majalla" panose="02000000000000000000" pitchFamily="2" charset="-78"/>
                        </a:rPr>
                        <a:t> </a:t>
                      </a:r>
                      <a:r>
                        <a:rPr lang="ar-AE" sz="11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100" dirty="0" smtClean="0">
                          <a:solidFill>
                            <a:prstClr val="black"/>
                          </a:solidFill>
                          <a:latin typeface="Sakkal Majalla" panose="02000000000000000000" pitchFamily="2" charset="-78"/>
                          <a:cs typeface="Sakkal Majalla" panose="02000000000000000000" pitchFamily="2" charset="-78"/>
                        </a:rPr>
                        <a:t>(5)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1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100" dirty="0" smtClean="0">
                          <a:solidFill>
                            <a:prstClr val="black"/>
                          </a:solidFill>
                          <a:latin typeface="Sakkal Majalla" panose="02000000000000000000" pitchFamily="2" charset="-78"/>
                          <a:cs typeface="Sakkal Majalla" panose="02000000000000000000" pitchFamily="2" charset="-78"/>
                        </a:rPr>
                        <a:t>التعليمي</a:t>
                      </a:r>
                      <a:r>
                        <a:rPr lang="ar-AE" sz="11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(2) يشمل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en-US" sz="1100" baseline="0" dirty="0" smtClean="0">
                          <a:solidFill>
                            <a:prstClr val="black"/>
                          </a:solidFill>
                          <a:latin typeface="Sakkal Majalla" panose="02000000000000000000" pitchFamily="2" charset="-78"/>
                          <a:cs typeface="Sakkal Majalla" panose="02000000000000000000" pitchFamily="2" charset="-78"/>
                        </a:rPr>
                        <a:t>,</a:t>
                      </a:r>
                      <a:r>
                        <a:rPr lang="ar-AE" sz="1100" baseline="0" dirty="0" smtClean="0">
                          <a:solidFill>
                            <a:prstClr val="black"/>
                          </a:solidFill>
                          <a:latin typeface="Sakkal Majalla" panose="02000000000000000000" pitchFamily="2" charset="-78"/>
                          <a:cs typeface="Sakkal Majalla" panose="02000000000000000000" pitchFamily="2" charset="-78"/>
                        </a:rPr>
                        <a:t>والمستشارين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30</a:t>
            </a:fld>
            <a:endParaRPr lang="en-US" sz="1600" b="1" dirty="0">
              <a:solidFill>
                <a:prstClr val="black"/>
              </a:solidFill>
            </a:endParaRPr>
          </a:p>
        </p:txBody>
      </p:sp>
    </p:spTree>
    <p:extLst>
      <p:ext uri="{BB962C8B-B14F-4D97-AF65-F5344CB8AC3E}">
        <p14:creationId xmlns:p14="http://schemas.microsoft.com/office/powerpoint/2010/main" val="339436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26956" y="2066657"/>
          <a:ext cx="8534400" cy="126492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3200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7724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 إجمالي عدد الموظفين المستهدفين بالتدريب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Content Placeholder 11"/>
          <p:cNvGraphicFramePr>
            <a:graphicFrameLocks/>
          </p:cNvGraphicFramePr>
          <p:nvPr>
            <p:extLst/>
          </p:nvPr>
        </p:nvGraphicFramePr>
        <p:xfrm>
          <a:off x="278603" y="4800600"/>
          <a:ext cx="8560597" cy="1554480"/>
        </p:xfrm>
        <a:graphic>
          <a:graphicData uri="http://schemas.openxmlformats.org/drawingml/2006/table">
            <a:tbl>
              <a:tblPr firstRow="1" bandRow="1">
                <a:tableStyleId>{5C22544A-7EE6-4342-B048-85BDC9FD1C3A}</a:tableStyleId>
              </a:tblPr>
              <a:tblGrid>
                <a:gridCol w="6565826"/>
                <a:gridCol w="1994771"/>
              </a:tblGrid>
              <a:tr h="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خلال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 إجمالي عدد الموظفين المستهدفين بالتدريب في الفئات الوظيفية المعتمدة في</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النصف الاول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حصلوا على تدريب خلال</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العام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(بدون تكرار) ÷ إجمالي عدد الموظفين المستهدفين بالتدريب في الفئات الوظيفية المعتمدة في</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05348" y="36576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المتدربين: </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669476"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a:t>
            </a:r>
            <a:r>
              <a:rPr lang="ar-AE" dirty="0" smtClean="0">
                <a:solidFill>
                  <a:prstClr val="white"/>
                </a:solidFill>
              </a:rPr>
              <a:t>رقم 10 : </a:t>
            </a:r>
            <a:r>
              <a:rPr lang="ar-AE" dirty="0">
                <a:solidFill>
                  <a:prstClr val="white"/>
                </a:solidFill>
              </a:rPr>
              <a:t>نسبة المتدربين من إجمالي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31</a:t>
            </a:fld>
            <a:endParaRPr lang="en-US" sz="1600" b="1" dirty="0">
              <a:solidFill>
                <a:prstClr val="black"/>
              </a:solidFill>
            </a:endParaRPr>
          </a:p>
        </p:txBody>
      </p:sp>
    </p:spTree>
    <p:extLst>
      <p:ext uri="{BB962C8B-B14F-4D97-AF65-F5344CB8AC3E}">
        <p14:creationId xmlns:p14="http://schemas.microsoft.com/office/powerpoint/2010/main" val="235584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248897" y="3358502"/>
          <a:ext cx="8534400" cy="124968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243827">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926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1400" dirty="0" smtClean="0">
                          <a:solidFill>
                            <a:schemeClr val="tx1"/>
                          </a:solidFill>
                          <a:latin typeface="Sakkal Majalla" panose="02000000000000000000" pitchFamily="2" charset="-78"/>
                          <a:cs typeface="Sakkal Majalla" panose="02000000000000000000" pitchFamily="2" charset="-78"/>
                        </a:rPr>
                        <a:t>نظام بياناتي</a:t>
                      </a:r>
                      <a:endParaRPr lang="en-US" sz="1400"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400" kern="120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400"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الأداء المحققة في الكفاءات ÷ مجموع نقاط مستويات الأداء المثالية في الكفاءات)× 100</a:t>
                      </a:r>
                      <a:r>
                        <a:rPr lang="ar-AE" sz="1400" b="0" i="0" u="none" strike="noStrike" dirty="0" smtClean="0">
                          <a:solidFill>
                            <a:schemeClr val="tx1"/>
                          </a:solidFill>
                          <a:effectLst/>
                          <a:latin typeface="Sakkal Majalla" panose="02000000000000000000" pitchFamily="2" charset="-78"/>
                          <a:cs typeface="Sakkal Majalla" panose="02000000000000000000" pitchFamily="2" charset="-78"/>
                        </a:rPr>
                        <a:t>%</a:t>
                      </a:r>
                      <a:r>
                        <a:rPr lang="ar-AE" sz="1400" b="0" i="0" u="none" strike="noStrike" baseline="0" dirty="0" smtClean="0">
                          <a:solidFill>
                            <a:schemeClr val="tx1"/>
                          </a:solidFill>
                          <a:effectLst/>
                          <a:latin typeface="Sakkal Majalla" panose="02000000000000000000" pitchFamily="2" charset="-78"/>
                          <a:cs typeface="Sakkal Majalla" panose="02000000000000000000" pitchFamily="2" charset="-78"/>
                        </a:rPr>
                        <a:t> </a:t>
                      </a:r>
                      <a:endParaRPr lang="ar-AE" sz="14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التزايد أفضل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نسبة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سنوي</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Content Placeholder 9"/>
          <p:cNvGraphicFramePr>
            <a:graphicFrameLocks/>
          </p:cNvGraphicFramePr>
          <p:nvPr>
            <p:extLst/>
          </p:nvPr>
        </p:nvGraphicFramePr>
        <p:xfrm>
          <a:off x="248897" y="49622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b="1"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الاداء المثالية في الكفاءات</a:t>
                      </a:r>
                      <a:endParaRPr lang="ar-AE" sz="14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SA" sz="1400" b="1" kern="1200" dirty="0" smtClean="0">
                          <a:solidFill>
                            <a:schemeClr val="tx1"/>
                          </a:solidFill>
                          <a:latin typeface="Sakkal Majalla" panose="02000000000000000000" pitchFamily="2" charset="-78"/>
                          <a:ea typeface="+mn-ea"/>
                          <a:cs typeface="Sakkal Majalla" panose="02000000000000000000" pitchFamily="2" charset="-78"/>
                        </a:rPr>
                        <a:t>مجموع نقاط مستويات الاداء المحققة في الكفاءات</a:t>
                      </a:r>
                      <a:endParaRPr lang="en-US" sz="14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37505" y="2918579"/>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القياس : </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066800"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رقم 11: أثر التدريب على الكفاءات الوظيفية </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32</a:t>
            </a:fld>
            <a:endParaRPr lang="en-US" sz="1600" b="1" dirty="0">
              <a:solidFill>
                <a:prstClr val="black"/>
              </a:solidFill>
            </a:endParaRPr>
          </a:p>
        </p:txBody>
      </p:sp>
      <p:sp>
        <p:nvSpPr>
          <p:cNvPr id="8" name="Rectangle 7"/>
          <p:cNvSpPr/>
          <p:nvPr/>
        </p:nvSpPr>
        <p:spPr>
          <a:xfrm>
            <a:off x="7690141" y="1649290"/>
            <a:ext cx="1189748" cy="369332"/>
          </a:xfrm>
          <a:prstGeom prst="rect">
            <a:avLst/>
          </a:prstGeom>
        </p:spPr>
        <p:txBody>
          <a:bodyPr wrap="non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248897" y="1923689"/>
            <a:ext cx="8630992" cy="923330"/>
          </a:xfrm>
          <a:prstGeom prst="rect">
            <a:avLst/>
          </a:prstGeom>
          <a:noFill/>
        </p:spPr>
        <p:txBody>
          <a:bodyPr wrap="square" rtlCol="0">
            <a:spAutoFit/>
          </a:bodyPr>
          <a:lstStyle/>
          <a:p>
            <a:pPr algn="justLow" rtl="1"/>
            <a:r>
              <a:rPr lang="ar-AE" dirty="0">
                <a:solidFill>
                  <a:prstClr val="black"/>
                </a:solidFill>
              </a:rPr>
              <a:t>يقيس هذا المؤشر مدى جودة مخرجات تنفيذ خطة التدريب في الجهات الاتحادية ( </a:t>
            </a:r>
            <a:r>
              <a:rPr lang="en-US" dirty="0">
                <a:solidFill>
                  <a:prstClr val="black"/>
                </a:solidFill>
              </a:rPr>
              <a:t>outcome</a:t>
            </a:r>
            <a:r>
              <a:rPr lang="ar-AE" dirty="0">
                <a:solidFill>
                  <a:prstClr val="black"/>
                </a:solidFill>
              </a:rPr>
              <a:t> ) من خلال قياس تطور الكفاءات لدى الموظفين المرتبطة بنظام إدارة الأداء في نهاية العام ( المرحلة الأخيرة للتقييم ) من دون التطرق الى الأهداف الفردية </a:t>
            </a:r>
            <a:endParaRPr lang="en-US" dirty="0">
              <a:solidFill>
                <a:prstClr val="black"/>
              </a:solidFill>
            </a:endParaRPr>
          </a:p>
        </p:txBody>
      </p:sp>
    </p:spTree>
    <p:extLst>
      <p:ext uri="{BB962C8B-B14F-4D97-AF65-F5344CB8AC3E}">
        <p14:creationId xmlns:p14="http://schemas.microsoft.com/office/powerpoint/2010/main" val="1024490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66800"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رقم 11: أثر التدريب على الكفاءات الوظيفية *</a:t>
            </a:r>
            <a:endParaRPr lang="en-US" dirty="0">
              <a:solidFill>
                <a:prstClr val="white"/>
              </a:solidFill>
            </a:endParaRPr>
          </a:p>
        </p:txBody>
      </p:sp>
      <p:graphicFrame>
        <p:nvGraphicFramePr>
          <p:cNvPr id="4" name="Table 3"/>
          <p:cNvGraphicFramePr>
            <a:graphicFrameLocks noGrp="1"/>
          </p:cNvGraphicFramePr>
          <p:nvPr>
            <p:extLst/>
          </p:nvPr>
        </p:nvGraphicFramePr>
        <p:xfrm>
          <a:off x="1245079" y="1897332"/>
          <a:ext cx="6475563" cy="1920240"/>
        </p:xfrm>
        <a:graphic>
          <a:graphicData uri="http://schemas.openxmlformats.org/drawingml/2006/table">
            <a:tbl>
              <a:tblPr firstRow="1" bandRow="1">
                <a:tableStyleId>{5940675A-B579-460E-94D1-54222C63F5DA}</a:tableStyleId>
              </a:tblPr>
              <a:tblGrid>
                <a:gridCol w="2158521"/>
                <a:gridCol w="2158521"/>
                <a:gridCol w="2158521"/>
              </a:tblGrid>
              <a:tr h="292585">
                <a:tc gridSpan="3">
                  <a:txBody>
                    <a:bodyPr/>
                    <a:lstStyle/>
                    <a:p>
                      <a:pPr algn="ctr" rtl="1"/>
                      <a:r>
                        <a:rPr lang="ar-AE" sz="2000" kern="1200" dirty="0" smtClean="0">
                          <a:solidFill>
                            <a:schemeClr val="bg1"/>
                          </a:solidFill>
                          <a:latin typeface="Sakkal Majalla" panose="02000000000000000000" pitchFamily="2" charset="-78"/>
                          <a:ea typeface="+mn-ea"/>
                          <a:cs typeface="Sakkal Majalla" panose="02000000000000000000" pitchFamily="2" charset="-78"/>
                        </a:rPr>
                        <a:t>مجموع نقاط مستويات الأداء المثالية في الكفاءات</a:t>
                      </a:r>
                      <a:endParaRPr lang="en-US" sz="20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r>
              <a:tr h="273829">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نتيجة التقييم</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الكفاءات 6</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الكفاءات 9</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CC9900"/>
                    </a:solidFill>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4 يفوق التوقعات بشكل ملحوظ </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smtClean="0">
                          <a:latin typeface="Sakkal Majalla" panose="02000000000000000000" pitchFamily="2" charset="-78"/>
                          <a:cs typeface="Sakkal Majalla" panose="02000000000000000000" pitchFamily="2" charset="-78"/>
                        </a:rPr>
                        <a:t>==</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3 يفوق</a:t>
                      </a:r>
                      <a:r>
                        <a:rPr lang="ar-AE" sz="1400" baseline="0" dirty="0" smtClean="0">
                          <a:latin typeface="Sakkal Majalla" panose="02000000000000000000" pitchFamily="2" charset="-78"/>
                          <a:cs typeface="Sakkal Majalla" panose="02000000000000000000" pitchFamily="2" charset="-78"/>
                        </a:rPr>
                        <a:t> التوقعات</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24</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36</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2 يلبي التوقعات </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18</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27</a:t>
                      </a:r>
                      <a:endParaRPr lang="en-US" sz="1400" dirty="0">
                        <a:latin typeface="Sakkal Majalla" panose="02000000000000000000" pitchFamily="2" charset="-78"/>
                        <a:cs typeface="Sakkal Majalla" panose="02000000000000000000" pitchFamily="2" charset="-78"/>
                      </a:endParaRPr>
                    </a:p>
                  </a:txBody>
                  <a:tcPr/>
                </a:tc>
              </a:tr>
              <a:tr h="273829">
                <a:tc>
                  <a:txBody>
                    <a:bodyPr/>
                    <a:lstStyle/>
                    <a:p>
                      <a:pPr algn="ctr" rtl="1"/>
                      <a:r>
                        <a:rPr lang="ar-AE" sz="1400" dirty="0" smtClean="0">
                          <a:latin typeface="Sakkal Majalla" panose="02000000000000000000" pitchFamily="2" charset="-78"/>
                          <a:cs typeface="Sakkal Majalla" panose="02000000000000000000" pitchFamily="2" charset="-78"/>
                        </a:rPr>
                        <a:t>1 يحتاج</a:t>
                      </a:r>
                      <a:r>
                        <a:rPr lang="ar-AE" sz="1400" baseline="0" dirty="0" smtClean="0">
                          <a:latin typeface="Sakkal Majalla" panose="02000000000000000000" pitchFamily="2" charset="-78"/>
                          <a:cs typeface="Sakkal Majalla" panose="02000000000000000000" pitchFamily="2" charset="-78"/>
                        </a:rPr>
                        <a:t> لتحسين</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12</a:t>
                      </a:r>
                      <a:endParaRPr lang="en-US" sz="1400" dirty="0">
                        <a:latin typeface="Sakkal Majalla" panose="02000000000000000000" pitchFamily="2" charset="-78"/>
                        <a:cs typeface="Sakkal Majalla" panose="02000000000000000000" pitchFamily="2" charset="-78"/>
                      </a:endParaRPr>
                    </a:p>
                  </a:txBody>
                  <a:tcPr/>
                </a:tc>
                <a:tc>
                  <a:txBody>
                    <a:bodyPr/>
                    <a:lstStyle/>
                    <a:p>
                      <a:pPr algn="ctr" rtl="1"/>
                      <a:r>
                        <a:rPr lang="ar-AE" sz="1400" dirty="0" smtClean="0">
                          <a:latin typeface="Sakkal Majalla" panose="02000000000000000000" pitchFamily="2" charset="-78"/>
                          <a:cs typeface="Sakkal Majalla" panose="02000000000000000000" pitchFamily="2" charset="-78"/>
                        </a:rPr>
                        <a:t>18</a:t>
                      </a:r>
                      <a:endParaRPr lang="en-US" sz="1400" dirty="0">
                        <a:latin typeface="Sakkal Majalla" panose="02000000000000000000" pitchFamily="2" charset="-78"/>
                        <a:cs typeface="Sakkal Majalla" panose="02000000000000000000" pitchFamily="2" charset="-78"/>
                      </a:endParaRPr>
                    </a:p>
                  </a:txBody>
                  <a:tcPr/>
                </a:tc>
              </a:tr>
            </a:tbl>
          </a:graphicData>
        </a:graphic>
      </p:graphicFrame>
      <p:sp>
        <p:nvSpPr>
          <p:cNvPr id="6" name="TextBox 5"/>
          <p:cNvSpPr txBox="1"/>
          <p:nvPr/>
        </p:nvSpPr>
        <p:spPr>
          <a:xfrm>
            <a:off x="1245079" y="6438946"/>
            <a:ext cx="7746521" cy="261610"/>
          </a:xfrm>
          <a:prstGeom prst="rect">
            <a:avLst/>
          </a:prstGeom>
          <a:noFill/>
        </p:spPr>
        <p:txBody>
          <a:bodyPr wrap="square" rtlCol="0">
            <a:spAutoFit/>
          </a:bodyPr>
          <a:lstStyle/>
          <a:p>
            <a:pPr algn="r" rtl="1"/>
            <a:r>
              <a:rPr lang="ar-AE" sz="1050" dirty="0" smtClean="0"/>
              <a:t>* يقيس هذا المؤشر نتيجة الكفاءات فقط وليس نتيجة الأهداف الفردية  </a:t>
            </a:r>
            <a:endParaRPr lang="en-US" sz="1050" dirty="0"/>
          </a:p>
        </p:txBody>
      </p:sp>
      <p:sp>
        <p:nvSpPr>
          <p:cNvPr id="14" name="Oval 13"/>
          <p:cNvSpPr/>
          <p:nvPr/>
        </p:nvSpPr>
        <p:spPr>
          <a:xfrm>
            <a:off x="4306737" y="3155516"/>
            <a:ext cx="352246" cy="338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1321" y="3862552"/>
            <a:ext cx="8384875" cy="2585323"/>
          </a:xfrm>
          <a:prstGeom prst="rect">
            <a:avLst/>
          </a:prstGeom>
          <a:noFill/>
        </p:spPr>
        <p:txBody>
          <a:bodyPr wrap="square" rtlCol="0">
            <a:spAutoFit/>
          </a:bodyPr>
          <a:lstStyle/>
          <a:p>
            <a:pPr algn="r"/>
            <a:r>
              <a:rPr lang="ar-AE" dirty="0" smtClean="0">
                <a:latin typeface="Sakkal Majalla" panose="02000000000000000000" pitchFamily="2" charset="-78"/>
                <a:cs typeface="Sakkal Majalla" panose="02000000000000000000" pitchFamily="2" charset="-78"/>
              </a:rPr>
              <a:t>مثال توضيحي :</a:t>
            </a:r>
          </a:p>
          <a:p>
            <a:pPr algn="r"/>
            <a:r>
              <a:rPr lang="ar-SA" sz="1600" b="1" dirty="0">
                <a:latin typeface="Sakkal Majalla" panose="02000000000000000000" pitchFamily="2" charset="-78"/>
                <a:cs typeface="Sakkal Majalla" panose="02000000000000000000" pitchFamily="2" charset="-78"/>
              </a:rPr>
              <a:t>مجموع نقاط مستويات الاداء المحققة في </a:t>
            </a:r>
            <a:r>
              <a:rPr lang="ar-SA" sz="1600" b="1" dirty="0" smtClean="0">
                <a:latin typeface="Sakkal Majalla" panose="02000000000000000000" pitchFamily="2" charset="-78"/>
                <a:cs typeface="Sakkal Majalla" panose="02000000000000000000" pitchFamily="2" charset="-78"/>
              </a:rPr>
              <a:t>الكفاءات</a:t>
            </a:r>
            <a:r>
              <a:rPr lang="ar-AE" sz="1600" dirty="0" smtClean="0">
                <a:latin typeface="Sakkal Majalla" panose="02000000000000000000" pitchFamily="2" charset="-78"/>
                <a:cs typeface="Sakkal Majalla" panose="02000000000000000000" pitchFamily="2" charset="-78"/>
              </a:rPr>
              <a:t> لموظف بناء على (6 )كفاءات لعام 2016 هو ( 11 ) مما يعني بأنه في المستوى ( 2 ) يلبي التوقعات ولتطبيق معادلة قياس أثر التدريب على الكفاءات يجب عمل التالي :</a:t>
            </a:r>
          </a:p>
          <a:p>
            <a:pPr algn="r"/>
            <a:r>
              <a:rPr lang="ar-AE" sz="1600" dirty="0" smtClean="0">
                <a:latin typeface="Sakkal Majalla" panose="02000000000000000000" pitchFamily="2" charset="-78"/>
                <a:cs typeface="Sakkal Majalla" panose="02000000000000000000" pitchFamily="2" charset="-78"/>
              </a:rPr>
              <a:t>11 </a:t>
            </a:r>
            <a:r>
              <a:rPr lang="ar-AE" sz="1600" dirty="0">
                <a:latin typeface="Sakkal Majalla" panose="02000000000000000000" pitchFamily="2" charset="-78"/>
                <a:cs typeface="Sakkal Majalla" panose="02000000000000000000" pitchFamily="2" charset="-78"/>
              </a:rPr>
              <a:t>÷ 18 </a:t>
            </a:r>
            <a:r>
              <a:rPr lang="ar-AE" sz="1600" dirty="0" smtClean="0">
                <a:latin typeface="Sakkal Majalla" panose="02000000000000000000" pitchFamily="2" charset="-78"/>
                <a:cs typeface="Sakkal Majalla" panose="02000000000000000000" pitchFamily="2" charset="-78"/>
              </a:rPr>
              <a:t>× 100 = 61%</a:t>
            </a:r>
          </a:p>
          <a:p>
            <a:pPr algn="r"/>
            <a:endParaRPr lang="ar-AE" sz="1600" dirty="0" smtClean="0">
              <a:latin typeface="Sakkal Majalla" panose="02000000000000000000" pitchFamily="2" charset="-78"/>
              <a:cs typeface="Sakkal Majalla" panose="02000000000000000000" pitchFamily="2" charset="-78"/>
            </a:endParaRPr>
          </a:p>
          <a:p>
            <a:pPr algn="r"/>
            <a:r>
              <a:rPr lang="ar-SA" sz="1600" b="1" dirty="0">
                <a:latin typeface="Sakkal Majalla" panose="02000000000000000000" pitchFamily="2" charset="-78"/>
                <a:cs typeface="Sakkal Majalla" panose="02000000000000000000" pitchFamily="2" charset="-78"/>
              </a:rPr>
              <a:t>مجموع نقاط مستويات الاداء المحققة في الكفاءات</a:t>
            </a: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لنفس الموظف بناء </a:t>
            </a:r>
            <a:r>
              <a:rPr lang="ar-AE" sz="1600" dirty="0">
                <a:latin typeface="Sakkal Majalla" panose="02000000000000000000" pitchFamily="2" charset="-78"/>
                <a:cs typeface="Sakkal Majalla" panose="02000000000000000000" pitchFamily="2" charset="-78"/>
              </a:rPr>
              <a:t>على (6 )كفاءات لعام </a:t>
            </a:r>
            <a:r>
              <a:rPr lang="ar-AE" sz="1600" dirty="0" smtClean="0">
                <a:latin typeface="Sakkal Majalla" panose="02000000000000000000" pitchFamily="2" charset="-78"/>
                <a:cs typeface="Sakkal Majalla" panose="02000000000000000000" pitchFamily="2" charset="-78"/>
              </a:rPr>
              <a:t>2017 هو </a:t>
            </a: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15) مما يعني بأنه لا زال في المستوى الثاني يلبي التوقعات  </a:t>
            </a:r>
            <a:r>
              <a:rPr lang="ar-AE" sz="1600" dirty="0">
                <a:latin typeface="Sakkal Majalla" panose="02000000000000000000" pitchFamily="2" charset="-78"/>
                <a:cs typeface="Sakkal Majalla" panose="02000000000000000000" pitchFamily="2" charset="-78"/>
              </a:rPr>
              <a:t>:</a:t>
            </a:r>
            <a:endParaRPr lang="ar-AE" sz="1600" dirty="0" smtClean="0">
              <a:latin typeface="Sakkal Majalla" panose="02000000000000000000" pitchFamily="2" charset="-78"/>
              <a:cs typeface="Sakkal Majalla" panose="02000000000000000000" pitchFamily="2" charset="-78"/>
            </a:endParaRPr>
          </a:p>
          <a:p>
            <a:pPr algn="r"/>
            <a:r>
              <a:rPr lang="ar-AE" sz="1600" dirty="0" smtClean="0">
                <a:latin typeface="Sakkal Majalla" panose="02000000000000000000" pitchFamily="2" charset="-78"/>
                <a:cs typeface="Sakkal Majalla" panose="02000000000000000000" pitchFamily="2" charset="-78"/>
              </a:rPr>
              <a:t>15 ÷ 18 × 100 = 86%</a:t>
            </a:r>
          </a:p>
          <a:p>
            <a:pPr algn="r"/>
            <a:r>
              <a:rPr lang="ar-AE" sz="1600" dirty="0" smtClean="0">
                <a:latin typeface="Sakkal Majalla" panose="02000000000000000000" pitchFamily="2" charset="-78"/>
                <a:cs typeface="Sakkal Majalla" panose="02000000000000000000" pitchFamily="2" charset="-78"/>
              </a:rPr>
              <a:t>بناء </a:t>
            </a:r>
            <a:r>
              <a:rPr lang="ar-AE" sz="1600" dirty="0">
                <a:latin typeface="Sakkal Majalla" panose="02000000000000000000" pitchFamily="2" charset="-78"/>
                <a:cs typeface="Sakkal Majalla" panose="02000000000000000000" pitchFamily="2" charset="-78"/>
              </a:rPr>
              <a:t>على ما سبق فإن الموظف حقق تطور في مستوى الكفاءات الوظيفية حيث بلغت نسبة العائد من التدريب في عام 2017 ( 86% ) </a:t>
            </a:r>
            <a:r>
              <a:rPr lang="ar-AE" sz="1600" dirty="0" smtClean="0">
                <a:latin typeface="Sakkal Majalla" panose="02000000000000000000" pitchFamily="2" charset="-78"/>
                <a:cs typeface="Sakkal Majalla" panose="02000000000000000000" pitchFamily="2" charset="-78"/>
              </a:rPr>
              <a:t>مقارنة بعام 2016 والتي بلغت ( 61% )</a:t>
            </a:r>
            <a:endParaRPr lang="en-US" sz="1600" dirty="0">
              <a:latin typeface="Sakkal Majalla" panose="02000000000000000000" pitchFamily="2" charset="-78"/>
              <a:cs typeface="Sakkal Majalla" panose="02000000000000000000" pitchFamily="2" charset="-78"/>
            </a:endParaRPr>
          </a:p>
        </p:txBody>
      </p:sp>
      <p:cxnSp>
        <p:nvCxnSpPr>
          <p:cNvPr id="7" name="Straight Arrow Connector 6"/>
          <p:cNvCxnSpPr/>
          <p:nvPr/>
        </p:nvCxnSpPr>
        <p:spPr>
          <a:xfrm>
            <a:off x="4658983" y="3444133"/>
            <a:ext cx="3639628" cy="1308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586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775610"/>
            <a:ext cx="8382000" cy="4955203"/>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ar-AE" sz="1000" dirty="0">
              <a:solidFill>
                <a:srgbClr val="C00000"/>
              </a:solidFill>
              <a:latin typeface="Sakkal Majalla" panose="02000000000000000000" pitchFamily="2" charset="-78"/>
              <a:cs typeface="Sakkal Majalla" panose="02000000000000000000" pitchFamily="2" charset="-78"/>
            </a:endParaRPr>
          </a:p>
          <a:p>
            <a:pPr algn="justLow" rtl="1"/>
            <a:r>
              <a:rPr lang="ar-AE" sz="1600" dirty="0">
                <a:solidFill>
                  <a:prstClr val="black"/>
                </a:solidFill>
                <a:latin typeface="Sakkal Majalla" panose="02000000000000000000" pitchFamily="2" charset="-78"/>
                <a:cs typeface="Sakkal Majalla" panose="02000000000000000000" pitchFamily="2" charset="-78"/>
              </a:rPr>
              <a:t>يقيس نسبة الدوران الوظيفي جهود الجهة الاتحادية في المحافظة على الموظفين بحيث يعكس رضاهم عنها ومعدل ترك الوظيفة وتسرب الكفاءات في الحكومة الاتحادية سواء كان إنهاء الخدمة اختيارية كالاستقالة أو إجبارية كالإقالة أو النقل إلى خارج الجهة</a:t>
            </a: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en-US"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ar-AE" sz="1600" dirty="0">
              <a:solidFill>
                <a:prstClr val="black"/>
              </a:solidFill>
              <a:latin typeface="Sakkal Majalla" panose="02000000000000000000" pitchFamily="2" charset="-78"/>
              <a:cs typeface="Sakkal Majalla" panose="02000000000000000000" pitchFamily="2" charset="-78"/>
            </a:endParaRPr>
          </a:p>
          <a:p>
            <a:pPr algn="just" rtl="1"/>
            <a:endParaRPr lang="en-US" sz="1600" dirty="0">
              <a:solidFill>
                <a:prstClr val="black"/>
              </a:solidFill>
              <a:latin typeface="Sakkal Majalla" panose="02000000000000000000" pitchFamily="2" charset="-78"/>
              <a:cs typeface="Sakkal Majalla" panose="02000000000000000000" pitchFamily="2" charset="-78"/>
            </a:endParaRPr>
          </a:p>
          <a:p>
            <a:pPr algn="just" rtl="1"/>
            <a:r>
              <a:rPr lang="ar-AE" sz="1600" b="1" dirty="0">
                <a:solidFill>
                  <a:srgbClr val="C00000"/>
                </a:solidFill>
                <a:latin typeface="Sakkal Majalla" panose="02000000000000000000" pitchFamily="2" charset="-78"/>
                <a:cs typeface="Sakkal Majalla" panose="02000000000000000000" pitchFamily="2" charset="-78"/>
              </a:rPr>
              <a:t>ملاحظة :</a:t>
            </a:r>
            <a:endParaRPr lang="en-US" sz="1600" b="1" dirty="0">
              <a:solidFill>
                <a:srgbClr val="C00000"/>
              </a:solidFill>
              <a:latin typeface="Sakkal Majalla" panose="02000000000000000000" pitchFamily="2" charset="-78"/>
              <a:cs typeface="Sakkal Majalla" panose="02000000000000000000" pitchFamily="2" charset="-78"/>
            </a:endParaRPr>
          </a:p>
          <a:p>
            <a:pPr algn="just" rtl="1"/>
            <a:endParaRPr lang="ar-AE" sz="500" b="1" dirty="0">
              <a:solidFill>
                <a:srgbClr val="C00000"/>
              </a:solidFill>
              <a:latin typeface="Sakkal Majalla" panose="02000000000000000000" pitchFamily="2" charset="-78"/>
              <a:cs typeface="Sakkal Majalla" panose="02000000000000000000" pitchFamily="2" charset="-78"/>
            </a:endParaRPr>
          </a:p>
          <a:p>
            <a:pPr marL="285750" indent="-285750" algn="justLow" rtl="1">
              <a:buFontTx/>
              <a:buChar char="-"/>
            </a:pPr>
            <a:r>
              <a:rPr lang="ar-AE" sz="1600" dirty="0">
                <a:solidFill>
                  <a:prstClr val="black"/>
                </a:solidFill>
                <a:latin typeface="Sakkal Majalla" panose="02000000000000000000" pitchFamily="2" charset="-78"/>
                <a:cs typeface="Sakkal Majalla" panose="02000000000000000000" pitchFamily="2" charset="-78"/>
              </a:rPr>
              <a:t>يشترط مؤشر الدوران الوظيفي انقضاء فترة الانذار الخاصة بالموظف المستقيل وذلك لاحتسابه ضمن المؤشر. على سبيل المثال : تم تحديد 1-7-2015 كأخر يوم لموظف و عليه يتم احتساب الموظف في مؤشر الدوران الوظيفي «للنصف الثاني» وليس ابتداءً من تاريخ طلب الاستقالة ويستثنى من ذلك الاستثناءات من فترة الإنذار بقرار من رئيس الجهة </a:t>
            </a: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justLow" rtl="1">
              <a:buFontTx/>
              <a:buChar char="-"/>
            </a:pPr>
            <a:endParaRPr lang="en-US" sz="500" dirty="0">
              <a:solidFill>
                <a:prstClr val="black"/>
              </a:solidFill>
              <a:latin typeface="Sakkal Majalla" panose="02000000000000000000" pitchFamily="2" charset="-78"/>
              <a:cs typeface="Sakkal Majalla" panose="02000000000000000000" pitchFamily="2" charset="-78"/>
            </a:endParaRPr>
          </a:p>
          <a:p>
            <a:pPr marL="285750" indent="-285750" algn="justLow" rtl="1">
              <a:buFontTx/>
              <a:buChar char="-"/>
            </a:pPr>
            <a:r>
              <a:rPr lang="ar-AE" sz="16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12 </a:t>
            </a:r>
            <a:r>
              <a:rPr lang="ar-AE" dirty="0">
                <a:solidFill>
                  <a:prstClr val="white"/>
                </a:solidFill>
              </a:rPr>
              <a:t>: </a:t>
            </a:r>
            <a:r>
              <a:rPr lang="ar-AE" dirty="0" smtClean="0">
                <a:solidFill>
                  <a:prstClr val="white"/>
                </a:solidFill>
              </a:rPr>
              <a:t>نسبة </a:t>
            </a:r>
            <a:r>
              <a:rPr lang="ar-AE" dirty="0">
                <a:solidFill>
                  <a:prstClr val="white"/>
                </a:solidFill>
              </a:rPr>
              <a:t>الدوران الوظيفي</a:t>
            </a:r>
            <a:endParaRPr lang="en-US" dirty="0">
              <a:solidFill>
                <a:prstClr val="white"/>
              </a:solidFill>
            </a:endParaRPr>
          </a:p>
        </p:txBody>
      </p:sp>
      <p:graphicFrame>
        <p:nvGraphicFramePr>
          <p:cNvPr id="6" name="Table 5"/>
          <p:cNvGraphicFramePr>
            <a:graphicFrameLocks noGrp="1"/>
          </p:cNvGraphicFramePr>
          <p:nvPr>
            <p:extLst/>
          </p:nvPr>
        </p:nvGraphicFramePr>
        <p:xfrm>
          <a:off x="396815" y="3124200"/>
          <a:ext cx="8289985" cy="1783080"/>
        </p:xfrm>
        <a:graphic>
          <a:graphicData uri="http://schemas.openxmlformats.org/drawingml/2006/table">
            <a:tbl>
              <a:tblPr firstRow="1" bandRow="1">
                <a:tableStyleId>{5C22544A-7EE6-4342-B048-85BDC9FD1C3A}</a:tableStyleId>
              </a:tblPr>
              <a:tblGrid>
                <a:gridCol w="3364024"/>
                <a:gridCol w="4925961"/>
              </a:tblGrid>
              <a:tr h="290208">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( 2) العقود المؤقتة أو</a:t>
                      </a:r>
                      <a:r>
                        <a:rPr lang="ar-AE" sz="1400" baseline="0" dirty="0" smtClean="0">
                          <a:solidFill>
                            <a:prstClr val="black"/>
                          </a:solidFill>
                          <a:latin typeface="Sakkal Majalla" panose="02000000000000000000" pitchFamily="2" charset="-78"/>
                          <a:cs typeface="Sakkal Majalla" panose="02000000000000000000" pitchFamily="2" charset="-78"/>
                        </a:rPr>
                        <a:t> ال</a:t>
                      </a:r>
                      <a:r>
                        <a:rPr lang="ar-AE" sz="1400" dirty="0" smtClean="0">
                          <a:solidFill>
                            <a:prstClr val="black"/>
                          </a:solidFill>
                          <a:latin typeface="Sakkal Majalla" panose="02000000000000000000" pitchFamily="2" charset="-78"/>
                          <a:cs typeface="Sakkal Majalla" panose="02000000000000000000" pitchFamily="2" charset="-78"/>
                        </a:rPr>
                        <a:t>مياومة</a:t>
                      </a:r>
                      <a:r>
                        <a:rPr lang="ar-AE" sz="1400" baseline="0" dirty="0" smtClean="0">
                          <a:solidFill>
                            <a:prstClr val="black"/>
                          </a:solidFill>
                          <a:latin typeface="Sakkal Majalla" panose="02000000000000000000" pitchFamily="2" charset="-78"/>
                          <a:cs typeface="Sakkal Majalla" panose="02000000000000000000" pitchFamily="2" charset="-78"/>
                        </a:rPr>
                        <a:t> أو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(3)</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حالات بلوغ سن التقاعد</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حالات الوفاة</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p>
                      <a:pPr marL="0" marR="0" indent="0" algn="just" defTabSz="914400" rtl="1" eaLnBrk="1" fontAlgn="auto" latinLnBrk="0" hangingPunct="1">
                        <a:lnSpc>
                          <a:spcPct val="100000"/>
                        </a:lnSpc>
                        <a:spcBef>
                          <a:spcPts val="0"/>
                        </a:spcBef>
                        <a:spcAft>
                          <a:spcPts val="0"/>
                        </a:spcAft>
                        <a:buClrTx/>
                        <a:buSzTx/>
                        <a:buFontTx/>
                        <a:buNone/>
                        <a:tabLst/>
                        <a:defRPr/>
                      </a:pPr>
                      <a:r>
                        <a:rPr lang="ar-AE" sz="1400" baseline="0" dirty="0" smtClean="0">
                          <a:solidFill>
                            <a:prstClr val="black"/>
                          </a:solidFill>
                          <a:latin typeface="Sakkal Majalla" panose="02000000000000000000" pitchFamily="2" charset="-78"/>
                          <a:cs typeface="Sakkal Majalla" panose="02000000000000000000" pitchFamily="2" charset="-78"/>
                        </a:rPr>
                        <a:t>(6) </a:t>
                      </a:r>
                      <a:r>
                        <a:rPr lang="ar-AE" sz="1400" dirty="0" smtClean="0">
                          <a:solidFill>
                            <a:prstClr val="black"/>
                          </a:solidFill>
                          <a:latin typeface="Sakkal Majalla" panose="02000000000000000000" pitchFamily="2" charset="-78"/>
                          <a:cs typeface="Sakkal Majalla" panose="02000000000000000000" pitchFamily="2" charset="-78"/>
                        </a:rPr>
                        <a:t>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34</a:t>
            </a:fld>
            <a:endParaRPr lang="en-US" sz="1600" b="1" dirty="0">
              <a:solidFill>
                <a:prstClr val="black"/>
              </a:solidFill>
            </a:endParaRPr>
          </a:p>
        </p:txBody>
      </p:sp>
    </p:spTree>
    <p:extLst>
      <p:ext uri="{BB962C8B-B14F-4D97-AF65-F5344CB8AC3E}">
        <p14:creationId xmlns:p14="http://schemas.microsoft.com/office/powerpoint/2010/main" val="1828015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81000" y="2139244"/>
          <a:ext cx="8458200" cy="893324"/>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249676">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المصدر</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المعادلة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نمط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وحدة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الدورية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88524">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نظام بياناتي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kern="120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 اجمالي الموظفين الفعليين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التناقص  أفضل</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نسبة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نصف سنوي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4" name="Content Placeholder 9"/>
          <p:cNvGraphicFramePr>
            <a:graphicFrameLocks/>
          </p:cNvGraphicFramePr>
          <p:nvPr>
            <p:extLst/>
          </p:nvPr>
        </p:nvGraphicFramePr>
        <p:xfrm>
          <a:off x="381000" y="3282244"/>
          <a:ext cx="8458200" cy="832556"/>
        </p:xfrm>
        <a:graphic>
          <a:graphicData uri="http://schemas.openxmlformats.org/drawingml/2006/table">
            <a:tbl>
              <a:tblPr firstRow="1" bandRow="1">
                <a:tableStyleId>{5C22544A-7EE6-4342-B048-85BDC9FD1C3A}</a:tableStyleId>
              </a:tblPr>
              <a:tblGrid>
                <a:gridCol w="4480161"/>
                <a:gridCol w="3978039"/>
              </a:tblGrid>
              <a:tr h="3048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7756">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اجمالي الموظفين الفعليين</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في نهاية العام </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12 </a:t>
            </a:r>
            <a:r>
              <a:rPr lang="ar-AE" dirty="0">
                <a:solidFill>
                  <a:prstClr val="white"/>
                </a:solidFill>
              </a:rPr>
              <a:t>: </a:t>
            </a:r>
            <a:r>
              <a:rPr lang="ar-AE" dirty="0" smtClean="0">
                <a:solidFill>
                  <a:prstClr val="white"/>
                </a:solidFill>
              </a:rPr>
              <a:t>نسبة </a:t>
            </a:r>
            <a:r>
              <a:rPr lang="ar-AE" dirty="0">
                <a:solidFill>
                  <a:prstClr val="white"/>
                </a:solidFill>
              </a:rPr>
              <a:t>الدوران الوظيفي</a:t>
            </a:r>
            <a:endParaRPr lang="en-US" dirty="0">
              <a:solidFill>
                <a:prstClr val="white"/>
              </a:solidFill>
            </a:endParaRPr>
          </a:p>
        </p:txBody>
      </p:sp>
      <p:sp>
        <p:nvSpPr>
          <p:cNvPr id="7" name="TextBox 6"/>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الدوران الوظيفي:</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35</a:t>
            </a:fld>
            <a:endParaRPr lang="en-US" sz="1600" b="1" dirty="0">
              <a:solidFill>
                <a:prstClr val="black"/>
              </a:solidFill>
            </a:endParaRPr>
          </a:p>
        </p:txBody>
      </p:sp>
    </p:spTree>
    <p:extLst>
      <p:ext uri="{BB962C8B-B14F-4D97-AF65-F5344CB8AC3E}">
        <p14:creationId xmlns:p14="http://schemas.microsoft.com/office/powerpoint/2010/main" val="1509407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143000" y="1066800"/>
            <a:ext cx="716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المؤشر </a:t>
            </a:r>
            <a:r>
              <a:rPr lang="ar-AE" dirty="0" smtClean="0">
                <a:solidFill>
                  <a:prstClr val="white"/>
                </a:solidFill>
              </a:rPr>
              <a:t>13 : نسبة </a:t>
            </a:r>
            <a:r>
              <a:rPr lang="ar-AE" dirty="0">
                <a:solidFill>
                  <a:prstClr val="white"/>
                </a:solidFill>
              </a:rPr>
              <a:t>تكلفة اجمالي الموظفين من ميزانية الجهة</a:t>
            </a:r>
            <a:endParaRPr lang="en-US" dirty="0">
              <a:solidFill>
                <a:prstClr val="white"/>
              </a:solidFill>
            </a:endParaRPr>
          </a:p>
        </p:txBody>
      </p:sp>
      <p:sp>
        <p:nvSpPr>
          <p:cNvPr id="10" name="Rectangle 9"/>
          <p:cNvSpPr/>
          <p:nvPr/>
        </p:nvSpPr>
        <p:spPr>
          <a:xfrm>
            <a:off x="533400" y="1676400"/>
            <a:ext cx="8305800" cy="2163669"/>
          </a:xfrm>
          <a:prstGeom prst="rect">
            <a:avLst/>
          </a:prstGeom>
        </p:spPr>
        <p:txBody>
          <a:bodyPr wrap="square">
            <a:spAutoFit/>
          </a:bodyPr>
          <a:lstStyle/>
          <a:p>
            <a:pPr algn="just" defTabSz="800100" rtl="1">
              <a:spcBef>
                <a:spcPct val="0"/>
              </a:spcBef>
              <a:spcAft>
                <a:spcPct val="35000"/>
              </a:spcAft>
            </a:pPr>
            <a:endParaRPr lang="en-US" sz="1600" b="1"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يقيس هذا المؤشر نسبة تكلفة الانتاجية لرأس المال البشري في الجهات الاتحادية مقارنة بإجمالي الموظفين بحيث يتم احتساب نسبة التكلفة المالية التي تُنفق على الموظفين من  الميزانية العامة للجهة </a:t>
            </a:r>
            <a:endParaRPr lang="en-US" sz="16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en-US" sz="10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يستثنى من قياس المؤشر</a:t>
            </a:r>
            <a:r>
              <a:rPr lang="en-US" sz="1600" b="1" dirty="0">
                <a:solidFill>
                  <a:prstClr val="black"/>
                </a:solidFill>
                <a:latin typeface="Sakkal Majalla" panose="02000000000000000000" pitchFamily="2" charset="-78"/>
                <a:cs typeface="Sakkal Majalla" panose="02000000000000000000" pitchFamily="2" charset="-78"/>
              </a:rPr>
              <a:t>:</a:t>
            </a:r>
            <a:endParaRPr lang="ar-AE" sz="16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المصروفات التي ترتبط  بالانشطة الاساسية للجهة  وليست لها علاقة مباشرة بكلفة الموظفين ( الاعانات الاجتماعية ، البعثات الدراسية ،،الخ )</a:t>
            </a: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nvPr>
        </p:nvGraphicFramePr>
        <p:xfrm>
          <a:off x="522514" y="4419602"/>
          <a:ext cx="8294915" cy="887186"/>
        </p:xfrm>
        <a:graphic>
          <a:graphicData uri="http://schemas.openxmlformats.org/drawingml/2006/table">
            <a:tbl>
              <a:tblPr firstRow="1" bandRow="1">
                <a:tableStyleId>{5C22544A-7EE6-4342-B048-85BDC9FD1C3A}</a:tableStyleId>
              </a:tblPr>
              <a:tblGrid>
                <a:gridCol w="1382486"/>
                <a:gridCol w="2764971"/>
                <a:gridCol w="1382486"/>
                <a:gridCol w="1382486"/>
                <a:gridCol w="1382486"/>
              </a:tblGrid>
              <a:tr h="35733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9856">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إجمالي المصروفات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2" name="Content Placeholder 9"/>
          <p:cNvGraphicFramePr>
            <a:graphicFrameLocks/>
          </p:cNvGraphicFramePr>
          <p:nvPr>
            <p:extLst/>
          </p:nvPr>
        </p:nvGraphicFramePr>
        <p:xfrm>
          <a:off x="533400" y="5562600"/>
          <a:ext cx="8294914" cy="762002"/>
        </p:xfrm>
        <a:graphic>
          <a:graphicData uri="http://schemas.openxmlformats.org/drawingml/2006/table">
            <a:tbl>
              <a:tblPr firstRow="1" bandRow="1">
                <a:tableStyleId>{5C22544A-7EE6-4342-B048-85BDC9FD1C3A}</a:tableStyleId>
              </a:tblPr>
              <a:tblGrid>
                <a:gridCol w="4147457"/>
                <a:gridCol w="4147457"/>
              </a:tblGrid>
              <a:tr h="32870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293">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إجمالي المصروفات ( بدون</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بند المشاريع )</a:t>
                      </a:r>
                      <a:endParaRPr lang="en-US" sz="11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3418114" y="37338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36</a:t>
            </a:fld>
            <a:endParaRPr lang="en-US" sz="1600" b="1" dirty="0">
              <a:solidFill>
                <a:prstClr val="black"/>
              </a:solidFill>
            </a:endParaRPr>
          </a:p>
        </p:txBody>
      </p:sp>
    </p:spTree>
    <p:extLst>
      <p:ext uri="{BB962C8B-B14F-4D97-AF65-F5344CB8AC3E}">
        <p14:creationId xmlns:p14="http://schemas.microsoft.com/office/powerpoint/2010/main" val="3412078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1000" y="1447800"/>
            <a:ext cx="8420100" cy="1621982"/>
          </a:xfrm>
          <a:prstGeom prst="rect">
            <a:avLst/>
          </a:prstGeom>
        </p:spPr>
        <p:txBody>
          <a:bodyPr wrap="square">
            <a:spAutoFit/>
          </a:bodyPr>
          <a:lstStyle/>
          <a:p>
            <a:pPr algn="just" defTabSz="800100" rtl="1">
              <a:lnSpc>
                <a:spcPct val="150000"/>
              </a:lnSpc>
              <a:spcBef>
                <a:spcPct val="0"/>
              </a:spcBef>
              <a:spcAft>
                <a:spcPct val="35000"/>
              </a:spcAft>
            </a:pPr>
            <a:endParaRPr lang="en-US" sz="1600" b="1"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en-US" sz="1000" b="1" dirty="0">
              <a:solidFill>
                <a:srgbClr val="C00000"/>
              </a:solidFill>
              <a:latin typeface="Sakkal Majalla" panose="02000000000000000000" pitchFamily="2" charset="-78"/>
              <a:cs typeface="Sakkal Majalla" panose="02000000000000000000" pitchFamily="2" charset="-78"/>
            </a:endParaRPr>
          </a:p>
          <a:p>
            <a:pPr algn="r" defTabSz="800100" rtl="1">
              <a:spcBef>
                <a:spcPct val="0"/>
              </a:spcBef>
              <a:spcAft>
                <a:spcPct val="35000"/>
              </a:spcAft>
            </a:pP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يقيس هذا المؤشر معدل تكلفة الموظف في الجهة بحيث يتم قياس المعدل العام لتكلفة كل موظف في الجهة من خلال الميزانية المرصودة </a:t>
            </a:r>
            <a:r>
              <a:rPr lang="ar-AE" sz="1600" b="1" dirty="0">
                <a:solidFill>
                  <a:prstClr val="black"/>
                </a:solidFill>
                <a:latin typeface="Sakkal Majalla" panose="02000000000000000000" pitchFamily="2" charset="-78"/>
                <a:cs typeface="Sakkal Majalla" panose="02000000000000000000" pitchFamily="2" charset="-78"/>
              </a:rPr>
              <a:t> </a:t>
            </a:r>
            <a:r>
              <a:rPr lang="ar-AE" sz="1600" dirty="0">
                <a:solidFill>
                  <a:prstClr val="black"/>
                </a:solidFill>
                <a:latin typeface="Sakkal Majalla" panose="02000000000000000000" pitchFamily="2" charset="-78"/>
                <a:cs typeface="Sakkal Majalla" panose="02000000000000000000" pitchFamily="2" charset="-78"/>
              </a:rPr>
              <a:t>للموظفين في الجهة </a:t>
            </a:r>
          </a:p>
        </p:txBody>
      </p:sp>
      <p:sp>
        <p:nvSpPr>
          <p:cNvPr id="15" name="Title 1"/>
          <p:cNvSpPr txBox="1">
            <a:spLocks/>
          </p:cNvSpPr>
          <p:nvPr/>
        </p:nvSpPr>
        <p:spPr>
          <a:xfrm>
            <a:off x="1143000" y="1066800"/>
            <a:ext cx="6515100" cy="369332"/>
          </a:xfrm>
          <a:prstGeom prst="rect">
            <a:avLst/>
          </a:prstGeom>
          <a:noFill/>
          <a:ln>
            <a:noFill/>
          </a:ln>
        </p:spPr>
        <p:txBody>
          <a:bodyPr wrap="square" rtlCol="0">
            <a:spAutoFit/>
          </a:bodyPr>
          <a:lstStyle>
            <a:defPPr>
              <a:defRPr lang="en-US"/>
            </a:defPPr>
            <a:lvl1pPr algn="ctr" rtl="1">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14: معدل </a:t>
            </a:r>
            <a:r>
              <a:rPr lang="ar-AE" dirty="0">
                <a:solidFill>
                  <a:prstClr val="white"/>
                </a:solidFill>
              </a:rPr>
              <a:t>تكلفة الموظف</a:t>
            </a:r>
            <a:r>
              <a:rPr lang="en-US" dirty="0">
                <a:solidFill>
                  <a:prstClr val="white"/>
                </a:solidFill>
              </a:rPr>
              <a:t> </a:t>
            </a:r>
            <a:r>
              <a:rPr lang="ar-AE" dirty="0">
                <a:solidFill>
                  <a:prstClr val="white"/>
                </a:solidFill>
              </a:rPr>
              <a:t>في الجهة</a:t>
            </a:r>
            <a:endParaRPr lang="en-US" dirty="0">
              <a:solidFill>
                <a:prstClr val="white"/>
              </a:solidFill>
            </a:endParaRPr>
          </a:p>
        </p:txBody>
      </p:sp>
      <p:graphicFrame>
        <p:nvGraphicFramePr>
          <p:cNvPr id="16" name="Content Placeholder 9"/>
          <p:cNvGraphicFramePr>
            <a:graphicFrameLocks/>
          </p:cNvGraphicFramePr>
          <p:nvPr>
            <p:extLst/>
          </p:nvPr>
        </p:nvGraphicFramePr>
        <p:xfrm>
          <a:off x="457200" y="3657600"/>
          <a:ext cx="8371115" cy="1066800"/>
        </p:xfrm>
        <a:graphic>
          <a:graphicData uri="http://schemas.openxmlformats.org/drawingml/2006/table">
            <a:tbl>
              <a:tblPr firstRow="1" bandRow="1">
                <a:tableStyleId>{5C22544A-7EE6-4342-B048-85BDC9FD1C3A}</a:tableStyleId>
              </a:tblPr>
              <a:tblGrid>
                <a:gridCol w="1395186"/>
                <a:gridCol w="2790371"/>
                <a:gridCol w="1395186"/>
                <a:gridCol w="1395186"/>
                <a:gridCol w="1395186"/>
              </a:tblGrid>
              <a:tr h="355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11200">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مجموع الموظفين في نهاية فترة القياس </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457200" y="4953000"/>
          <a:ext cx="8371114" cy="838200"/>
        </p:xfrm>
        <a:graphic>
          <a:graphicData uri="http://schemas.openxmlformats.org/drawingml/2006/table">
            <a:tbl>
              <a:tblPr firstRow="1" bandRow="1">
                <a:tableStyleId>{5C22544A-7EE6-4342-B048-85BDC9FD1C3A}</a:tableStyleId>
              </a:tblPr>
              <a:tblGrid>
                <a:gridCol w="4185557"/>
                <a:gridCol w="4185557"/>
              </a:tblGrid>
              <a:tr h="26232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3340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مجموع الموظفين</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kern="1200" noProof="0" dirty="0" smtClean="0">
                          <a:solidFill>
                            <a:srgbClr val="000000"/>
                          </a:solidFill>
                          <a:effectLst/>
                          <a:latin typeface="Sakkal Majalla" panose="02000000000000000000" pitchFamily="2" charset="-78"/>
                          <a:ea typeface="+mn-ea"/>
                          <a:cs typeface="Sakkal Majalla" panose="02000000000000000000" pitchFamily="2" charset="-78"/>
                        </a:rPr>
                        <a:t>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extBox 17"/>
          <p:cNvSpPr txBox="1"/>
          <p:nvPr/>
        </p:nvSpPr>
        <p:spPr>
          <a:xfrm>
            <a:off x="3418114" y="31242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37</a:t>
            </a:fld>
            <a:endParaRPr lang="en-US" sz="1600" b="1" dirty="0">
              <a:solidFill>
                <a:prstClr val="black"/>
              </a:solidFill>
            </a:endParaRPr>
          </a:p>
        </p:txBody>
      </p:sp>
    </p:spTree>
    <p:extLst>
      <p:ext uri="{BB962C8B-B14F-4D97-AF65-F5344CB8AC3E}">
        <p14:creationId xmlns:p14="http://schemas.microsoft.com/office/powerpoint/2010/main" val="65865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15: فعالية استخدام أنظمة الموارد البشرية الالكترونية و الذكية </a:t>
            </a:r>
            <a:endParaRPr lang="en-US" sz="1800" dirty="0">
              <a:solidFill>
                <a:prstClr val="white"/>
              </a:solidFill>
              <a:cs typeface="PT Bold Heading" panose="02010400000000000000" pitchFamily="2" charset="-78"/>
            </a:endParaRPr>
          </a:p>
        </p:txBody>
      </p:sp>
      <p:sp>
        <p:nvSpPr>
          <p:cNvPr id="13" name="TextBox 12"/>
          <p:cNvSpPr txBox="1"/>
          <p:nvPr/>
        </p:nvSpPr>
        <p:spPr>
          <a:xfrm>
            <a:off x="3418619" y="4242541"/>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14" name="Table 13"/>
          <p:cNvGraphicFramePr>
            <a:graphicFrameLocks noGrp="1"/>
          </p:cNvGraphicFramePr>
          <p:nvPr>
            <p:extLst/>
          </p:nvPr>
        </p:nvGraphicFramePr>
        <p:xfrm>
          <a:off x="464396" y="2532550"/>
          <a:ext cx="8305801" cy="1472184"/>
        </p:xfrm>
        <a:graphic>
          <a:graphicData uri="http://schemas.openxmlformats.org/drawingml/2006/table">
            <a:tbl>
              <a:tblPr rtl="1" firstRow="1" firstCol="1" bandRow="1"/>
              <a:tblGrid>
                <a:gridCol w="2466832"/>
                <a:gridCol w="2420204"/>
                <a:gridCol w="3418765"/>
              </a:tblGrid>
              <a:tr h="0">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اجراءات </a:t>
                      </a:r>
                      <a:r>
                        <a:rPr lang="ar-SA" sz="1400" b="1" dirty="0">
                          <a:solidFill>
                            <a:srgbClr val="000000"/>
                          </a:solidFill>
                          <a:effectLst/>
                          <a:latin typeface="Calibri"/>
                          <a:ea typeface="Calibri"/>
                          <a:cs typeface="Sakkal Majalla"/>
                        </a:rPr>
                        <a:t>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الأجور والرواتب</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التقارير الاحصائية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إدارة الأداء الوظيفي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التدريب والتطوير الالكتروني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التطبيقات الذكية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a:t>
                      </a:r>
                      <a:r>
                        <a:rPr lang="ar-AE" sz="1400" b="1" dirty="0" smtClean="0">
                          <a:solidFill>
                            <a:srgbClr val="000000"/>
                          </a:solidFill>
                          <a:effectLst/>
                          <a:latin typeface="Calibri"/>
                          <a:ea typeface="Calibri"/>
                          <a:cs typeface="Sakkal Majalla"/>
                        </a:rPr>
                        <a:t>ا</a:t>
                      </a:r>
                      <a:r>
                        <a:rPr lang="ar-SA" sz="1400" b="1" dirty="0" smtClean="0">
                          <a:solidFill>
                            <a:srgbClr val="000000"/>
                          </a:solidFill>
                          <a:effectLst/>
                          <a:latin typeface="Calibri"/>
                          <a:ea typeface="Calibri"/>
                          <a:cs typeface="Sakkal Majalla"/>
                        </a:rPr>
                        <a:t>لموافقات </a:t>
                      </a:r>
                      <a:r>
                        <a:rPr lang="ar-SA" sz="1400" b="1" dirty="0">
                          <a:solidFill>
                            <a:srgbClr val="000000"/>
                          </a:solidFill>
                          <a:effectLst/>
                          <a:latin typeface="Calibri"/>
                          <a:ea typeface="Calibri"/>
                          <a:cs typeface="Sakkal Majalla"/>
                        </a:rPr>
                        <a:t>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التقارير الذكية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أتمته </a:t>
                      </a:r>
                      <a:r>
                        <a:rPr lang="ar-SA" sz="1400" b="1" dirty="0" smtClean="0">
                          <a:solidFill>
                            <a:srgbClr val="000000"/>
                          </a:solidFill>
                          <a:effectLst/>
                          <a:latin typeface="Calibri"/>
                          <a:ea typeface="Calibri"/>
                          <a:cs typeface="Sakkal Majalla"/>
                        </a:rPr>
                        <a:t>سياسات</a:t>
                      </a:r>
                      <a:r>
                        <a:rPr lang="ar-AE" sz="1400" b="1" dirty="0" smtClean="0">
                          <a:solidFill>
                            <a:srgbClr val="000000"/>
                          </a:solidFill>
                          <a:effectLst/>
                          <a:latin typeface="Calibri"/>
                          <a:ea typeface="Calibri"/>
                          <a:cs typeface="Sakkal Majalla"/>
                        </a:rPr>
                        <a:t> 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الهياكل التنظيمية 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الخدمة الذاتية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التوظيف الالكتروني</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الحضور </a:t>
                      </a:r>
                      <a:r>
                        <a:rPr lang="ar-SA" sz="1400" b="1" dirty="0">
                          <a:solidFill>
                            <a:srgbClr val="000000"/>
                          </a:solidFill>
                          <a:effectLst/>
                          <a:latin typeface="Calibri"/>
                          <a:ea typeface="Calibri"/>
                          <a:cs typeface="Sakkal Majalla"/>
                        </a:rPr>
                        <a:t>والانصراف</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مكتب خدمة الدعم</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تخطيط القوى العاملة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الربط الالكتروني </a:t>
                      </a:r>
                      <a:r>
                        <a:rPr lang="ar-AE" sz="1400" b="1" dirty="0" smtClean="0">
                          <a:solidFill>
                            <a:srgbClr val="000000"/>
                          </a:solidFill>
                          <a:effectLst/>
                          <a:latin typeface="Calibri"/>
                          <a:ea typeface="Calibri"/>
                          <a:cs typeface="Sakkal Majalla"/>
                        </a:rPr>
                        <a:t>لقواعد بيانات</a:t>
                      </a:r>
                      <a:r>
                        <a:rPr lang="ar-AE" sz="1400" b="1" baseline="0" dirty="0" smtClean="0">
                          <a:solidFill>
                            <a:srgbClr val="000000"/>
                          </a:solidFill>
                          <a:effectLst/>
                          <a:latin typeface="Calibri"/>
                          <a:ea typeface="Calibri"/>
                          <a:cs typeface="Sakkal Majalla"/>
                        </a:rPr>
                        <a:t> الموارد البشرية (</a:t>
                      </a:r>
                      <a:r>
                        <a:rPr lang="en-US" sz="1400" b="1" baseline="0" dirty="0" smtClean="0">
                          <a:solidFill>
                            <a:srgbClr val="000000"/>
                          </a:solidFill>
                          <a:effectLst/>
                          <a:latin typeface="Calibri"/>
                          <a:ea typeface="Calibri"/>
                          <a:cs typeface="Sakkal Majalla"/>
                        </a:rPr>
                        <a:t>ESB</a:t>
                      </a:r>
                      <a:r>
                        <a:rPr lang="ar-AE" sz="1400" b="1" baseline="0" dirty="0" smtClean="0">
                          <a:solidFill>
                            <a:srgbClr val="000000"/>
                          </a:solidFill>
                          <a:effectLst/>
                          <a:latin typeface="Calibri"/>
                          <a:ea typeface="Calibri"/>
                          <a:cs typeface="Sakkal Majalla"/>
                        </a:rPr>
                        <a:t>)</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الأرشفة الإلكترونية لإجراءات الموارد البشرية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38</a:t>
            </a:fld>
            <a:endParaRPr lang="en-US" sz="1600" b="1" dirty="0">
              <a:solidFill>
                <a:prstClr val="black"/>
              </a:solidFill>
            </a:endParaRPr>
          </a:p>
        </p:txBody>
      </p:sp>
      <p:sp>
        <p:nvSpPr>
          <p:cNvPr id="16" name="Rectangle 15"/>
          <p:cNvSpPr/>
          <p:nvPr/>
        </p:nvSpPr>
        <p:spPr>
          <a:xfrm>
            <a:off x="369147" y="1688462"/>
            <a:ext cx="8496300" cy="1112612"/>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sz="1000" dirty="0">
              <a:solidFill>
                <a:srgbClr val="C00000"/>
              </a:solidFill>
              <a:latin typeface="Sakkal Majalla" panose="02000000000000000000" pitchFamily="2" charset="-78"/>
              <a:cs typeface="Sakkal Majalla" panose="02000000000000000000" pitchFamily="2" charset="-78"/>
            </a:endParaRPr>
          </a:p>
          <a:p>
            <a:pPr marL="171450" indent="-171450" algn="r" rtl="1">
              <a:buFont typeface="Arial" pitchFamily="34" charset="0"/>
              <a:buChar char="•"/>
            </a:pPr>
            <a:r>
              <a:rPr lang="ar-AE" sz="1600" dirty="0">
                <a:solidFill>
                  <a:prstClr val="black"/>
                </a:solidFill>
                <a:latin typeface="Sakkal Majalla" panose="02000000000000000000" pitchFamily="2" charset="-78"/>
                <a:cs typeface="Sakkal Majalla" panose="02000000000000000000" pitchFamily="2" charset="-78"/>
              </a:rPr>
              <a:t>يقيس المؤشر فعالية استخدام أنظمة الموارد البشرية الالكترونية و الذكية و التي تشمل ما يلي:</a:t>
            </a:r>
          </a:p>
          <a:p>
            <a:pPr marL="171450" indent="-171450" algn="r" rtl="1">
              <a:buFont typeface="Arial" pitchFamily="34" charset="0"/>
              <a:buChar char="•"/>
            </a:pPr>
            <a:endParaRPr lang="ar-AE" sz="16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endParaRPr lang="ar-AE" sz="1000" dirty="0">
              <a:solidFill>
                <a:prstClr val="black"/>
              </a:solidFill>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nvPr>
        </p:nvGraphicFramePr>
        <p:xfrm>
          <a:off x="152400" y="4623541"/>
          <a:ext cx="8675915" cy="1097280"/>
        </p:xfrm>
        <a:graphic>
          <a:graphicData uri="http://schemas.openxmlformats.org/drawingml/2006/table">
            <a:tbl>
              <a:tblPr firstRow="1" bandRow="1">
                <a:tableStyleId>{5C22544A-7EE6-4342-B048-85BDC9FD1C3A}</a:tableStyleId>
              </a:tblPr>
              <a:tblGrid>
                <a:gridCol w="2961073"/>
                <a:gridCol w="3439727"/>
                <a:gridCol w="838200"/>
                <a:gridCol w="838200"/>
                <a:gridCol w="598715"/>
              </a:tblGrid>
              <a:tr h="156575">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المصدر</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200" dirty="0" smtClean="0">
                          <a:solidFill>
                            <a:schemeClr val="tx1"/>
                          </a:solidFill>
                          <a:latin typeface="Sakkal Majalla" panose="02000000000000000000" pitchFamily="2" charset="-78"/>
                          <a:cs typeface="Sakkal Majalla" panose="02000000000000000000" pitchFamily="2" charset="-78"/>
                        </a:rPr>
                        <a:t>المعادلة</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نمط القياس</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وحدة</a:t>
                      </a:r>
                      <a:r>
                        <a:rPr lang="ar-AE" sz="1200" baseline="0" dirty="0" smtClean="0">
                          <a:solidFill>
                            <a:schemeClr val="tx1"/>
                          </a:solidFill>
                          <a:latin typeface="Sakkal Majalla" panose="02000000000000000000" pitchFamily="2" charset="-78"/>
                          <a:cs typeface="Sakkal Majalla" panose="02000000000000000000" pitchFamily="2" charset="-78"/>
                        </a:rPr>
                        <a:t> القياس</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الدورية</a:t>
                      </a:r>
                      <a:endParaRPr lang="en-US" sz="12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1"/>
                      <a:r>
                        <a:rPr lang="ar-AE" sz="1600" dirty="0" smtClean="0">
                          <a:solidFill>
                            <a:schemeClr val="tx1"/>
                          </a:solidFill>
                          <a:latin typeface="Sakkal Majalla" panose="02000000000000000000" pitchFamily="2" charset="-78"/>
                          <a:cs typeface="Sakkal Majalla" panose="02000000000000000000" pitchFamily="2" charset="-78"/>
                        </a:rPr>
                        <a:t>نظام بياناتي للجهات</a:t>
                      </a:r>
                      <a:r>
                        <a:rPr lang="ar-AE" sz="1600" baseline="0" dirty="0" smtClean="0">
                          <a:solidFill>
                            <a:schemeClr val="tx1"/>
                          </a:solidFill>
                          <a:latin typeface="Sakkal Majalla" panose="02000000000000000000" pitchFamily="2" charset="-78"/>
                          <a:cs typeface="Sakkal Majalla" panose="02000000000000000000" pitchFamily="2" charset="-78"/>
                        </a:rPr>
                        <a:t> المشغلة </a:t>
                      </a:r>
                    </a:p>
                    <a:p>
                      <a:pPr algn="r" rtl="1"/>
                      <a:r>
                        <a:rPr lang="ar-AE" sz="1600" baseline="0" dirty="0" smtClean="0">
                          <a:solidFill>
                            <a:schemeClr val="tx1"/>
                          </a:solidFill>
                          <a:latin typeface="Sakkal Majalla" panose="02000000000000000000" pitchFamily="2" charset="-78"/>
                          <a:cs typeface="Sakkal Majalla" panose="02000000000000000000" pitchFamily="2" charset="-78"/>
                        </a:rPr>
                        <a:t>نظام ناقل الخدمات المؤسسية (</a:t>
                      </a:r>
                      <a:r>
                        <a:rPr lang="en-US" sz="1600" baseline="0" dirty="0" smtClean="0">
                          <a:solidFill>
                            <a:schemeClr val="tx1"/>
                          </a:solidFill>
                          <a:latin typeface="Sakkal Majalla" panose="02000000000000000000" pitchFamily="2" charset="-78"/>
                          <a:cs typeface="Sakkal Majalla" panose="02000000000000000000" pitchFamily="2" charset="-78"/>
                        </a:rPr>
                        <a:t>ESB</a:t>
                      </a:r>
                      <a:r>
                        <a:rPr lang="ar-AE" sz="1600" baseline="0" dirty="0" smtClean="0">
                          <a:solidFill>
                            <a:schemeClr val="tx1"/>
                          </a:solidFill>
                          <a:latin typeface="Sakkal Majalla" panose="02000000000000000000" pitchFamily="2" charset="-78"/>
                          <a:cs typeface="Sakkal Majalla" panose="02000000000000000000" pitchFamily="2" charset="-78"/>
                        </a:rPr>
                        <a:t>) للجهات غير المشغلة لنظام بياناتي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AE" sz="1600" b="0" i="0" u="none" strike="noStrike" dirty="0" smtClean="0">
                          <a:solidFill>
                            <a:schemeClr val="tx1"/>
                          </a:solidFill>
                          <a:effectLst/>
                          <a:latin typeface="Arial"/>
                        </a:rPr>
                        <a:t> (</a:t>
                      </a:r>
                      <a:r>
                        <a:rPr lang="ar-AE" sz="1600" kern="1200" dirty="0" smtClean="0">
                          <a:solidFill>
                            <a:schemeClr val="tx1"/>
                          </a:solidFill>
                          <a:latin typeface="Sakkal Majalla" panose="02000000000000000000" pitchFamily="2" charset="-78"/>
                          <a:ea typeface="+mn-ea"/>
                          <a:cs typeface="Sakkal Majalla" panose="02000000000000000000" pitchFamily="2" charset="-78"/>
                        </a:rPr>
                        <a:t>عدد العمليات المنفذة عبر الأنظمة الالكترونية و الذكية ÷ اجمالي عدد الموظفين)× 100</a:t>
                      </a:r>
                      <a:endParaRPr lang="ar-AE" sz="1600" kern="120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التزايد أفضل</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نسبة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سنوي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18" name="Content Placeholder 9"/>
          <p:cNvGraphicFramePr>
            <a:graphicFrameLocks/>
          </p:cNvGraphicFramePr>
          <p:nvPr>
            <p:extLst/>
          </p:nvPr>
        </p:nvGraphicFramePr>
        <p:xfrm>
          <a:off x="189028" y="5824908"/>
          <a:ext cx="8676419" cy="640080"/>
        </p:xfrm>
        <a:graphic>
          <a:graphicData uri="http://schemas.openxmlformats.org/drawingml/2006/table">
            <a:tbl>
              <a:tblPr firstRow="1" bandRow="1">
                <a:tableStyleId>{5C22544A-7EE6-4342-B048-85BDC9FD1C3A}</a:tableStyleId>
              </a:tblPr>
              <a:tblGrid>
                <a:gridCol w="4426702"/>
                <a:gridCol w="4249717"/>
              </a:tblGrid>
              <a:tr h="296333">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مكونات المقام</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1" eaLnBrk="1"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اجمالي عدد الموظفين</a:t>
                      </a:r>
                      <a:endParaRPr lang="en-US" sz="16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latin typeface="Sakkal Majalla" panose="02000000000000000000" pitchFamily="2" charset="-78"/>
                          <a:ea typeface="+mn-ea"/>
                          <a:cs typeface="Sakkal Majalla" panose="02000000000000000000" pitchFamily="2" charset="-78"/>
                        </a:rPr>
                        <a:t>عدد العمليات المنفذة عبر الأنظمة الالكترونية و الذكية </a:t>
                      </a:r>
                      <a:endParaRPr lang="en-US" sz="16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50177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16: نسبة الالتزام باتفاقيات مستوى الخدمة </a:t>
            </a:r>
            <a:r>
              <a:rPr lang="en-US" sz="1800" dirty="0" smtClean="0">
                <a:solidFill>
                  <a:prstClr val="white"/>
                </a:solidFill>
                <a:cs typeface="PT Bold Heading" panose="02010400000000000000" pitchFamily="2" charset="-78"/>
              </a:rPr>
              <a:t>(SLA)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39</a:t>
            </a:fld>
            <a:endParaRPr lang="en-US" sz="1600" b="1" dirty="0">
              <a:solidFill>
                <a:prstClr val="black"/>
              </a:solidFill>
            </a:endParaRPr>
          </a:p>
        </p:txBody>
      </p:sp>
      <p:sp>
        <p:nvSpPr>
          <p:cNvPr id="11" name="Rectangle 10"/>
          <p:cNvSpPr/>
          <p:nvPr/>
        </p:nvSpPr>
        <p:spPr>
          <a:xfrm>
            <a:off x="7674336" y="1705671"/>
            <a:ext cx="1154483" cy="369332"/>
          </a:xfrm>
          <a:prstGeom prst="rect">
            <a:avLst/>
          </a:prstGeom>
        </p:spPr>
        <p:txBody>
          <a:bodyPr wrap="non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sz="1000" dirty="0">
              <a:solidFill>
                <a:srgbClr val="C0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9600" y="2028074"/>
            <a:ext cx="8382000" cy="646331"/>
          </a:xfrm>
          <a:prstGeom prst="rect">
            <a:avLst/>
          </a:prstGeom>
        </p:spPr>
        <p:txBody>
          <a:bodyPr wrap="square">
            <a:spAutoFit/>
          </a:bodyPr>
          <a:lstStyle/>
          <a:p>
            <a:pPr marL="285750" indent="-285750" algn="r" rtl="1">
              <a:buFont typeface="Arial" panose="020B0604020202020204" pitchFamily="34" charset="0"/>
              <a:buChar char="•"/>
            </a:pPr>
            <a:r>
              <a:rPr lang="ar-AE" dirty="0">
                <a:solidFill>
                  <a:prstClr val="black"/>
                </a:solidFill>
                <a:latin typeface="Sakkal Majalla" panose="02000000000000000000" pitchFamily="2" charset="-78"/>
                <a:ea typeface="Times New Roman"/>
                <a:cs typeface="Sakkal Majalla" panose="02000000000000000000" pitchFamily="2" charset="-78"/>
              </a:rPr>
              <a:t>يهدف هذا المؤشر الى قياس مستوى فعالية و كفاءة  الخدمات التي تقدمها </a:t>
            </a:r>
            <a:r>
              <a:rPr lang="ar-AE" dirty="0">
                <a:solidFill>
                  <a:prstClr val="black"/>
                </a:solidFill>
                <a:latin typeface="Sakkal Majalla" panose="02000000000000000000" pitchFamily="2" charset="-78"/>
                <a:ea typeface="Calibri"/>
                <a:cs typeface="Sakkal Majalla" panose="02000000000000000000" pitchFamily="2" charset="-78"/>
              </a:rPr>
              <a:t>إدارات الموارد البشرية في الجهات لموظفيها وبقية الوحدات التنظيمية والمتعاملين.</a:t>
            </a:r>
            <a:endParaRPr lang="en-US" dirty="0">
              <a:solidFill>
                <a:prstClr val="black"/>
              </a:solidFill>
              <a:latin typeface="Sakkal Majalla" panose="02000000000000000000" pitchFamily="2" charset="-78"/>
              <a:ea typeface="Calibri"/>
              <a:cs typeface="Sakkal Majalla" panose="02000000000000000000" pitchFamily="2" charset="-78"/>
            </a:endParaRPr>
          </a:p>
        </p:txBody>
      </p:sp>
      <p:sp>
        <p:nvSpPr>
          <p:cNvPr id="19" name="TextBox 18"/>
          <p:cNvSpPr txBox="1"/>
          <p:nvPr/>
        </p:nvSpPr>
        <p:spPr>
          <a:xfrm>
            <a:off x="425622" y="2674405"/>
            <a:ext cx="8565978" cy="92333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a:t>
            </a:r>
            <a:endParaRPr lang="ar-AE" b="1" dirty="0">
              <a:solidFill>
                <a:srgbClr val="C00000"/>
              </a:solidFill>
              <a:latin typeface="Sakkal Majalla" panose="02000000000000000000" pitchFamily="2" charset="-78"/>
              <a:cs typeface="Sakkal Majalla" panose="02000000000000000000" pitchFamily="2" charset="-78"/>
            </a:endParaRPr>
          </a:p>
          <a:p>
            <a:pPr algn="r" rtl="1"/>
            <a:r>
              <a:rPr lang="ar-AE" dirty="0">
                <a:solidFill>
                  <a:prstClr val="black"/>
                </a:solidFill>
                <a:latin typeface="Sakkal Majalla" panose="02000000000000000000" pitchFamily="2" charset="-78"/>
                <a:ea typeface="Times New Roman"/>
                <a:cs typeface="Sakkal Majalla" panose="02000000000000000000" pitchFamily="2" charset="-78"/>
              </a:rPr>
              <a:t>تعتمد طريقة القياس على تحديد نسبة الخدمات المنجزة في الوقت المثالي و المتوقع وفقا للقائمة المرجعية لخدمات إدارة الموارد البشرية المحددة من قبل الهيئة. </a:t>
            </a:r>
            <a:endParaRPr lang="en-US" dirty="0">
              <a:solidFill>
                <a:prstClr val="black"/>
              </a:solidFill>
              <a:latin typeface="Sakkal Majalla" panose="02000000000000000000" pitchFamily="2" charset="-78"/>
              <a:ea typeface="Times New Roman"/>
              <a:cs typeface="Sakkal Majalla" panose="02000000000000000000" pitchFamily="2" charset="-78"/>
            </a:endParaRPr>
          </a:p>
        </p:txBody>
      </p:sp>
      <p:graphicFrame>
        <p:nvGraphicFramePr>
          <p:cNvPr id="20" name="Content Placeholder 9"/>
          <p:cNvGraphicFramePr>
            <a:graphicFrameLocks/>
          </p:cNvGraphicFramePr>
          <p:nvPr>
            <p:extLst/>
          </p:nvPr>
        </p:nvGraphicFramePr>
        <p:xfrm>
          <a:off x="280655" y="3799228"/>
          <a:ext cx="8675915" cy="1158240"/>
        </p:xfrm>
        <a:graphic>
          <a:graphicData uri="http://schemas.openxmlformats.org/drawingml/2006/table">
            <a:tbl>
              <a:tblPr firstRow="1" bandRow="1">
                <a:tableStyleId>{5C22544A-7EE6-4342-B048-85BDC9FD1C3A}</a:tableStyleId>
              </a:tblPr>
              <a:tblGrid>
                <a:gridCol w="2961073"/>
                <a:gridCol w="3439727"/>
                <a:gridCol w="838200"/>
                <a:gridCol w="838200"/>
                <a:gridCol w="598715"/>
              </a:tblGrid>
              <a:tr h="156575">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المصدر</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المعادلة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نمط القياس</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وحدة</a:t>
                      </a:r>
                      <a:r>
                        <a:rPr lang="ar-AE" sz="1600" baseline="0" dirty="0" smtClean="0">
                          <a:solidFill>
                            <a:schemeClr val="tx1"/>
                          </a:solidFill>
                          <a:latin typeface="Sakkal Majalla" panose="02000000000000000000" pitchFamily="2" charset="-78"/>
                          <a:cs typeface="Sakkal Majalla" panose="02000000000000000000" pitchFamily="2" charset="-78"/>
                        </a:rPr>
                        <a:t> القياس</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الدورية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1"/>
                      <a:r>
                        <a:rPr lang="ar-AE" sz="1600" dirty="0" smtClean="0">
                          <a:solidFill>
                            <a:schemeClr val="tx1"/>
                          </a:solidFill>
                          <a:latin typeface="Sakkal Majalla" panose="02000000000000000000" pitchFamily="2" charset="-78"/>
                          <a:cs typeface="Sakkal Majalla" panose="02000000000000000000" pitchFamily="2" charset="-78"/>
                        </a:rPr>
                        <a:t>نظام بياناتي للجهات</a:t>
                      </a:r>
                      <a:r>
                        <a:rPr lang="ar-AE" sz="1600" baseline="0" dirty="0" smtClean="0">
                          <a:solidFill>
                            <a:schemeClr val="tx1"/>
                          </a:solidFill>
                          <a:latin typeface="Sakkal Majalla" panose="02000000000000000000" pitchFamily="2" charset="-78"/>
                          <a:cs typeface="Sakkal Majalla" panose="02000000000000000000" pitchFamily="2" charset="-78"/>
                        </a:rPr>
                        <a:t> المشغلة </a:t>
                      </a:r>
                    </a:p>
                    <a:p>
                      <a:pPr algn="r" rtl="1"/>
                      <a:r>
                        <a:rPr lang="ar-AE" sz="1600" baseline="0" dirty="0" smtClean="0">
                          <a:solidFill>
                            <a:schemeClr val="tx1"/>
                          </a:solidFill>
                          <a:latin typeface="Sakkal Majalla" panose="02000000000000000000" pitchFamily="2" charset="-78"/>
                          <a:cs typeface="Sakkal Majalla" panose="02000000000000000000" pitchFamily="2" charset="-78"/>
                        </a:rPr>
                        <a:t>نظام ناقل الخدمات المؤسسية (</a:t>
                      </a:r>
                      <a:r>
                        <a:rPr lang="en-US" sz="1600" baseline="0" dirty="0" smtClean="0">
                          <a:solidFill>
                            <a:schemeClr val="tx1"/>
                          </a:solidFill>
                          <a:latin typeface="Sakkal Majalla" panose="02000000000000000000" pitchFamily="2" charset="-78"/>
                          <a:cs typeface="Sakkal Majalla" panose="02000000000000000000" pitchFamily="2" charset="-78"/>
                        </a:rPr>
                        <a:t>ESB</a:t>
                      </a:r>
                      <a:r>
                        <a:rPr lang="ar-AE" sz="1600" baseline="0" dirty="0" smtClean="0">
                          <a:solidFill>
                            <a:schemeClr val="tx1"/>
                          </a:solidFill>
                          <a:latin typeface="Sakkal Majalla" panose="02000000000000000000" pitchFamily="2" charset="-78"/>
                          <a:cs typeface="Sakkal Majalla" panose="02000000000000000000" pitchFamily="2" charset="-78"/>
                        </a:rPr>
                        <a:t>) للجهات غير المشغلة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(مجموع نسب الالتزام بالأطر الزمنية المحددة لخدمات الموارد البشرية في</a:t>
                      </a:r>
                      <a:r>
                        <a:rPr lang="ar-AE" sz="1600" kern="1200" baseline="0" dirty="0" smtClean="0">
                          <a:solidFill>
                            <a:schemeClr val="tx1"/>
                          </a:solidFill>
                          <a:latin typeface="Sakkal Majalla" panose="02000000000000000000" pitchFamily="2" charset="-78"/>
                          <a:ea typeface="+mn-ea"/>
                          <a:cs typeface="Sakkal Majalla" panose="02000000000000000000" pitchFamily="2" charset="-78"/>
                        </a:rPr>
                        <a:t> الجهة </a:t>
                      </a:r>
                      <a:r>
                        <a:rPr lang="ar-AE" sz="1600" kern="1200" dirty="0" smtClean="0">
                          <a:solidFill>
                            <a:schemeClr val="tx1"/>
                          </a:solidFill>
                          <a:latin typeface="Sakkal Majalla" panose="02000000000000000000" pitchFamily="2" charset="-78"/>
                          <a:ea typeface="+mn-ea"/>
                          <a:cs typeface="Sakkal Majalla" panose="02000000000000000000" pitchFamily="2" charset="-78"/>
                        </a:rPr>
                        <a:t>÷ اجمالي عدد الخدمات إدارة الموارد البشرية)× 100</a:t>
                      </a:r>
                      <a:endParaRPr lang="ar-AE" sz="1600" kern="120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600" dirty="0" smtClean="0">
                          <a:solidFill>
                            <a:schemeClr val="tx1"/>
                          </a:solidFill>
                          <a:latin typeface="Sakkal Majalla" panose="02000000000000000000" pitchFamily="2" charset="-78"/>
                          <a:cs typeface="Sakkal Majalla" panose="02000000000000000000" pitchFamily="2" charset="-78"/>
                        </a:rPr>
                        <a:t>التزايد أفضل</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نسبة</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600" dirty="0" smtClean="0">
                          <a:solidFill>
                            <a:schemeClr val="tx1"/>
                          </a:solidFill>
                          <a:latin typeface="Sakkal Majalla" panose="02000000000000000000" pitchFamily="2" charset="-78"/>
                          <a:cs typeface="Sakkal Majalla" panose="02000000000000000000" pitchFamily="2" charset="-78"/>
                        </a:rPr>
                        <a:t>سنوي</a:t>
                      </a:r>
                      <a:endParaRPr lang="en-US" sz="160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21" name="Content Placeholder 9"/>
          <p:cNvGraphicFramePr>
            <a:graphicFrameLocks/>
          </p:cNvGraphicFramePr>
          <p:nvPr>
            <p:extLst/>
          </p:nvPr>
        </p:nvGraphicFramePr>
        <p:xfrm>
          <a:off x="315181" y="5161372"/>
          <a:ext cx="8676419" cy="883920"/>
        </p:xfrm>
        <a:graphic>
          <a:graphicData uri="http://schemas.openxmlformats.org/drawingml/2006/table">
            <a:tbl>
              <a:tblPr firstRow="1" bandRow="1">
                <a:tableStyleId>{5C22544A-7EE6-4342-B048-85BDC9FD1C3A}</a:tableStyleId>
              </a:tblPr>
              <a:tblGrid>
                <a:gridCol w="4426702"/>
                <a:gridCol w="4249717"/>
              </a:tblGrid>
              <a:tr h="296333">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مكونات المقام</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1" eaLnBrk="1" latinLnBrk="0" hangingPunct="1"/>
                      <a:r>
                        <a:rPr lang="ar-AE" sz="1600" kern="1200" dirty="0" smtClean="0">
                          <a:solidFill>
                            <a:schemeClr val="tx1"/>
                          </a:solidFill>
                          <a:latin typeface="Sakkal Majalla" panose="02000000000000000000" pitchFamily="2" charset="-78"/>
                          <a:ea typeface="+mn-ea"/>
                          <a:cs typeface="Sakkal Majalla" panose="02000000000000000000" pitchFamily="2" charset="-78"/>
                        </a:rPr>
                        <a:t>اجمالي عدد خدمات إدارة الموارد البشرية </a:t>
                      </a:r>
                      <a:endParaRPr lang="en-US" sz="1600"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latin typeface="Sakkal Majalla" panose="02000000000000000000" pitchFamily="2" charset="-78"/>
                          <a:ea typeface="+mn-ea"/>
                          <a:cs typeface="Sakkal Majalla" panose="02000000000000000000" pitchFamily="2" charset="-78"/>
                        </a:rPr>
                        <a:t>مجموع نسب الالتزام بالأطر الزمنية المحددة للخدمات التي تقدمها إدارة الموارد البشرية في الجهة</a:t>
                      </a:r>
                      <a:r>
                        <a:rPr lang="ar-AE" sz="1600" kern="1200" baseline="0" dirty="0" smtClean="0">
                          <a:solidFill>
                            <a:schemeClr val="tx1"/>
                          </a:solidFill>
                          <a:latin typeface="Sakkal Majalla" panose="02000000000000000000" pitchFamily="2" charset="-78"/>
                          <a:ea typeface="+mn-ea"/>
                          <a:cs typeface="Sakkal Majalla" panose="02000000000000000000" pitchFamily="2" charset="-78"/>
                        </a:rPr>
                        <a:t> </a:t>
                      </a:r>
                      <a:endParaRPr lang="en-US" sz="16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905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1587817"/>
            <a:ext cx="3429000" cy="4154984"/>
          </a:xfrm>
          <a:prstGeom prst="rect">
            <a:avLst/>
          </a:prstGeom>
          <a:noFill/>
        </p:spPr>
        <p:txBody>
          <a:bodyPr wrap="square" rtlCol="0">
            <a:spAutoFit/>
          </a:bodyPr>
          <a:lstStyle/>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اطلق مكتب رئاسة مجلس الوزراء الموقر مشروع الممكنات الحكومية للدورة الاستراتيجية 2014- 2016 والتي شملت المحاور الأربعة التالية: المحور المالي، محور الموارد البشرية، محور الحكومة الذكية ومحور المتعاملين </a:t>
            </a:r>
          </a:p>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وعليه أطلقت الهيئة الاتحادية للموارد البشرية الحكومية مؤشرات ممكن الموارد البشرية في 14-10-2014 متضمنا 5 مؤشرات استراتيجية و12 مؤشر تشغيلي ، وفي بداية عام 2016 قامت الهيئة الاتحادية للموارد البشرية الحكومية بالاتفاق مع مكتب رئاسة مجلس الوزراء الموقر بتحديث المؤشرات بحيث شملت 6 مؤشرات استراتيجية و2 مؤشر تشغيلي . </a:t>
            </a:r>
            <a:endParaRPr lang="en-US" dirty="0">
              <a:solidFill>
                <a:prstClr val="black"/>
              </a:solidFill>
              <a:latin typeface="Sakkal Majalla" panose="02000000000000000000" pitchFamily="2" charset="-78"/>
              <a:ea typeface="Arial Unicode MS" panose="020B0604020202020204" pitchFamily="34" charset="-128"/>
              <a:cs typeface="Sakkal Majalla" panose="02000000000000000000" pitchFamily="2" charset="-78"/>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قرار اطلاق مشروع الممكنات الحكومية </a:t>
            </a:r>
            <a:endParaRPr lang="en-US" dirty="0">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178"/>
          <a:stretch/>
        </p:blipFill>
        <p:spPr bwMode="auto">
          <a:xfrm>
            <a:off x="152400" y="1505978"/>
            <a:ext cx="3810000" cy="491560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98" y="6638395"/>
            <a:ext cx="433526" cy="307777"/>
          </a:xfrm>
          <a:prstGeom prst="rect">
            <a:avLst/>
          </a:prstGeom>
          <a:noFill/>
        </p:spPr>
        <p:txBody>
          <a:bodyPr wrap="square" rtlCol="0">
            <a:spAutoFit/>
          </a:bodyPr>
          <a:lstStyle/>
          <a:p>
            <a:r>
              <a:rPr lang="ar-AE" sz="1400" dirty="0">
                <a:solidFill>
                  <a:prstClr val="black"/>
                </a:solidFill>
              </a:rPr>
              <a:t>4</a:t>
            </a:r>
            <a:endParaRPr lang="en-US" sz="1400" dirty="0">
              <a:solidFill>
                <a:prstClr val="black"/>
              </a:solidFill>
            </a:endParaRPr>
          </a:p>
        </p:txBody>
      </p:sp>
    </p:spTree>
    <p:extLst>
      <p:ext uri="{BB962C8B-B14F-4D97-AF65-F5344CB8AC3E}">
        <p14:creationId xmlns:p14="http://schemas.microsoft.com/office/powerpoint/2010/main" val="1438410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16: نسبة الالتزام باتفاقيات مستوى الخدمة </a:t>
            </a:r>
            <a:r>
              <a:rPr lang="en-US" sz="1800" dirty="0" smtClean="0">
                <a:solidFill>
                  <a:prstClr val="white"/>
                </a:solidFill>
                <a:cs typeface="PT Bold Heading" panose="02010400000000000000" pitchFamily="2" charset="-78"/>
              </a:rPr>
              <a:t>(SLA)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40</a:t>
            </a:fld>
            <a:endParaRPr lang="en-US" sz="1600" b="1" dirty="0">
              <a:solidFill>
                <a:prstClr val="black"/>
              </a:solidFill>
            </a:endParaRPr>
          </a:p>
        </p:txBody>
      </p:sp>
      <p:sp>
        <p:nvSpPr>
          <p:cNvPr id="13" name="TextBox 12"/>
          <p:cNvSpPr txBox="1"/>
          <p:nvPr/>
        </p:nvSpPr>
        <p:spPr>
          <a:xfrm>
            <a:off x="5978105" y="1981154"/>
            <a:ext cx="2918604" cy="1904733"/>
          </a:xfrm>
          <a:prstGeom prst="rect">
            <a:avLst/>
          </a:prstGeom>
          <a:noFill/>
        </p:spPr>
        <p:txBody>
          <a:bodyPr wrap="square" lIns="87994" tIns="43996" rIns="87994" bIns="43996" rtlCol="0">
            <a:spAutoFit/>
          </a:bodyPr>
          <a:lstStyle/>
          <a:p>
            <a:pPr algn="justLow" rtl="1">
              <a:spcBef>
                <a:spcPts val="577"/>
              </a:spcBef>
              <a:spcAft>
                <a:spcPts val="577"/>
              </a:spcAft>
            </a:pPr>
            <a:r>
              <a:rPr lang="ar-AE" b="1" dirty="0">
                <a:solidFill>
                  <a:prstClr val="black"/>
                </a:solidFill>
                <a:latin typeface="Sakkal Majalla" panose="02000000000000000000" pitchFamily="2" charset="-78"/>
                <a:cs typeface="Sakkal Majalla" panose="02000000000000000000" pitchFamily="2" charset="-78"/>
              </a:rPr>
              <a:t>مثال توضيحي : </a:t>
            </a:r>
          </a:p>
          <a:p>
            <a:pPr algn="justLow" rtl="1">
              <a:spcBef>
                <a:spcPts val="577"/>
              </a:spcBef>
              <a:spcAft>
                <a:spcPts val="577"/>
              </a:spcAft>
            </a:pPr>
            <a:r>
              <a:rPr lang="ar-AE" b="1" dirty="0">
                <a:solidFill>
                  <a:prstClr val="black"/>
                </a:solidFill>
                <a:latin typeface="Sakkal Majalla" panose="02000000000000000000" pitchFamily="2" charset="-78"/>
                <a:cs typeface="Sakkal Majalla" panose="02000000000000000000" pitchFamily="2" charset="-78"/>
              </a:rPr>
              <a:t>بعض الخدمات التي تقدمها إدارة الموارد البشرية في الجهات الاتحادية بالإضافة الى الازمنةالتي يجب على إدارات الموارد البشرية ان تحققها لتحقيق التميز في الخدمات </a:t>
            </a:r>
          </a:p>
        </p:txBody>
      </p:sp>
      <p:graphicFrame>
        <p:nvGraphicFramePr>
          <p:cNvPr id="14" name="جدول 5"/>
          <p:cNvGraphicFramePr>
            <a:graphicFrameLocks noGrp="1"/>
          </p:cNvGraphicFramePr>
          <p:nvPr>
            <p:extLst/>
          </p:nvPr>
        </p:nvGraphicFramePr>
        <p:xfrm>
          <a:off x="432969" y="1981154"/>
          <a:ext cx="5100320" cy="4101697"/>
        </p:xfrm>
        <a:graphic>
          <a:graphicData uri="http://schemas.openxmlformats.org/drawingml/2006/table">
            <a:tbl>
              <a:tblPr rtl="1" firstRow="1" firstCol="1" bandRow="1">
                <a:tableStyleId>{5940675A-B579-460E-94D1-54222C63F5DA}</a:tableStyleId>
              </a:tblPr>
              <a:tblGrid>
                <a:gridCol w="16256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73152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tblGrid>
              <a:tr h="236117">
                <a:tc rowSpan="2">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م</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rowSpan="2">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وصف اتفاقية مستوى الخدمة</a:t>
                      </a:r>
                      <a:r>
                        <a:rPr lang="ar-EG" sz="1400" b="1" dirty="0" smtClean="0">
                          <a:effectLst/>
                          <a:latin typeface="Sakkal Majalla" panose="02000000000000000000" pitchFamily="2" charset="-78"/>
                          <a:cs typeface="Sakkal Majalla" panose="02000000000000000000" pitchFamily="2" charset="-78"/>
                        </a:rPr>
                        <a:t>:</a:t>
                      </a:r>
                      <a:r>
                        <a:rPr lang="ar-AE" sz="1400" b="1" dirty="0" smtClean="0">
                          <a:effectLst/>
                          <a:latin typeface="Sakkal Majalla" panose="02000000000000000000" pitchFamily="2" charset="-78"/>
                          <a:cs typeface="Sakkal Majalla" panose="02000000000000000000" pitchFamily="2" charset="-78"/>
                        </a:rPr>
                        <a:t> ادارة</a:t>
                      </a:r>
                      <a:r>
                        <a:rPr lang="ar-EG" sz="1400" b="1" dirty="0" smtClean="0">
                          <a:effectLst/>
                          <a:latin typeface="Sakkal Majalla" panose="02000000000000000000" pitchFamily="2" charset="-78"/>
                          <a:cs typeface="Sakkal Majalla" panose="02000000000000000000" pitchFamily="2" charset="-78"/>
                        </a:rPr>
                        <a:t>الموارد </a:t>
                      </a:r>
                      <a:r>
                        <a:rPr lang="ar-EG" sz="1400" b="1" dirty="0">
                          <a:effectLst/>
                          <a:latin typeface="Sakkal Majalla" panose="02000000000000000000" pitchFamily="2" charset="-78"/>
                          <a:cs typeface="Sakkal Majalla" panose="02000000000000000000" pitchFamily="2" charset="-78"/>
                        </a:rPr>
                        <a:t>البشرية </a:t>
                      </a:r>
                      <a:r>
                        <a:rPr lang="ar-EG" sz="1400" b="1" dirty="0" smtClean="0">
                          <a:effectLst/>
                          <a:latin typeface="Sakkal Majalla" panose="02000000000000000000" pitchFamily="2" charset="-78"/>
                          <a:cs typeface="Sakkal Majalla" panose="02000000000000000000" pitchFamily="2" charset="-78"/>
                        </a:rPr>
                        <a:t>ل</a:t>
                      </a:r>
                      <a:r>
                        <a:rPr lang="ar-AE" sz="1400" b="1" dirty="0" smtClean="0">
                          <a:effectLst/>
                          <a:latin typeface="Sakkal Majalla" panose="02000000000000000000" pitchFamily="2" charset="-78"/>
                          <a:cs typeface="Sakkal Majalla" panose="02000000000000000000" pitchFamily="2" charset="-78"/>
                        </a:rPr>
                        <a:t>ل</a:t>
                      </a:r>
                      <a:r>
                        <a:rPr lang="ar-EG" sz="1400" b="1" dirty="0" smtClean="0">
                          <a:effectLst/>
                          <a:latin typeface="Sakkal Majalla" panose="02000000000000000000" pitchFamily="2" charset="-78"/>
                          <a:cs typeface="Sakkal Majalla" panose="02000000000000000000" pitchFamily="2" charset="-78"/>
                        </a:rPr>
                        <a:t>موظف</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gridSpan="3">
                  <a:txBody>
                    <a:bodyPr/>
                    <a:lstStyle/>
                    <a:p>
                      <a:pPr algn="ctr" rtl="1">
                        <a:lnSpc>
                          <a:spcPct val="115000"/>
                        </a:lnSpc>
                        <a:spcAft>
                          <a:spcPts val="0"/>
                        </a:spcAft>
                      </a:pPr>
                      <a:r>
                        <a:rPr lang="ar-EG" sz="1100" b="1" dirty="0">
                          <a:effectLst/>
                        </a:rPr>
                        <a:t>أيام العمل</a:t>
                      </a:r>
                      <a:endParaRPr lang="en-US" sz="1100" b="1" dirty="0">
                        <a:effectLst/>
                        <a:latin typeface="Calibri"/>
                        <a:ea typeface="Calibri"/>
                        <a:cs typeface="Arial"/>
                      </a:endParaRPr>
                    </a:p>
                  </a:txBody>
                  <a:tcPr marL="68580" marR="68580" marT="0" marB="0">
                    <a:solidFill>
                      <a:srgbClr val="FFE181"/>
                    </a:solidFill>
                  </a:tcPr>
                </a:tc>
                <a:tc hMerge="1">
                  <a:txBody>
                    <a:bodyPr/>
                    <a:lstStyle/>
                    <a:p>
                      <a:pPr rtl="1"/>
                      <a:endParaRPr lang="ar-EG"/>
                    </a:p>
                  </a:txBody>
                  <a:tcPr/>
                </a:tc>
                <a:tc hMerge="1">
                  <a:txBody>
                    <a:bodyPr/>
                    <a:lstStyle/>
                    <a:p>
                      <a:pPr rtl="1"/>
                      <a:endParaRPr lang="ar-EG"/>
                    </a:p>
                  </a:txBody>
                  <a:tcPr/>
                </a:tc>
                <a:extLst>
                  <a:ext uri="{0D108BD9-81ED-4DB2-BD59-A6C34878D82A}">
                    <a16:rowId xmlns="" xmlns:a16="http://schemas.microsoft.com/office/drawing/2014/main" val="10000"/>
                  </a:ext>
                </a:extLst>
              </a:tr>
              <a:tr h="601022">
                <a:tc vMerge="1">
                  <a:txBody>
                    <a:bodyPr/>
                    <a:lstStyle/>
                    <a:p>
                      <a:pPr rtl="1"/>
                      <a:endParaRPr lang="ar-EG"/>
                    </a:p>
                  </a:txBody>
                  <a:tcPr/>
                </a:tc>
                <a:tc vMerge="1">
                  <a:txBody>
                    <a:bodyPr/>
                    <a:lstStyle/>
                    <a:p>
                      <a:pPr rtl="1"/>
                      <a:endParaRPr lang="ar-EG"/>
                    </a:p>
                  </a:txBody>
                  <a:tcPr/>
                </a:tc>
                <a:tc>
                  <a:txBody>
                    <a:bodyPr/>
                    <a:lstStyle/>
                    <a:p>
                      <a:pPr algn="ctr" rtl="1">
                        <a:lnSpc>
                          <a:spcPct val="115000"/>
                        </a:lnSpc>
                        <a:spcAft>
                          <a:spcPts val="0"/>
                        </a:spcAft>
                      </a:pPr>
                      <a:r>
                        <a:rPr lang="ar-AE" sz="1400" b="1" dirty="0" smtClean="0">
                          <a:effectLst/>
                          <a:latin typeface="Sakkal Majalla" panose="02000000000000000000" pitchFamily="2" charset="-78"/>
                          <a:cs typeface="Sakkal Majalla" panose="02000000000000000000" pitchFamily="2" charset="-78"/>
                        </a:rPr>
                        <a:t>متميز</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400" b="1" dirty="0" smtClean="0">
                          <a:effectLst/>
                          <a:latin typeface="Sakkal Majalla" panose="02000000000000000000" pitchFamily="2" charset="-78"/>
                          <a:cs typeface="Sakkal Majalla" panose="02000000000000000000" pitchFamily="2" charset="-78"/>
                        </a:rPr>
                        <a:t>مقبول</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400" b="1" dirty="0">
                          <a:effectLst/>
                          <a:latin typeface="Sakkal Majalla" panose="02000000000000000000" pitchFamily="2" charset="-78"/>
                          <a:cs typeface="Sakkal Majalla" panose="02000000000000000000" pitchFamily="2" charset="-78"/>
                        </a:rPr>
                        <a:t>يحتاج للتحسين</a:t>
                      </a:r>
                      <a:endParaRPr lang="en-US" sz="1400" b="1" dirty="0">
                        <a:effectLst/>
                        <a:latin typeface="Sakkal Majalla" panose="02000000000000000000" pitchFamily="2" charset="-78"/>
                        <a:ea typeface="Calibri"/>
                        <a:cs typeface="Sakkal Majalla" panose="02000000000000000000" pitchFamily="2" charset="-78"/>
                      </a:endParaRPr>
                    </a:p>
                  </a:txBody>
                  <a:tcPr marL="68580" marR="68580" marT="0" marB="0" anchor="ctr"/>
                </a:tc>
                <a:extLst>
                  <a:ext uri="{0D108BD9-81ED-4DB2-BD59-A6C34878D82A}">
                    <a16:rowId xmlns="" xmlns:a16="http://schemas.microsoft.com/office/drawing/2014/main" val="10001"/>
                  </a:ext>
                </a:extLst>
              </a:tr>
              <a:tr h="279979">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1</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لإنهاء </a:t>
                      </a:r>
                      <a:r>
                        <a:rPr lang="ar-AE" sz="1200" baseline="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طلبات </a:t>
                      </a:r>
                      <a:r>
                        <a:rPr lang="ar-AE" sz="1200" dirty="0" smtClean="0">
                          <a:effectLst/>
                          <a:latin typeface="Sakkal Majalla" panose="02000000000000000000" pitchFamily="2" charset="-78"/>
                          <a:cs typeface="Sakkal Majalla" panose="02000000000000000000" pitchFamily="2" charset="-78"/>
                        </a:rPr>
                        <a:t>رسالة</a:t>
                      </a:r>
                      <a:r>
                        <a:rPr lang="ar-AE" sz="1200" baseline="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الراتب والخدمة</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2"/>
                  </a:ext>
                </a:extLst>
              </a:tr>
              <a:tr h="279979">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AE" sz="1200" dirty="0" smtClean="0">
                          <a:effectLst/>
                          <a:latin typeface="Sakkal Majalla" panose="02000000000000000000" pitchFamily="2" charset="-78"/>
                          <a:cs typeface="Sakkal Majalla" panose="02000000000000000000" pitchFamily="2" charset="-78"/>
                        </a:rPr>
                        <a:t>لإنهاء  طلبات الاجازات </a:t>
                      </a:r>
                      <a:r>
                        <a:rPr lang="ar-EG" sz="1200" dirty="0" smtClean="0">
                          <a:effectLst/>
                          <a:latin typeface="Sakkal Majalla" panose="02000000000000000000" pitchFamily="2" charset="-78"/>
                          <a:cs typeface="Sakkal Majalla" panose="02000000000000000000" pitchFamily="2" charset="-78"/>
                        </a:rPr>
                        <a:t>السنوية/المرضية</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3"/>
                  </a:ext>
                </a:extLst>
              </a:tr>
              <a:tr h="515162">
                <a:tc>
                  <a:txBody>
                    <a:bodyPr/>
                    <a:lstStyle/>
                    <a:p>
                      <a:pPr marL="0" algn="ctr" defTabSz="914400" rtl="1" eaLnBrk="1" latinLnBrk="0" hangingPunct="1">
                        <a:lnSpc>
                          <a:spcPct val="115000"/>
                        </a:lnSpc>
                        <a:spcAft>
                          <a:spcPts val="0"/>
                        </a:spcAft>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3</a:t>
                      </a:r>
                      <a:endParaRPr lang="en-US" sz="12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a:t>
                      </a:r>
                      <a:r>
                        <a:rPr lang="ar-AE" sz="1200" kern="1200" baseline="0" dirty="0" smtClean="0">
                          <a:solidFill>
                            <a:schemeClr val="tx1"/>
                          </a:solidFill>
                          <a:effectLst/>
                          <a:latin typeface="Sakkal Majalla" panose="02000000000000000000" pitchFamily="2" charset="-78"/>
                          <a:ea typeface="+mn-ea"/>
                          <a:cs typeface="Sakkal Majalla" panose="02000000000000000000" pitchFamily="2" charset="-78"/>
                        </a:rPr>
                        <a:t> طلبات تعديل ساعات الحضور والانصراف</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tr>
              <a:tr h="579557">
                <a:tc>
                  <a:txBody>
                    <a:bodyPr/>
                    <a:lstStyle/>
                    <a:p>
                      <a:pPr marL="0" algn="ctr" defTabSz="914400" rtl="1" eaLnBrk="1" latinLnBrk="0" hangingPunct="1">
                        <a:lnSpc>
                          <a:spcPct val="115000"/>
                        </a:lnSpc>
                        <a:spcAft>
                          <a:spcPts val="0"/>
                        </a:spcAft>
                      </a:pP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4</a:t>
                      </a:r>
                      <a:endParaRPr lang="en-US" sz="12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طلبات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دفع ال</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رسوم المدرس</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ي</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ة</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4"/>
                  </a:ext>
                </a:extLst>
              </a:tr>
              <a:tr h="579557">
                <a:tc>
                  <a:txBody>
                    <a:bodyPr/>
                    <a:lstStyle/>
                    <a:p>
                      <a:pPr algn="ctr" rtl="1">
                        <a:lnSpc>
                          <a:spcPct val="115000"/>
                        </a:lnSpc>
                        <a:spcAft>
                          <a:spcPts val="0"/>
                        </a:spcAft>
                      </a:pPr>
                      <a:r>
                        <a:rPr lang="ar-AE" sz="1200" dirty="0" smtClean="0">
                          <a:effectLst/>
                          <a:latin typeface="Sakkal Majalla" panose="02000000000000000000" pitchFamily="2" charset="-78"/>
                          <a:cs typeface="Sakkal Majalla" panose="02000000000000000000" pitchFamily="2" charset="-78"/>
                        </a:rPr>
                        <a:t>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الوقت المستغرق لإنهاء </a:t>
                      </a:r>
                      <a:r>
                        <a:rPr lang="ar-AE" sz="1200" kern="1200" dirty="0" smtClean="0">
                          <a:solidFill>
                            <a:schemeClr val="tx1"/>
                          </a:solidFill>
                          <a:effectLst/>
                          <a:latin typeface="Sakkal Majalla" panose="02000000000000000000" pitchFamily="2" charset="-78"/>
                          <a:ea typeface="+mn-ea"/>
                          <a:cs typeface="Sakkal Majalla" panose="02000000000000000000" pitchFamily="2" charset="-78"/>
                        </a:rPr>
                        <a:t> </a:t>
                      </a:r>
                      <a:r>
                        <a:rPr lang="ar-EG" sz="1200" kern="1200" dirty="0" smtClean="0">
                          <a:solidFill>
                            <a:schemeClr val="tx1"/>
                          </a:solidFill>
                          <a:effectLst/>
                          <a:latin typeface="Sakkal Majalla" panose="02000000000000000000" pitchFamily="2" charset="-78"/>
                          <a:ea typeface="+mn-ea"/>
                          <a:cs typeface="Sakkal Majalla" panose="02000000000000000000" pitchFamily="2" charset="-78"/>
                        </a:rPr>
                        <a:t>طلبات التذاكر السنوية</a:t>
                      </a:r>
                      <a:endParaRPr lang="en-US" sz="12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5"/>
                  </a:ext>
                </a:extLst>
              </a:tr>
              <a:tr h="515162">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a:t>
                      </a:r>
                      <a:r>
                        <a:rPr lang="ar-AE" sz="1200" dirty="0" smtClean="0">
                          <a:effectLst/>
                          <a:latin typeface="Sakkal Majalla" panose="02000000000000000000" pitchFamily="2" charset="-78"/>
                          <a:cs typeface="Sakkal Majalla" panose="02000000000000000000" pitchFamily="2" charset="-78"/>
                        </a:rPr>
                        <a:t>ت</a:t>
                      </a:r>
                      <a:r>
                        <a:rPr lang="ar-EG" sz="1200" dirty="0" smtClean="0">
                          <a:effectLst/>
                          <a:latin typeface="Sakkal Majalla" panose="02000000000000000000" pitchFamily="2" charset="-78"/>
                          <a:cs typeface="Sakkal Majalla" panose="02000000000000000000" pitchFamily="2" charset="-78"/>
                        </a:rPr>
                        <a:t>عديل/تجديد </a:t>
                      </a:r>
                      <a:r>
                        <a:rPr lang="ar-EG" sz="1200" dirty="0">
                          <a:effectLst/>
                          <a:latin typeface="Sakkal Majalla" panose="02000000000000000000" pitchFamily="2" charset="-78"/>
                          <a:cs typeface="Sakkal Majalla" panose="02000000000000000000" pitchFamily="2" charset="-78"/>
                        </a:rPr>
                        <a:t>العقد</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7"/>
                  </a:ext>
                </a:extLst>
              </a:tr>
              <a:tr h="515162">
                <a:tc>
                  <a:txBody>
                    <a:bodyPr/>
                    <a:lstStyle/>
                    <a:p>
                      <a:pPr algn="ctr" rtl="1">
                        <a:lnSpc>
                          <a:spcPct val="115000"/>
                        </a:lnSpc>
                        <a:spcAft>
                          <a:spcPts val="0"/>
                        </a:spcAft>
                      </a:pPr>
                      <a:r>
                        <a:rPr lang="ar-AE" sz="1200" dirty="0" smtClean="0">
                          <a:effectLst/>
                          <a:latin typeface="Sakkal Majalla" panose="02000000000000000000" pitchFamily="2" charset="-78"/>
                          <a:ea typeface="Calibri"/>
                          <a:cs typeface="Sakkal Majalla" panose="02000000000000000000" pitchFamily="2" charset="-78"/>
                        </a:rPr>
                        <a:t>7</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tc>
                <a:tc>
                  <a:txBody>
                    <a:bodyPr/>
                    <a:lstStyle/>
                    <a:p>
                      <a:pPr algn="r" rtl="1">
                        <a:lnSpc>
                          <a:spcPct val="115000"/>
                        </a:lnSpc>
                        <a:spcAft>
                          <a:spcPts val="0"/>
                        </a:spcAft>
                      </a:pPr>
                      <a:r>
                        <a:rPr lang="ar-EG" sz="1200" dirty="0">
                          <a:effectLst/>
                          <a:latin typeface="Sakkal Majalla" panose="02000000000000000000" pitchFamily="2" charset="-78"/>
                          <a:cs typeface="Sakkal Majalla" panose="02000000000000000000" pitchFamily="2" charset="-78"/>
                        </a:rPr>
                        <a:t>الوقت المستغرق </a:t>
                      </a:r>
                      <a:r>
                        <a:rPr lang="ar-EG" sz="1200" dirty="0" smtClean="0">
                          <a:effectLst/>
                          <a:latin typeface="Sakkal Majalla" panose="02000000000000000000" pitchFamily="2" charset="-78"/>
                          <a:cs typeface="Sakkal Majalla" panose="02000000000000000000" pitchFamily="2" charset="-78"/>
                        </a:rPr>
                        <a:t>لإنهاء </a:t>
                      </a:r>
                      <a:r>
                        <a:rPr lang="ar-AE" sz="1200" dirty="0" smtClean="0">
                          <a:effectLst/>
                          <a:latin typeface="Sakkal Majalla" panose="02000000000000000000" pitchFamily="2" charset="-78"/>
                          <a:cs typeface="Sakkal Majalla" panose="02000000000000000000" pitchFamily="2" charset="-78"/>
                        </a:rPr>
                        <a:t> </a:t>
                      </a:r>
                      <a:r>
                        <a:rPr lang="ar-EG" sz="1200" dirty="0" smtClean="0">
                          <a:effectLst/>
                          <a:latin typeface="Sakkal Majalla" panose="02000000000000000000" pitchFamily="2" charset="-78"/>
                          <a:cs typeface="Sakkal Majalla" panose="02000000000000000000" pitchFamily="2" charset="-78"/>
                        </a:rPr>
                        <a:t>طلبات </a:t>
                      </a:r>
                      <a:r>
                        <a:rPr lang="ar-AE" sz="1200" dirty="0" smtClean="0">
                          <a:effectLst/>
                          <a:latin typeface="Sakkal Majalla" panose="02000000000000000000" pitchFamily="2" charset="-78"/>
                          <a:cs typeface="Sakkal Majalla" panose="02000000000000000000" pitchFamily="2" charset="-78"/>
                        </a:rPr>
                        <a:t>تجديد التأشيرات</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2 أو أقل</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33CC33"/>
                    </a:solidFill>
                  </a:tcPr>
                </a:tc>
                <a:tc>
                  <a:txBody>
                    <a:bodyPr/>
                    <a:lstStyle/>
                    <a:p>
                      <a:pPr algn="ctr" rtl="1">
                        <a:lnSpc>
                          <a:spcPct val="115000"/>
                        </a:lnSpc>
                        <a:spcAft>
                          <a:spcPts val="0"/>
                        </a:spcAft>
                      </a:pPr>
                      <a:r>
                        <a:rPr lang="ar-EG" sz="1200" dirty="0">
                          <a:effectLst/>
                          <a:latin typeface="Sakkal Majalla" panose="02000000000000000000" pitchFamily="2" charset="-78"/>
                          <a:cs typeface="Sakkal Majalla" panose="02000000000000000000" pitchFamily="2" charset="-78"/>
                        </a:rPr>
                        <a:t>3 إلى 5</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FF00"/>
                    </a:solidFill>
                  </a:tcPr>
                </a:tc>
                <a:tc>
                  <a:txBody>
                    <a:bodyPr/>
                    <a:lstStyle/>
                    <a:p>
                      <a:pPr algn="ctr" rtl="1">
                        <a:lnSpc>
                          <a:spcPct val="115000"/>
                        </a:lnSpc>
                        <a:spcAft>
                          <a:spcPts val="0"/>
                        </a:spcAft>
                      </a:pPr>
                      <a:r>
                        <a:rPr lang="ar-EG" sz="1200" dirty="0" smtClean="0">
                          <a:effectLst/>
                          <a:latin typeface="Sakkal Majalla" panose="02000000000000000000" pitchFamily="2" charset="-78"/>
                          <a:cs typeface="Sakkal Majalla" panose="02000000000000000000" pitchFamily="2" charset="-78"/>
                        </a:rPr>
                        <a:t>6 أو أكثر</a:t>
                      </a:r>
                      <a:endParaRPr lang="en-US" sz="1200" dirty="0">
                        <a:effectLst/>
                        <a:latin typeface="Sakkal Majalla" panose="02000000000000000000" pitchFamily="2" charset="-78"/>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618201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1" y="1828800"/>
            <a:ext cx="8229600" cy="4293483"/>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 يقيس هذا المؤشر نسبة التزام الوزارات و الجهات الحكومية الاتحادية بنسب الضبط و الموازنة كأحد الشروط الهامة في نظام ادارة الأداء المعتمد من قبل الحكومة</a:t>
            </a:r>
          </a:p>
          <a:p>
            <a:pPr algn="r" rtl="1"/>
            <a:endParaRPr lang="ar-AE" sz="1600" dirty="0">
              <a:solidFill>
                <a:prstClr val="black"/>
              </a:solidFill>
              <a:latin typeface="Sakkal Majalla" panose="02000000000000000000" pitchFamily="2" charset="-78"/>
              <a:cs typeface="Sakkal Majalla" panose="02000000000000000000" pitchFamily="2" charset="-78"/>
            </a:endParaRPr>
          </a:p>
          <a:p>
            <a:pPr algn="r" rtl="1">
              <a:lnSpc>
                <a:spcPct val="150000"/>
              </a:lnSpc>
            </a:pPr>
            <a:r>
              <a:rPr lang="ar-AE" sz="1600" b="1" dirty="0">
                <a:solidFill>
                  <a:prstClr val="black"/>
                </a:solidFill>
                <a:latin typeface="Sakkal Majalla" panose="02000000000000000000" pitchFamily="2" charset="-78"/>
                <a:cs typeface="Sakkal Majalla" panose="02000000000000000000" pitchFamily="2" charset="-78"/>
              </a:rPr>
              <a:t>معايير تقييم الأداء الوظيفي النهائي:   </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4= يفوق التوقعات بشكل ملحوظ (ما بين 0%-5%)</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3= يفوق التوقعات (ما بين 0%-10%) </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2= يلبي التوقعات (ما بين 80%-100%)</a:t>
            </a:r>
          </a:p>
          <a:p>
            <a:pPr algn="r" rtl="1">
              <a:lnSpc>
                <a:spcPct val="150000"/>
              </a:lnSpc>
            </a:pPr>
            <a:r>
              <a:rPr lang="ar-AE" sz="1600" dirty="0">
                <a:solidFill>
                  <a:prstClr val="black"/>
                </a:solidFill>
                <a:latin typeface="Sakkal Majalla" panose="02000000000000000000" pitchFamily="2" charset="-78"/>
                <a:cs typeface="Sakkal Majalla" panose="02000000000000000000" pitchFamily="2" charset="-78"/>
              </a:rPr>
              <a:t>1= يحتاج إلى تحسين (ما بين 0%-5%) </a:t>
            </a:r>
          </a:p>
          <a:p>
            <a:pPr algn="r" rtl="1">
              <a:lnSpc>
                <a:spcPct val="150000"/>
              </a:lnSpc>
            </a:pPr>
            <a:endParaRPr lang="en-US" sz="1000" dirty="0">
              <a:solidFill>
                <a:prstClr val="black"/>
              </a:solidFill>
              <a:latin typeface="Sakkal Majalla" panose="02000000000000000000" pitchFamily="2" charset="-78"/>
              <a:cs typeface="Sakkal Majalla" panose="02000000000000000000" pitchFamily="2" charset="-78"/>
            </a:endParaRPr>
          </a:p>
          <a:p>
            <a:pPr algn="r" rtl="1">
              <a:lnSpc>
                <a:spcPct val="150000"/>
              </a:lnSpc>
            </a:pPr>
            <a:r>
              <a:rPr lang="ar-AE" sz="1600" b="1" dirty="0">
                <a:solidFill>
                  <a:srgbClr val="C00000"/>
                </a:solidFill>
                <a:latin typeface="Sakkal Majalla" panose="02000000000000000000" pitchFamily="2" charset="-78"/>
                <a:cs typeface="Sakkal Majalla" panose="02000000000000000000" pitchFamily="2" charset="-78"/>
              </a:rPr>
              <a:t>ملاحظة : </a:t>
            </a:r>
            <a:endParaRPr lang="en-US" sz="1600" dirty="0">
              <a:solidFill>
                <a:srgbClr val="C00000"/>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سيقوم 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17: نسب </a:t>
            </a:r>
            <a:r>
              <a:rPr lang="ar-AE" dirty="0">
                <a:solidFill>
                  <a:prstClr val="white"/>
                </a:solidFill>
              </a:rPr>
              <a:t>الالتزام بنتائج تقييم الأداء الوظيفي النهائي (الضبط و الموازنة)</a:t>
            </a:r>
            <a:endParaRPr lang="en-US" dirty="0">
              <a:solidFill>
                <a:prstClr val="white"/>
              </a:solidFill>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41</a:t>
            </a:fld>
            <a:endParaRPr lang="en-US" sz="1600" b="1" dirty="0">
              <a:solidFill>
                <a:prstClr val="black"/>
              </a:solidFill>
            </a:endParaRPr>
          </a:p>
        </p:txBody>
      </p:sp>
    </p:spTree>
    <p:extLst>
      <p:ext uri="{BB962C8B-B14F-4D97-AF65-F5344CB8AC3E}">
        <p14:creationId xmlns:p14="http://schemas.microsoft.com/office/powerpoint/2010/main" val="3964001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solidFill>
                  <a:prstClr val="white"/>
                </a:solidFill>
              </a:rPr>
              <a:t>المؤشر </a:t>
            </a:r>
            <a:r>
              <a:rPr lang="ar-AE" dirty="0" smtClean="0">
                <a:solidFill>
                  <a:prstClr val="white"/>
                </a:solidFill>
              </a:rPr>
              <a:t>17: نسب </a:t>
            </a:r>
            <a:r>
              <a:rPr lang="ar-AE" dirty="0">
                <a:solidFill>
                  <a:prstClr val="white"/>
                </a:solidFill>
              </a:rPr>
              <a:t>الالتزام بنتائج تقييم الأداء الوظيفي النهائي (الضبط و الموازنة)</a:t>
            </a:r>
            <a:endParaRPr lang="en-US" dirty="0">
              <a:solidFill>
                <a:prstClr val="white"/>
              </a:solidFill>
            </a:endParaRPr>
          </a:p>
        </p:txBody>
      </p:sp>
      <p:graphicFrame>
        <p:nvGraphicFramePr>
          <p:cNvPr id="5" name="Content Placeholder 9"/>
          <p:cNvGraphicFramePr>
            <a:graphicFrameLocks/>
          </p:cNvGraphicFramePr>
          <p:nvPr>
            <p:extLst/>
          </p:nvPr>
        </p:nvGraphicFramePr>
        <p:xfrm>
          <a:off x="457200" y="2819399"/>
          <a:ext cx="8382000" cy="990600"/>
        </p:xfrm>
        <a:graphic>
          <a:graphicData uri="http://schemas.openxmlformats.org/drawingml/2006/table">
            <a:tbl>
              <a:tblPr firstRow="1" bandRow="1">
                <a:tableStyleId>{5C22544A-7EE6-4342-B048-85BDC9FD1C3A}</a:tableStyleId>
              </a:tblPr>
              <a:tblGrid>
                <a:gridCol w="3048000"/>
                <a:gridCol w="2362200"/>
                <a:gridCol w="1295400"/>
                <a:gridCol w="990600"/>
                <a:gridCol w="685800"/>
              </a:tblGrid>
              <a:tr h="355372">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35228">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كل معيار)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عدد الموظفين الذين تم تقيمهم </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aseline="0" dirty="0" smtClean="0">
                          <a:latin typeface="Sakkal Majalla" panose="02000000000000000000" pitchFamily="2" charset="-78"/>
                          <a:cs typeface="Sakkal Majalla" panose="02000000000000000000" pitchFamily="2" charset="-78"/>
                        </a:rPr>
                        <a:t>تحقيق نسب الضبط المحددة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457200" y="4191000"/>
          <a:ext cx="8382000" cy="1524000"/>
        </p:xfrm>
        <a:graphic>
          <a:graphicData uri="http://schemas.openxmlformats.org/drawingml/2006/table">
            <a:tbl>
              <a:tblPr firstRow="1" bandRow="1">
                <a:tableStyleId>{5C22544A-7EE6-4342-B048-85BDC9FD1C3A}</a:tableStyleId>
              </a:tblPr>
              <a:tblGrid>
                <a:gridCol w="3958167"/>
                <a:gridCol w="4423833"/>
              </a:tblGrid>
              <a:tr h="356681">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67319">
                <a:tc>
                  <a:txBody>
                    <a:bodyPr/>
                    <a:lstStyle/>
                    <a:p>
                      <a:pPr algn="ctr" rtl="1"/>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إجمالي عدد الموظفين الذين تم تقيمهم </a:t>
                      </a:r>
                      <a:endParaRPr lang="en-US" sz="14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(في كل معيار) :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بشكل ملحوظ</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يلبي التوقعات</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يحتاج إلى تحسين  </a:t>
                      </a:r>
                      <a:endParaRPr lang="en-US"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685800" y="2037193"/>
            <a:ext cx="82296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a:t>
            </a:r>
            <a:r>
              <a:rPr lang="en-US" b="1" dirty="0">
                <a:solidFill>
                  <a:srgbClr val="C00000"/>
                </a:solidFill>
                <a:latin typeface="Sakkal Majalla" panose="02000000000000000000" pitchFamily="2" charset="-78"/>
                <a:cs typeface="Sakkal Majalla" panose="02000000000000000000" pitchFamily="2" charset="-78"/>
              </a:rPr>
              <a:t> </a:t>
            </a:r>
            <a:r>
              <a:rPr lang="ar-AE" b="1" dirty="0">
                <a:solidFill>
                  <a:srgbClr val="C00000"/>
                </a:solidFill>
                <a:latin typeface="Sakkal Majalla" panose="02000000000000000000" pitchFamily="2" charset="-78"/>
                <a:cs typeface="Sakkal Majalla" panose="02000000000000000000" pitchFamily="2" charset="-78"/>
              </a:rPr>
              <a:t>الالتزام بنتائج تقييم الأداء الوظيفي النهائي (الضبط و الموازنة)</a:t>
            </a:r>
            <a:r>
              <a:rPr lang="en-US" b="1" dirty="0">
                <a:solidFill>
                  <a:srgbClr val="C00000"/>
                </a:solidFill>
                <a:latin typeface="Sakkal Majalla" panose="02000000000000000000" pitchFamily="2" charset="-78"/>
                <a:cs typeface="Sakkal Majalla" panose="02000000000000000000" pitchFamily="2" charset="-78"/>
              </a:rPr>
              <a:t> </a:t>
            </a:r>
            <a:r>
              <a:rPr lang="ar-AE" b="1" dirty="0">
                <a:solidFill>
                  <a:srgbClr val="C00000"/>
                </a:solidFill>
                <a:latin typeface="Sakkal Majalla" panose="02000000000000000000" pitchFamily="2" charset="-78"/>
                <a:cs typeface="Sakkal Majalla" panose="02000000000000000000" pitchFamily="2" charset="-78"/>
              </a:rPr>
              <a:t>:</a:t>
            </a:r>
          </a:p>
        </p:txBody>
      </p:sp>
      <p:sp>
        <p:nvSpPr>
          <p:cNvPr id="2" name="Rectangle 1"/>
          <p:cNvSpPr/>
          <p:nvPr/>
        </p:nvSpPr>
        <p:spPr>
          <a:xfrm>
            <a:off x="457200" y="5768370"/>
            <a:ext cx="8382000" cy="784830"/>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ملاحظة : </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dirty="0">
                <a:solidFill>
                  <a:prstClr val="black"/>
                </a:solidFill>
                <a:latin typeface="Sakkal Majalla" panose="02000000000000000000" pitchFamily="2" charset="-78"/>
                <a:cs typeface="Sakkal Majalla" panose="02000000000000000000" pitchFamily="2" charset="-78"/>
              </a:rPr>
              <a:t>قد تختلف مكونات البسط وفقا للمقياس المستخدم في الجهة الاتحادية (ثلاثي، رباعي، خماسي)</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42</a:t>
            </a:fld>
            <a:endParaRPr lang="en-US" sz="1600" b="1" dirty="0">
              <a:solidFill>
                <a:prstClr val="black"/>
              </a:solidFill>
            </a:endParaRPr>
          </a:p>
        </p:txBody>
      </p:sp>
    </p:spTree>
    <p:extLst>
      <p:ext uri="{BB962C8B-B14F-4D97-AF65-F5344CB8AC3E}">
        <p14:creationId xmlns:p14="http://schemas.microsoft.com/office/powerpoint/2010/main" val="3608823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04800" y="1905000"/>
            <a:ext cx="8382000" cy="3477875"/>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algn="r" rtl="1"/>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600" dirty="0">
                <a:solidFill>
                  <a:prstClr val="black"/>
                </a:solidFill>
                <a:latin typeface="Sakkal Majalla" panose="02000000000000000000" pitchFamily="2" charset="-78"/>
                <a:cs typeface="Sakkal Majalla" panose="02000000000000000000" pitchFamily="2" charset="-78"/>
              </a:rPr>
              <a:t>يقيس هذا المؤشر نسبة الجهات الحكومية الاتحادية الملتزمة بتطبيق خطة القوى العاملة بناءً على دليل / نظام تخطيط القوى العاملة المعد من قبل الهيئة ومدى ربط هذا التخطيط بالنظام الإلكتروني لتخطيط القوى العاملة مرتبط مع بياناتي ونظام الرواتب لقياس مدى مواءمة مع بنود تخطيط القوى العاملة</a:t>
            </a:r>
            <a:r>
              <a:rPr lang="ar-AE" sz="1600" dirty="0">
                <a:solidFill>
                  <a:srgbClr val="FF0000"/>
                </a:solidFill>
                <a:latin typeface="Sakkal Majalla" panose="02000000000000000000" pitchFamily="2" charset="-78"/>
                <a:cs typeface="Sakkal Majalla" panose="02000000000000000000" pitchFamily="2" charset="-78"/>
              </a:rPr>
              <a:t>*</a:t>
            </a:r>
            <a:endParaRPr lang="en-US" sz="1600" dirty="0">
              <a:solidFill>
                <a:srgbClr val="FF0000"/>
              </a:solidFill>
              <a:latin typeface="Sakkal Majalla" panose="02000000000000000000" pitchFamily="2" charset="-78"/>
              <a:cs typeface="Sakkal Majalla" panose="02000000000000000000" pitchFamily="2" charset="-78"/>
            </a:endParaRPr>
          </a:p>
          <a:p>
            <a:pPr marL="285750" indent="-285750" algn="r" rtl="1">
              <a:buFontTx/>
              <a:buChar char="-"/>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lgn="r" rtl="1">
              <a:buFontTx/>
              <a:buChar char="-"/>
            </a:pPr>
            <a:r>
              <a:rPr lang="ar-AE" sz="1600" dirty="0">
                <a:solidFill>
                  <a:prstClr val="black"/>
                </a:solidFill>
                <a:latin typeface="Sakkal Majalla" panose="02000000000000000000" pitchFamily="2" charset="-78"/>
                <a:cs typeface="Sakkal Majalla" panose="02000000000000000000" pitchFamily="2" charset="-78"/>
              </a:rPr>
              <a:t>يخدم هذا المؤشر توجهات الحكومة في التخطيط الفاعل لرأس المال البشري لرفع مستوى الانتاجية في الحكومة الاتحادية حيث يساعد على تحديد التوقعات  المستقبلية من الوظائف والكفاءات اللازمة مما يحسن عمليات الاستقطاب والتطوير.</a:t>
            </a:r>
            <a:r>
              <a:rPr lang="ar-AE" sz="1600" b="1" dirty="0">
                <a:solidFill>
                  <a:prstClr val="black"/>
                </a:solidFill>
                <a:latin typeface="Sakkal Majalla" panose="02000000000000000000" pitchFamily="2" charset="-78"/>
                <a:cs typeface="Sakkal Majalla" panose="02000000000000000000" pitchFamily="2" charset="-78"/>
              </a:rPr>
              <a:t> </a:t>
            </a:r>
            <a:endParaRPr lang="en-US" sz="1600" b="1"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prstClr val="black"/>
              </a:solidFill>
              <a:latin typeface="Sakkal Majalla" panose="02000000000000000000" pitchFamily="2" charset="-78"/>
              <a:cs typeface="Sakkal Majalla" panose="02000000000000000000" pitchFamily="2" charset="-78"/>
            </a:endParaRPr>
          </a:p>
          <a:p>
            <a:pPr algn="r" rtl="1"/>
            <a:r>
              <a:rPr lang="ar-AE" sz="1600" b="1" dirty="0">
                <a:solidFill>
                  <a:srgbClr val="C00000"/>
                </a:solidFill>
                <a:latin typeface="Sakkal Majalla" panose="02000000000000000000" pitchFamily="2" charset="-78"/>
                <a:cs typeface="Sakkal Majalla" panose="02000000000000000000" pitchFamily="2" charset="-78"/>
              </a:rPr>
              <a:t>ملاحظة : </a:t>
            </a:r>
          </a:p>
          <a:p>
            <a:pPr algn="r" rtl="1"/>
            <a:endParaRPr lang="ar-AE" sz="1000" dirty="0">
              <a:solidFill>
                <a:srgbClr val="C00000"/>
              </a:solidFill>
              <a:latin typeface="Sakkal Majalla" panose="02000000000000000000" pitchFamily="2" charset="-78"/>
              <a:cs typeface="Sakkal Majalla" panose="02000000000000000000" pitchFamily="2" charset="-78"/>
            </a:endParaRPr>
          </a:p>
          <a:p>
            <a:pPr algn="r"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المؤشر18 : التخطيط الاستراتيجي للقوى العاملة </a:t>
            </a:r>
            <a:endParaRPr lang="en-US" sz="1800" dirty="0">
              <a:solidFill>
                <a:prstClr val="white"/>
              </a:solidFill>
              <a:cs typeface="PT Bold Heading" panose="02010400000000000000" pitchFamily="2" charset="-78"/>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43</a:t>
            </a:fld>
            <a:endParaRPr lang="en-US" sz="1600" b="1" dirty="0">
              <a:solidFill>
                <a:prstClr val="black"/>
              </a:solidFill>
            </a:endParaRPr>
          </a:p>
        </p:txBody>
      </p:sp>
      <p:sp>
        <p:nvSpPr>
          <p:cNvPr id="2" name="TextBox 1"/>
          <p:cNvSpPr txBox="1"/>
          <p:nvPr/>
        </p:nvSpPr>
        <p:spPr>
          <a:xfrm>
            <a:off x="152400" y="6228272"/>
            <a:ext cx="8646543" cy="307777"/>
          </a:xfrm>
          <a:prstGeom prst="rect">
            <a:avLst/>
          </a:prstGeom>
          <a:noFill/>
        </p:spPr>
        <p:txBody>
          <a:bodyPr wrap="square" rtlCol="0">
            <a:spAutoFit/>
          </a:bodyPr>
          <a:lstStyle/>
          <a:p>
            <a:pPr algn="r" rtl="1"/>
            <a:r>
              <a:rPr lang="ar-AE" sz="1400" dirty="0">
                <a:solidFill>
                  <a:srgbClr val="FF0000"/>
                </a:solidFill>
              </a:rPr>
              <a:t>*</a:t>
            </a:r>
            <a:r>
              <a:rPr lang="ar-AE" sz="1100" dirty="0">
                <a:solidFill>
                  <a:prstClr val="black"/>
                </a:solidFill>
              </a:rPr>
              <a:t> يتوفر دليل التخطيط الاستراتيجي للقوى العاملة في الموقع الالكرتوني للهيئة كما أن فريق الهيئة على اتم الاستعداد لدعم الجهات الاتحادية في تطبيق الدليل  </a:t>
            </a:r>
            <a:r>
              <a:rPr lang="en-US" sz="1100" dirty="0">
                <a:solidFill>
                  <a:prstClr val="black"/>
                </a:solidFill>
              </a:rPr>
              <a:t>www.fahr.gov.ae</a:t>
            </a:r>
          </a:p>
        </p:txBody>
      </p:sp>
    </p:spTree>
    <p:extLst>
      <p:ext uri="{BB962C8B-B14F-4D97-AF65-F5344CB8AC3E}">
        <p14:creationId xmlns:p14="http://schemas.microsoft.com/office/powerpoint/2010/main" val="79489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26068"/>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18 : </a:t>
            </a:r>
            <a:r>
              <a:rPr lang="ar-AE" sz="1800" dirty="0">
                <a:solidFill>
                  <a:prstClr val="white"/>
                </a:solidFill>
                <a:cs typeface="PT Bold Heading" panose="02010400000000000000" pitchFamily="2" charset="-78"/>
              </a:rPr>
              <a:t>التخطيط الاستراتيجي للقوى العاملة </a:t>
            </a:r>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nvPr>
        </p:nvGraphicFramePr>
        <p:xfrm>
          <a:off x="533398" y="2286001"/>
          <a:ext cx="8305801" cy="1717024"/>
        </p:xfrm>
        <a:graphic>
          <a:graphicData uri="http://schemas.openxmlformats.org/drawingml/2006/table">
            <a:tbl>
              <a:tblPr firstRow="1" bandRow="1">
                <a:tableStyleId>{5C22544A-7EE6-4342-B048-85BDC9FD1C3A}</a:tableStyleId>
              </a:tblPr>
              <a:tblGrid>
                <a:gridCol w="3048002"/>
                <a:gridCol w="2819400"/>
                <a:gridCol w="990600"/>
                <a:gridCol w="838200"/>
                <a:gridCol w="609599"/>
              </a:tblGrid>
              <a:tr h="38099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98864">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dirty="0" smtClean="0">
                          <a:latin typeface="Sakkal Majalla" panose="02000000000000000000" pitchFamily="2" charset="-78"/>
                          <a:cs typeface="Sakkal Majalla" panose="02000000000000000000" pitchFamily="2" charset="-78"/>
                        </a:rPr>
                        <a:t>اجمالي الوظائف ×</a:t>
                      </a:r>
                      <a:r>
                        <a:rPr lang="en-US" sz="1400" b="0" dirty="0" smtClean="0">
                          <a:latin typeface="Sakkal Majalla" panose="02000000000000000000" pitchFamily="2" charset="-78"/>
                          <a:cs typeface="Sakkal Majalla" panose="02000000000000000000" pitchFamily="2" charset="-78"/>
                        </a:rPr>
                        <a:t> </a:t>
                      </a:r>
                      <a:r>
                        <a:rPr lang="ar-AE" sz="1400" b="0" dirty="0" smtClean="0">
                          <a:latin typeface="Sakkal Majalla" panose="02000000000000000000" pitchFamily="2" charset="-78"/>
                          <a:cs typeface="Sakkal Majalla" panose="02000000000000000000" pitchFamily="2" charset="-78"/>
                        </a:rPr>
                        <a:t>100</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533398" y="4343400"/>
          <a:ext cx="8338894" cy="1285407"/>
        </p:xfrm>
        <a:graphic>
          <a:graphicData uri="http://schemas.openxmlformats.org/drawingml/2006/table">
            <a:tbl>
              <a:tblPr firstRow="1" bandRow="1">
                <a:tableStyleId>{5C22544A-7EE6-4342-B048-85BDC9FD1C3A}</a:tableStyleId>
              </a:tblPr>
              <a:tblGrid>
                <a:gridCol w="4169447"/>
                <a:gridCol w="4169447"/>
              </a:tblGrid>
              <a:tr h="4572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828207">
                <a:tc>
                  <a:txBody>
                    <a:bodyPr/>
                    <a:lstStyle/>
                    <a:p>
                      <a:pPr algn="ctr" rtl="1"/>
                      <a:r>
                        <a:rPr lang="ar-AE" sz="1400" b="0" dirty="0" smtClean="0">
                          <a:latin typeface="Sakkal Majalla" panose="02000000000000000000" pitchFamily="2" charset="-78"/>
                          <a:cs typeface="Sakkal Majalla" panose="02000000000000000000" pitchFamily="2" charset="-78"/>
                        </a:rPr>
                        <a:t>اجمالي الوظائف في الجهة (بدون تكرار)</a:t>
                      </a:r>
                      <a:endParaRPr lang="en-US" sz="1400" b="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1"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a:t>
                      </a: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نسبة الالتزام بتطبيق مراحل تخطيط القوى العاملة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44</a:t>
            </a:fld>
            <a:endParaRPr lang="en-US" sz="1600" b="1" dirty="0">
              <a:solidFill>
                <a:prstClr val="black"/>
              </a:solidFill>
            </a:endParaRPr>
          </a:p>
        </p:txBody>
      </p:sp>
    </p:spTree>
    <p:extLst>
      <p:ext uri="{BB962C8B-B14F-4D97-AF65-F5344CB8AC3E}">
        <p14:creationId xmlns:p14="http://schemas.microsoft.com/office/powerpoint/2010/main" val="143986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1905000"/>
            <a:ext cx="8305800" cy="2092881"/>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 </a:t>
            </a:r>
            <a:endParaRPr lang="en-US" sz="1600" dirty="0">
              <a:solidFill>
                <a:prstClr val="black"/>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cs typeface="Sakkal Majalla" panose="02000000000000000000" pitchFamily="2" charset="-78"/>
              </a:rPr>
              <a:t>يقيس هذا المؤشر نسبة الوظائف التي تم وضع أو تحديث الوصف الوظيفي لها ، حيث تهدف عملية القياس إلى متابعة عملية تقييم وتوصيف الوظائف على مستوى الحكومة الاتحادية  ويعتمد تقييم وتوصيف الوظائف حسب الآلية والنظام الصادر عن الهيئة الاتحادية للموارد البشرية الحكومية، و يتم تحديد إجمالي عدد الوظائف المعتمدة في نظام  تقييم وتوصيف الوظائف (الخطة المعتمدة).</a:t>
            </a:r>
          </a:p>
          <a:p>
            <a:pPr marL="285750" indent="-285750" algn="r" rtl="1">
              <a:lnSpc>
                <a:spcPct val="150000"/>
              </a:lnSpc>
              <a:buFontTx/>
              <a:buChar char="-"/>
            </a:pPr>
            <a:endParaRPr lang="ar-AE" sz="1600" dirty="0">
              <a:solidFill>
                <a:prstClr val="black"/>
              </a:solidFill>
              <a:latin typeface="Sakkal Majalla" panose="02000000000000000000" pitchFamily="2" charset="-78"/>
              <a:cs typeface="Sakkal Majalla" panose="02000000000000000000" pitchFamily="2" charset="-78"/>
            </a:endParaRPr>
          </a:p>
          <a:p>
            <a:pPr algn="r" rtl="1">
              <a:lnSpc>
                <a:spcPct val="150000"/>
              </a:lnSpc>
            </a:pP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19: نسبة  </a:t>
            </a:r>
            <a:r>
              <a:rPr lang="ar-AE" sz="1800" dirty="0">
                <a:solidFill>
                  <a:prstClr val="white"/>
                </a:solidFill>
                <a:cs typeface="PT Bold Heading" panose="02010400000000000000" pitchFamily="2" charset="-78"/>
              </a:rPr>
              <a:t>الوظائف التي تم توصيفها واعتمادها وفق آليات نظام تقييم وتوصيف الوظائف</a:t>
            </a:r>
            <a:endParaRPr lang="en-US" sz="18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nvPr>
        </p:nvGraphicFramePr>
        <p:xfrm>
          <a:off x="647700" y="3884951"/>
          <a:ext cx="8115300" cy="1082039"/>
        </p:xfrm>
        <a:graphic>
          <a:graphicData uri="http://schemas.openxmlformats.org/drawingml/2006/table">
            <a:tbl>
              <a:tblPr firstRow="1" bandRow="1">
                <a:tableStyleId>{5C22544A-7EE6-4342-B048-85BDC9FD1C3A}</a:tableStyleId>
              </a:tblPr>
              <a:tblGrid>
                <a:gridCol w="2247900"/>
                <a:gridCol w="3058257"/>
                <a:gridCol w="936381"/>
                <a:gridCol w="1170476"/>
                <a:gridCol w="702286"/>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 ÷  مجموع الوظائف التي تم حصرها ضمن نطاق نظام تقييم وتوصيف الوظائف) ×</a:t>
                      </a:r>
                      <a:r>
                        <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التزايد أفضل</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609600" y="5256551"/>
          <a:ext cx="8193332" cy="1068049"/>
        </p:xfrm>
        <a:graphic>
          <a:graphicData uri="http://schemas.openxmlformats.org/drawingml/2006/table">
            <a:tbl>
              <a:tblPr firstRow="1" bandRow="1">
                <a:tableStyleId>{5C22544A-7EE6-4342-B048-85BDC9FD1C3A}</a:tableStyleId>
              </a:tblPr>
              <a:tblGrid>
                <a:gridCol w="4096666"/>
                <a:gridCol w="4096666"/>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3249">
                <a:tc>
                  <a:txBody>
                    <a:bodyPr/>
                    <a:lstStyle/>
                    <a:p>
                      <a:pPr algn="ctr" rtl="1"/>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(بدون تكرار) التي تم حصرها ضمن نطاق نظام تقييم وتوصيف الوظائف</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29000" y="3351551"/>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45</a:t>
            </a:fld>
            <a:endParaRPr lang="en-US" sz="1600" b="1" dirty="0">
              <a:solidFill>
                <a:prstClr val="black"/>
              </a:solidFill>
            </a:endParaRPr>
          </a:p>
        </p:txBody>
      </p:sp>
    </p:spTree>
    <p:extLst>
      <p:ext uri="{BB962C8B-B14F-4D97-AF65-F5344CB8AC3E}">
        <p14:creationId xmlns:p14="http://schemas.microsoft.com/office/powerpoint/2010/main" val="3434145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41514" y="1600200"/>
            <a:ext cx="8665727" cy="2600712"/>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b="1" dirty="0">
              <a:solidFill>
                <a:srgbClr val="C00000"/>
              </a:solidFill>
              <a:latin typeface="Sakkal Majalla" panose="02000000000000000000" pitchFamily="2" charset="-78"/>
              <a:cs typeface="Sakkal Majalla" panose="02000000000000000000" pitchFamily="2" charset="-78"/>
            </a:endParaRPr>
          </a:p>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يهدف النظام إلى رفع </a:t>
            </a:r>
            <a:r>
              <a:rPr lang="ar-SA" sz="1600" dirty="0">
                <a:solidFill>
                  <a:prstClr val="black"/>
                </a:solidFill>
                <a:latin typeface="Sakkal Majalla" panose="02000000000000000000" pitchFamily="2" charset="-78"/>
                <a:cs typeface="Sakkal Majalla" panose="02000000000000000000" pitchFamily="2" charset="-78"/>
              </a:rPr>
              <a:t>تنافسية الحكومة الاتحادية لتكون بيئة جاذبة للكفاءات الوطنية</a:t>
            </a:r>
            <a:r>
              <a:rPr lang="ar-AE" sz="1600" dirty="0">
                <a:solidFill>
                  <a:prstClr val="black"/>
                </a:solidFill>
                <a:latin typeface="Sakkal Majalla" panose="02000000000000000000" pitchFamily="2" charset="-78"/>
                <a:cs typeface="Sakkal Majalla" panose="02000000000000000000" pitchFamily="2" charset="-78"/>
              </a:rPr>
              <a:t> من خلال </a:t>
            </a:r>
            <a:r>
              <a:rPr lang="ar-SA" sz="1600" dirty="0">
                <a:solidFill>
                  <a:prstClr val="black"/>
                </a:solidFill>
                <a:latin typeface="Sakkal Majalla" panose="02000000000000000000" pitchFamily="2" charset="-78"/>
                <a:cs typeface="Sakkal Majalla" panose="02000000000000000000" pitchFamily="2" charset="-78"/>
              </a:rPr>
              <a:t>منح المكافآت والحوافز لموظفي الحكومة الاتحادية في إطار منظومة متكاملة من أنظمة وتشريعات الموارد البشرية في الحكومة الاتحادية والمبادرات والبرامج التحفيزية التي تعزز الأداء وترفع الإنتاجية وتضمن سعادة الموظفين والمتعاملين على حد سواء</a:t>
            </a:r>
            <a:r>
              <a:rPr lang="ar-AE" sz="1600" dirty="0">
                <a:solidFill>
                  <a:prstClr val="black"/>
                </a:solidFill>
                <a:latin typeface="Sakkal Majalla" panose="02000000000000000000" pitchFamily="2" charset="-78"/>
                <a:cs typeface="Sakkal Majalla" panose="02000000000000000000" pitchFamily="2" charset="-78"/>
              </a:rPr>
              <a:t>.</a:t>
            </a:r>
            <a:endParaRPr lang="en-US" sz="1600" dirty="0">
              <a:solidFill>
                <a:prstClr val="black"/>
              </a:solidFill>
              <a:latin typeface="Sakkal Majalla" panose="02000000000000000000" pitchFamily="2" charset="-78"/>
              <a:cs typeface="Sakkal Majalla" panose="02000000000000000000" pitchFamily="2" charset="-78"/>
            </a:endParaRPr>
          </a:p>
          <a:p>
            <a:pPr algn="r" rtl="1"/>
            <a:r>
              <a:rPr lang="ar-AE" sz="1600" b="1" dirty="0">
                <a:solidFill>
                  <a:srgbClr val="C00000"/>
                </a:solidFill>
                <a:latin typeface="Sakkal Majalla" panose="02000000000000000000" pitchFamily="2" charset="-78"/>
                <a:cs typeface="Sakkal Majalla" panose="02000000000000000000" pitchFamily="2" charset="-78"/>
              </a:rPr>
              <a:t>ملاحظة :</a:t>
            </a:r>
          </a:p>
          <a:p>
            <a:pPr algn="r" rtl="1"/>
            <a:r>
              <a:rPr lang="ar-AE" sz="1600" dirty="0">
                <a:solidFill>
                  <a:prstClr val="black"/>
                </a:solidFill>
                <a:latin typeface="Sakkal Majalla" panose="02000000000000000000" pitchFamily="2" charset="-78"/>
                <a:cs typeface="Sakkal Majalla" panose="02000000000000000000" pitchFamily="2" charset="-78"/>
              </a:rPr>
              <a:t>يتم تطبيق </a:t>
            </a:r>
            <a:r>
              <a:rPr lang="ar-SA" sz="1600" dirty="0">
                <a:solidFill>
                  <a:prstClr val="black"/>
                </a:solidFill>
                <a:latin typeface="Sakkal Majalla" panose="02000000000000000000" pitchFamily="2" charset="-78"/>
                <a:cs typeface="Sakkal Majalla" panose="02000000000000000000" pitchFamily="2" charset="-78"/>
              </a:rPr>
              <a:t>نظام </a:t>
            </a:r>
            <a:r>
              <a:rPr lang="ar-AE" sz="1600" dirty="0">
                <a:solidFill>
                  <a:prstClr val="black"/>
                </a:solidFill>
                <a:latin typeface="Sakkal Majalla" panose="02000000000000000000" pitchFamily="2" charset="-78"/>
                <a:cs typeface="Sakkal Majalla" panose="02000000000000000000" pitchFamily="2" charset="-78"/>
              </a:rPr>
              <a:t>المكافآت و الحوافز لموظفي الحكومة الاتحادية </a:t>
            </a:r>
            <a:r>
              <a:rPr lang="ar-SA" sz="1600" dirty="0">
                <a:solidFill>
                  <a:prstClr val="black"/>
                </a:solidFill>
                <a:latin typeface="Sakkal Majalla" panose="02000000000000000000" pitchFamily="2" charset="-78"/>
                <a:cs typeface="Sakkal Majalla" panose="02000000000000000000" pitchFamily="2" charset="-78"/>
              </a:rPr>
              <a:t>وفق قرار مجلس الوزراء رقم (18) لسنة 2015 </a:t>
            </a:r>
            <a:r>
              <a:rPr lang="ar-AE" sz="1600" dirty="0">
                <a:solidFill>
                  <a:prstClr val="black"/>
                </a:solidFill>
                <a:latin typeface="Sakkal Majalla" panose="02000000000000000000" pitchFamily="2" charset="-78"/>
                <a:cs typeface="Sakkal Majalla" panose="02000000000000000000" pitchFamily="2" charset="-78"/>
              </a:rPr>
              <a:t> ، ودليل النظام متوفر في موقع الهيئة الاتحادية للموارد البشرية الحكومية للاستدلال عن كيفية التطبيق </a:t>
            </a:r>
            <a:r>
              <a:rPr lang="en-US" sz="1600" dirty="0">
                <a:solidFill>
                  <a:prstClr val="black"/>
                </a:solidFill>
                <a:latin typeface="Sakkal Majalla" panose="02000000000000000000" pitchFamily="2" charset="-78"/>
                <a:cs typeface="Sakkal Majalla" panose="02000000000000000000" pitchFamily="2" charset="-78"/>
                <a:hlinkClick r:id="rId2"/>
              </a:rPr>
              <a:t>www.fahr.gov.ae</a:t>
            </a:r>
            <a:r>
              <a:rPr lang="en-US" sz="1600" dirty="0">
                <a:solidFill>
                  <a:prstClr val="black"/>
                </a:solidFill>
                <a:latin typeface="Sakkal Majalla" panose="02000000000000000000" pitchFamily="2" charset="-78"/>
                <a:cs typeface="Sakkal Majalla" panose="02000000000000000000" pitchFamily="2" charset="-78"/>
              </a:rPr>
              <a:t> </a:t>
            </a:r>
            <a:endParaRPr lang="ar-AE" sz="1600" dirty="0">
              <a:solidFill>
                <a:prstClr val="black"/>
              </a:solidFill>
              <a:latin typeface="Sakkal Majalla" panose="02000000000000000000" pitchFamily="2" charset="-78"/>
              <a:cs typeface="Sakkal Majalla" panose="02000000000000000000" pitchFamily="2" charset="-78"/>
            </a:endParaRPr>
          </a:p>
          <a:p>
            <a:pPr algn="r" rtl="1"/>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12" name="Title 1"/>
          <p:cNvSpPr txBox="1">
            <a:spLocks/>
          </p:cNvSpPr>
          <p:nvPr/>
        </p:nvSpPr>
        <p:spPr>
          <a:xfrm>
            <a:off x="609600" y="1049399"/>
            <a:ext cx="7620000" cy="6270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20: نسبة </a:t>
            </a:r>
            <a:r>
              <a:rPr lang="ar-AE" sz="1800" dirty="0">
                <a:solidFill>
                  <a:prstClr val="white"/>
                </a:solidFill>
                <a:cs typeface="PT Bold Heading" panose="02010400000000000000" pitchFamily="2" charset="-78"/>
              </a:rPr>
              <a:t>الموظفين الذين تم تكريمهم ضمن نظام المكافآت والحوافز</a:t>
            </a:r>
          </a:p>
        </p:txBody>
      </p:sp>
      <p:graphicFrame>
        <p:nvGraphicFramePr>
          <p:cNvPr id="14" name="Content Placeholder 9"/>
          <p:cNvGraphicFramePr>
            <a:graphicFrameLocks/>
          </p:cNvGraphicFramePr>
          <p:nvPr>
            <p:extLst/>
          </p:nvPr>
        </p:nvGraphicFramePr>
        <p:xfrm>
          <a:off x="838200" y="4419600"/>
          <a:ext cx="7969042" cy="932058"/>
        </p:xfrm>
        <a:graphic>
          <a:graphicData uri="http://schemas.openxmlformats.org/drawingml/2006/table">
            <a:tbl>
              <a:tblPr firstRow="1" bandRow="1">
                <a:tableStyleId>{5C22544A-7EE6-4342-B048-85BDC9FD1C3A}</a:tableStyleId>
              </a:tblPr>
              <a:tblGrid>
                <a:gridCol w="1687561"/>
                <a:gridCol w="2296959"/>
                <a:gridCol w="1328174"/>
                <a:gridCol w="1328174"/>
                <a:gridCol w="1328174"/>
              </a:tblGrid>
              <a:tr h="413898">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5261">
                <a:tc>
                  <a:txBody>
                    <a:bodyPr/>
                    <a:lstStyle/>
                    <a:p>
                      <a:pPr algn="ctr" rtl="1"/>
                      <a:r>
                        <a:rPr lang="ar-AE" sz="14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 ÷</a:t>
                      </a:r>
                      <a:r>
                        <a:rPr lang="en-US" sz="1400" b="0" i="0" u="none" strike="noStrike"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 الموظفين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nvPr>
        </p:nvGraphicFramePr>
        <p:xfrm>
          <a:off x="838200" y="5562600"/>
          <a:ext cx="7969042" cy="762000"/>
        </p:xfrm>
        <a:graphic>
          <a:graphicData uri="http://schemas.openxmlformats.org/drawingml/2006/table">
            <a:tbl>
              <a:tblPr firstRow="1" bandRow="1">
                <a:tableStyleId>{5C22544A-7EE6-4342-B048-85BDC9FD1C3A}</a:tableStyleId>
              </a:tblPr>
              <a:tblGrid>
                <a:gridCol w="3984521"/>
                <a:gridCol w="3984521"/>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439886" y="396240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46</a:t>
            </a:fld>
            <a:endParaRPr lang="en-US" sz="1600" b="1" dirty="0">
              <a:solidFill>
                <a:prstClr val="black"/>
              </a:solidFill>
            </a:endParaRPr>
          </a:p>
        </p:txBody>
      </p:sp>
    </p:spTree>
    <p:extLst>
      <p:ext uri="{BB962C8B-B14F-4D97-AF65-F5344CB8AC3E}">
        <p14:creationId xmlns:p14="http://schemas.microsoft.com/office/powerpoint/2010/main" val="203739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1" y="1365852"/>
            <a:ext cx="8284726" cy="1246495"/>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a:t>
            </a:r>
            <a:endParaRPr lang="en-US" sz="1000" dirty="0">
              <a:solidFill>
                <a:prstClr val="black"/>
              </a:solidFill>
              <a:latin typeface="Sakkal Majalla" panose="02000000000000000000" pitchFamily="2" charset="-78"/>
              <a:cs typeface="Sakkal Majalla" panose="02000000000000000000" pitchFamily="2" charset="-78"/>
            </a:endParaRPr>
          </a:p>
          <a:p>
            <a:pPr algn="justLow" rtl="1"/>
            <a:r>
              <a:rPr lang="ar-AE" sz="1600" dirty="0">
                <a:solidFill>
                  <a:prstClr val="black"/>
                </a:solidFill>
                <a:latin typeface="Sakkal Majalla" panose="02000000000000000000" pitchFamily="2" charset="-78"/>
                <a:cs typeface="Sakkal Majalla" panose="02000000000000000000" pitchFamily="2" charset="-78"/>
              </a:rPr>
              <a:t>يهدف هذا المؤشر  الى  رفع مستويات الصحة والسلامة المهنية في مواقع العمل ( بيئة العمل المكتبي)  من خلال دعم الوزارات والجهات الاتحادية في أخذ التدابير اللازمة لإيجاد بيئة عمل صحية وآمنه وذلك لضمان سلامة الموظفين والمتعاملين </a:t>
            </a:r>
            <a:r>
              <a:rPr lang="ar-SA" sz="1600" dirty="0">
                <a:solidFill>
                  <a:prstClr val="black"/>
                </a:solidFill>
                <a:latin typeface="Sakkal Majalla" panose="02000000000000000000" pitchFamily="2" charset="-78"/>
                <a:cs typeface="Sakkal Majalla" panose="02000000000000000000" pitchFamily="2" charset="-78"/>
              </a:rPr>
              <a:t>وفقاً لأعلى مستويات الصحة والسلامة المهنية في بيئة العمل.</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spcBef>
                <a:spcPts val="0"/>
              </a:spcBef>
            </a:pPr>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21:</a:t>
            </a:r>
            <a:r>
              <a:rPr lang="en-US" sz="1800" dirty="0" smtClean="0">
                <a:solidFill>
                  <a:prstClr val="white"/>
                </a:solidFill>
                <a:cs typeface="PT Bold Heading" panose="02010400000000000000" pitchFamily="2" charset="-78"/>
              </a:rPr>
              <a:t> </a:t>
            </a:r>
            <a:r>
              <a:rPr lang="ar-SA" sz="1800" dirty="0">
                <a:solidFill>
                  <a:prstClr val="white"/>
                </a:solidFill>
                <a:cs typeface="PT Bold Heading" panose="02010400000000000000" pitchFamily="2" charset="-78"/>
              </a:rPr>
              <a:t>معدل تكرار الإصابات المسببة لهدر الوقت</a:t>
            </a:r>
            <a:endParaRPr lang="en-US" sz="1800" dirty="0">
              <a:solidFill>
                <a:prstClr val="white"/>
              </a:solidFill>
              <a:cs typeface="PT Bold Heading" panose="02010400000000000000" pitchFamily="2" charset="-78"/>
            </a:endParaRPr>
          </a:p>
        </p:txBody>
      </p:sp>
      <p:sp>
        <p:nvSpPr>
          <p:cNvPr id="19" name="TextBox 18"/>
          <p:cNvSpPr txBox="1"/>
          <p:nvPr/>
        </p:nvSpPr>
        <p:spPr>
          <a:xfrm>
            <a:off x="3253759" y="3483158"/>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47</a:t>
            </a:fld>
            <a:endParaRPr lang="en-US" sz="1600" b="1" dirty="0">
              <a:solidFill>
                <a:prstClr val="black"/>
              </a:solidFill>
            </a:endParaRPr>
          </a:p>
        </p:txBody>
      </p:sp>
      <p:sp>
        <p:nvSpPr>
          <p:cNvPr id="2" name="TextBox 1"/>
          <p:cNvSpPr txBox="1"/>
          <p:nvPr/>
        </p:nvSpPr>
        <p:spPr>
          <a:xfrm>
            <a:off x="457200" y="2612347"/>
            <a:ext cx="8099957" cy="92333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ينقسم المؤشر الى جزئين : </a:t>
            </a:r>
          </a:p>
          <a:p>
            <a:pPr marL="342900" indent="-342900" algn="r" rtl="1">
              <a:buFont typeface="+mj-lt"/>
              <a:buAutoNum type="arabicPeriod"/>
            </a:pPr>
            <a:r>
              <a:rPr lang="ar-AE" dirty="0">
                <a:solidFill>
                  <a:prstClr val="black"/>
                </a:solidFill>
                <a:latin typeface="Sakkal Majalla" panose="02000000000000000000" pitchFamily="2" charset="-78"/>
                <a:cs typeface="Sakkal Majalla" panose="02000000000000000000" pitchFamily="2" charset="-78"/>
              </a:rPr>
              <a:t>معدل تكرار الإصابات المتعلقة بالعمل </a:t>
            </a:r>
          </a:p>
          <a:p>
            <a:pPr marL="342900" indent="-342900" algn="r" rtl="1">
              <a:buFont typeface="+mj-lt"/>
              <a:buAutoNum type="arabicPeriod"/>
            </a:pPr>
            <a:r>
              <a:rPr lang="ar-AE" dirty="0">
                <a:solidFill>
                  <a:prstClr val="black"/>
                </a:solidFill>
                <a:latin typeface="Sakkal Majalla" panose="02000000000000000000" pitchFamily="2" charset="-78"/>
                <a:cs typeface="Sakkal Majalla" panose="02000000000000000000" pitchFamily="2" charset="-78"/>
              </a:rPr>
              <a:t>مدى شدة الإصابات </a:t>
            </a:r>
          </a:p>
        </p:txBody>
      </p:sp>
      <p:graphicFrame>
        <p:nvGraphicFramePr>
          <p:cNvPr id="11" name="Content Placeholder 9"/>
          <p:cNvGraphicFramePr>
            <a:graphicFrameLocks/>
          </p:cNvGraphicFramePr>
          <p:nvPr>
            <p:extLst/>
          </p:nvPr>
        </p:nvGraphicFramePr>
        <p:xfrm>
          <a:off x="539891" y="3900681"/>
          <a:ext cx="8202036" cy="1270880"/>
        </p:xfrm>
        <a:graphic>
          <a:graphicData uri="http://schemas.openxmlformats.org/drawingml/2006/table">
            <a:tbl>
              <a:tblPr firstRow="1" bandRow="1">
                <a:tableStyleId>{5C22544A-7EE6-4342-B048-85BDC9FD1C3A}</a:tableStyleId>
              </a:tblPr>
              <a:tblGrid>
                <a:gridCol w="1736902"/>
                <a:gridCol w="2568259"/>
                <a:gridCol w="1162863"/>
                <a:gridCol w="1367006"/>
                <a:gridCol w="1367006"/>
              </a:tblGrid>
              <a:tr h="304800">
                <a:tc gridSpan="5">
                  <a:txBody>
                    <a:bodyPr/>
                    <a:lstStyle/>
                    <a:p>
                      <a:pPr algn="ctr"/>
                      <a:r>
                        <a:rPr lang="ar-AE" sz="1400" dirty="0" smtClean="0">
                          <a:latin typeface="Sakkal Majalla" panose="02000000000000000000" pitchFamily="2" charset="-78"/>
                          <a:cs typeface="Sakkal Majalla" panose="02000000000000000000" pitchFamily="2" charset="-78"/>
                        </a:rPr>
                        <a:t>معدل</a:t>
                      </a:r>
                      <a:r>
                        <a:rPr lang="ar-AE" sz="1400" baseline="0" dirty="0" smtClean="0">
                          <a:latin typeface="Sakkal Majalla" panose="02000000000000000000" pitchFamily="2" charset="-78"/>
                          <a:cs typeface="Sakkal Majalla" panose="02000000000000000000" pitchFamily="2" charset="-78"/>
                        </a:rPr>
                        <a:t> تكرار الإصابات المتعلقة بالعمل </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304800">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المصدر</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bg1"/>
                          </a:solidFill>
                          <a:latin typeface="Sakkal Majalla" panose="02000000000000000000" pitchFamily="2" charset="-78"/>
                          <a:cs typeface="Sakkal Majalla" panose="02000000000000000000" pitchFamily="2" charset="-78"/>
                        </a:rPr>
                        <a:t>المعادلة</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نمط القياس</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وحدة</a:t>
                      </a:r>
                      <a:r>
                        <a:rPr lang="ar-AE" sz="1400" baseline="0" dirty="0" smtClean="0">
                          <a:solidFill>
                            <a:schemeClr val="bg1"/>
                          </a:solidFill>
                          <a:latin typeface="Sakkal Majalla" panose="02000000000000000000" pitchFamily="2" charset="-78"/>
                          <a:cs typeface="Sakkal Majalla" panose="02000000000000000000" pitchFamily="2" charset="-78"/>
                        </a:rPr>
                        <a:t> القياس</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الدورية</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61280">
                <a:tc>
                  <a:txBody>
                    <a:bodyPr/>
                    <a:lstStyle/>
                    <a:p>
                      <a:pPr algn="ctr" rtl="1"/>
                      <a:r>
                        <a:rPr lang="ar-AE" sz="12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150000"/>
                        </a:lnSpc>
                        <a:spcBef>
                          <a:spcPts val="0"/>
                        </a:spcBef>
                        <a:spcAft>
                          <a:spcPts val="0"/>
                        </a:spcAft>
                      </a:pPr>
                      <a:r>
                        <a:rPr lang="ar-AE" sz="1200" dirty="0" smtClean="0">
                          <a:effectLst/>
                          <a:latin typeface="+mn-lt"/>
                          <a:ea typeface="Calibri"/>
                          <a:cs typeface="Times New Roman"/>
                        </a:rPr>
                        <a:t>عدد حوادث</a:t>
                      </a:r>
                      <a:r>
                        <a:rPr lang="ar-AE" sz="1200" baseline="0" dirty="0" smtClean="0">
                          <a:effectLst/>
                          <a:latin typeface="+mn-lt"/>
                          <a:ea typeface="Calibri"/>
                          <a:cs typeface="Times New Roman"/>
                        </a:rPr>
                        <a:t> إصابات العمل / مجموع ساعات العمل في الجهة ×</a:t>
                      </a:r>
                      <a:r>
                        <a:rPr lang="en-US" sz="1200" baseline="0" dirty="0" smtClean="0">
                          <a:effectLst/>
                          <a:latin typeface="+mn-lt"/>
                          <a:ea typeface="Calibri"/>
                          <a:cs typeface="Times New Roman"/>
                        </a:rPr>
                        <a:t> </a:t>
                      </a:r>
                      <a:r>
                        <a:rPr lang="ar-AE" sz="1200" baseline="0" dirty="0" smtClean="0">
                          <a:effectLst/>
                          <a:latin typeface="+mn-lt"/>
                          <a:ea typeface="Calibri"/>
                          <a:cs typeface="Times New Roman"/>
                        </a:rPr>
                        <a:t>1,000,000</a:t>
                      </a:r>
                      <a:r>
                        <a:rPr lang="en-US" sz="1200" baseline="0" dirty="0" smtClean="0">
                          <a:effectLst/>
                          <a:latin typeface="+mn-lt"/>
                          <a:ea typeface="Calibri"/>
                          <a:cs typeface="Times New Roman"/>
                        </a:rPr>
                        <a:t> </a:t>
                      </a:r>
                      <a:endParaRPr lang="en-US" sz="1200" dirty="0">
                        <a:effectLst/>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200" dirty="0" smtClean="0">
                          <a:latin typeface="Sakkal Majalla" panose="02000000000000000000" pitchFamily="2" charset="-78"/>
                          <a:cs typeface="Sakkal Majalla" panose="02000000000000000000" pitchFamily="2" charset="-78"/>
                        </a:rPr>
                        <a:t>التناقص أفضل</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نسبة</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سنوي</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ontent Placeholder 9"/>
          <p:cNvGraphicFramePr>
            <a:graphicFrameLocks/>
          </p:cNvGraphicFramePr>
          <p:nvPr>
            <p:extLst/>
          </p:nvPr>
        </p:nvGraphicFramePr>
        <p:xfrm>
          <a:off x="539891" y="5244013"/>
          <a:ext cx="8202036" cy="1270880"/>
        </p:xfrm>
        <a:graphic>
          <a:graphicData uri="http://schemas.openxmlformats.org/drawingml/2006/table">
            <a:tbl>
              <a:tblPr firstRow="1" bandRow="1">
                <a:tableStyleId>{5C22544A-7EE6-4342-B048-85BDC9FD1C3A}</a:tableStyleId>
              </a:tblPr>
              <a:tblGrid>
                <a:gridCol w="1736902"/>
                <a:gridCol w="2568259"/>
                <a:gridCol w="1162863"/>
                <a:gridCol w="1367006"/>
                <a:gridCol w="1367006"/>
              </a:tblGrid>
              <a:tr h="304800">
                <a:tc gridSpan="5">
                  <a:txBody>
                    <a:bodyPr/>
                    <a:lstStyle/>
                    <a:p>
                      <a:pPr algn="ctr"/>
                      <a:r>
                        <a:rPr lang="ar-AE" sz="1200" dirty="0" smtClean="0">
                          <a:latin typeface="Sakkal Majalla" panose="02000000000000000000" pitchFamily="2" charset="-78"/>
                          <a:cs typeface="Sakkal Majalla" panose="02000000000000000000" pitchFamily="2" charset="-78"/>
                        </a:rPr>
                        <a:t>مدى شدة الإصابة</a:t>
                      </a:r>
                      <a:r>
                        <a:rPr lang="ar-AE" sz="1200" baseline="0" dirty="0" smtClean="0">
                          <a:latin typeface="Sakkal Majalla" panose="02000000000000000000" pitchFamily="2" charset="-78"/>
                          <a:cs typeface="Sakkal Majalla" panose="02000000000000000000" pitchFamily="2" charset="-78"/>
                        </a:rPr>
                        <a:t>  </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304800">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المصدر</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200" dirty="0" smtClean="0">
                          <a:solidFill>
                            <a:schemeClr val="bg1"/>
                          </a:solidFill>
                          <a:latin typeface="Sakkal Majalla" panose="02000000000000000000" pitchFamily="2" charset="-78"/>
                          <a:cs typeface="Sakkal Majalla" panose="02000000000000000000" pitchFamily="2" charset="-78"/>
                        </a:rPr>
                        <a:t>المعادلة</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نمط القياس</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وحدة</a:t>
                      </a:r>
                      <a:r>
                        <a:rPr lang="ar-AE" sz="1200" baseline="0" dirty="0" smtClean="0">
                          <a:solidFill>
                            <a:schemeClr val="bg1"/>
                          </a:solidFill>
                          <a:latin typeface="Sakkal Majalla" panose="02000000000000000000" pitchFamily="2" charset="-78"/>
                          <a:cs typeface="Sakkal Majalla" panose="02000000000000000000" pitchFamily="2" charset="-78"/>
                        </a:rPr>
                        <a:t> القياس</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200" dirty="0" smtClean="0">
                          <a:solidFill>
                            <a:schemeClr val="bg1"/>
                          </a:solidFill>
                          <a:latin typeface="Sakkal Majalla" panose="02000000000000000000" pitchFamily="2" charset="-78"/>
                          <a:cs typeface="Sakkal Majalla" panose="02000000000000000000" pitchFamily="2" charset="-78"/>
                        </a:rPr>
                        <a:t>الدورية</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61280">
                <a:tc>
                  <a:txBody>
                    <a:bodyPr/>
                    <a:lstStyle/>
                    <a:p>
                      <a:pPr algn="ctr" rtl="1"/>
                      <a:r>
                        <a:rPr lang="ar-AE" sz="12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150000"/>
                        </a:lnSpc>
                        <a:spcBef>
                          <a:spcPts val="0"/>
                        </a:spcBef>
                        <a:spcAft>
                          <a:spcPts val="0"/>
                        </a:spcAft>
                      </a:pPr>
                      <a:r>
                        <a:rPr lang="ar-AE" sz="1200" dirty="0" smtClean="0">
                          <a:effectLst/>
                          <a:latin typeface="+mn-lt"/>
                          <a:ea typeface="Calibri"/>
                          <a:cs typeface="Times New Roman"/>
                        </a:rPr>
                        <a:t>عدد ساعات العمل المهدرة</a:t>
                      </a:r>
                      <a:r>
                        <a:rPr lang="ar-AE" sz="1200" baseline="0" dirty="0" smtClean="0">
                          <a:effectLst/>
                          <a:latin typeface="+mn-lt"/>
                          <a:ea typeface="Calibri"/>
                          <a:cs typeface="Times New Roman"/>
                        </a:rPr>
                        <a:t> </a:t>
                      </a:r>
                      <a:r>
                        <a:rPr lang="ar-AE" sz="1200" dirty="0" smtClean="0">
                          <a:effectLst/>
                          <a:latin typeface="+mn-lt"/>
                          <a:ea typeface="Calibri"/>
                          <a:cs typeface="Times New Roman"/>
                        </a:rPr>
                        <a:t>لكل حادث / </a:t>
                      </a:r>
                      <a:r>
                        <a:rPr lang="ar-AE" sz="1200" baseline="0" dirty="0" smtClean="0">
                          <a:effectLst/>
                          <a:latin typeface="+mn-lt"/>
                          <a:ea typeface="Calibri"/>
                          <a:cs typeface="Times New Roman"/>
                        </a:rPr>
                        <a:t>مجموع ساعات العمل في الجهة × 1,000,000</a:t>
                      </a:r>
                      <a:endParaRPr lang="en-US" sz="1200" dirty="0">
                        <a:effectLst/>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200" dirty="0" smtClean="0">
                          <a:latin typeface="Sakkal Majalla" panose="02000000000000000000" pitchFamily="2" charset="-78"/>
                          <a:cs typeface="Sakkal Majalla" panose="02000000000000000000" pitchFamily="2" charset="-78"/>
                        </a:rPr>
                        <a:t>التناقص أفضل</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نسبة</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200" dirty="0" smtClean="0">
                          <a:latin typeface="Sakkal Majalla" panose="02000000000000000000" pitchFamily="2" charset="-78"/>
                          <a:cs typeface="Sakkal Majalla" panose="02000000000000000000" pitchFamily="2" charset="-78"/>
                        </a:rPr>
                        <a:t>سنوي</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16701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spcBef>
                <a:spcPts val="0"/>
              </a:spcBef>
            </a:pPr>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21:</a:t>
            </a:r>
            <a:r>
              <a:rPr lang="en-US" sz="1800" dirty="0" smtClean="0">
                <a:solidFill>
                  <a:prstClr val="white"/>
                </a:solidFill>
                <a:cs typeface="PT Bold Heading" panose="02010400000000000000" pitchFamily="2" charset="-78"/>
              </a:rPr>
              <a:t> </a:t>
            </a:r>
            <a:r>
              <a:rPr lang="ar-SA" sz="1800" dirty="0">
                <a:solidFill>
                  <a:prstClr val="white"/>
                </a:solidFill>
                <a:cs typeface="PT Bold Heading" panose="02010400000000000000" pitchFamily="2" charset="-78"/>
              </a:rPr>
              <a:t>معدل تكرار الإصابات المسببة لهدر الوقت</a:t>
            </a:r>
            <a:endParaRPr lang="en-US" sz="1800" dirty="0">
              <a:solidFill>
                <a:prstClr val="white"/>
              </a:solidFill>
              <a:cs typeface="PT Bold Heading" panose="02010400000000000000" pitchFamily="2" charset="-78"/>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600" b="1" dirty="0" smtClean="0">
                <a:solidFill>
                  <a:prstClr val="black"/>
                </a:solidFill>
              </a:rPr>
              <a:t>41</a:t>
            </a:r>
            <a:endParaRPr lang="en-US" sz="1600" b="1" dirty="0">
              <a:solidFill>
                <a:prstClr val="black"/>
              </a:solidFill>
            </a:endParaRPr>
          </a:p>
        </p:txBody>
      </p:sp>
      <p:sp>
        <p:nvSpPr>
          <p:cNvPr id="2" name="TextBox 1"/>
          <p:cNvSpPr txBox="1"/>
          <p:nvPr/>
        </p:nvSpPr>
        <p:spPr>
          <a:xfrm>
            <a:off x="284672" y="1595886"/>
            <a:ext cx="8566030" cy="2000548"/>
          </a:xfrm>
          <a:prstGeom prst="rect">
            <a:avLst/>
          </a:prstGeom>
          <a:noFill/>
        </p:spPr>
        <p:txBody>
          <a:bodyPr wrap="square" rtlCol="0">
            <a:spAutoFit/>
          </a:bodyPr>
          <a:lstStyle/>
          <a:p>
            <a:pPr algn="r" rtl="1"/>
            <a:r>
              <a:rPr lang="ar-AE" sz="1600" dirty="0">
                <a:solidFill>
                  <a:prstClr val="black"/>
                </a:solidFill>
                <a:latin typeface="Sakkal Majalla" panose="02000000000000000000" pitchFamily="2" charset="-78"/>
                <a:cs typeface="Sakkal Majalla" panose="02000000000000000000" pitchFamily="2" charset="-78"/>
              </a:rPr>
              <a:t>مثال توضيحي على كيفية استخراج </a:t>
            </a:r>
            <a:r>
              <a:rPr lang="ar-AE" sz="2000" b="1" u="sng" dirty="0">
                <a:solidFill>
                  <a:prstClr val="black"/>
                </a:solidFill>
                <a:latin typeface="Sakkal Majalla" panose="02000000000000000000" pitchFamily="2" charset="-78"/>
                <a:ea typeface="Calibri"/>
                <a:cs typeface="Sakkal Majalla" panose="02000000000000000000" pitchFamily="2" charset="-78"/>
              </a:rPr>
              <a:t>مجموع ساعات العمل </a:t>
            </a:r>
            <a:r>
              <a:rPr lang="ar-AE" sz="1600" dirty="0">
                <a:solidFill>
                  <a:prstClr val="black"/>
                </a:solidFill>
                <a:latin typeface="Sakkal Majalla" panose="02000000000000000000" pitchFamily="2" charset="-78"/>
                <a:ea typeface="Calibri"/>
                <a:cs typeface="Sakkal Majalla" panose="02000000000000000000" pitchFamily="2" charset="-78"/>
              </a:rPr>
              <a:t>في الجهة :</a:t>
            </a:r>
            <a:endParaRPr lang="ar-AE" sz="1600" dirty="0">
              <a:solidFill>
                <a:prstClr val="black"/>
              </a:solidFill>
              <a:latin typeface="Sakkal Majalla" panose="02000000000000000000" pitchFamily="2" charset="-78"/>
              <a:cs typeface="Sakkal Majalla" panose="02000000000000000000" pitchFamily="2" charset="-78"/>
            </a:endParaRPr>
          </a:p>
          <a:p>
            <a:pPr algn="r" rtl="1"/>
            <a:r>
              <a:rPr lang="ar-AE" sz="1600" dirty="0">
                <a:solidFill>
                  <a:prstClr val="black"/>
                </a:solidFill>
                <a:latin typeface="Sakkal Majalla" panose="02000000000000000000" pitchFamily="2" charset="-78"/>
                <a:ea typeface="Calibri"/>
                <a:cs typeface="Sakkal Majalla" panose="02000000000000000000" pitchFamily="2" charset="-78"/>
              </a:rPr>
              <a:t>كل جهة لها طبيعة عملها الخاصة، لذا تختلف مجموع ساعات العمل  من جهة الى أخرى بإختلاف طبيعة العمل ومجموع الموظفين،  ولكي نستخرج مجموع ساعات العمل يجب عمل الاتي :</a:t>
            </a:r>
          </a:p>
          <a:p>
            <a:pPr algn="r" rtl="1"/>
            <a:r>
              <a:rPr lang="ar-AE" sz="1600" u="sng" dirty="0">
                <a:solidFill>
                  <a:prstClr val="black"/>
                </a:solidFill>
                <a:latin typeface="Sakkal Majalla" panose="02000000000000000000" pitchFamily="2" charset="-78"/>
                <a:ea typeface="Calibri"/>
                <a:cs typeface="Sakkal Majalla" panose="02000000000000000000" pitchFamily="2" charset="-78"/>
              </a:rPr>
              <a:t>عدد أيام العمل في السنة الميلادية </a:t>
            </a:r>
            <a:r>
              <a:rPr lang="ar-AE" b="1" u="sng" dirty="0">
                <a:solidFill>
                  <a:prstClr val="black"/>
                </a:solidFill>
                <a:latin typeface="Sakkal Majalla" panose="02000000000000000000" pitchFamily="2" charset="-78"/>
                <a:ea typeface="Calibri"/>
                <a:cs typeface="Sakkal Majalla" panose="02000000000000000000" pitchFamily="2" charset="-78"/>
              </a:rPr>
              <a:t>224</a:t>
            </a:r>
          </a:p>
          <a:p>
            <a:pPr algn="r" rtl="1"/>
            <a:r>
              <a:rPr lang="ar-AE" sz="1600" u="sng" dirty="0">
                <a:solidFill>
                  <a:prstClr val="black"/>
                </a:solidFill>
                <a:latin typeface="Sakkal Majalla" panose="02000000000000000000" pitchFamily="2" charset="-78"/>
                <a:ea typeface="Calibri"/>
                <a:cs typeface="Sakkal Majalla" panose="02000000000000000000" pitchFamily="2" charset="-78"/>
              </a:rPr>
              <a:t>عدد ساعات العمل اليومية </a:t>
            </a:r>
            <a:r>
              <a:rPr lang="ar-AE" b="1" u="sng" dirty="0">
                <a:solidFill>
                  <a:prstClr val="black"/>
                </a:solidFill>
                <a:latin typeface="Sakkal Majalla" panose="02000000000000000000" pitchFamily="2" charset="-78"/>
                <a:ea typeface="Calibri"/>
                <a:cs typeface="Sakkal Majalla" panose="02000000000000000000" pitchFamily="2" charset="-78"/>
              </a:rPr>
              <a:t>7</a:t>
            </a:r>
            <a:r>
              <a:rPr lang="ar-AE" sz="1600" u="sng" dirty="0">
                <a:solidFill>
                  <a:prstClr val="black"/>
                </a:solidFill>
                <a:latin typeface="Sakkal Majalla" panose="02000000000000000000" pitchFamily="2" charset="-78"/>
                <a:ea typeface="Calibri"/>
                <a:cs typeface="Sakkal Majalla" panose="02000000000000000000" pitchFamily="2" charset="-78"/>
              </a:rPr>
              <a:t> ساعات </a:t>
            </a:r>
          </a:p>
          <a:p>
            <a:pPr algn="r" rtl="1"/>
            <a:r>
              <a:rPr lang="ar-AE" sz="1600" dirty="0">
                <a:solidFill>
                  <a:prstClr val="black"/>
                </a:solidFill>
                <a:latin typeface="Sakkal Majalla" panose="02000000000000000000" pitchFamily="2" charset="-78"/>
                <a:ea typeface="Calibri"/>
                <a:cs typeface="Sakkal Majalla" panose="02000000000000000000" pitchFamily="2" charset="-78"/>
              </a:rPr>
              <a:t>224 × 7 =  1,568 </a:t>
            </a:r>
          </a:p>
          <a:p>
            <a:pPr algn="r" rtl="1"/>
            <a:r>
              <a:rPr lang="ar-AE" sz="1600" dirty="0">
                <a:solidFill>
                  <a:prstClr val="black"/>
                </a:solidFill>
                <a:latin typeface="Sakkal Majalla" panose="02000000000000000000" pitchFamily="2" charset="-78"/>
                <a:ea typeface="Calibri"/>
                <a:cs typeface="Sakkal Majalla" panose="02000000000000000000" pitchFamily="2" charset="-78"/>
              </a:rPr>
              <a:t>1,568 × 5,000   = 7,840,000 </a:t>
            </a:r>
          </a:p>
        </p:txBody>
      </p:sp>
      <p:sp>
        <p:nvSpPr>
          <p:cNvPr id="7" name="Rounded Rectangle 6"/>
          <p:cNvSpPr/>
          <p:nvPr/>
        </p:nvSpPr>
        <p:spPr>
          <a:xfrm>
            <a:off x="8384876" y="3185762"/>
            <a:ext cx="521895" cy="266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7837919" y="3185762"/>
            <a:ext cx="432962" cy="252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Arrow Connector 9"/>
          <p:cNvCxnSpPr/>
          <p:nvPr/>
        </p:nvCxnSpPr>
        <p:spPr>
          <a:xfrm flipH="1">
            <a:off x="8738559" y="3441160"/>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80587" y="3832388"/>
            <a:ext cx="5331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900" dirty="0">
                <a:solidFill>
                  <a:prstClr val="black"/>
                </a:solidFill>
              </a:rPr>
              <a:t>عدد الساعات</a:t>
            </a:r>
            <a:endParaRPr lang="en-US" sz="900" dirty="0">
              <a:solidFill>
                <a:prstClr val="black"/>
              </a:solidFill>
            </a:endParaRPr>
          </a:p>
        </p:txBody>
      </p:sp>
      <p:sp>
        <p:nvSpPr>
          <p:cNvPr id="13" name="TextBox 12"/>
          <p:cNvSpPr txBox="1"/>
          <p:nvPr/>
        </p:nvSpPr>
        <p:spPr>
          <a:xfrm>
            <a:off x="7713654" y="3835075"/>
            <a:ext cx="58659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900" dirty="0">
                <a:solidFill>
                  <a:prstClr val="black"/>
                </a:solidFill>
              </a:rPr>
              <a:t>عدد الموظفين</a:t>
            </a:r>
            <a:endParaRPr lang="en-US" sz="900" dirty="0">
              <a:solidFill>
                <a:prstClr val="black"/>
              </a:solidFill>
            </a:endParaRPr>
          </a:p>
        </p:txBody>
      </p:sp>
      <p:cxnSp>
        <p:nvCxnSpPr>
          <p:cNvPr id="15" name="Straight Arrow Connector 14"/>
          <p:cNvCxnSpPr/>
          <p:nvPr/>
        </p:nvCxnSpPr>
        <p:spPr>
          <a:xfrm flipH="1">
            <a:off x="6116131" y="3329790"/>
            <a:ext cx="9230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9253" y="3185763"/>
            <a:ext cx="1470809"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AE" sz="1100" dirty="0">
                <a:solidFill>
                  <a:prstClr val="black"/>
                </a:solidFill>
                <a:latin typeface="Sakkal Majalla" panose="02000000000000000000" pitchFamily="2" charset="-78"/>
                <a:ea typeface="Calibri"/>
                <a:cs typeface="Sakkal Majalla" panose="02000000000000000000" pitchFamily="2" charset="-78"/>
              </a:rPr>
              <a:t>مجموع ساعات العمل</a:t>
            </a:r>
            <a:endParaRPr lang="en-US" sz="1100" dirty="0">
              <a:solidFill>
                <a:prstClr val="black"/>
              </a:solidFill>
            </a:endParaRPr>
          </a:p>
        </p:txBody>
      </p:sp>
      <p:cxnSp>
        <p:nvCxnSpPr>
          <p:cNvPr id="19" name="Straight Arrow Connector 18"/>
          <p:cNvCxnSpPr/>
          <p:nvPr/>
        </p:nvCxnSpPr>
        <p:spPr>
          <a:xfrm flipH="1">
            <a:off x="8088085" y="3449740"/>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173" y="4332573"/>
            <a:ext cx="8566030" cy="400110"/>
          </a:xfrm>
          <a:prstGeom prst="rect">
            <a:avLst/>
          </a:prstGeom>
          <a:noFill/>
        </p:spPr>
        <p:txBody>
          <a:bodyPr wrap="square" rtlCol="0">
            <a:spAutoFit/>
          </a:bodyPr>
          <a:lstStyle/>
          <a:p>
            <a:pPr algn="r" rtl="1"/>
            <a:r>
              <a:rPr lang="ar-AE" sz="1600" dirty="0">
                <a:solidFill>
                  <a:prstClr val="black"/>
                </a:solidFill>
                <a:latin typeface="Sakkal Majalla" panose="02000000000000000000" pitchFamily="2" charset="-78"/>
                <a:cs typeface="Sakkal Majalla" panose="02000000000000000000" pitchFamily="2" charset="-78"/>
              </a:rPr>
              <a:t>مثال توضيحي على كيفية استخراج </a:t>
            </a:r>
            <a:r>
              <a:rPr lang="ar-AE" sz="2000" b="1" u="sng" dirty="0">
                <a:solidFill>
                  <a:prstClr val="black"/>
                </a:solidFill>
                <a:latin typeface="Sakkal Majalla" panose="02000000000000000000" pitchFamily="2" charset="-78"/>
                <a:cs typeface="Sakkal Majalla" panose="02000000000000000000" pitchFamily="2" charset="-78"/>
              </a:rPr>
              <a:t>عدد ساعات العمل المهدرة لكل حادث </a:t>
            </a:r>
            <a:r>
              <a:rPr lang="ar-AE" sz="1600" dirty="0">
                <a:solidFill>
                  <a:prstClr val="black"/>
                </a:solidFill>
                <a:latin typeface="Sakkal Majalla" panose="02000000000000000000" pitchFamily="2" charset="-78"/>
                <a:cs typeface="Sakkal Majalla" panose="02000000000000000000" pitchFamily="2" charset="-78"/>
              </a:rPr>
              <a:t>في الجهة </a:t>
            </a:r>
            <a:r>
              <a:rPr lang="ar-AE" sz="1600" dirty="0">
                <a:solidFill>
                  <a:prstClr val="black"/>
                </a:solidFill>
                <a:latin typeface="Sakkal Majalla" panose="02000000000000000000" pitchFamily="2" charset="-78"/>
                <a:ea typeface="Calibri"/>
                <a:cs typeface="Sakkal Majalla" panose="02000000000000000000" pitchFamily="2" charset="-78"/>
              </a:rPr>
              <a:t>:</a:t>
            </a:r>
            <a:endParaRPr lang="ar-AE"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nvPr>
        </p:nvGraphicFramePr>
        <p:xfrm>
          <a:off x="4041676" y="4831715"/>
          <a:ext cx="4541608" cy="1737360"/>
        </p:xfrm>
        <a:graphic>
          <a:graphicData uri="http://schemas.openxmlformats.org/drawingml/2006/table">
            <a:tbl>
              <a:tblPr firstRow="1" bandRow="1">
                <a:tableStyleId>{5940675A-B579-460E-94D1-54222C63F5DA}</a:tableStyleId>
              </a:tblPr>
              <a:tblGrid>
                <a:gridCol w="1329358"/>
                <a:gridCol w="941446"/>
                <a:gridCol w="1135402"/>
                <a:gridCol w="1135402"/>
              </a:tblGrid>
              <a:tr h="431165">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مجموع أيام الغياب</a:t>
                      </a:r>
                      <a:r>
                        <a:rPr lang="ar-AE" sz="1400" b="1" baseline="0" dirty="0" smtClean="0">
                          <a:solidFill>
                            <a:schemeClr val="bg1"/>
                          </a:solidFill>
                          <a:latin typeface="Sakkal Majalla" panose="02000000000000000000" pitchFamily="2" charset="-78"/>
                          <a:cs typeface="Sakkal Majalla" panose="02000000000000000000" pitchFamily="2" charset="-78"/>
                        </a:rPr>
                        <a:t> لكل الموظفين </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أيام</a:t>
                      </a:r>
                      <a:r>
                        <a:rPr lang="ar-AE" sz="1400" b="1" baseline="0" dirty="0" smtClean="0">
                          <a:solidFill>
                            <a:schemeClr val="bg1"/>
                          </a:solidFill>
                          <a:latin typeface="Sakkal Majalla" panose="02000000000000000000" pitchFamily="2" charset="-78"/>
                          <a:cs typeface="Sakkal Majalla" panose="02000000000000000000" pitchFamily="2" charset="-78"/>
                        </a:rPr>
                        <a:t> الغياب</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عدد الموظفين المصابين</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عدد الحوادث</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r>
              <a:tr h="253626">
                <a:tc>
                  <a:txBody>
                    <a:bodyPr/>
                    <a:lstStyle/>
                    <a:p>
                      <a:pPr algn="ctr" rtl="1"/>
                      <a:r>
                        <a:rPr lang="ar-AE" sz="1400" dirty="0" smtClean="0">
                          <a:latin typeface="Sakkal Majalla" panose="02000000000000000000" pitchFamily="2" charset="-78"/>
                          <a:cs typeface="Sakkal Majalla" panose="02000000000000000000" pitchFamily="2" charset="-78"/>
                        </a:rPr>
                        <a:t>6</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1</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dirty="0" smtClean="0">
                          <a:latin typeface="Sakkal Majalla" panose="02000000000000000000" pitchFamily="2" charset="-78"/>
                          <a:cs typeface="Sakkal Majalla" panose="02000000000000000000" pitchFamily="2" charset="-78"/>
                        </a:rPr>
                        <a:t>10</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5</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dirty="0" smtClean="0">
                          <a:latin typeface="Sakkal Majalla" panose="02000000000000000000" pitchFamily="2" charset="-78"/>
                          <a:cs typeface="Sakkal Majalla" panose="02000000000000000000" pitchFamily="2" charset="-78"/>
                        </a:rPr>
                        <a:t>12</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4</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c>
                  <a:txBody>
                    <a:bodyPr/>
                    <a:lstStyle/>
                    <a:p>
                      <a:pPr algn="ctr" rtl="1"/>
                      <a:r>
                        <a:rPr lang="ar-AE" sz="1400" dirty="0" smtClean="0">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a:txBody>
                  <a:tcPr anchor="ctr"/>
                </a:tc>
              </a:tr>
              <a:tr h="253626">
                <a:tc>
                  <a:txBody>
                    <a:bodyPr/>
                    <a:lstStyle/>
                    <a:p>
                      <a:pPr algn="ctr" rtl="1"/>
                      <a:r>
                        <a:rPr lang="ar-AE" sz="1400" b="1" dirty="0" smtClean="0">
                          <a:latin typeface="Sakkal Majalla" panose="02000000000000000000" pitchFamily="2" charset="-78"/>
                          <a:cs typeface="Sakkal Majalla" panose="02000000000000000000" pitchFamily="2" charset="-78"/>
                        </a:rPr>
                        <a:t>28</a:t>
                      </a:r>
                      <a:endParaRPr lang="en-US" sz="1400" b="1" dirty="0">
                        <a:latin typeface="Sakkal Majalla" panose="02000000000000000000" pitchFamily="2" charset="-78"/>
                        <a:cs typeface="Sakkal Majalla" panose="02000000000000000000" pitchFamily="2" charset="-78"/>
                      </a:endParaRPr>
                    </a:p>
                  </a:txBody>
                  <a:tcPr anchor="ctr"/>
                </a:tc>
                <a:tc gridSpan="3">
                  <a:txBody>
                    <a:bodyPr/>
                    <a:lstStyle/>
                    <a:p>
                      <a:pPr algn="ctr" rtl="1"/>
                      <a:r>
                        <a:rPr lang="ar-AE" sz="1400" b="1" dirty="0" smtClean="0">
                          <a:latin typeface="Sakkal Majalla" panose="02000000000000000000" pitchFamily="2" charset="-78"/>
                          <a:cs typeface="Sakkal Majalla" panose="02000000000000000000" pitchFamily="2" charset="-78"/>
                        </a:rPr>
                        <a:t>المجموع</a:t>
                      </a:r>
                      <a:r>
                        <a:rPr lang="ar-AE" sz="1400" b="1" baseline="0" dirty="0" smtClean="0">
                          <a:latin typeface="Sakkal Majalla" panose="02000000000000000000" pitchFamily="2" charset="-78"/>
                          <a:cs typeface="Sakkal Majalla" panose="02000000000000000000" pitchFamily="2" charset="-78"/>
                        </a:rPr>
                        <a:t> </a:t>
                      </a:r>
                      <a:endParaRPr lang="en-US" sz="1400" b="1" dirty="0">
                        <a:latin typeface="Sakkal Majalla" panose="02000000000000000000" pitchFamily="2" charset="-78"/>
                        <a:cs typeface="Sakkal Majalla" panose="02000000000000000000" pitchFamily="2" charset="-78"/>
                      </a:endParaRPr>
                    </a:p>
                  </a:txBody>
                  <a:tcPr anchor="ctr"/>
                </a:tc>
                <a:tc hMerge="1">
                  <a:txBody>
                    <a:bodyPr/>
                    <a:lstStyle/>
                    <a:p>
                      <a:pPr algn="r" rtl="1"/>
                      <a:endParaRPr lang="en-US" sz="1100" dirty="0"/>
                    </a:p>
                  </a:txBody>
                  <a:tcPr/>
                </a:tc>
                <a:tc hMerge="1">
                  <a:txBody>
                    <a:bodyPr/>
                    <a:lstStyle/>
                    <a:p>
                      <a:pPr algn="r" rtl="1"/>
                      <a:endParaRPr lang="en-US" sz="1100" dirty="0"/>
                    </a:p>
                  </a:txBody>
                  <a:tcPr/>
                </a:tc>
              </a:tr>
            </a:tbl>
          </a:graphicData>
        </a:graphic>
      </p:graphicFrame>
      <p:sp>
        <p:nvSpPr>
          <p:cNvPr id="22" name="TextBox 21"/>
          <p:cNvSpPr txBox="1"/>
          <p:nvPr/>
        </p:nvSpPr>
        <p:spPr>
          <a:xfrm>
            <a:off x="130629" y="4786495"/>
            <a:ext cx="3269412" cy="1754326"/>
          </a:xfrm>
          <a:prstGeom prst="rect">
            <a:avLst/>
          </a:prstGeom>
          <a:noFill/>
        </p:spPr>
        <p:txBody>
          <a:bodyPr wrap="square" rtlCol="0">
            <a:spAutoFit/>
          </a:bodyPr>
          <a:lstStyle/>
          <a:p>
            <a:pPr algn="r" rtl="1"/>
            <a:r>
              <a:rPr lang="ar-AE" dirty="0">
                <a:solidFill>
                  <a:prstClr val="black"/>
                </a:solidFill>
                <a:latin typeface="Sakkal Majalla" panose="02000000000000000000" pitchFamily="2" charset="-78"/>
                <a:cs typeface="Sakkal Majalla" panose="02000000000000000000" pitchFamily="2" charset="-78"/>
              </a:rPr>
              <a:t>عدد ساعات العمل المهدرة :</a:t>
            </a:r>
          </a:p>
          <a:p>
            <a:pPr algn="r" rtl="1"/>
            <a:r>
              <a:rPr lang="ar-AE" b="1" dirty="0">
                <a:solidFill>
                  <a:prstClr val="black"/>
                </a:solidFill>
                <a:latin typeface="Sakkal Majalla" panose="02000000000000000000" pitchFamily="2" charset="-78"/>
                <a:cs typeface="Sakkal Majalla" panose="02000000000000000000" pitchFamily="2" charset="-78"/>
              </a:rPr>
              <a:t>28</a:t>
            </a:r>
            <a:r>
              <a:rPr lang="ar-AE" dirty="0">
                <a:solidFill>
                  <a:prstClr val="black"/>
                </a:solidFill>
                <a:latin typeface="Sakkal Majalla" panose="02000000000000000000" pitchFamily="2" charset="-78"/>
                <a:cs typeface="Sakkal Majalla" panose="02000000000000000000" pitchFamily="2" charset="-78"/>
              </a:rPr>
              <a:t> × 7 = 196 </a:t>
            </a:r>
          </a:p>
          <a:p>
            <a:pPr algn="r" rtl="1"/>
            <a:endParaRPr lang="ar-AE" dirty="0">
              <a:solidFill>
                <a:prstClr val="black"/>
              </a:solidFill>
              <a:latin typeface="Sakkal Majalla" panose="02000000000000000000" pitchFamily="2" charset="-78"/>
              <a:cs typeface="Sakkal Majalla" panose="02000000000000000000" pitchFamily="2" charset="-78"/>
            </a:endParaRPr>
          </a:p>
          <a:p>
            <a:pPr algn="r" rtl="1"/>
            <a:endParaRPr lang="ar-AE" dirty="0">
              <a:solidFill>
                <a:prstClr val="black"/>
              </a:solidFill>
              <a:latin typeface="Sakkal Majalla" panose="02000000000000000000" pitchFamily="2" charset="-78"/>
              <a:cs typeface="Sakkal Majalla" panose="02000000000000000000" pitchFamily="2" charset="-78"/>
            </a:endParaRPr>
          </a:p>
          <a:p>
            <a:pPr algn="r" rtl="1"/>
            <a:endParaRPr lang="ar-AE" dirty="0">
              <a:solidFill>
                <a:prstClr val="black"/>
              </a:solidFill>
              <a:latin typeface="Sakkal Majalla" panose="02000000000000000000" pitchFamily="2" charset="-78"/>
              <a:cs typeface="Sakkal Majalla" panose="02000000000000000000" pitchFamily="2" charset="-78"/>
            </a:endParaRPr>
          </a:p>
          <a:p>
            <a:pPr algn="r" rtl="1"/>
            <a:r>
              <a:rPr lang="ar-AE" dirty="0">
                <a:solidFill>
                  <a:prstClr val="black"/>
                </a:solidFill>
                <a:latin typeface="Sakkal Majalla" panose="02000000000000000000" pitchFamily="2" charset="-78"/>
                <a:cs typeface="Sakkal Majalla" panose="02000000000000000000" pitchFamily="2" charset="-78"/>
              </a:rPr>
              <a:t>عدد الساعات المهدرة في الجهة 196 </a:t>
            </a:r>
            <a:endParaRPr lang="en-US" dirty="0">
              <a:solidFill>
                <a:prstClr val="black"/>
              </a:solidFill>
              <a:latin typeface="Sakkal Majalla" panose="02000000000000000000" pitchFamily="2" charset="-78"/>
              <a:cs typeface="Sakkal Majalla" panose="02000000000000000000" pitchFamily="2" charset="-78"/>
            </a:endParaRPr>
          </a:p>
        </p:txBody>
      </p:sp>
      <p:cxnSp>
        <p:nvCxnSpPr>
          <p:cNvPr id="24" name="Straight Arrow Connector 23"/>
          <p:cNvCxnSpPr/>
          <p:nvPr/>
        </p:nvCxnSpPr>
        <p:spPr>
          <a:xfrm flipH="1" flipV="1">
            <a:off x="3338423" y="5327713"/>
            <a:ext cx="1250830" cy="1021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917987" y="5318693"/>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94618" y="5689536"/>
            <a:ext cx="1268083" cy="253916"/>
          </a:xfrm>
          <a:prstGeom prst="rect">
            <a:avLst/>
          </a:prstGeom>
          <a:noFill/>
        </p:spPr>
        <p:txBody>
          <a:bodyPr wrap="square" rtlCol="0">
            <a:spAutoFit/>
          </a:bodyPr>
          <a:lstStyle/>
          <a:p>
            <a:pPr algn="ctr"/>
            <a:r>
              <a:rPr lang="ar-AE" sz="1050" dirty="0">
                <a:solidFill>
                  <a:prstClr val="black"/>
                </a:solidFill>
              </a:rPr>
              <a:t>عدد ساعات العمل اليومية</a:t>
            </a:r>
            <a:endParaRPr lang="en-US" sz="1050" dirty="0">
              <a:solidFill>
                <a:prstClr val="black"/>
              </a:solidFill>
            </a:endParaRPr>
          </a:p>
        </p:txBody>
      </p:sp>
    </p:spTree>
    <p:extLst>
      <p:ext uri="{BB962C8B-B14F-4D97-AF65-F5344CB8AC3E}">
        <p14:creationId xmlns:p14="http://schemas.microsoft.com/office/powerpoint/2010/main" val="4149734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 y="1956137"/>
            <a:ext cx="8382000" cy="923330"/>
          </a:xfrm>
          <a:prstGeom prst="rect">
            <a:avLst/>
          </a:prstGeom>
        </p:spPr>
        <p:txBody>
          <a:bodyPr wrap="square">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err="1">
                <a:solidFill>
                  <a:srgbClr val="C00000"/>
                </a:solidFill>
                <a:latin typeface="Sakkal Majalla" panose="02000000000000000000" pitchFamily="2" charset="-78"/>
                <a:cs typeface="Sakkal Majalla" panose="02000000000000000000" pitchFamily="2" charset="-78"/>
              </a:rPr>
              <a:t>الممؤشر</a:t>
            </a:r>
            <a:r>
              <a:rPr lang="ar-AE" b="1" dirty="0">
                <a:solidFill>
                  <a:srgbClr val="C00000"/>
                </a:solidFill>
                <a:latin typeface="Sakkal Majalla" panose="02000000000000000000" pitchFamily="2" charset="-78"/>
                <a:cs typeface="Sakkal Majalla" panose="02000000000000000000" pitchFamily="2" charset="-78"/>
              </a:rPr>
              <a:t>  :</a:t>
            </a:r>
          </a:p>
          <a:p>
            <a:pPr algn="r" rtl="1"/>
            <a:r>
              <a:rPr lang="ar-AE" b="1" dirty="0">
                <a:solidFill>
                  <a:prstClr val="black"/>
                </a:solidFill>
                <a:latin typeface="Sakkal Majalla" panose="02000000000000000000" pitchFamily="2" charset="-78"/>
                <a:cs typeface="Sakkal Majalla" panose="02000000000000000000" pitchFamily="2" charset="-78"/>
              </a:rPr>
              <a:t>يقيس هذا المؤشر عدد المخالفات المعتمدة في الجهة من قبل لجان المخالفات والموثقة عبر شاشات بياناتي او اي نظام الكتروني آخر .</a:t>
            </a:r>
          </a:p>
        </p:txBody>
      </p:sp>
      <p:sp>
        <p:nvSpPr>
          <p:cNvPr id="12" name="Title 1"/>
          <p:cNvSpPr txBox="1">
            <a:spLocks/>
          </p:cNvSpPr>
          <p:nvPr/>
        </p:nvSpPr>
        <p:spPr>
          <a:xfrm>
            <a:off x="1352550" y="990600"/>
            <a:ext cx="6438900" cy="5043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prstClr val="white"/>
                </a:solidFill>
                <a:cs typeface="PT Bold Heading" panose="02010400000000000000" pitchFamily="2" charset="-78"/>
              </a:rPr>
              <a:t>المؤشر 22:نسبة </a:t>
            </a:r>
            <a:r>
              <a:rPr lang="ar-AE" sz="1800" dirty="0">
                <a:solidFill>
                  <a:prstClr val="white"/>
                </a:solidFill>
                <a:cs typeface="PT Bold Heading" panose="02010400000000000000" pitchFamily="2" charset="-78"/>
              </a:rPr>
              <a:t>المخالفات</a:t>
            </a:r>
          </a:p>
        </p:txBody>
      </p:sp>
      <p:graphicFrame>
        <p:nvGraphicFramePr>
          <p:cNvPr id="14" name="Content Placeholder 9"/>
          <p:cNvGraphicFramePr>
            <a:graphicFrameLocks/>
          </p:cNvGraphicFramePr>
          <p:nvPr>
            <p:extLst/>
          </p:nvPr>
        </p:nvGraphicFramePr>
        <p:xfrm>
          <a:off x="457200" y="3810000"/>
          <a:ext cx="8305800" cy="1112520"/>
        </p:xfrm>
        <a:graphic>
          <a:graphicData uri="http://schemas.openxmlformats.org/drawingml/2006/table">
            <a:tbl>
              <a:tblPr firstRow="1" bandRow="1">
                <a:tableStyleId>{5C22544A-7EE6-4342-B048-85BDC9FD1C3A}</a:tableStyleId>
              </a:tblPr>
              <a:tblGrid>
                <a:gridCol w="1758875"/>
                <a:gridCol w="2394025"/>
                <a:gridCol w="1384300"/>
                <a:gridCol w="1384300"/>
                <a:gridCol w="1384300"/>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nvPr>
        </p:nvGraphicFramePr>
        <p:xfrm>
          <a:off x="457200" y="5181600"/>
          <a:ext cx="8305800" cy="838200"/>
        </p:xfrm>
        <a:graphic>
          <a:graphicData uri="http://schemas.openxmlformats.org/drawingml/2006/table">
            <a:tbl>
              <a:tblPr firstRow="1" bandRow="1">
                <a:tableStyleId>{5C22544A-7EE6-4342-B048-85BDC9FD1C3A}</a:tableStyleId>
              </a:tblPr>
              <a:tblGrid>
                <a:gridCol w="4152900"/>
                <a:gridCol w="4152900"/>
              </a:tblGrid>
              <a:tr h="351692">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6508">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a:t>
                      </a:r>
                      <a:endParaRPr lang="en-US" sz="14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352800" y="330112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49</a:t>
            </a:fld>
            <a:endParaRPr lang="en-US" sz="1600" b="1" dirty="0">
              <a:solidFill>
                <a:prstClr val="black"/>
              </a:solidFill>
            </a:endParaRPr>
          </a:p>
        </p:txBody>
      </p:sp>
    </p:spTree>
    <p:extLst>
      <p:ext uri="{BB962C8B-B14F-4D97-AF65-F5344CB8AC3E}">
        <p14:creationId xmlns:p14="http://schemas.microsoft.com/office/powerpoint/2010/main" val="3644386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قرار تطوير ومتابعة ادارات الموارد البشرية.pdf - Adobe Reader"/>
          <p:cNvPicPr>
            <a:picLocks noChangeAspect="1"/>
          </p:cNvPicPr>
          <p:nvPr/>
        </p:nvPicPr>
        <p:blipFill rotWithShape="1">
          <a:blip r:embed="rId2">
            <a:extLst>
              <a:ext uri="{28A0092B-C50C-407E-A947-70E740481C1C}">
                <a14:useLocalDpi xmlns:a14="http://schemas.microsoft.com/office/drawing/2010/main" val="0"/>
              </a:ext>
            </a:extLst>
          </a:blip>
          <a:srcRect l="26458" t="12185" r="41285" b="34745"/>
          <a:stretch/>
        </p:blipFill>
        <p:spPr>
          <a:xfrm>
            <a:off x="370936" y="1428249"/>
            <a:ext cx="4218317" cy="50922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105400" y="1612880"/>
            <a:ext cx="3581400" cy="3477875"/>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المجلس الوزاري للتنمية ( الخدمات سابقا ) رقم ( 52/ 4خ/ 2) لسنة 2013 بخصوص الموافقة على مشروع تطوير وتحسين اداء ادارات الموارد البشرية في الجهات الاتحادية وفق منهجية بطاقة الاداء المتوازن والمتوافقة مع  مؤشرات الموارد البشرية في الحكومة الاتحادية ، بحيث تقوم الهيئة الاتحادية للموارد البشرية بمتابعة هذه المؤشرات مع الجهات الاتحادية وفق هذا القرار ، ورفع التقرير السنوي لأداء جميع الجهات الاتحادية لعرضه على المجلس الوزاري للتنمية ( الخدمات سابقاً )</a:t>
            </a: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14400"/>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قرار مشروع تطوير وتحسين اداء ادارات الموارد البشرية في الحكومة الاتحادية</a:t>
            </a:r>
            <a:endParaRPr lang="en-US" dirty="0">
              <a:solidFill>
                <a:prstClr val="white"/>
              </a:solidFill>
            </a:endParaRPr>
          </a:p>
        </p:txBody>
      </p:sp>
      <p:sp>
        <p:nvSpPr>
          <p:cNvPr id="7" name="TextBox 6"/>
          <p:cNvSpPr txBox="1"/>
          <p:nvPr/>
        </p:nvSpPr>
        <p:spPr>
          <a:xfrm>
            <a:off x="0" y="6596742"/>
            <a:ext cx="433526" cy="338554"/>
          </a:xfrm>
          <a:prstGeom prst="rect">
            <a:avLst/>
          </a:prstGeom>
          <a:noFill/>
        </p:spPr>
        <p:txBody>
          <a:bodyPr wrap="square" rtlCol="0">
            <a:spAutoFit/>
          </a:bodyPr>
          <a:lstStyle/>
          <a:p>
            <a:r>
              <a:rPr lang="ar-AE" sz="1600" dirty="0">
                <a:solidFill>
                  <a:prstClr val="black"/>
                </a:solidFill>
              </a:rPr>
              <a:t>5</a:t>
            </a:r>
            <a:endParaRPr lang="en-US" sz="1600" dirty="0">
              <a:solidFill>
                <a:prstClr val="black"/>
              </a:solidFill>
            </a:endParaRPr>
          </a:p>
        </p:txBody>
      </p:sp>
    </p:spTree>
    <p:extLst>
      <p:ext uri="{BB962C8B-B14F-4D97-AF65-F5344CB8AC3E}">
        <p14:creationId xmlns:p14="http://schemas.microsoft.com/office/powerpoint/2010/main" val="2438790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1714373"/>
            <a:ext cx="8686800" cy="1200329"/>
          </a:xfrm>
          <a:prstGeom prst="rect">
            <a:avLst/>
          </a:prstGeom>
        </p:spPr>
        <p:txBody>
          <a:bodyPr wrap="square">
            <a:spAutoFit/>
          </a:bodyPr>
          <a:lstStyle/>
          <a:p>
            <a:pPr algn="r" rtl="1"/>
            <a:endParaRPr lang="en-US" b="1" dirty="0">
              <a:solidFill>
                <a:prstClr val="black"/>
              </a:solidFill>
              <a:latin typeface="Sakkal Majalla" panose="02000000000000000000" pitchFamily="2" charset="-78"/>
              <a:cs typeface="Sakkal Majalla" panose="02000000000000000000" pitchFamily="2" charset="-78"/>
            </a:endParaRPr>
          </a:p>
          <a:p>
            <a:pPr algn="r" rtl="1"/>
            <a:r>
              <a:rPr lang="ar-AE" b="1" dirty="0">
                <a:solidFill>
                  <a:srgbClr val="C00000"/>
                </a:solidFill>
                <a:latin typeface="Sakkal Majalla" panose="02000000000000000000" pitchFamily="2" charset="-78"/>
                <a:cs typeface="Sakkal Majalla" panose="02000000000000000000" pitchFamily="2" charset="-78"/>
              </a:rPr>
              <a:t>وصف المؤشر</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b="1" dirty="0">
                <a:solidFill>
                  <a:prstClr val="black"/>
                </a:solidFill>
                <a:latin typeface="Sakkal Majalla" panose="02000000000000000000" pitchFamily="2" charset="-78"/>
                <a:cs typeface="Sakkal Majalla" panose="02000000000000000000" pitchFamily="2" charset="-78"/>
              </a:rPr>
              <a:t>يقيس هذا المؤشر عدد التظلمات التي تقدم بها الموظفين في الجهات عبر لجان التظلمات والموثقة عبر نظام بياناتي او اي نظام الإلكتروني آخر  .</a:t>
            </a:r>
            <a:endParaRPr lang="en-US" b="1" dirty="0">
              <a:solidFill>
                <a:prstClr val="black"/>
              </a:solidFill>
              <a:latin typeface="Sakkal Majalla" panose="02000000000000000000" pitchFamily="2" charset="-78"/>
              <a:cs typeface="Sakkal Majalla" panose="02000000000000000000" pitchFamily="2" charset="-78"/>
            </a:endParaRPr>
          </a:p>
        </p:txBody>
      </p:sp>
      <p:graphicFrame>
        <p:nvGraphicFramePr>
          <p:cNvPr id="13" name="Content Placeholder 9"/>
          <p:cNvGraphicFramePr>
            <a:graphicFrameLocks/>
          </p:cNvGraphicFramePr>
          <p:nvPr>
            <p:extLst/>
          </p:nvPr>
        </p:nvGraphicFramePr>
        <p:xfrm>
          <a:off x="762000" y="3886200"/>
          <a:ext cx="8077200" cy="1118480"/>
        </p:xfrm>
        <a:graphic>
          <a:graphicData uri="http://schemas.openxmlformats.org/drawingml/2006/table">
            <a:tbl>
              <a:tblPr firstRow="1" bandRow="1">
                <a:tableStyleId>{5C22544A-7EE6-4342-B048-85BDC9FD1C3A}</a:tableStyleId>
              </a:tblPr>
              <a:tblGrid>
                <a:gridCol w="1710466"/>
                <a:gridCol w="2328134"/>
                <a:gridCol w="1346200"/>
                <a:gridCol w="1346200"/>
                <a:gridCol w="1346200"/>
              </a:tblGrid>
              <a:tr h="349525">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8955">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المسجلة في النظام لدى الجهة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762000" y="5181600"/>
          <a:ext cx="8077200" cy="990600"/>
        </p:xfrm>
        <a:graphic>
          <a:graphicData uri="http://schemas.openxmlformats.org/drawingml/2006/table">
            <a:tbl>
              <a:tblPr firstRow="1" bandRow="1">
                <a:tableStyleId>{5C22544A-7EE6-4342-B048-85BDC9FD1C3A}</a:tableStyleId>
              </a:tblPr>
              <a:tblGrid>
                <a:gridCol w="4038600"/>
                <a:gridCol w="4038600"/>
              </a:tblGrid>
              <a:tr h="317617">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9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لدى الجهة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itle 1"/>
          <p:cNvSpPr txBox="1">
            <a:spLocks/>
          </p:cNvSpPr>
          <p:nvPr/>
        </p:nvSpPr>
        <p:spPr>
          <a:xfrm>
            <a:off x="1676400" y="1049399"/>
            <a:ext cx="6438900" cy="6270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prstClr val="white"/>
                </a:solidFill>
                <a:cs typeface="PT Bold Heading" panose="02010400000000000000" pitchFamily="2" charset="-78"/>
              </a:rPr>
              <a:t>المؤشر </a:t>
            </a:r>
            <a:r>
              <a:rPr lang="ar-AE" sz="1800" dirty="0" smtClean="0">
                <a:solidFill>
                  <a:prstClr val="white"/>
                </a:solidFill>
                <a:cs typeface="PT Bold Heading" panose="02010400000000000000" pitchFamily="2" charset="-78"/>
              </a:rPr>
              <a:t>23: </a:t>
            </a:r>
            <a:r>
              <a:rPr lang="ar-AE" sz="1800" dirty="0">
                <a:solidFill>
                  <a:prstClr val="white"/>
                </a:solidFill>
                <a:cs typeface="PT Bold Heading" panose="02010400000000000000" pitchFamily="2" charset="-78"/>
              </a:rPr>
              <a:t>نسبة التظلمات التي تم البت فيها</a:t>
            </a:r>
          </a:p>
        </p:txBody>
      </p:sp>
      <p:sp>
        <p:nvSpPr>
          <p:cNvPr id="19" name="TextBox 18"/>
          <p:cNvSpPr txBox="1"/>
          <p:nvPr/>
        </p:nvSpPr>
        <p:spPr>
          <a:xfrm>
            <a:off x="3352800" y="330112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50</a:t>
            </a:fld>
            <a:endParaRPr lang="en-US" sz="1600" b="1" dirty="0">
              <a:solidFill>
                <a:prstClr val="black"/>
              </a:solidFill>
            </a:endParaRPr>
          </a:p>
        </p:txBody>
      </p:sp>
    </p:spTree>
    <p:extLst>
      <p:ext uri="{BB962C8B-B14F-4D97-AF65-F5344CB8AC3E}">
        <p14:creationId xmlns:p14="http://schemas.microsoft.com/office/powerpoint/2010/main" val="3069385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ktangel 76"/>
          <p:cNvSpPr>
            <a:spLocks noChangeArrowheads="1"/>
          </p:cNvSpPr>
          <p:nvPr/>
        </p:nvSpPr>
        <p:spPr bwMode="auto">
          <a:xfrm>
            <a:off x="3987839" y="5116359"/>
            <a:ext cx="1380332" cy="307777"/>
          </a:xfrm>
          <a:prstGeom prst="rect">
            <a:avLst/>
          </a:prstGeom>
          <a:noFill/>
          <a:ln w="9525">
            <a:noFill/>
            <a:miter lim="800000"/>
            <a:headEnd/>
            <a:tailEnd/>
          </a:ln>
        </p:spPr>
        <p:txBody>
          <a:bodyPr wrap="square">
            <a:spAutoFit/>
          </a:bodyPr>
          <a:lstStyle/>
          <a:p>
            <a:endParaRPr lang="en-US" sz="1400" b="1" noProof="1">
              <a:solidFill>
                <a:srgbClr val="FFFFFF"/>
              </a:solidFill>
              <a:cs typeface="Arial" charset="0"/>
            </a:endParaRPr>
          </a:p>
        </p:txBody>
      </p:sp>
      <p:sp>
        <p:nvSpPr>
          <p:cNvPr id="12" name="Content Placeholder 5"/>
          <p:cNvSpPr txBox="1">
            <a:spLocks/>
          </p:cNvSpPr>
          <p:nvPr/>
        </p:nvSpPr>
        <p:spPr>
          <a:xfrm>
            <a:off x="-76200" y="2982710"/>
            <a:ext cx="67152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238" indent="-404813" algn="r" rtl="1">
              <a:buFont typeface="Arial" panose="020B0604020202020204" pitchFamily="34" charset="0"/>
              <a:buNone/>
            </a:pPr>
            <a:endParaRPr lang="en-US" sz="2300" dirty="0">
              <a:solidFill>
                <a:prstClr val="black"/>
              </a:solidFill>
              <a:latin typeface="Times New Roman" pitchFamily="18" charset="0"/>
              <a:cs typeface="Times New Roman" pitchFamily="18" charset="0"/>
            </a:endParaRPr>
          </a:p>
        </p:txBody>
      </p:sp>
      <p:sp>
        <p:nvSpPr>
          <p:cNvPr id="14" name="Rectangle 13"/>
          <p:cNvSpPr/>
          <p:nvPr/>
        </p:nvSpPr>
        <p:spPr>
          <a:xfrm>
            <a:off x="2209800" y="6276201"/>
            <a:ext cx="6364842" cy="276999"/>
          </a:xfrm>
          <a:prstGeom prst="rect">
            <a:avLst/>
          </a:prstGeom>
        </p:spPr>
        <p:txBody>
          <a:bodyPr wrap="square">
            <a:spAutoFit/>
          </a:bodyPr>
          <a:lstStyle/>
          <a:p>
            <a:pPr algn="ctr" rtl="1"/>
            <a:r>
              <a:rPr lang="ar-AE" sz="1200" b="1" dirty="0">
                <a:solidFill>
                  <a:prstClr val="black"/>
                </a:solidFill>
              </a:rPr>
              <a:t>الموقع الإلكتروني:  </a:t>
            </a:r>
            <a:r>
              <a:rPr lang="en-US" sz="1200" dirty="0">
                <a:solidFill>
                  <a:srgbClr val="002060"/>
                </a:solidFill>
              </a:rPr>
              <a:t>www.fahr.gov.ae</a:t>
            </a:r>
            <a:r>
              <a:rPr lang="ar-AE" sz="1200" b="1" dirty="0">
                <a:solidFill>
                  <a:prstClr val="black"/>
                </a:solidFill>
              </a:rPr>
              <a:t> 	</a:t>
            </a:r>
            <a:r>
              <a:rPr lang="ar-SA" sz="1200" b="1" dirty="0">
                <a:solidFill>
                  <a:prstClr val="black"/>
                </a:solidFill>
              </a:rPr>
              <a:t>البريد الالكتروني للهيئة:</a:t>
            </a:r>
            <a:r>
              <a:rPr lang="ar-AE" sz="1200" b="1" dirty="0">
                <a:solidFill>
                  <a:prstClr val="black"/>
                </a:solidFill>
              </a:rPr>
              <a:t>  </a:t>
            </a:r>
            <a:r>
              <a:rPr lang="en-US" sz="1200" dirty="0">
                <a:solidFill>
                  <a:srgbClr val="002060"/>
                </a:solidFill>
              </a:rPr>
              <a:t> info@fahr.gov.ae</a:t>
            </a:r>
            <a:r>
              <a:rPr lang="ar-AE" sz="1200" dirty="0">
                <a:solidFill>
                  <a:prstClr val="black"/>
                </a:solidFill>
              </a:rPr>
              <a:t> </a:t>
            </a:r>
            <a:r>
              <a:rPr lang="en-US" sz="1200" dirty="0">
                <a:solidFill>
                  <a:prstClr val="black"/>
                </a:solidFill>
              </a:rPr>
              <a:t>    </a:t>
            </a:r>
          </a:p>
        </p:txBody>
      </p:sp>
      <p:sp>
        <p:nvSpPr>
          <p:cNvPr id="15" name="Rectangle 14"/>
          <p:cNvSpPr/>
          <p:nvPr/>
        </p:nvSpPr>
        <p:spPr>
          <a:xfrm>
            <a:off x="2334755" y="3510940"/>
            <a:ext cx="5562600" cy="1754326"/>
          </a:xfrm>
          <a:prstGeom prst="rect">
            <a:avLst/>
          </a:prstGeom>
        </p:spPr>
        <p:txBody>
          <a:bodyPr wrap="square">
            <a:spAutoFit/>
          </a:bodyPr>
          <a:lstStyle/>
          <a:p>
            <a:pPr algn="r" rtl="1">
              <a:lnSpc>
                <a:spcPct val="200000"/>
              </a:lnSpc>
            </a:pPr>
            <a:r>
              <a:rPr lang="ar-SA" dirty="0">
                <a:solidFill>
                  <a:prstClr val="black"/>
                </a:solidFill>
              </a:rPr>
              <a:t>تويتر:</a:t>
            </a:r>
            <a:r>
              <a:rPr lang="en-US" u="sng" dirty="0">
                <a:solidFill>
                  <a:srgbClr val="002060"/>
                </a:solidFill>
              </a:rPr>
              <a:t>https://twitter.com/FAHR_UAE</a:t>
            </a:r>
            <a:r>
              <a:rPr lang="en-US" dirty="0">
                <a:solidFill>
                  <a:prstClr val="black"/>
                </a:solidFill>
              </a:rPr>
              <a:t> </a:t>
            </a:r>
          </a:p>
          <a:p>
            <a:pPr algn="r" rtl="1">
              <a:lnSpc>
                <a:spcPct val="200000"/>
              </a:lnSpc>
            </a:pPr>
            <a:r>
              <a:rPr lang="ar-SA" dirty="0">
                <a:solidFill>
                  <a:prstClr val="black"/>
                </a:solidFill>
              </a:rPr>
              <a:t>يوتيوب: </a:t>
            </a:r>
            <a:r>
              <a:rPr lang="en-US" u="sng" dirty="0">
                <a:solidFill>
                  <a:srgbClr val="002060"/>
                </a:solidFill>
              </a:rPr>
              <a:t>http://www.youtube.com/user/FAHR2011</a:t>
            </a:r>
            <a:endParaRPr lang="en-US" dirty="0">
              <a:solidFill>
                <a:srgbClr val="002060"/>
              </a:solidFill>
            </a:endParaRPr>
          </a:p>
          <a:p>
            <a:pPr algn="r" rtl="1">
              <a:lnSpc>
                <a:spcPct val="200000"/>
              </a:lnSpc>
            </a:pPr>
            <a:r>
              <a:rPr lang="ar-SA" dirty="0" err="1">
                <a:solidFill>
                  <a:prstClr val="black"/>
                </a:solidFill>
              </a:rPr>
              <a:t>انستجرام</a:t>
            </a:r>
            <a:r>
              <a:rPr lang="ar-SA" dirty="0">
                <a:solidFill>
                  <a:prstClr val="black"/>
                </a:solidFill>
              </a:rPr>
              <a:t>:</a:t>
            </a:r>
            <a:r>
              <a:rPr lang="ar-SA" u="sng" dirty="0">
                <a:solidFill>
                  <a:prstClr val="black"/>
                </a:solidFill>
              </a:rPr>
              <a:t> </a:t>
            </a:r>
            <a:r>
              <a:rPr lang="en-GB" u="sng" dirty="0">
                <a:solidFill>
                  <a:srgbClr val="002060"/>
                </a:solidFill>
              </a:rPr>
              <a:t>FAHR_UAE</a:t>
            </a:r>
            <a:endParaRPr lang="en-US" dirty="0">
              <a:solidFill>
                <a:srgbClr val="002060"/>
              </a:solidFill>
            </a:endParaRPr>
          </a:p>
        </p:txBody>
      </p:sp>
      <p:sp>
        <p:nvSpPr>
          <p:cNvPr id="16" name="Rectangle 15"/>
          <p:cNvSpPr/>
          <p:nvPr/>
        </p:nvSpPr>
        <p:spPr>
          <a:xfrm>
            <a:off x="533402" y="5334000"/>
            <a:ext cx="7861196" cy="461665"/>
          </a:xfrm>
          <a:prstGeom prst="rect">
            <a:avLst/>
          </a:prstGeom>
        </p:spPr>
        <p:txBody>
          <a:bodyPr wrap="square">
            <a:spAutoFit/>
          </a:bodyPr>
          <a:lstStyle/>
          <a:p>
            <a:pPr algn="just" rtl="1"/>
            <a:r>
              <a:rPr lang="ar-AE" sz="1200" b="1" dirty="0">
                <a:solidFill>
                  <a:prstClr val="black"/>
                </a:solidFill>
              </a:rPr>
              <a:t>أبوظبي: 	</a:t>
            </a:r>
            <a:r>
              <a:rPr lang="ar-SA" sz="1200" dirty="0">
                <a:solidFill>
                  <a:prstClr val="black"/>
                </a:solidFill>
              </a:rPr>
              <a:t>صندوق البريد: </a:t>
            </a:r>
            <a:r>
              <a:rPr lang="ar-AE" sz="1200" dirty="0">
                <a:solidFill>
                  <a:prstClr val="black"/>
                </a:solidFill>
              </a:rPr>
              <a:t>2350	</a:t>
            </a:r>
            <a:r>
              <a:rPr lang="ar-SA" sz="1200" dirty="0">
                <a:solidFill>
                  <a:prstClr val="black"/>
                </a:solidFill>
              </a:rPr>
              <a:t>رقم الهاتف: </a:t>
            </a:r>
            <a:r>
              <a:rPr lang="en-US" sz="1200" dirty="0">
                <a:solidFill>
                  <a:prstClr val="black"/>
                </a:solidFill>
              </a:rPr>
              <a:t>+971 2 - 4036000 </a:t>
            </a:r>
            <a:r>
              <a:rPr lang="en-GB" sz="1200" dirty="0">
                <a:solidFill>
                  <a:prstClr val="black"/>
                </a:solidFill>
              </a:rPr>
              <a:t> </a:t>
            </a:r>
            <a:r>
              <a:rPr lang="ar-AE" sz="1200" dirty="0">
                <a:solidFill>
                  <a:prstClr val="black"/>
                </a:solidFill>
              </a:rPr>
              <a:t>		</a:t>
            </a:r>
            <a:r>
              <a:rPr lang="ar-SA" sz="1200" dirty="0">
                <a:solidFill>
                  <a:prstClr val="black"/>
                </a:solidFill>
              </a:rPr>
              <a:t>رقم الفاكس: </a:t>
            </a:r>
            <a:r>
              <a:rPr lang="en-US" sz="1200" dirty="0">
                <a:solidFill>
                  <a:prstClr val="black"/>
                </a:solidFill>
              </a:rPr>
              <a:t>+971 2 - 6266767 </a:t>
            </a:r>
            <a:r>
              <a:rPr lang="ar-SA" sz="1200" dirty="0">
                <a:solidFill>
                  <a:prstClr val="black"/>
                </a:solidFill>
              </a:rPr>
              <a:t> </a:t>
            </a:r>
            <a:r>
              <a:rPr lang="en-US" sz="1200" dirty="0">
                <a:solidFill>
                  <a:prstClr val="black"/>
                </a:solidFill>
              </a:rPr>
              <a:t>   </a:t>
            </a:r>
          </a:p>
          <a:p>
            <a:pPr algn="just" rtl="1"/>
            <a:r>
              <a:rPr lang="ar-AE" sz="1200" b="1" dirty="0">
                <a:solidFill>
                  <a:prstClr val="black"/>
                </a:solidFill>
              </a:rPr>
              <a:t>دبي: 	</a:t>
            </a:r>
            <a:r>
              <a:rPr lang="ar-SA" sz="1200" dirty="0">
                <a:solidFill>
                  <a:prstClr val="black"/>
                </a:solidFill>
              </a:rPr>
              <a:t>صندوق البريد: 5002</a:t>
            </a:r>
            <a:r>
              <a:rPr lang="ar-AE" sz="1200" dirty="0">
                <a:solidFill>
                  <a:prstClr val="black"/>
                </a:solidFill>
              </a:rPr>
              <a:t>	</a:t>
            </a:r>
            <a:r>
              <a:rPr lang="ar-SA" sz="1200" dirty="0">
                <a:solidFill>
                  <a:prstClr val="black"/>
                </a:solidFill>
              </a:rPr>
              <a:t>رقم الهاتف: </a:t>
            </a:r>
            <a:r>
              <a:rPr lang="en-US" sz="1200" dirty="0">
                <a:solidFill>
                  <a:prstClr val="black"/>
                </a:solidFill>
              </a:rPr>
              <a:t>+971 4 - 2319000 </a:t>
            </a:r>
            <a:r>
              <a:rPr lang="en-GB" sz="1200" dirty="0">
                <a:solidFill>
                  <a:prstClr val="black"/>
                </a:solidFill>
              </a:rPr>
              <a:t> </a:t>
            </a:r>
            <a:r>
              <a:rPr lang="ar-AE" sz="1200" dirty="0">
                <a:solidFill>
                  <a:prstClr val="black"/>
                </a:solidFill>
              </a:rPr>
              <a:t>		</a:t>
            </a:r>
            <a:r>
              <a:rPr lang="ar-SA" sz="1200" dirty="0">
                <a:solidFill>
                  <a:prstClr val="black"/>
                </a:solidFill>
              </a:rPr>
              <a:t>رقم الفاكس: </a:t>
            </a:r>
            <a:r>
              <a:rPr lang="en-US" sz="1200" dirty="0">
                <a:solidFill>
                  <a:prstClr val="black"/>
                </a:solidFill>
              </a:rPr>
              <a:t>+971 4 - 2941216  </a:t>
            </a:r>
          </a:p>
        </p:txBody>
      </p:sp>
      <p:graphicFrame>
        <p:nvGraphicFramePr>
          <p:cNvPr id="20" name="Table 19"/>
          <p:cNvGraphicFramePr>
            <a:graphicFrameLocks noGrp="1"/>
          </p:cNvGraphicFramePr>
          <p:nvPr>
            <p:extLst>
              <p:ext uri="{D42A27DB-BD31-4B8C-83A1-F6EECF244321}">
                <p14:modId xmlns:p14="http://schemas.microsoft.com/office/powerpoint/2010/main" val="994386625"/>
              </p:ext>
            </p:extLst>
          </p:nvPr>
        </p:nvGraphicFramePr>
        <p:xfrm>
          <a:off x="533401" y="2184444"/>
          <a:ext cx="7933809" cy="1295268"/>
        </p:xfrm>
        <a:graphic>
          <a:graphicData uri="http://schemas.openxmlformats.org/drawingml/2006/table">
            <a:tbl>
              <a:tblPr rtl="1"/>
              <a:tblGrid>
                <a:gridCol w="1405748"/>
                <a:gridCol w="2739235"/>
                <a:gridCol w="2624279"/>
                <a:gridCol w="1164547"/>
              </a:tblGrid>
              <a:tr h="330156">
                <a:tc>
                  <a:txBody>
                    <a:bodyPr/>
                    <a:lstStyle/>
                    <a:p>
                      <a:pPr algn="ctr" rtl="1"/>
                      <a:r>
                        <a:rPr lang="ar-AE" sz="1500" b="1" dirty="0" smtClean="0">
                          <a:latin typeface="Sakkal Majalla" panose="02000000000000000000" pitchFamily="2" charset="-78"/>
                          <a:cs typeface="Sakkal Majalla" panose="02000000000000000000" pitchFamily="2" charset="-78"/>
                        </a:rPr>
                        <a:t>فاطمة</a:t>
                      </a:r>
                      <a:r>
                        <a:rPr lang="ar-AE" sz="1500" b="1" baseline="0" dirty="0" smtClean="0">
                          <a:latin typeface="Sakkal Majalla" panose="02000000000000000000" pitchFamily="2" charset="-78"/>
                          <a:cs typeface="Sakkal Majalla" panose="02000000000000000000" pitchFamily="2" charset="-78"/>
                        </a:rPr>
                        <a:t> عبدالله راشد</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رئيس قسم تخطيط و تطوير البرامج الحكومية</a:t>
                      </a:r>
                      <a:r>
                        <a:rPr lang="ar-SA" sz="1800" b="1" kern="1200" dirty="0" smtClean="0">
                          <a:solidFill>
                            <a:schemeClr val="tx1"/>
                          </a:solidFill>
                          <a:effectLst/>
                          <a:latin typeface="+mn-lt"/>
                          <a:ea typeface="+mn-ea"/>
                          <a:cs typeface="+mn-cs"/>
                        </a:rPr>
                        <a:t>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frashed@fahr.gov.ae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en-US" sz="1500" kern="1200" dirty="0" smtClean="0">
                          <a:solidFill>
                            <a:schemeClr val="tx1"/>
                          </a:solidFill>
                          <a:latin typeface="Sakkal Majalla" panose="02000000000000000000" pitchFamily="2" charset="-78"/>
                          <a:ea typeface="+mn-ea"/>
                          <a:cs typeface="Sakkal Majalla" panose="02000000000000000000" pitchFamily="2" charset="-78"/>
                        </a:rPr>
                        <a:t> 042319043</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ar-AE" sz="1500" b="1" dirty="0" smtClean="0">
                          <a:latin typeface="Sakkal Majalla" panose="02000000000000000000" pitchFamily="2" charset="-78"/>
                          <a:cs typeface="Sakkal Majalla" panose="02000000000000000000" pitchFamily="2" charset="-78"/>
                        </a:rPr>
                        <a:t>زينب آل علي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smtClean="0">
                          <a:solidFill>
                            <a:schemeClr val="tx1"/>
                          </a:solidFill>
                          <a:latin typeface="Sakkal Majalla" panose="02000000000000000000" pitchFamily="2" charset="-78"/>
                          <a:ea typeface="+mn-ea"/>
                          <a:cs typeface="Sakkal Majalla" panose="02000000000000000000" pitchFamily="2" charset="-78"/>
                        </a:rPr>
                        <a:t>تنفيذي</a:t>
                      </a:r>
                      <a:r>
                        <a:rPr lang="ar-AE" sz="1500" kern="1200" baseline="0" dirty="0" smtClean="0">
                          <a:solidFill>
                            <a:schemeClr val="tx1"/>
                          </a:solidFill>
                          <a:latin typeface="Sakkal Majalla" panose="02000000000000000000" pitchFamily="2" charset="-78"/>
                          <a:ea typeface="+mn-ea"/>
                          <a:cs typeface="Sakkal Majalla" panose="02000000000000000000" pitchFamily="2" charset="-78"/>
                        </a:rPr>
                        <a:t> رئيسي مؤشرات الأداء 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ZAlAli@fahr.gov.ae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04-2319168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ar-AE" sz="1500" b="1" dirty="0" smtClean="0">
                          <a:latin typeface="Sakkal Majalla" panose="02000000000000000000" pitchFamily="2" charset="-78"/>
                          <a:cs typeface="Sakkal Majalla" panose="02000000000000000000" pitchFamily="2" charset="-78"/>
                        </a:rPr>
                        <a:t>عمر</a:t>
                      </a:r>
                      <a:r>
                        <a:rPr lang="ar-AE" sz="1500" b="1" baseline="0" dirty="0" smtClean="0">
                          <a:latin typeface="Sakkal Majalla" panose="02000000000000000000" pitchFamily="2" charset="-78"/>
                          <a:cs typeface="Sakkal Majalla" panose="02000000000000000000" pitchFamily="2" charset="-78"/>
                        </a:rPr>
                        <a:t> البلوشي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تنفيذي </a:t>
                      </a:r>
                      <a:r>
                        <a:rPr lang="ar-AE" sz="1500" kern="1200" dirty="0" smtClean="0">
                          <a:solidFill>
                            <a:schemeClr val="tx1"/>
                          </a:solidFill>
                          <a:latin typeface="Sakkal Majalla" panose="02000000000000000000" pitchFamily="2" charset="-78"/>
                          <a:ea typeface="+mn-ea"/>
                          <a:cs typeface="Sakkal Majalla" panose="02000000000000000000" pitchFamily="2" charset="-78"/>
                        </a:rPr>
                        <a:t>رئيسي إدارة الأداء المؤسسي</a:t>
                      </a:r>
                      <a:r>
                        <a:rPr lang="ar-SA" sz="1500" kern="1200" dirty="0" smtClean="0">
                          <a:solidFill>
                            <a:schemeClr val="tx1"/>
                          </a:solidFill>
                          <a:latin typeface="Sakkal Majalla" panose="02000000000000000000" pitchFamily="2" charset="-78"/>
                          <a:ea typeface="+mn-ea"/>
                          <a:cs typeface="Sakkal Majalla" panose="02000000000000000000" pitchFamily="2" charset="-78"/>
                        </a:rPr>
                        <a:t>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OAlBalooshi@fahr.gov.ae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04231 9118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rtl="1"/>
                      <a:r>
                        <a:rPr lang="ar-AE" sz="1500" b="1" smtClean="0">
                          <a:latin typeface="Sakkal Majalla" panose="02000000000000000000" pitchFamily="2" charset="-78"/>
                          <a:cs typeface="Sakkal Majalla" panose="02000000000000000000" pitchFamily="2" charset="-78"/>
                        </a:rPr>
                        <a:t>زايد القحطاني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1" eaLnBrk="1" latinLnBrk="0" hangingPunct="1"/>
                      <a:r>
                        <a:rPr lang="ar-SA" sz="1500" kern="1200" dirty="0" smtClean="0">
                          <a:solidFill>
                            <a:schemeClr val="tx1"/>
                          </a:solidFill>
                          <a:latin typeface="Sakkal Majalla" panose="02000000000000000000" pitchFamily="2" charset="-78"/>
                          <a:ea typeface="+mn-ea"/>
                          <a:cs typeface="Sakkal Majalla" panose="02000000000000000000" pitchFamily="2" charset="-78"/>
                        </a:rPr>
                        <a:t>مدير إدارة نظام تقييم الأداء 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cs typeface="Sakkal Majalla" panose="02000000000000000000" pitchFamily="2" charset="-78"/>
                        </a:rPr>
                        <a:t>zalbaadani@fahr.gov.ae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AE" sz="1500" kern="1200" dirty="0" smtClean="0">
                          <a:solidFill>
                            <a:schemeClr val="tx1"/>
                          </a:solidFill>
                          <a:latin typeface="Sakkal Majalla" panose="02000000000000000000" pitchFamily="2" charset="-78"/>
                          <a:ea typeface="+mn-ea"/>
                          <a:cs typeface="Sakkal Majalla" panose="02000000000000000000" pitchFamily="2" charset="-78"/>
                        </a:rPr>
                        <a:t>0</a:t>
                      </a:r>
                      <a:r>
                        <a:rPr lang="en-US" sz="1500" kern="1200" dirty="0" smtClean="0">
                          <a:solidFill>
                            <a:schemeClr val="tx1"/>
                          </a:solidFill>
                          <a:latin typeface="Sakkal Majalla" panose="02000000000000000000" pitchFamily="2" charset="-78"/>
                          <a:ea typeface="+mn-ea"/>
                          <a:cs typeface="Sakkal Majalla" panose="02000000000000000000" pitchFamily="2" charset="-78"/>
                        </a:rPr>
                        <a:t>4 2319120</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1" name="Rectangle 1"/>
          <p:cNvSpPr>
            <a:spLocks noChangeArrowheads="1"/>
          </p:cNvSpPr>
          <p:nvPr/>
        </p:nvSpPr>
        <p:spPr bwMode="auto">
          <a:xfrm>
            <a:off x="2006639" y="1544159"/>
            <a:ext cx="6742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SA" altLang="en-US" sz="2400" b="1" u="sng" dirty="0">
                <a:solidFill>
                  <a:prstClr val="black"/>
                </a:solidFill>
                <a:latin typeface="Sakkal Majalla" panose="02000000000000000000" pitchFamily="2" charset="-78"/>
                <a:cs typeface="Sakkal Majalla" panose="02000000000000000000" pitchFamily="2" charset="-78"/>
              </a:rPr>
              <a:t>فريق عمل </a:t>
            </a:r>
            <a:r>
              <a:rPr lang="ar-AE" altLang="en-US" sz="2400" b="1" u="sng" dirty="0">
                <a:solidFill>
                  <a:prstClr val="black"/>
                </a:solidFill>
                <a:latin typeface="Sakkal Majalla" panose="02000000000000000000" pitchFamily="2" charset="-78"/>
                <a:cs typeface="Sakkal Majalla" panose="02000000000000000000" pitchFamily="2" charset="-78"/>
              </a:rPr>
              <a:t>مؤشرات ممكن ا</a:t>
            </a:r>
            <a:r>
              <a:rPr lang="ar-SA" altLang="en-US" sz="2400" b="1" u="sng" dirty="0">
                <a:solidFill>
                  <a:prstClr val="black"/>
                </a:solidFill>
                <a:latin typeface="Sakkal Majalla" panose="02000000000000000000" pitchFamily="2" charset="-78"/>
                <a:cs typeface="Sakkal Majalla" panose="02000000000000000000" pitchFamily="2" charset="-78"/>
              </a:rPr>
              <a:t>لموارد البشرية في الحكومة الاتحادية</a:t>
            </a:r>
            <a:r>
              <a:rPr lang="en-US" altLang="en-US" sz="2400" b="1" u="sng" dirty="0">
                <a:solidFill>
                  <a:prstClr val="black"/>
                </a:solidFill>
                <a:latin typeface="Sakkal Majalla" panose="02000000000000000000" pitchFamily="2" charset="-78"/>
                <a:cs typeface="Sakkal Majalla" panose="02000000000000000000" pitchFamily="2" charset="-78"/>
              </a:rPr>
              <a:t>:</a:t>
            </a:r>
            <a:endParaRPr lang="en-US" altLang="en-US" sz="2400" u="sng" dirty="0">
              <a:solidFill>
                <a:prstClr val="black"/>
              </a:solidFill>
              <a:latin typeface="Sakkal Majalla" panose="02000000000000000000" pitchFamily="2" charset="-78"/>
              <a:cs typeface="Sakkal Majalla" panose="02000000000000000000" pitchFamily="2" charset="-78"/>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607777"/>
            <a:ext cx="3968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4196740"/>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787290"/>
            <a:ext cx="244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524000" y="1024039"/>
            <a:ext cx="6598414" cy="4999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AE" sz="1800" dirty="0">
                <a:solidFill>
                  <a:prstClr val="white"/>
                </a:solidFill>
                <a:cs typeface="PT Bold Heading" panose="02010400000000000000" pitchFamily="2" charset="-78"/>
              </a:rPr>
              <a:t>بيانات التواصل</a:t>
            </a:r>
          </a:p>
        </p:txBody>
      </p:sp>
      <p:sp>
        <p:nvSpPr>
          <p:cNvPr id="1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51</a:t>
            </a:fld>
            <a:endParaRPr lang="en-US" sz="1600" b="1" dirty="0">
              <a:solidFill>
                <a:prstClr val="black"/>
              </a:solidFill>
            </a:endParaRPr>
          </a:p>
        </p:txBody>
      </p:sp>
    </p:spTree>
    <p:extLst>
      <p:ext uri="{BB962C8B-B14F-4D97-AF65-F5344CB8AC3E}">
        <p14:creationId xmlns:p14="http://schemas.microsoft.com/office/powerpoint/2010/main" val="2006959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قرار المجلس الوزاري للخدمات رقم 16بياناتي.pdf - Adobe Reader"/>
          <p:cNvPicPr>
            <a:picLocks noChangeAspect="1"/>
          </p:cNvPicPr>
          <p:nvPr/>
        </p:nvPicPr>
        <p:blipFill rotWithShape="1">
          <a:blip r:embed="rId2">
            <a:extLst>
              <a:ext uri="{28A0092B-C50C-407E-A947-70E740481C1C}">
                <a14:useLocalDpi xmlns:a14="http://schemas.microsoft.com/office/drawing/2010/main" val="0"/>
              </a:ext>
            </a:extLst>
          </a:blip>
          <a:srcRect l="26554" t="13209" r="41573" b="38047"/>
          <a:stretch/>
        </p:blipFill>
        <p:spPr>
          <a:xfrm>
            <a:off x="219809" y="1459522"/>
            <a:ext cx="4448906" cy="4983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29200" y="2286000"/>
            <a:ext cx="3810000" cy="2246769"/>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المجلس الوزاري للتنمية ( الخدمات سابقا ) رقم ( 16 /1خ/16) لسنة 2013 الذي وجه كافة </a:t>
            </a:r>
            <a:r>
              <a:rPr lang="ar-AE" sz="2000" u="sng" dirty="0">
                <a:solidFill>
                  <a:prstClr val="black"/>
                </a:solidFill>
                <a:latin typeface="Sakkal Majalla" panose="02000000000000000000" pitchFamily="2" charset="-78"/>
                <a:cs typeface="Sakkal Majalla" panose="02000000000000000000" pitchFamily="2" charset="-78"/>
              </a:rPr>
              <a:t>الهيئات والمؤسسات الاتحادية </a:t>
            </a:r>
            <a:r>
              <a:rPr lang="ar-AE" sz="2000" dirty="0">
                <a:solidFill>
                  <a:prstClr val="black"/>
                </a:solidFill>
                <a:latin typeface="Sakkal Majalla" panose="02000000000000000000" pitchFamily="2" charset="-78"/>
                <a:cs typeface="Sakkal Majalla" panose="02000000000000000000" pitchFamily="2" charset="-78"/>
              </a:rPr>
              <a:t>بتزويد الهيئة الاتحادية للموارد البشرية الحكومية بكافة بيانات موظفيها وذلك لاستكمال البيانات الخاصة ببرنامج بياناتي وفقا للآلية التي تحددها الهيئة الاتحادية للموارد البشرية الحكومية بهذا الشأن . </a:t>
            </a:r>
          </a:p>
        </p:txBody>
      </p:sp>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447800" y="914400"/>
            <a:ext cx="4724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نظام بياناتي في الحكومة الاتحادية</a:t>
            </a:r>
            <a:endParaRPr lang="en-US" dirty="0">
              <a:solidFill>
                <a:prstClr val="white"/>
              </a:solidFill>
            </a:endParaRPr>
          </a:p>
        </p:txBody>
      </p:sp>
      <p:sp>
        <p:nvSpPr>
          <p:cNvPr id="6" name="TextBox 5"/>
          <p:cNvSpPr txBox="1"/>
          <p:nvPr/>
        </p:nvSpPr>
        <p:spPr>
          <a:xfrm>
            <a:off x="0" y="6641068"/>
            <a:ext cx="433526" cy="307777"/>
          </a:xfrm>
          <a:prstGeom prst="rect">
            <a:avLst/>
          </a:prstGeom>
          <a:noFill/>
        </p:spPr>
        <p:txBody>
          <a:bodyPr wrap="square" rtlCol="0">
            <a:spAutoFit/>
          </a:bodyPr>
          <a:lstStyle/>
          <a:p>
            <a:r>
              <a:rPr lang="ar-AE" sz="1400" dirty="0">
                <a:solidFill>
                  <a:prstClr val="black"/>
                </a:solidFill>
              </a:rPr>
              <a:t>6</a:t>
            </a:r>
            <a:endParaRPr lang="en-US" sz="1400" dirty="0">
              <a:solidFill>
                <a:prstClr val="black"/>
              </a:solidFill>
            </a:endParaRPr>
          </a:p>
        </p:txBody>
      </p:sp>
    </p:spTree>
    <p:extLst>
      <p:ext uri="{BB962C8B-B14F-4D97-AF65-F5344CB8AC3E}">
        <p14:creationId xmlns:p14="http://schemas.microsoft.com/office/powerpoint/2010/main" val="1092587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30" t="12389" r="30865" b="7522"/>
          <a:stretch/>
        </p:blipFill>
        <p:spPr>
          <a:xfrm>
            <a:off x="428667" y="1570007"/>
            <a:ext cx="4104414" cy="4943433"/>
          </a:xfrm>
          <a:prstGeom prst="rect">
            <a:avLst/>
          </a:prstGeom>
          <a:ln>
            <a:solidFill>
              <a:schemeClr val="tx1"/>
            </a:solidFill>
          </a:ln>
        </p:spPr>
      </p:pic>
      <p:sp>
        <p:nvSpPr>
          <p:cNvPr id="3" name="TextBox 2"/>
          <p:cNvSpPr txBox="1"/>
          <p:nvPr/>
        </p:nvSpPr>
        <p:spPr>
          <a:xfrm>
            <a:off x="5106838" y="1825801"/>
            <a:ext cx="3581400" cy="3785652"/>
          </a:xfrm>
          <a:prstGeom prst="rect">
            <a:avLst/>
          </a:prstGeom>
          <a:noFill/>
        </p:spPr>
        <p:txBody>
          <a:bodyPr wrap="square" rtlCol="0">
            <a:spAutoFit/>
          </a:bodyPr>
          <a:lstStyle/>
          <a:p>
            <a:pPr algn="justLow" rtl="1"/>
            <a:r>
              <a:rPr lang="ar-AE" sz="2000" dirty="0">
                <a:solidFill>
                  <a:prstClr val="black"/>
                </a:solidFill>
                <a:latin typeface="Sakkal Majalla" panose="02000000000000000000" pitchFamily="2" charset="-78"/>
                <a:cs typeface="Sakkal Majalla" panose="02000000000000000000" pitchFamily="2" charset="-78"/>
              </a:rPr>
              <a:t>وفق قرار مجلس الوزراي للتنمية رقم (16م / 1ت </a:t>
            </a:r>
            <a:r>
              <a:rPr lang="en-US" sz="2000" dirty="0">
                <a:solidFill>
                  <a:prstClr val="black"/>
                </a:solidFill>
                <a:latin typeface="Sakkal Majalla" panose="02000000000000000000" pitchFamily="2" charset="-78"/>
                <a:cs typeface="Sakkal Majalla" panose="02000000000000000000" pitchFamily="2" charset="-78"/>
              </a:rPr>
              <a:t>(</a:t>
            </a:r>
            <a:r>
              <a:rPr lang="ar-AE" sz="2000" dirty="0">
                <a:solidFill>
                  <a:prstClr val="black"/>
                </a:solidFill>
                <a:latin typeface="Sakkal Majalla" panose="02000000000000000000" pitchFamily="2" charset="-78"/>
                <a:cs typeface="Sakkal Majalla" panose="02000000000000000000" pitchFamily="2" charset="-78"/>
              </a:rPr>
              <a:t> لسنة 2017 بشأن حوكمة الرواتب والعلاوات والبدلات في جميع الوزارات والجهات الاتحادية المستقلة والشركات الربحية وغير الربحية المملوكة للحكومة الاتحادية فقد تم تكليف الهيئة الاتحادية للموارد البشرية الحكومية مراجعة جداول الرواتب للحكومة الاتحادية وانهاء عملية الربط الالكتروني بالتنسيق مع الجهات الاتحادية المستقلة عبر نظام ناقل الخدمات المؤسسية وتنظيم عملية العلاوات الدورية في الحكومة الاتحادية بحيث لا تتجاوز 1000 درهم </a:t>
            </a:r>
          </a:p>
        </p:txBody>
      </p:sp>
      <p:sp>
        <p:nvSpPr>
          <p:cNvPr id="5" name="TextBox 4"/>
          <p:cNvSpPr txBox="1"/>
          <p:nvPr/>
        </p:nvSpPr>
        <p:spPr>
          <a:xfrm>
            <a:off x="201283" y="958962"/>
            <a:ext cx="8839200" cy="369332"/>
          </a:xfrm>
          <a:prstGeom prst="rect">
            <a:avLst/>
          </a:prstGeom>
          <a:solidFill>
            <a:srgbClr val="C00000"/>
          </a:solid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solidFill>
                  <a:prstClr val="white"/>
                </a:solidFill>
              </a:rPr>
              <a:t>قرار مجلس الوزراي للتنمية رقم (16م / 1ت </a:t>
            </a:r>
            <a:r>
              <a:rPr lang="en-US" dirty="0">
                <a:solidFill>
                  <a:prstClr val="white"/>
                </a:solidFill>
              </a:rPr>
              <a:t>(</a:t>
            </a:r>
            <a:r>
              <a:rPr lang="ar-AE" dirty="0">
                <a:solidFill>
                  <a:prstClr val="white"/>
                </a:solidFill>
              </a:rPr>
              <a:t> لسنة 2017</a:t>
            </a:r>
            <a:endParaRPr lang="en-US" dirty="0">
              <a:solidFill>
                <a:prstClr val="white"/>
              </a:solidFill>
            </a:endParaRPr>
          </a:p>
        </p:txBody>
      </p:sp>
    </p:spTree>
    <p:extLst>
      <p:ext uri="{BB962C8B-B14F-4D97-AF65-F5344CB8AC3E}">
        <p14:creationId xmlns:p14="http://schemas.microsoft.com/office/powerpoint/2010/main" val="46218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3098" y="2388093"/>
            <a:ext cx="3941686" cy="707886"/>
          </a:xfrm>
          <a:prstGeom prst="rect">
            <a:avLst/>
          </a:prstGeom>
          <a:noFill/>
        </p:spPr>
        <p:txBody>
          <a:bodyPr wrap="square" rtlCol="0">
            <a:spAutoFit/>
          </a:bodyPr>
          <a:lstStyle/>
          <a:p>
            <a:pPr algn="ctr"/>
            <a:r>
              <a:rPr lang="ar-AE" sz="4000" b="1" dirty="0" smtClean="0">
                <a:latin typeface="Dubai" panose="020B0503030403030204" pitchFamily="34" charset="-78"/>
                <a:cs typeface="Dubai" panose="020B0503030403030204" pitchFamily="34" charset="-78"/>
              </a:rPr>
              <a:t>الأنظمة الالكترونية </a:t>
            </a:r>
            <a:endParaRPr lang="en-US" sz="40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674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826100" y="1165085"/>
            <a:ext cx="3618166" cy="1223994"/>
          </a:xfrm>
          <a:prstGeom prst="rect">
            <a:avLst/>
          </a:prstGeom>
        </p:spPr>
        <p:txBody>
          <a:bodyPr/>
          <a:lstStyle/>
          <a:p>
            <a:pPr algn="ctr"/>
            <a:r>
              <a:rPr lang="ar-AE" b="1" dirty="0" smtClean="0">
                <a:latin typeface="Dubai" panose="020B0503030403030204" pitchFamily="34" charset="-78"/>
                <a:cs typeface="Dubai" panose="020B0503030403030204" pitchFamily="34" charset="-78"/>
              </a:rPr>
              <a:t>نظام أداء 2.0 </a:t>
            </a:r>
            <a:endParaRPr lang="ru-RU" b="1" dirty="0">
              <a:cs typeface="Dubai" panose="020B0503030403030204" pitchFamily="34" charset="-78"/>
            </a:endParaRPr>
          </a:p>
        </p:txBody>
      </p:sp>
      <p:sp>
        <p:nvSpPr>
          <p:cNvPr id="13" name="Текст 12"/>
          <p:cNvSpPr>
            <a:spLocks noGrp="1"/>
          </p:cNvSpPr>
          <p:nvPr>
            <p:ph type="body" sz="quarter" idx="12"/>
          </p:nvPr>
        </p:nvSpPr>
        <p:spPr>
          <a:prstGeom prst="rect">
            <a:avLst/>
          </a:prstGeom>
        </p:spPr>
        <p:txBody>
          <a:bodyPr/>
          <a:lstStyle/>
          <a:p>
            <a:pPr algn="ctr"/>
            <a:r>
              <a:rPr lang="ar-AE" sz="1890" b="1" dirty="0">
                <a:solidFill>
                  <a:schemeClr val="accent2"/>
                </a:solidFill>
                <a:latin typeface="Dubai" panose="020B0503030403030204" pitchFamily="34" charset="-78"/>
                <a:ea typeface="Aller" charset="0"/>
                <a:cs typeface="Dubai" panose="020B0503030403030204" pitchFamily="34" charset="-78"/>
              </a:rPr>
              <a:t>نبذة عن نظام أداء 2.0</a:t>
            </a:r>
            <a:endParaRPr lang="ru-RU" sz="1890" b="1" dirty="0">
              <a:solidFill>
                <a:schemeClr val="accent2"/>
              </a:solidFill>
              <a:latin typeface="Aller" charset="0"/>
              <a:ea typeface="Aller" charset="0"/>
              <a:cs typeface="Dubai" panose="020B0503030403030204" pitchFamily="34" charset="-78"/>
            </a:endParaRPr>
          </a:p>
          <a:p>
            <a:pPr algn="just" rtl="1"/>
            <a:r>
              <a:rPr lang="ar-AE" sz="1400" dirty="0">
                <a:latin typeface="Dubai" panose="020B0503030403030204" pitchFamily="34" charset="-78"/>
                <a:cs typeface="Dubai" panose="020B0503030403030204" pitchFamily="34" charset="-78"/>
              </a:rPr>
              <a:t>يتميز "أداء 2.0" بكونه منصة إلكترونية متكاملة تهدف إلى دعم عملية اتخاذ القرار بما يوفره من معلومات آنية ودقيقة للمسؤولين حول مستويات أداء وإنجاز الأهداف والبرامج والمبادرات الرئيسية إضافة إلى مستوى تميز الخدمات المقدمة ..ويطبق النظام في كافة الوزارات والجهات الاتحادية ويمكّن الحكومة من متابعة تنافسيتها بشكل يومي</a:t>
            </a:r>
            <a:endParaRPr lang="ru-RU" sz="1400" dirty="0">
              <a:cs typeface="Dubai" panose="020B0503030403030204" pitchFamily="34" charset="-78"/>
            </a:endParaRPr>
          </a:p>
        </p:txBody>
      </p:sp>
      <p:pic>
        <p:nvPicPr>
          <p:cNvPr id="3" name="Picture Placeholder 2"/>
          <p:cNvPicPr>
            <a:picLocks noGrp="1" noChangeAspect="1"/>
          </p:cNvPicPr>
          <p:nvPr>
            <p:ph type="pic" idx="14"/>
          </p:nvPr>
        </p:nvPicPr>
        <p:blipFill>
          <a:blip r:embed="rId3">
            <a:extLst>
              <a:ext uri="{28A0092B-C50C-407E-A947-70E740481C1C}">
                <a14:useLocalDpi xmlns:a14="http://schemas.microsoft.com/office/drawing/2010/main" val="0"/>
              </a:ext>
            </a:extLst>
          </a:blip>
          <a:srcRect t="8242" b="8242"/>
          <a:stretch>
            <a:fillRect/>
          </a:stretch>
        </p:blipFill>
        <p:spPr>
          <a:xfrm>
            <a:off x="150929" y="1309407"/>
            <a:ext cx="4856085" cy="4055537"/>
          </a:xfrm>
        </p:spPr>
      </p:pic>
      <p:sp>
        <p:nvSpPr>
          <p:cNvPr id="5" name="TextBox 4"/>
          <p:cNvSpPr txBox="1"/>
          <p:nvPr/>
        </p:nvSpPr>
        <p:spPr>
          <a:xfrm>
            <a:off x="0" y="6595200"/>
            <a:ext cx="433526" cy="338554"/>
          </a:xfrm>
          <a:prstGeom prst="rect">
            <a:avLst/>
          </a:prstGeom>
          <a:noFill/>
        </p:spPr>
        <p:txBody>
          <a:bodyPr wrap="square" rtlCol="0">
            <a:spAutoFit/>
          </a:bodyPr>
          <a:lstStyle/>
          <a:p>
            <a:r>
              <a:rPr lang="en-US" sz="1600" dirty="0" smtClean="0">
                <a:solidFill>
                  <a:prstClr val="black"/>
                </a:solidFill>
              </a:rPr>
              <a:t>8</a:t>
            </a:r>
            <a:endParaRPr lang="en-US" sz="1600" dirty="0">
              <a:solidFill>
                <a:prstClr val="black"/>
              </a:solidFill>
            </a:endParaRPr>
          </a:p>
        </p:txBody>
      </p:sp>
    </p:spTree>
    <p:extLst>
      <p:ext uri="{BB962C8B-B14F-4D97-AF65-F5344CB8AC3E}">
        <p14:creationId xmlns:p14="http://schemas.microsoft.com/office/powerpoint/2010/main" val="3471969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7340</Words>
  <Application>Microsoft Office PowerPoint</Application>
  <PresentationFormat>On-screen Show (4:3)</PresentationFormat>
  <Paragraphs>1147</Paragraphs>
  <Slides>51</Slides>
  <Notes>7</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69" baseType="lpstr">
      <vt:lpstr>Arial Unicode MS</vt:lpstr>
      <vt:lpstr>Aller</vt:lpstr>
      <vt:lpstr>Aller Light</vt:lpstr>
      <vt:lpstr>Arial</vt:lpstr>
      <vt:lpstr>Calibri</vt:lpstr>
      <vt:lpstr>Chevin Pro Light</vt:lpstr>
      <vt:lpstr>Dubai</vt:lpstr>
      <vt:lpstr>Lato Semibold</vt:lpstr>
      <vt:lpstr>Monotype Koufi</vt:lpstr>
      <vt:lpstr>PT Bold Heading</vt:lpstr>
      <vt:lpstr>Sakkal Majalla</vt:lpstr>
      <vt:lpstr>Tahoma</vt:lpstr>
      <vt:lpstr>Times New Roman</vt:lpstr>
      <vt:lpstr>نسق Office</vt:lpstr>
      <vt:lpstr>1_نسق Office</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نظام أداء 2.0 </vt:lpstr>
      <vt:lpstr>نظام بياناتي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Zayed M. Al Qahtani</dc:creator>
  <cp:lastModifiedBy>Zainab M. Al-Ali</cp:lastModifiedBy>
  <cp:revision>13</cp:revision>
  <dcterms:created xsi:type="dcterms:W3CDTF">2018-05-06T18:29:23Z</dcterms:created>
  <dcterms:modified xsi:type="dcterms:W3CDTF">2018-05-14T08:54:13Z</dcterms:modified>
</cp:coreProperties>
</file>