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340" r:id="rId3"/>
    <p:sldId id="267" r:id="rId4"/>
    <p:sldId id="292" r:id="rId5"/>
    <p:sldId id="352" r:id="rId6"/>
    <p:sldId id="344" r:id="rId7"/>
    <p:sldId id="357" r:id="rId8"/>
    <p:sldId id="353" r:id="rId9"/>
    <p:sldId id="320" r:id="rId10"/>
    <p:sldId id="355" r:id="rId11"/>
    <p:sldId id="358" r:id="rId12"/>
    <p:sldId id="316" r:id="rId13"/>
    <p:sldId id="356" r:id="rId14"/>
    <p:sldId id="348" r:id="rId15"/>
    <p:sldId id="359" r:id="rId16"/>
    <p:sldId id="351" r:id="rId17"/>
    <p:sldId id="349" r:id="rId18"/>
    <p:sldId id="288" r:id="rId1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D13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056" y="-240"/>
      </p:cViewPr>
      <p:guideLst>
        <p:guide orient="horz" pos="2160"/>
        <p:guide pos="2880"/>
      </p:guideLst>
    </p:cSldViewPr>
  </p:slideViewPr>
  <p:notesTextViewPr>
    <p:cViewPr>
      <p:scale>
        <a:sx n="1" d="1"/>
        <a:sy n="1" d="1"/>
      </p:scale>
      <p:origin x="0" y="0"/>
    </p:cViewPr>
  </p:notesTextViewPr>
  <p:notesViewPr>
    <p:cSldViewPr>
      <p:cViewPr varScale="1">
        <p:scale>
          <a:sx n="70" d="100"/>
          <a:sy n="70" d="100"/>
        </p:scale>
        <p:origin x="-3294"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shraf708\Desktop\&#1575;&#1587;&#1578;&#1576;&#1610;&#1575;&#1606;&#1575;&#1578;%20&#1575;&#1604;&#1585;&#1590;&#1575;%202014\&#1606;&#1578;&#1575;&#1574;&#1580;%20&#1575;&#1604;&#1585;&#1590;&#1575;%20&#1604;&#1604;&#1593;&#1575;&#1605;%202014\&#1575;&#1604;&#1582;&#1583;&#1605;&#1575;&#1578;%20&#1575;&#1604;&#1605;&#1588;&#1578;&#1585;&#1603;&#1577;\&#1606;&#1578;&#1575;&#1574;&#1580;%20&#1575;&#1587;&#1578;&#1576;&#1610;&#1575;&#1606;%20&#1575;&#1604;&#1582;&#1583;&#1605;&#1575;&#1578;%20&#1575;&#1604;&#1605;&#1588;&#1578;&#1585;&#1603;&#1577;%20&#1601;&#1610;%20&#1575;&#1604;&#1607;&#1610;&#1574;&#1577;.xls"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ashraf708\Desktop\&#1575;&#1587;&#1578;&#1576;&#1610;&#1575;&#1606;&#1575;&#1578;%20&#1575;&#1604;&#1585;&#1590;&#1575;%202014\&#1606;&#1578;&#1575;&#1574;&#1580;%20&#1575;&#1604;&#1585;&#1590;&#1575;%20&#1604;&#1604;&#1593;&#1575;&#1605;%202014\&#1575;&#1604;&#1582;&#1583;&#1605;&#1575;&#1578;%20&#1575;&#1604;&#1605;&#1588;&#1578;&#1585;&#1603;&#1577;\&#1606;&#1578;&#1575;&#1574;&#1580;%20&#1575;&#1587;&#1578;&#1576;&#1610;&#1575;&#1606;%20&#1575;&#1604;&#1582;&#1583;&#1605;&#1575;&#1578;%20&#1575;&#1604;&#1605;&#1588;&#1578;&#1585;&#1603;&#1577;%20&#1601;&#1610;%20&#1575;&#1604;&#1607;&#1610;&#1574;&#1577;.xls"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ashraf708\Desktop\&#1575;&#1587;&#1578;&#1576;&#1610;&#1575;&#1606;&#1575;&#1578;%20&#1575;&#1604;&#1585;&#1590;&#1575;%202014\&#1606;&#1578;&#1575;&#1574;&#1580;%20&#1575;&#1604;&#1585;&#1590;&#1575;%20&#1604;&#1604;&#1593;&#1575;&#1605;%202014\&#1575;&#1604;&#1582;&#1583;&#1605;&#1575;&#1578;%20&#1575;&#1604;&#1605;&#1588;&#1578;&#1585;&#1603;&#1577;\&#1606;&#1578;&#1575;&#1574;&#1580;%20&#1575;&#1587;&#1578;&#1576;&#1610;&#1575;&#1606;%20&#1575;&#1604;&#1582;&#1583;&#1605;&#1575;&#1578;%20&#1575;&#1604;&#1605;&#1588;&#1578;&#1585;&#1603;&#1577;%20&#1601;&#1610;%20&#1575;&#1604;&#1607;&#1610;&#1574;&#1577;.xls"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ashraf708\Desktop\&#1575;&#1587;&#1578;&#1576;&#1610;&#1575;&#1606;&#1575;&#1578;%20&#1575;&#1604;&#1585;&#1590;&#1575;%202014\&#1606;&#1578;&#1575;&#1574;&#1580;%20&#1575;&#1604;&#1585;&#1590;&#1575;%20&#1604;&#1604;&#1593;&#1575;&#1605;%202014\&#1575;&#1604;&#1582;&#1583;&#1605;&#1575;&#1578;%20&#1575;&#1604;&#1605;&#1588;&#1578;&#1585;&#1603;&#1577;\&#1606;&#1578;&#1575;&#1574;&#1580;%20&#1575;&#1587;&#1578;&#1576;&#1610;&#1575;&#1606;%20&#1575;&#1604;&#1582;&#1583;&#1605;&#1575;&#1578;%20&#1575;&#1604;&#1605;&#1588;&#1578;&#1585;&#1603;&#1577;%20&#1601;&#1610;%20&#1575;&#1604;&#1607;&#1610;&#1574;&#1577;.xls"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ashraf708\Desktop\&#1575;&#1587;&#1578;&#1576;&#1610;&#1575;&#1606;&#1575;&#1578;%20&#1575;&#1604;&#1585;&#1590;&#1575;%202014\&#1606;&#1578;&#1575;&#1574;&#1580;%20&#1575;&#1604;&#1585;&#1590;&#1575;%20&#1604;&#1604;&#1593;&#1575;&#1605;%202014\&#1575;&#1604;&#1582;&#1583;&#1605;&#1575;&#1578;%20&#1575;&#1604;&#1605;&#1588;&#1578;&#1585;&#1603;&#1577;\&#1606;&#1578;&#1575;&#1574;&#1580;%20&#1575;&#1587;&#1578;&#1576;&#1610;&#1575;&#1606;%20&#1575;&#1604;&#1582;&#1583;&#1605;&#1575;&#1578;%20&#1575;&#1604;&#1605;&#1588;&#1578;&#1585;&#1603;&#1577;%20&#1601;&#1610;%20&#1575;&#1604;&#1607;&#1610;&#1574;&#1577;.xls"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ashraf708\Desktop\&#1575;&#1587;&#1578;&#1576;&#1610;&#1575;&#1606;&#1575;&#1578;%20&#1575;&#1604;&#1585;&#1590;&#1575;%202014\&#1606;&#1578;&#1575;&#1574;&#1580;%20&#1575;&#1604;&#1585;&#1590;&#1575;%20&#1604;&#1604;&#1593;&#1575;&#1605;%202014\&#1575;&#1604;&#1582;&#1583;&#1605;&#1575;&#1578;%20&#1575;&#1604;&#1605;&#1588;&#1578;&#1585;&#1603;&#1577;\&#1606;&#1578;&#1575;&#1574;&#1580;%20&#1575;&#1587;&#1578;&#1576;&#1610;&#1575;&#1606;%20&#1575;&#1604;&#1582;&#1583;&#1605;&#1575;&#1578;%20&#1575;&#1604;&#1605;&#1588;&#1578;&#1585;&#1603;&#1577;%20&#1601;&#1610;%20&#1575;&#1604;&#1607;&#1610;&#1574;&#1577;.xls"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ashraf708\Desktop\&#1575;&#1587;&#1578;&#1576;&#1610;&#1575;&#1606;&#1575;&#1578;%20&#1575;&#1604;&#1585;&#1590;&#1575;%202014\&#1606;&#1578;&#1575;&#1574;&#1580;%20&#1575;&#1604;&#1585;&#1590;&#1575;%20&#1604;&#1604;&#1593;&#1575;&#1605;%202014\&#1575;&#1604;&#1582;&#1583;&#1605;&#1575;&#1578;%20&#1575;&#1604;&#1605;&#1588;&#1578;&#1585;&#1603;&#1577;\&#1606;&#1578;&#1575;&#1574;&#1580;%20&#1575;&#1587;&#1578;&#1576;&#1610;&#1575;&#1606;%20&#1575;&#1604;&#1582;&#1583;&#1605;&#1575;&#1578;%20&#1575;&#1604;&#1605;&#1588;&#1578;&#1585;&#1603;&#1577;%20&#1601;&#1610;%20&#1575;&#1604;&#1607;&#1610;&#1574;&#1577;.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shraf708\Desktop\&#1575;&#1587;&#1578;&#1576;&#1610;&#1575;&#1606;&#1575;&#1578;%20&#1575;&#1604;&#1585;&#1590;&#1575;%202014\&#1606;&#1578;&#1575;&#1574;&#1580;%20&#1575;&#1604;&#1585;&#1590;&#1575;%20&#1604;&#1604;&#1593;&#1575;&#1605;%202014\&#1575;&#1604;&#1582;&#1583;&#1605;&#1575;&#1578;%20&#1575;&#1604;&#1605;&#1588;&#1578;&#1585;&#1603;&#1577;\&#1606;&#1578;&#1575;&#1574;&#1580;%20&#1575;&#1587;&#1578;&#1576;&#1610;&#1575;&#1606;%20&#1575;&#1604;&#1582;&#1583;&#1605;&#1575;&#1578;%20&#1575;&#1604;&#1605;&#1588;&#1578;&#1585;&#1603;&#1577;%20&#1601;&#1610;%20&#1575;&#1604;&#1607;&#1610;&#1574;&#1577;.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shraf708\Desktop\&#1575;&#1587;&#1578;&#1576;&#1610;&#1575;&#1606;&#1575;&#1578;%20&#1575;&#1604;&#1585;&#1590;&#1575;%202014\&#1606;&#1578;&#1575;&#1574;&#1580;%20&#1575;&#1604;&#1585;&#1590;&#1575;%20&#1604;&#1604;&#1593;&#1575;&#1605;%202014\&#1575;&#1604;&#1582;&#1583;&#1605;&#1575;&#1578;%20&#1575;&#1604;&#1605;&#1588;&#1578;&#1585;&#1603;&#1577;\&#1606;&#1578;&#1575;&#1574;&#1580;%20&#1575;&#1587;&#1578;&#1576;&#1610;&#1575;&#1606;%20&#1575;&#1604;&#1582;&#1583;&#1605;&#1575;&#1578;%20&#1575;&#1604;&#1605;&#1588;&#1578;&#1585;&#1603;&#1577;%20&#1601;&#1610;%20&#1575;&#1604;&#1607;&#1610;&#1574;&#1577;.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ashraf708\Desktop\&#1575;&#1587;&#1578;&#1576;&#1610;&#1575;&#1606;&#1575;&#1578;%20&#1575;&#1604;&#1585;&#1590;&#1575;%202014\&#1606;&#1578;&#1575;&#1574;&#1580;%20&#1575;&#1604;&#1585;&#1590;&#1575;%20&#1604;&#1604;&#1593;&#1575;&#1605;%202014\&#1575;&#1604;&#1582;&#1583;&#1605;&#1575;&#1578;%20&#1575;&#1604;&#1605;&#1588;&#1578;&#1585;&#1603;&#1577;\&#1606;&#1578;&#1575;&#1574;&#1580;%20&#1575;&#1587;&#1578;&#1576;&#1610;&#1575;&#1606;%20&#1575;&#1604;&#1582;&#1583;&#1605;&#1575;&#1578;%20&#1575;&#1604;&#1605;&#1588;&#1578;&#1585;&#1603;&#1577;%20&#1601;&#1610;%20&#1575;&#1604;&#1607;&#1610;&#1574;&#1577;.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ashraf708\Desktop\&#1575;&#1587;&#1578;&#1576;&#1610;&#1575;&#1606;&#1575;&#1578;%20&#1575;&#1604;&#1585;&#1590;&#1575;%202014\&#1606;&#1578;&#1575;&#1574;&#1580;%20&#1575;&#1604;&#1585;&#1590;&#1575;%20&#1604;&#1604;&#1593;&#1575;&#1605;%202014\&#1575;&#1604;&#1582;&#1583;&#1605;&#1575;&#1578;%20&#1575;&#1604;&#1605;&#1588;&#1578;&#1585;&#1603;&#1577;\&#1606;&#1578;&#1575;&#1574;&#1580;%20&#1575;&#1587;&#1578;&#1576;&#1610;&#1575;&#1606;%20&#1575;&#1604;&#1582;&#1583;&#1605;&#1575;&#1578;%20&#1575;&#1604;&#1605;&#1588;&#1578;&#1585;&#1603;&#1577;%20&#1601;&#1610;%20&#1575;&#1604;&#1607;&#1610;&#1574;&#1577;.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ashraf708\Desktop\&#1575;&#1587;&#1578;&#1576;&#1610;&#1575;&#1606;&#1575;&#1578;%20&#1575;&#1604;&#1585;&#1590;&#1575;%202014\&#1606;&#1578;&#1575;&#1574;&#1580;%20&#1575;&#1604;&#1585;&#1590;&#1575;%20&#1604;&#1604;&#1593;&#1575;&#1605;%202014\&#1575;&#1604;&#1582;&#1583;&#1605;&#1575;&#1578;%20&#1575;&#1604;&#1605;&#1588;&#1578;&#1585;&#1603;&#1577;\&#1606;&#1578;&#1575;&#1574;&#1580;%20&#1575;&#1587;&#1578;&#1576;&#1610;&#1575;&#1606;%20&#1575;&#1604;&#1582;&#1583;&#1605;&#1575;&#1578;%20&#1575;&#1604;&#1605;&#1588;&#1578;&#1585;&#1603;&#1577;%20&#1601;&#1610;%20&#1575;&#1604;&#1607;&#1610;&#1574;&#1577;.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ashraf708\Desktop\&#1575;&#1587;&#1578;&#1576;&#1610;&#1575;&#1606;&#1575;&#1578;%20&#1575;&#1604;&#1585;&#1590;&#1575;%202014\&#1606;&#1578;&#1575;&#1574;&#1580;%20&#1575;&#1604;&#1585;&#1590;&#1575;%20&#1604;&#1604;&#1593;&#1575;&#1605;%202014\&#1575;&#1604;&#1582;&#1583;&#1605;&#1575;&#1578;%20&#1575;&#1604;&#1605;&#1588;&#1578;&#1585;&#1603;&#1577;\&#1606;&#1578;&#1575;&#1574;&#1580;%20&#1575;&#1587;&#1578;&#1576;&#1610;&#1575;&#1606;%20&#1575;&#1604;&#1582;&#1583;&#1605;&#1575;&#1578;%20&#1575;&#1604;&#1605;&#1588;&#1578;&#1585;&#1603;&#1577;%20&#1601;&#1610;%20&#1575;&#1604;&#1607;&#1610;&#1574;&#1577;.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ashraf708\Desktop\&#1575;&#1587;&#1578;&#1576;&#1610;&#1575;&#1606;&#1575;&#1578;%20&#1575;&#1604;&#1585;&#1590;&#1575;%202014\&#1606;&#1578;&#1575;&#1574;&#1580;%20&#1575;&#1604;&#1585;&#1590;&#1575;%20&#1604;&#1604;&#1593;&#1575;&#1605;%202014\&#1575;&#1604;&#1582;&#1583;&#1605;&#1575;&#1578;%20&#1575;&#1604;&#1605;&#1588;&#1578;&#1585;&#1603;&#1577;\&#1606;&#1578;&#1575;&#1574;&#1580;%20&#1575;&#1587;&#1578;&#1576;&#1610;&#1575;&#1606;%20&#1575;&#1604;&#1582;&#1583;&#1605;&#1575;&#1578;%20&#1575;&#1604;&#1605;&#1588;&#1578;&#1585;&#1603;&#1577;%20&#1601;&#1610;%20&#1575;&#1604;&#1607;&#1610;&#1574;&#1577;.xls"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ashraf708\Desktop\&#1575;&#1587;&#1578;&#1576;&#1610;&#1575;&#1606;&#1575;&#1578;%20&#1575;&#1604;&#1585;&#1590;&#1575;%202014\&#1606;&#1578;&#1575;&#1574;&#1580;%20&#1575;&#1604;&#1585;&#1590;&#1575;%20&#1604;&#1604;&#1593;&#1575;&#1605;%202014\&#1575;&#1604;&#1582;&#1583;&#1605;&#1575;&#1578;%20&#1575;&#1604;&#1605;&#1588;&#1578;&#1585;&#1603;&#1577;\&#1606;&#1578;&#1575;&#1574;&#1580;%20&#1575;&#1587;&#1578;&#1576;&#1610;&#1575;&#1606;%20&#1575;&#1604;&#1582;&#1583;&#1605;&#1575;&#1578;%20&#1575;&#1604;&#1605;&#1588;&#1578;&#1585;&#1603;&#1577;%20&#1601;&#1610;%20&#1575;&#1604;&#1607;&#1610;&#1574;&#1577;.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9"/>
    </mc:Choice>
    <mc:Fallback>
      <c:style val="29"/>
    </mc:Fallback>
  </mc:AlternateContent>
  <c:chart>
    <c:title>
      <c:tx>
        <c:rich>
          <a:bodyPr/>
          <a:lstStyle/>
          <a:p>
            <a:pPr>
              <a:defRPr/>
            </a:pPr>
            <a:r>
              <a:rPr lang="ar-AE"/>
              <a:t>الرضا العام لموظفي الهيئة عن الادارات الخدمية</a:t>
            </a:r>
          </a:p>
        </c:rich>
      </c:tx>
      <c:layout/>
      <c:overlay val="0"/>
    </c:title>
    <c:autoTitleDeleted val="0"/>
    <c:plotArea>
      <c:layout/>
      <c:barChart>
        <c:barDir val="col"/>
        <c:grouping val="clustered"/>
        <c:varyColors val="0"/>
        <c:ser>
          <c:idx val="0"/>
          <c:order val="0"/>
          <c:tx>
            <c:v>نسبة الرضا العام</c:v>
          </c:tx>
          <c:invertIfNegative val="0"/>
          <c:dPt>
            <c:idx val="2"/>
            <c:invertIfNegative val="0"/>
            <c:bubble3D val="0"/>
            <c:spPr>
              <a:solidFill>
                <a:srgbClr val="FF0000"/>
              </a:solidFill>
            </c:spPr>
          </c:dPt>
          <c:cat>
            <c:strRef>
              <c:f>'Question 10'!$A$18:$A$21</c:f>
              <c:strCache>
                <c:ptCount val="4"/>
                <c:pt idx="0">
                  <c:v>ادارة تقنية المعلومات</c:v>
                </c:pt>
                <c:pt idx="1">
                  <c:v>ادارة الشؤون المالية</c:v>
                </c:pt>
                <c:pt idx="2">
                  <c:v>ادارة الموارد البشرية والخدمات</c:v>
                </c:pt>
                <c:pt idx="3">
                  <c:v> ادارة الاتصال الحكومي</c:v>
                </c:pt>
              </c:strCache>
            </c:strRef>
          </c:cat>
          <c:val>
            <c:numRef>
              <c:f>'Question 10'!$I$18:$I$21</c:f>
              <c:numCache>
                <c:formatCode>0%</c:formatCode>
                <c:ptCount val="4"/>
                <c:pt idx="0">
                  <c:v>0.83255813953488367</c:v>
                </c:pt>
                <c:pt idx="1">
                  <c:v>0.82790697674418601</c:v>
                </c:pt>
                <c:pt idx="2">
                  <c:v>0.65116279069767447</c:v>
                </c:pt>
                <c:pt idx="3">
                  <c:v>0.76744186046511631</c:v>
                </c:pt>
              </c:numCache>
            </c:numRef>
          </c:val>
        </c:ser>
        <c:dLbls>
          <c:dLblPos val="inEnd"/>
          <c:showLegendKey val="0"/>
          <c:showVal val="1"/>
          <c:showCatName val="0"/>
          <c:showSerName val="0"/>
          <c:showPercent val="0"/>
          <c:showBubbleSize val="0"/>
        </c:dLbls>
        <c:gapWidth val="150"/>
        <c:axId val="97030144"/>
        <c:axId val="97031680"/>
      </c:barChart>
      <c:catAx>
        <c:axId val="97030144"/>
        <c:scaling>
          <c:orientation val="minMax"/>
        </c:scaling>
        <c:delete val="0"/>
        <c:axPos val="b"/>
        <c:majorTickMark val="out"/>
        <c:minorTickMark val="none"/>
        <c:tickLblPos val="nextTo"/>
        <c:crossAx val="97031680"/>
        <c:crosses val="autoZero"/>
        <c:auto val="1"/>
        <c:lblAlgn val="ctr"/>
        <c:lblOffset val="100"/>
        <c:noMultiLvlLbl val="0"/>
      </c:catAx>
      <c:valAx>
        <c:axId val="97031680"/>
        <c:scaling>
          <c:orientation val="minMax"/>
        </c:scaling>
        <c:delete val="0"/>
        <c:axPos val="l"/>
        <c:majorGridlines/>
        <c:numFmt formatCode="0%" sourceLinked="1"/>
        <c:majorTickMark val="out"/>
        <c:minorTickMark val="none"/>
        <c:tickLblPos val="nextTo"/>
        <c:crossAx val="97030144"/>
        <c:crosses val="autoZero"/>
        <c:crossBetween val="between"/>
      </c:valAx>
    </c:plotArea>
    <c:plotVisOnly val="1"/>
    <c:dispBlanksAs val="gap"/>
    <c:showDLblsOverMax val="0"/>
  </c:chart>
  <c:spPr>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c:spPr>
  <c:txPr>
    <a:bodyPr/>
    <a:lstStyle/>
    <a:p>
      <a:pPr>
        <a:defRPr b="1">
          <a:solidFill>
            <a:schemeClr val="dk1"/>
          </a:solidFill>
          <a:latin typeface="+mn-lt"/>
          <a:ea typeface="+mn-ea"/>
          <a:cs typeface="+mn-cs"/>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8"/>
    </mc:Choice>
    <mc:Fallback>
      <c:style val="28"/>
    </mc:Fallback>
  </mc:AlternateContent>
  <c:chart>
    <c:autoTitleDeleted val="0"/>
    <c:plotArea>
      <c:layout>
        <c:manualLayout>
          <c:layoutTarget val="inner"/>
          <c:xMode val="edge"/>
          <c:yMode val="edge"/>
          <c:x val="0.46066277921071835"/>
          <c:y val="3.0794638338244605E-2"/>
          <c:w val="0.51526919931819393"/>
          <c:h val="0.8964555084708401"/>
        </c:manualLayout>
      </c:layout>
      <c:barChart>
        <c:barDir val="bar"/>
        <c:grouping val="clustered"/>
        <c:varyColors val="0"/>
        <c:ser>
          <c:idx val="0"/>
          <c:order val="0"/>
          <c:invertIfNegative val="0"/>
          <c:dPt>
            <c:idx val="4"/>
            <c:invertIfNegative val="0"/>
            <c:bubble3D val="0"/>
            <c:spPr>
              <a:solidFill>
                <a:srgbClr val="00B050"/>
              </a:solidFill>
            </c:spPr>
          </c:dPt>
          <c:cat>
            <c:strRef>
              <c:f>'Question 8'!$A$17:$A$22</c:f>
              <c:strCache>
                <c:ptCount val="6"/>
                <c:pt idx="0">
                  <c:v>يتمتع موظفو الادارة بالقدر المناسب من الكفاءة في تنفيذ الخدمات المطلوبة</c:v>
                </c:pt>
                <c:pt idx="1">
                  <c:v> التدريب الذي ينفذه موظفو الادارة لتوضيح اليات تطبيق انظمة الموارد البشرية في الهيئة مناسب</c:v>
                </c:pt>
                <c:pt idx="2">
                  <c:v>يتم تنفيذ اجراءات التعيين والتوظيف ضمن مدى زمني مناسب</c:v>
                </c:pt>
                <c:pt idx="3">
                  <c:v>بشكل عام انا راضٍ عن مواضيع واماكن ومواعيد عقد الدورات التدريبية</c:v>
                </c:pt>
                <c:pt idx="4">
                  <c:v>بشكل عام انا راضِ عن الاجراءات المتعلقة بخدمات شؤون الموظفين</c:v>
                </c:pt>
                <c:pt idx="5">
                  <c:v>يتم تقديم الخدمات الادارية المقدمة من الادارة (المعاملات الحكومية، الصيانة ..الخ) بالشكل والوقت المناسب</c:v>
                </c:pt>
              </c:strCache>
            </c:strRef>
          </c:cat>
          <c:val>
            <c:numRef>
              <c:f>'Question 8'!$I$17:$I$22</c:f>
              <c:numCache>
                <c:formatCode>0%</c:formatCode>
                <c:ptCount val="6"/>
                <c:pt idx="0">
                  <c:v>0.68372093023255809</c:v>
                </c:pt>
                <c:pt idx="1">
                  <c:v>0.68372093023255809</c:v>
                </c:pt>
                <c:pt idx="2">
                  <c:v>0.60465116279069764</c:v>
                </c:pt>
                <c:pt idx="3">
                  <c:v>0.65581395348837213</c:v>
                </c:pt>
                <c:pt idx="4">
                  <c:v>0.70232558139534884</c:v>
                </c:pt>
                <c:pt idx="5">
                  <c:v>0.62325581395348839</c:v>
                </c:pt>
              </c:numCache>
            </c:numRef>
          </c:val>
        </c:ser>
        <c:dLbls>
          <c:dLblPos val="inEnd"/>
          <c:showLegendKey val="0"/>
          <c:showVal val="1"/>
          <c:showCatName val="0"/>
          <c:showSerName val="0"/>
          <c:showPercent val="0"/>
          <c:showBubbleSize val="0"/>
        </c:dLbls>
        <c:gapWidth val="150"/>
        <c:axId val="37615872"/>
        <c:axId val="37691392"/>
      </c:barChart>
      <c:catAx>
        <c:axId val="37615872"/>
        <c:scaling>
          <c:orientation val="minMax"/>
        </c:scaling>
        <c:delete val="0"/>
        <c:axPos val="l"/>
        <c:majorTickMark val="out"/>
        <c:minorTickMark val="none"/>
        <c:tickLblPos val="nextTo"/>
        <c:crossAx val="37691392"/>
        <c:crosses val="autoZero"/>
        <c:auto val="1"/>
        <c:lblAlgn val="ctr"/>
        <c:lblOffset val="100"/>
        <c:noMultiLvlLbl val="0"/>
      </c:catAx>
      <c:valAx>
        <c:axId val="37691392"/>
        <c:scaling>
          <c:orientation val="minMax"/>
        </c:scaling>
        <c:delete val="0"/>
        <c:axPos val="b"/>
        <c:majorGridlines/>
        <c:numFmt formatCode="0%" sourceLinked="1"/>
        <c:majorTickMark val="out"/>
        <c:minorTickMark val="none"/>
        <c:tickLblPos val="nextTo"/>
        <c:crossAx val="37615872"/>
        <c:crosses val="autoZero"/>
        <c:crossBetween val="between"/>
      </c:valAx>
    </c:plotArea>
    <c:plotVisOnly val="1"/>
    <c:dispBlanksAs val="gap"/>
    <c:showDLblsOverMax val="0"/>
  </c:chart>
  <c:spPr>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c:spPr>
  <c:txPr>
    <a:bodyPr/>
    <a:lstStyle/>
    <a:p>
      <a:pPr>
        <a:defRPr sz="1050" b="1">
          <a:solidFill>
            <a:schemeClr val="dk1"/>
          </a:solidFill>
          <a:latin typeface="+mn-lt"/>
          <a:ea typeface="+mn-ea"/>
          <a:cs typeface="+mn-cs"/>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8"/>
    </mc:Choice>
    <mc:Fallback>
      <c:style val="28"/>
    </mc:Fallback>
  </mc:AlternateContent>
  <c:chart>
    <c:autoTitleDeleted val="1"/>
    <c:plotArea>
      <c:layout/>
      <c:barChart>
        <c:barDir val="bar"/>
        <c:grouping val="clustered"/>
        <c:varyColors val="0"/>
        <c:ser>
          <c:idx val="0"/>
          <c:order val="0"/>
          <c:tx>
            <c:strRef>
              <c:f>'Question 8'!$A$23:$A$27</c:f>
              <c:strCache>
                <c:ptCount val="1"/>
                <c:pt idx="0">
                  <c:v>المبادرات المنفذة من قبل فريق الرفاه الوظيفي كانت مناسبة تعتبر المعايير ضمن برنامج تستاهل (موظف الشهر) مناسبة وواضحة تعتبر الية المشاركة والتقييم وعرض النتائج والانجازات ضمن برنامج تستاهل مناسبة ساهمت عملية توفير  " ماقصرت " عبر التطبيق الذكي ونظام بيانات</c:v>
                </c:pt>
              </c:strCache>
            </c:strRef>
          </c:tx>
          <c:invertIfNegative val="0"/>
          <c:dPt>
            <c:idx val="3"/>
            <c:invertIfNegative val="0"/>
            <c:bubble3D val="0"/>
            <c:spPr>
              <a:solidFill>
                <a:srgbClr val="00B050"/>
              </a:solidFill>
            </c:spPr>
          </c:dPt>
          <c:cat>
            <c:strRef>
              <c:f>'Question 8'!$A$23:$A$27</c:f>
              <c:strCache>
                <c:ptCount val="5"/>
                <c:pt idx="0">
                  <c:v>المبادرات المنفذة من قبل فريق الرفاه الوظيفي كانت مناسبة</c:v>
                </c:pt>
                <c:pt idx="1">
                  <c:v>تعتبر المعايير ضمن برنامج تستاهل (موظف الشهر) مناسبة وواضحة</c:v>
                </c:pt>
                <c:pt idx="2">
                  <c:v>تعتبر الية المشاركة والتقييم وعرض النتائج والانجازات ضمن برنامج تستاهل مناسبة</c:v>
                </c:pt>
                <c:pt idx="3">
                  <c:v>ساهمت عملية توفير  " ماقصرت " عبر التطبيق الذكي ونظام بياناتي في تسهيل استخدامها من قبل الموظفين</c:v>
                </c:pt>
                <c:pt idx="4">
                  <c:v>وسائل التواصل الداخلية بين الموظفين مناسبة</c:v>
                </c:pt>
              </c:strCache>
            </c:strRef>
          </c:cat>
          <c:val>
            <c:numRef>
              <c:f>'Question 8'!$I$23:$I$27</c:f>
              <c:numCache>
                <c:formatCode>0%</c:formatCode>
                <c:ptCount val="5"/>
                <c:pt idx="0">
                  <c:v>0.66046511627906979</c:v>
                </c:pt>
                <c:pt idx="1">
                  <c:v>0.69302325581395352</c:v>
                </c:pt>
                <c:pt idx="2">
                  <c:v>0.66976744186046511</c:v>
                </c:pt>
                <c:pt idx="3">
                  <c:v>0.7069767441860465</c:v>
                </c:pt>
                <c:pt idx="4">
                  <c:v>0.69302325581395352</c:v>
                </c:pt>
              </c:numCache>
            </c:numRef>
          </c:val>
        </c:ser>
        <c:dLbls>
          <c:dLblPos val="inEnd"/>
          <c:showLegendKey val="0"/>
          <c:showVal val="1"/>
          <c:showCatName val="0"/>
          <c:showSerName val="0"/>
          <c:showPercent val="0"/>
          <c:showBubbleSize val="0"/>
        </c:dLbls>
        <c:gapWidth val="150"/>
        <c:axId val="37721600"/>
        <c:axId val="37723136"/>
      </c:barChart>
      <c:catAx>
        <c:axId val="37721600"/>
        <c:scaling>
          <c:orientation val="minMax"/>
        </c:scaling>
        <c:delete val="0"/>
        <c:axPos val="l"/>
        <c:majorTickMark val="out"/>
        <c:minorTickMark val="none"/>
        <c:tickLblPos val="nextTo"/>
        <c:crossAx val="37723136"/>
        <c:crosses val="autoZero"/>
        <c:auto val="1"/>
        <c:lblAlgn val="ctr"/>
        <c:lblOffset val="100"/>
        <c:noMultiLvlLbl val="0"/>
      </c:catAx>
      <c:valAx>
        <c:axId val="37723136"/>
        <c:scaling>
          <c:orientation val="minMax"/>
        </c:scaling>
        <c:delete val="0"/>
        <c:axPos val="b"/>
        <c:majorGridlines/>
        <c:numFmt formatCode="0%" sourceLinked="1"/>
        <c:majorTickMark val="out"/>
        <c:minorTickMark val="none"/>
        <c:tickLblPos val="nextTo"/>
        <c:crossAx val="37721600"/>
        <c:crosses val="autoZero"/>
        <c:crossBetween val="between"/>
      </c:valAx>
    </c:plotArea>
    <c:plotVisOnly val="1"/>
    <c:dispBlanksAs val="gap"/>
    <c:showDLblsOverMax val="0"/>
  </c:chart>
  <c:spPr>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c:spPr>
  <c:txPr>
    <a:bodyPr/>
    <a:lstStyle/>
    <a:p>
      <a:pPr>
        <a:defRPr sz="1050" b="1">
          <a:solidFill>
            <a:schemeClr val="dk1"/>
          </a:solidFill>
          <a:latin typeface="+mn-lt"/>
          <a:ea typeface="+mn-ea"/>
          <a:cs typeface="+mn-cs"/>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1200"/>
            </a:pPr>
            <a:r>
              <a:rPr lang="ar-AE" sz="1200" dirty="0" smtClean="0"/>
              <a:t>نسبة توزيع</a:t>
            </a:r>
            <a:r>
              <a:rPr lang="ar-AE" sz="1200" baseline="0" dirty="0" smtClean="0"/>
              <a:t> المشاركين في الدراسة حسب </a:t>
            </a:r>
            <a:r>
              <a:rPr lang="ar-AE" sz="1200" dirty="0" smtClean="0"/>
              <a:t>فئة </a:t>
            </a:r>
            <a:r>
              <a:rPr lang="ar-AE" sz="1200" dirty="0"/>
              <a:t>الموظف</a:t>
            </a:r>
          </a:p>
        </c:rich>
      </c:tx>
      <c:layout/>
      <c:overlay val="0"/>
    </c:title>
    <c:autoTitleDeleted val="0"/>
    <c:plotArea>
      <c:layout/>
      <c:pieChart>
        <c:varyColors val="1"/>
        <c:ser>
          <c:idx val="0"/>
          <c:order val="0"/>
          <c:dPt>
            <c:idx val="0"/>
            <c:bubble3D val="0"/>
          </c:dPt>
          <c:dPt>
            <c:idx val="1"/>
            <c:bubble3D val="0"/>
          </c:dPt>
          <c:dPt>
            <c:idx val="2"/>
            <c:bubble3D val="0"/>
          </c:dPt>
          <c:dLbls>
            <c:showLegendKey val="0"/>
            <c:showVal val="0"/>
            <c:showCatName val="0"/>
            <c:showSerName val="0"/>
            <c:showPercent val="1"/>
            <c:showBubbleSize val="0"/>
            <c:showLeaderLines val="1"/>
          </c:dLbls>
          <c:cat>
            <c:strRef>
              <c:f>'Question 1'!$A$4:$A$6</c:f>
              <c:strCache>
                <c:ptCount val="3"/>
                <c:pt idx="0">
                  <c:v>قيادي/ اشرافي</c:v>
                </c:pt>
                <c:pt idx="1">
                  <c:v>اداري/ تنفيذي</c:v>
                </c:pt>
                <c:pt idx="2">
                  <c:v>تخصصي / فني</c:v>
                </c:pt>
              </c:strCache>
            </c:strRef>
          </c:cat>
          <c:val>
            <c:numRef>
              <c:f>'Question 1'!$C$4:$C$6</c:f>
              <c:numCache>
                <c:formatCode>0.0%</c:formatCode>
                <c:ptCount val="3"/>
                <c:pt idx="0">
                  <c:v>0.35299999999999998</c:v>
                </c:pt>
                <c:pt idx="1">
                  <c:v>0.373</c:v>
                </c:pt>
                <c:pt idx="2">
                  <c:v>0.27500000000000002</c:v>
                </c:pt>
              </c:numCache>
            </c:numRef>
          </c:val>
        </c:ser>
        <c:dLbls>
          <c:showLegendKey val="0"/>
          <c:showVal val="0"/>
          <c:showCatName val="0"/>
          <c:showSerName val="0"/>
          <c:showPercent val="0"/>
          <c:showBubbleSize val="0"/>
          <c:showLeaderLines val="1"/>
        </c:dLbls>
        <c:firstSliceAng val="0"/>
      </c:pieChart>
      <c:spPr>
        <a:noFill/>
        <a:ln w="25400">
          <a:noFill/>
        </a:ln>
      </c:spPr>
    </c:plotArea>
    <c:legend>
      <c:legendPos val="r"/>
      <c:layout/>
      <c:overlay val="0"/>
    </c:legend>
    <c:plotVisOnly val="1"/>
    <c:dispBlanksAs val="zero"/>
    <c:showDLblsOverMax val="0"/>
  </c:chart>
  <c:spPr>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c:spPr>
  <c:txPr>
    <a:bodyPr/>
    <a:lstStyle/>
    <a:p>
      <a:pPr>
        <a:defRPr>
          <a:solidFill>
            <a:schemeClr val="dk1"/>
          </a:solidFill>
          <a:latin typeface="+mn-lt"/>
          <a:ea typeface="+mn-ea"/>
          <a:cs typeface="+mn-cs"/>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1400"/>
            </a:pPr>
            <a:r>
              <a:rPr lang="ar-AE" sz="1400" b="1" i="0" u="none" strike="noStrike" baseline="0" dirty="0" smtClean="0">
                <a:effectLst/>
              </a:rPr>
              <a:t>نسبة توزيع المشاركين في الدراسة حسب </a:t>
            </a:r>
            <a:r>
              <a:rPr lang="ar-AE" sz="1400" dirty="0" smtClean="0"/>
              <a:t>الجنس</a:t>
            </a:r>
            <a:endParaRPr lang="ar-AE" sz="1400" dirty="0"/>
          </a:p>
        </c:rich>
      </c:tx>
      <c:layout/>
      <c:overlay val="0"/>
    </c:title>
    <c:autoTitleDeleted val="0"/>
    <c:plotArea>
      <c:layout/>
      <c:pieChart>
        <c:varyColors val="1"/>
        <c:ser>
          <c:idx val="0"/>
          <c:order val="0"/>
          <c:dPt>
            <c:idx val="0"/>
            <c:bubble3D val="0"/>
          </c:dPt>
          <c:dPt>
            <c:idx val="1"/>
            <c:bubble3D val="0"/>
          </c:dPt>
          <c:dLbls>
            <c:showLegendKey val="0"/>
            <c:showVal val="0"/>
            <c:showCatName val="0"/>
            <c:showSerName val="0"/>
            <c:showPercent val="1"/>
            <c:showBubbleSize val="0"/>
            <c:showLeaderLines val="1"/>
          </c:dLbls>
          <c:cat>
            <c:strRef>
              <c:f>'Question 3'!$A$4:$A$5</c:f>
              <c:strCache>
                <c:ptCount val="2"/>
                <c:pt idx="0">
                  <c:v>ذكر</c:v>
                </c:pt>
                <c:pt idx="1">
                  <c:v>انثى</c:v>
                </c:pt>
              </c:strCache>
            </c:strRef>
          </c:cat>
          <c:val>
            <c:numRef>
              <c:f>'Question 3'!$C$4:$C$5</c:f>
              <c:numCache>
                <c:formatCode>0.0%</c:formatCode>
                <c:ptCount val="2"/>
                <c:pt idx="0">
                  <c:v>0.49</c:v>
                </c:pt>
                <c:pt idx="1">
                  <c:v>0.51</c:v>
                </c:pt>
              </c:numCache>
            </c:numRef>
          </c:val>
        </c:ser>
        <c:dLbls>
          <c:showLegendKey val="0"/>
          <c:showVal val="0"/>
          <c:showCatName val="0"/>
          <c:showSerName val="0"/>
          <c:showPercent val="0"/>
          <c:showBubbleSize val="0"/>
          <c:showLeaderLines val="1"/>
        </c:dLbls>
        <c:firstSliceAng val="0"/>
      </c:pieChart>
      <c:spPr>
        <a:noFill/>
        <a:ln w="25400">
          <a:noFill/>
        </a:ln>
      </c:spPr>
    </c:plotArea>
    <c:legend>
      <c:legendPos val="r"/>
      <c:layout/>
      <c:overlay val="0"/>
    </c:legend>
    <c:plotVisOnly val="1"/>
    <c:dispBlanksAs val="zero"/>
    <c:showDLblsOverMax val="0"/>
  </c:chart>
  <c:spPr>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c:spPr>
  <c:txPr>
    <a:bodyPr/>
    <a:lstStyle/>
    <a:p>
      <a:pPr>
        <a:defRPr>
          <a:solidFill>
            <a:schemeClr val="dk1"/>
          </a:solidFill>
          <a:latin typeface="+mn-lt"/>
          <a:ea typeface="+mn-ea"/>
          <a:cs typeface="+mn-cs"/>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1400"/>
            </a:pPr>
            <a:r>
              <a:rPr lang="ar-AE" sz="1400" b="1" i="0" u="none" strike="noStrike" baseline="0" dirty="0" smtClean="0">
                <a:effectLst/>
              </a:rPr>
              <a:t>نسبة توزيع المشاركين في الدراسة حسب </a:t>
            </a:r>
            <a:r>
              <a:rPr lang="ar-AE" sz="1400" dirty="0" smtClean="0"/>
              <a:t>مكان </a:t>
            </a:r>
            <a:r>
              <a:rPr lang="ar-AE" sz="1400" dirty="0"/>
              <a:t>العمل</a:t>
            </a:r>
          </a:p>
        </c:rich>
      </c:tx>
      <c:layout/>
      <c:overlay val="0"/>
    </c:title>
    <c:autoTitleDeleted val="0"/>
    <c:plotArea>
      <c:layout/>
      <c:pieChart>
        <c:varyColors val="1"/>
        <c:ser>
          <c:idx val="0"/>
          <c:order val="0"/>
          <c:dPt>
            <c:idx val="0"/>
            <c:bubble3D val="0"/>
          </c:dPt>
          <c:dPt>
            <c:idx val="1"/>
            <c:bubble3D val="0"/>
          </c:dPt>
          <c:dLbls>
            <c:showLegendKey val="0"/>
            <c:showVal val="0"/>
            <c:showCatName val="0"/>
            <c:showSerName val="0"/>
            <c:showPercent val="1"/>
            <c:showBubbleSize val="0"/>
            <c:showLeaderLines val="1"/>
          </c:dLbls>
          <c:cat>
            <c:strRef>
              <c:f>'Question 4'!$A$4:$A$5</c:f>
              <c:strCache>
                <c:ptCount val="2"/>
                <c:pt idx="0">
                  <c:v>ابوظبي</c:v>
                </c:pt>
                <c:pt idx="1">
                  <c:v>دبي</c:v>
                </c:pt>
              </c:strCache>
            </c:strRef>
          </c:cat>
          <c:val>
            <c:numRef>
              <c:f>'Question 4'!$C$4:$C$5</c:f>
              <c:numCache>
                <c:formatCode>0.0%</c:formatCode>
                <c:ptCount val="2"/>
                <c:pt idx="0">
                  <c:v>0.13699999999999998</c:v>
                </c:pt>
                <c:pt idx="1">
                  <c:v>0.86299999999999999</c:v>
                </c:pt>
              </c:numCache>
            </c:numRef>
          </c:val>
        </c:ser>
        <c:dLbls>
          <c:showLegendKey val="0"/>
          <c:showVal val="0"/>
          <c:showCatName val="0"/>
          <c:showSerName val="0"/>
          <c:showPercent val="0"/>
          <c:showBubbleSize val="0"/>
          <c:showLeaderLines val="1"/>
        </c:dLbls>
        <c:firstSliceAng val="0"/>
      </c:pieChart>
      <c:spPr>
        <a:noFill/>
        <a:ln w="25400">
          <a:noFill/>
        </a:ln>
      </c:spPr>
    </c:plotArea>
    <c:legend>
      <c:legendPos val="r"/>
      <c:layout/>
      <c:overlay val="0"/>
    </c:legend>
    <c:plotVisOnly val="1"/>
    <c:dispBlanksAs val="zero"/>
    <c:showDLblsOverMax val="0"/>
  </c:chart>
  <c:spPr>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c:spPr>
  <c:txPr>
    <a:bodyPr/>
    <a:lstStyle/>
    <a:p>
      <a:pPr>
        <a:defRPr>
          <a:solidFill>
            <a:schemeClr val="dk1"/>
          </a:solidFill>
          <a:latin typeface="+mn-lt"/>
          <a:ea typeface="+mn-ea"/>
          <a:cs typeface="+mn-cs"/>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1400"/>
            </a:pPr>
            <a:r>
              <a:rPr lang="ar-AE" sz="1400" b="1" i="0" u="none" strike="noStrike" baseline="0" dirty="0" smtClean="0">
                <a:effectLst/>
              </a:rPr>
              <a:t>نسبة توزيع المشاركين في الدراسة حسب </a:t>
            </a:r>
            <a:r>
              <a:rPr lang="ar-AE" sz="1400" dirty="0" smtClean="0"/>
              <a:t>سنوات </a:t>
            </a:r>
            <a:r>
              <a:rPr lang="ar-AE" sz="1400" dirty="0"/>
              <a:t>العمل في الهيئة</a:t>
            </a:r>
          </a:p>
        </c:rich>
      </c:tx>
      <c:layout/>
      <c:overlay val="0"/>
    </c:title>
    <c:autoTitleDeleted val="0"/>
    <c:plotArea>
      <c:layout/>
      <c:pieChart>
        <c:varyColors val="1"/>
        <c:ser>
          <c:idx val="0"/>
          <c:order val="0"/>
          <c:dPt>
            <c:idx val="0"/>
            <c:bubble3D val="0"/>
          </c:dPt>
          <c:dPt>
            <c:idx val="1"/>
            <c:bubble3D val="0"/>
          </c:dPt>
          <c:dPt>
            <c:idx val="2"/>
            <c:bubble3D val="0"/>
          </c:dPt>
          <c:dPt>
            <c:idx val="3"/>
            <c:bubble3D val="0"/>
          </c:dPt>
          <c:dLbls>
            <c:showLegendKey val="0"/>
            <c:showVal val="0"/>
            <c:showCatName val="0"/>
            <c:showSerName val="0"/>
            <c:showPercent val="1"/>
            <c:showBubbleSize val="0"/>
            <c:showLeaderLines val="1"/>
          </c:dLbls>
          <c:cat>
            <c:strRef>
              <c:f>'Question 5'!$A$4:$A$7</c:f>
              <c:strCache>
                <c:ptCount val="4"/>
                <c:pt idx="0">
                  <c:v>اقل من سنتين</c:v>
                </c:pt>
                <c:pt idx="1">
                  <c:v>2 – 5 سنوات</c:v>
                </c:pt>
                <c:pt idx="2">
                  <c:v>6 – 10 سنوات</c:v>
                </c:pt>
                <c:pt idx="3">
                  <c:v>اكثر من 10 سنوات</c:v>
                </c:pt>
              </c:strCache>
            </c:strRef>
          </c:cat>
          <c:val>
            <c:numRef>
              <c:f>'Question 5'!$C$4:$C$7</c:f>
              <c:numCache>
                <c:formatCode>0.0%</c:formatCode>
                <c:ptCount val="4"/>
                <c:pt idx="0">
                  <c:v>0.23499999999999999</c:v>
                </c:pt>
                <c:pt idx="1">
                  <c:v>0.35299999999999998</c:v>
                </c:pt>
                <c:pt idx="2">
                  <c:v>5.9000000000000004E-2</c:v>
                </c:pt>
                <c:pt idx="3">
                  <c:v>0.35299999999999998</c:v>
                </c:pt>
              </c:numCache>
            </c:numRef>
          </c:val>
        </c:ser>
        <c:dLbls>
          <c:showLegendKey val="0"/>
          <c:showVal val="0"/>
          <c:showCatName val="0"/>
          <c:showSerName val="0"/>
          <c:showPercent val="0"/>
          <c:showBubbleSize val="0"/>
          <c:showLeaderLines val="1"/>
        </c:dLbls>
        <c:firstSliceAng val="0"/>
      </c:pieChart>
      <c:spPr>
        <a:noFill/>
        <a:ln w="25400">
          <a:noFill/>
        </a:ln>
      </c:spPr>
    </c:plotArea>
    <c:legend>
      <c:legendPos val="r"/>
      <c:layout/>
      <c:overlay val="0"/>
    </c:legend>
    <c:plotVisOnly val="1"/>
    <c:dispBlanksAs val="zero"/>
    <c:showDLblsOverMax val="0"/>
  </c:chart>
  <c:spPr>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c:spPr>
  <c:txPr>
    <a:bodyPr/>
    <a:lstStyle/>
    <a:p>
      <a:pPr>
        <a:defRPr>
          <a:solidFill>
            <a:schemeClr val="dk1"/>
          </a:solidFill>
          <a:latin typeface="+mn-lt"/>
          <a:ea typeface="+mn-ea"/>
          <a:cs typeface="+mn-cs"/>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9"/>
    </mc:Choice>
    <mc:Fallback>
      <c:style val="29"/>
    </mc:Fallback>
  </mc:AlternateContent>
  <c:chart>
    <c:autoTitleDeleted val="0"/>
    <c:plotArea>
      <c:layout/>
      <c:barChart>
        <c:barDir val="bar"/>
        <c:grouping val="clustered"/>
        <c:varyColors val="0"/>
        <c:ser>
          <c:idx val="0"/>
          <c:order val="0"/>
          <c:invertIfNegative val="0"/>
          <c:dPt>
            <c:idx val="1"/>
            <c:invertIfNegative val="0"/>
            <c:bubble3D val="0"/>
            <c:spPr>
              <a:solidFill>
                <a:srgbClr val="FF0000"/>
              </a:solidFill>
            </c:spPr>
          </c:dPt>
          <c:cat>
            <c:strRef>
              <c:f>'Question 10'!$A$22:$A$24</c:f>
              <c:strCache>
                <c:ptCount val="3"/>
                <c:pt idx="0">
                  <c:v>"برنامج موظف الشهر "تستاهل</c:v>
                </c:pt>
                <c:pt idx="1">
                  <c:v> برنامج الرفاه الوظيفي في الهيئة</c:v>
                </c:pt>
                <c:pt idx="2">
                  <c:v>" مبادرة بطاقة "ما قصرت</c:v>
                </c:pt>
              </c:strCache>
            </c:strRef>
          </c:cat>
          <c:val>
            <c:numRef>
              <c:f>'Question 10'!$I$22:$I$24</c:f>
              <c:numCache>
                <c:formatCode>0%</c:formatCode>
                <c:ptCount val="3"/>
                <c:pt idx="0">
                  <c:v>0.71627906976744182</c:v>
                </c:pt>
                <c:pt idx="1">
                  <c:v>0.66046511627906979</c:v>
                </c:pt>
                <c:pt idx="2">
                  <c:v>0.73488372093023258</c:v>
                </c:pt>
              </c:numCache>
            </c:numRef>
          </c:val>
        </c:ser>
        <c:dLbls>
          <c:dLblPos val="inEnd"/>
          <c:showLegendKey val="0"/>
          <c:showVal val="1"/>
          <c:showCatName val="0"/>
          <c:showSerName val="0"/>
          <c:showPercent val="0"/>
          <c:showBubbleSize val="0"/>
        </c:dLbls>
        <c:gapWidth val="150"/>
        <c:axId val="37043584"/>
        <c:axId val="37049472"/>
      </c:barChart>
      <c:catAx>
        <c:axId val="37043584"/>
        <c:scaling>
          <c:orientation val="minMax"/>
        </c:scaling>
        <c:delete val="0"/>
        <c:axPos val="l"/>
        <c:majorTickMark val="out"/>
        <c:minorTickMark val="none"/>
        <c:tickLblPos val="nextTo"/>
        <c:crossAx val="37049472"/>
        <c:crosses val="autoZero"/>
        <c:auto val="1"/>
        <c:lblAlgn val="ctr"/>
        <c:lblOffset val="100"/>
        <c:noMultiLvlLbl val="0"/>
      </c:catAx>
      <c:valAx>
        <c:axId val="37049472"/>
        <c:scaling>
          <c:orientation val="minMax"/>
        </c:scaling>
        <c:delete val="0"/>
        <c:axPos val="b"/>
        <c:majorGridlines/>
        <c:numFmt formatCode="0%" sourceLinked="1"/>
        <c:majorTickMark val="out"/>
        <c:minorTickMark val="none"/>
        <c:tickLblPos val="nextTo"/>
        <c:crossAx val="37043584"/>
        <c:crosses val="autoZero"/>
        <c:crossBetween val="between"/>
      </c:valAx>
    </c:plotArea>
    <c:plotVisOnly val="1"/>
    <c:dispBlanksAs val="gap"/>
    <c:showDLblsOverMax val="0"/>
  </c:chart>
  <c:spPr>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c:spPr>
  <c:txPr>
    <a:bodyPr/>
    <a:lstStyle/>
    <a:p>
      <a:pPr>
        <a:defRPr sz="1100" b="1">
          <a:solidFill>
            <a:schemeClr val="dk1"/>
          </a:solidFill>
          <a:latin typeface="+mn-lt"/>
          <a:ea typeface="+mn-ea"/>
          <a:cs typeface="+mn-cs"/>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9"/>
    </mc:Choice>
    <mc:Fallback>
      <c:style val="29"/>
    </mc:Fallback>
  </mc:AlternateContent>
  <c:chart>
    <c:autoTitleDeleted val="0"/>
    <c:plotArea>
      <c:layout/>
      <c:barChart>
        <c:barDir val="bar"/>
        <c:grouping val="clustered"/>
        <c:varyColors val="0"/>
        <c:ser>
          <c:idx val="0"/>
          <c:order val="0"/>
          <c:invertIfNegative val="0"/>
          <c:cat>
            <c:strRef>
              <c:f>'Question 10'!$A$25:$A$28</c:f>
              <c:strCache>
                <c:ptCount val="4"/>
                <c:pt idx="0">
                  <c:v>مواضيع ودورية الافطار الشهري</c:v>
                </c:pt>
                <c:pt idx="1">
                  <c:v> فعاليات نادي الموارد البشرية</c:v>
                </c:pt>
                <c:pt idx="2">
                  <c:v>"الدورات التدريبية المنفذة بالتنسيق مع  "معارف</c:v>
                </c:pt>
                <c:pt idx="3">
                  <c:v>مجلة الموارد البشرية</c:v>
                </c:pt>
              </c:strCache>
            </c:strRef>
          </c:cat>
          <c:val>
            <c:numRef>
              <c:f>'Question 10'!$I$25:$I$28</c:f>
              <c:numCache>
                <c:formatCode>0%</c:formatCode>
                <c:ptCount val="4"/>
                <c:pt idx="0">
                  <c:v>0.75348837209302322</c:v>
                </c:pt>
                <c:pt idx="1">
                  <c:v>0.8</c:v>
                </c:pt>
                <c:pt idx="2">
                  <c:v>0.73953488372093024</c:v>
                </c:pt>
                <c:pt idx="3">
                  <c:v>0.8</c:v>
                </c:pt>
              </c:numCache>
            </c:numRef>
          </c:val>
        </c:ser>
        <c:dLbls>
          <c:dLblPos val="inEnd"/>
          <c:showLegendKey val="0"/>
          <c:showVal val="1"/>
          <c:showCatName val="0"/>
          <c:showSerName val="0"/>
          <c:showPercent val="0"/>
          <c:showBubbleSize val="0"/>
        </c:dLbls>
        <c:gapWidth val="150"/>
        <c:axId val="37074048"/>
        <c:axId val="37075584"/>
      </c:barChart>
      <c:catAx>
        <c:axId val="37074048"/>
        <c:scaling>
          <c:orientation val="minMax"/>
        </c:scaling>
        <c:delete val="0"/>
        <c:axPos val="l"/>
        <c:majorTickMark val="out"/>
        <c:minorTickMark val="none"/>
        <c:tickLblPos val="nextTo"/>
        <c:crossAx val="37075584"/>
        <c:crosses val="autoZero"/>
        <c:auto val="1"/>
        <c:lblAlgn val="ctr"/>
        <c:lblOffset val="100"/>
        <c:noMultiLvlLbl val="0"/>
      </c:catAx>
      <c:valAx>
        <c:axId val="37075584"/>
        <c:scaling>
          <c:orientation val="minMax"/>
        </c:scaling>
        <c:delete val="0"/>
        <c:axPos val="b"/>
        <c:majorGridlines/>
        <c:numFmt formatCode="0%" sourceLinked="1"/>
        <c:majorTickMark val="out"/>
        <c:minorTickMark val="none"/>
        <c:tickLblPos val="nextTo"/>
        <c:crossAx val="37074048"/>
        <c:crosses val="autoZero"/>
        <c:crossBetween val="between"/>
      </c:valAx>
    </c:plotArea>
    <c:plotVisOnly val="1"/>
    <c:dispBlanksAs val="gap"/>
    <c:showDLblsOverMax val="0"/>
  </c:chart>
  <c:spPr>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c:spPr>
  <c:txPr>
    <a:bodyPr/>
    <a:lstStyle/>
    <a:p>
      <a:pPr>
        <a:defRPr sz="1050" b="1">
          <a:solidFill>
            <a:schemeClr val="dk1"/>
          </a:solidFill>
          <a:latin typeface="+mn-lt"/>
          <a:ea typeface="+mn-ea"/>
          <a:cs typeface="+mn-cs"/>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barChart>
        <c:barDir val="col"/>
        <c:grouping val="clustered"/>
        <c:varyColors val="0"/>
        <c:ser>
          <c:idx val="1"/>
          <c:order val="0"/>
          <c:tx>
            <c:strRef>
              <c:f>'Question 6'!$C$31</c:f>
              <c:strCache>
                <c:ptCount val="1"/>
                <c:pt idx="0">
                  <c:v>المستهدف</c:v>
                </c:pt>
              </c:strCache>
            </c:strRef>
          </c:tx>
          <c:spPr>
            <a:solidFill>
              <a:srgbClr val="00B0F0"/>
            </a:solidFill>
          </c:spPr>
          <c:invertIfNegative val="0"/>
          <c:cat>
            <c:numRef>
              <c:f>'Question 6'!$B$36:$B$37</c:f>
              <c:numCache>
                <c:formatCode>General</c:formatCode>
                <c:ptCount val="2"/>
                <c:pt idx="0">
                  <c:v>2013</c:v>
                </c:pt>
                <c:pt idx="1">
                  <c:v>2014</c:v>
                </c:pt>
              </c:numCache>
            </c:numRef>
          </c:cat>
          <c:val>
            <c:numRef>
              <c:f>'Question 6'!$C$36:$C$37</c:f>
              <c:numCache>
                <c:formatCode>0%</c:formatCode>
                <c:ptCount val="2"/>
                <c:pt idx="0">
                  <c:v>0.7</c:v>
                </c:pt>
                <c:pt idx="1">
                  <c:v>0.7</c:v>
                </c:pt>
              </c:numCache>
            </c:numRef>
          </c:val>
        </c:ser>
        <c:ser>
          <c:idx val="2"/>
          <c:order val="1"/>
          <c:tx>
            <c:strRef>
              <c:f>'Question 6'!$D$31</c:f>
              <c:strCache>
                <c:ptCount val="1"/>
                <c:pt idx="0">
                  <c:v>المتحقق</c:v>
                </c:pt>
              </c:strCache>
            </c:strRef>
          </c:tx>
          <c:invertIfNegative val="0"/>
          <c:cat>
            <c:numRef>
              <c:f>'Question 6'!$B$36:$B$37</c:f>
              <c:numCache>
                <c:formatCode>General</c:formatCode>
                <c:ptCount val="2"/>
                <c:pt idx="0">
                  <c:v>2013</c:v>
                </c:pt>
                <c:pt idx="1">
                  <c:v>2014</c:v>
                </c:pt>
              </c:numCache>
            </c:numRef>
          </c:cat>
          <c:val>
            <c:numRef>
              <c:f>'Question 6'!$D$36:$D$37</c:f>
              <c:numCache>
                <c:formatCode>0%</c:formatCode>
                <c:ptCount val="2"/>
                <c:pt idx="0">
                  <c:v>0.81</c:v>
                </c:pt>
                <c:pt idx="1">
                  <c:v>0.83</c:v>
                </c:pt>
              </c:numCache>
            </c:numRef>
          </c:val>
        </c:ser>
        <c:dLbls>
          <c:dLblPos val="inEnd"/>
          <c:showLegendKey val="0"/>
          <c:showVal val="1"/>
          <c:showCatName val="0"/>
          <c:showSerName val="0"/>
          <c:showPercent val="0"/>
          <c:showBubbleSize val="0"/>
        </c:dLbls>
        <c:gapWidth val="150"/>
        <c:axId val="36918400"/>
        <c:axId val="36919936"/>
      </c:barChart>
      <c:catAx>
        <c:axId val="36918400"/>
        <c:scaling>
          <c:orientation val="minMax"/>
        </c:scaling>
        <c:delete val="0"/>
        <c:axPos val="b"/>
        <c:numFmt formatCode="General" sourceLinked="1"/>
        <c:majorTickMark val="out"/>
        <c:minorTickMark val="none"/>
        <c:tickLblPos val="nextTo"/>
        <c:crossAx val="36919936"/>
        <c:crosses val="autoZero"/>
        <c:auto val="1"/>
        <c:lblAlgn val="ctr"/>
        <c:lblOffset val="100"/>
        <c:noMultiLvlLbl val="0"/>
      </c:catAx>
      <c:valAx>
        <c:axId val="36919936"/>
        <c:scaling>
          <c:orientation val="minMax"/>
        </c:scaling>
        <c:delete val="0"/>
        <c:axPos val="l"/>
        <c:majorGridlines/>
        <c:numFmt formatCode="0%" sourceLinked="1"/>
        <c:majorTickMark val="out"/>
        <c:minorTickMark val="none"/>
        <c:tickLblPos val="nextTo"/>
        <c:crossAx val="36918400"/>
        <c:crosses val="autoZero"/>
        <c:crossBetween val="between"/>
      </c:valAx>
    </c:plotArea>
    <c:legend>
      <c:legendPos val="r"/>
      <c:layout/>
      <c:overlay val="0"/>
    </c:legend>
    <c:plotVisOnly val="1"/>
    <c:dispBlanksAs val="gap"/>
    <c:showDLblsOverMax val="0"/>
  </c:chart>
  <c:spPr>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c:spPr>
  <c:txPr>
    <a:bodyPr/>
    <a:lstStyle/>
    <a:p>
      <a:pPr>
        <a:defRPr>
          <a:solidFill>
            <a:schemeClr val="dk1"/>
          </a:solidFill>
          <a:latin typeface="+mn-lt"/>
          <a:ea typeface="+mn-ea"/>
          <a:cs typeface="+mn-cs"/>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barChart>
        <c:barDir val="col"/>
        <c:grouping val="clustered"/>
        <c:varyColors val="0"/>
        <c:ser>
          <c:idx val="0"/>
          <c:order val="0"/>
          <c:tx>
            <c:strRef>
              <c:f>'Question 6'!$C$31</c:f>
              <c:strCache>
                <c:ptCount val="1"/>
                <c:pt idx="0">
                  <c:v>المستهدف</c:v>
                </c:pt>
              </c:strCache>
            </c:strRef>
          </c:tx>
          <c:invertIfNegative val="0"/>
          <c:cat>
            <c:strRef>
              <c:f>'Question 6'!$B$32:$B$33</c:f>
              <c:strCache>
                <c:ptCount val="2"/>
                <c:pt idx="0">
                  <c:v>الموقع الالكتروني للهيئة</c:v>
                </c:pt>
                <c:pt idx="1">
                  <c:v>البوابة الداخلية </c:v>
                </c:pt>
              </c:strCache>
            </c:strRef>
          </c:cat>
          <c:val>
            <c:numRef>
              <c:f>'Question 6'!$C$32:$C$33</c:f>
              <c:numCache>
                <c:formatCode>0%</c:formatCode>
                <c:ptCount val="2"/>
                <c:pt idx="0">
                  <c:v>0.7</c:v>
                </c:pt>
                <c:pt idx="1">
                  <c:v>0.7</c:v>
                </c:pt>
              </c:numCache>
            </c:numRef>
          </c:val>
        </c:ser>
        <c:ser>
          <c:idx val="1"/>
          <c:order val="1"/>
          <c:tx>
            <c:strRef>
              <c:f>'Question 6'!$D$31</c:f>
              <c:strCache>
                <c:ptCount val="1"/>
                <c:pt idx="0">
                  <c:v>المتحقق</c:v>
                </c:pt>
              </c:strCache>
            </c:strRef>
          </c:tx>
          <c:spPr>
            <a:solidFill>
              <a:srgbClr val="00B050"/>
            </a:solidFill>
          </c:spPr>
          <c:invertIfNegative val="0"/>
          <c:cat>
            <c:strRef>
              <c:f>'Question 6'!$B$32:$B$33</c:f>
              <c:strCache>
                <c:ptCount val="2"/>
                <c:pt idx="0">
                  <c:v>الموقع الالكتروني للهيئة</c:v>
                </c:pt>
                <c:pt idx="1">
                  <c:v>البوابة الداخلية </c:v>
                </c:pt>
              </c:strCache>
            </c:strRef>
          </c:cat>
          <c:val>
            <c:numRef>
              <c:f>'Question 6'!$D$32:$D$33</c:f>
              <c:numCache>
                <c:formatCode>0%</c:formatCode>
                <c:ptCount val="2"/>
                <c:pt idx="0">
                  <c:v>0.83</c:v>
                </c:pt>
                <c:pt idx="1">
                  <c:v>0.8</c:v>
                </c:pt>
              </c:numCache>
            </c:numRef>
          </c:val>
        </c:ser>
        <c:dLbls>
          <c:dLblPos val="inEnd"/>
          <c:showLegendKey val="0"/>
          <c:showVal val="1"/>
          <c:showCatName val="0"/>
          <c:showSerName val="0"/>
          <c:showPercent val="0"/>
          <c:showBubbleSize val="0"/>
        </c:dLbls>
        <c:gapWidth val="150"/>
        <c:axId val="37643776"/>
        <c:axId val="37645312"/>
      </c:barChart>
      <c:catAx>
        <c:axId val="37643776"/>
        <c:scaling>
          <c:orientation val="minMax"/>
        </c:scaling>
        <c:delete val="0"/>
        <c:axPos val="b"/>
        <c:majorTickMark val="out"/>
        <c:minorTickMark val="none"/>
        <c:tickLblPos val="nextTo"/>
        <c:crossAx val="37645312"/>
        <c:crosses val="autoZero"/>
        <c:auto val="1"/>
        <c:lblAlgn val="ctr"/>
        <c:lblOffset val="100"/>
        <c:noMultiLvlLbl val="0"/>
      </c:catAx>
      <c:valAx>
        <c:axId val="37645312"/>
        <c:scaling>
          <c:orientation val="minMax"/>
        </c:scaling>
        <c:delete val="0"/>
        <c:axPos val="l"/>
        <c:majorGridlines/>
        <c:numFmt formatCode="0%" sourceLinked="1"/>
        <c:majorTickMark val="out"/>
        <c:minorTickMark val="none"/>
        <c:tickLblPos val="nextTo"/>
        <c:crossAx val="37643776"/>
        <c:crosses val="autoZero"/>
        <c:crossBetween val="between"/>
      </c:valAx>
    </c:plotArea>
    <c:legend>
      <c:legendPos val="r"/>
      <c:layout/>
      <c:overlay val="0"/>
    </c:legend>
    <c:plotVisOnly val="1"/>
    <c:dispBlanksAs val="gap"/>
    <c:showDLblsOverMax val="0"/>
  </c:chart>
  <c:spPr>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c:spPr>
  <c:txPr>
    <a:bodyPr/>
    <a:lstStyle/>
    <a:p>
      <a:pPr>
        <a:defRPr b="1">
          <a:solidFill>
            <a:schemeClr val="dk1"/>
          </a:solidFill>
          <a:latin typeface="+mn-lt"/>
          <a:ea typeface="+mn-ea"/>
          <a:cs typeface="+mn-cs"/>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9"/>
    </mc:Choice>
    <mc:Fallback>
      <c:style val="29"/>
    </mc:Fallback>
  </mc:AlternateContent>
  <c:chart>
    <c:autoTitleDeleted val="0"/>
    <c:plotArea>
      <c:layout>
        <c:manualLayout>
          <c:layoutTarget val="inner"/>
          <c:xMode val="edge"/>
          <c:yMode val="edge"/>
          <c:x val="0.43539363072719017"/>
          <c:y val="3.3664881407804131E-2"/>
          <c:w val="0.53125481184351842"/>
          <c:h val="0.84421835181849403"/>
        </c:manualLayout>
      </c:layout>
      <c:barChart>
        <c:barDir val="bar"/>
        <c:grouping val="clustered"/>
        <c:varyColors val="0"/>
        <c:ser>
          <c:idx val="0"/>
          <c:order val="0"/>
          <c:invertIfNegative val="0"/>
          <c:cat>
            <c:strRef>
              <c:f>'Question 6'!$A$18:$A$27</c:f>
              <c:strCache>
                <c:ptCount val="10"/>
                <c:pt idx="0">
                  <c:v>يتمتع موظفو الادارة بالقدر المناسب من الكفاءة في تنفيذ الخدمات المطلوبة</c:v>
                </c:pt>
                <c:pt idx="1">
                  <c:v> نظام الدعم الالكتروني (نحن في خدمتكم) واضح وسهل الاستخدام</c:v>
                </c:pt>
                <c:pt idx="2">
                  <c:v>يتم التجاوب والحل السريع لأي مشكلة مرسلة عبر النظام (نحن في خدمتكم)</c:v>
                </c:pt>
                <c:pt idx="3">
                  <c:v>يتم توفير الموارد التقنية المطلوبة بالشكل والوقت المناسب</c:v>
                </c:pt>
                <c:pt idx="4">
                  <c:v>الدورات التدريبية التي عقدتها الادارة حول انظمتها  في الهيئة كانت مناسبة</c:v>
                </c:pt>
                <c:pt idx="5">
                  <c:v>يمكن التعامل مع البوابة الالكترونية الداخلية بكل سهوله ويسر</c:v>
                </c:pt>
                <c:pt idx="6">
                  <c:v>محتويات البوابة الداخلية مناسبة وتغطي معظم احتياجات الموظف المعرفية المطلوبة</c:v>
                </c:pt>
                <c:pt idx="7">
                  <c:v>بشكل عام انا راضِ عن البوابة الالكترونية الداخلية للهيئة</c:v>
                </c:pt>
                <c:pt idx="8">
                  <c:v>الموقع الالكتروني الحالي للهيئة مناسب وسهل الاستخدام</c:v>
                </c:pt>
                <c:pt idx="9">
                  <c:v>يغطي الموقع الالكتروني معلومات واضحة لخدمات ومبادرات ومشاريع الهيئة</c:v>
                </c:pt>
              </c:strCache>
            </c:strRef>
          </c:cat>
          <c:val>
            <c:numRef>
              <c:f>'Question 6'!$I$18:$I$27</c:f>
              <c:numCache>
                <c:formatCode>0%</c:formatCode>
                <c:ptCount val="10"/>
                <c:pt idx="0">
                  <c:v>0.83043478260869563</c:v>
                </c:pt>
                <c:pt idx="1">
                  <c:v>0.82173913043478264</c:v>
                </c:pt>
                <c:pt idx="2">
                  <c:v>0.84347826086956523</c:v>
                </c:pt>
                <c:pt idx="3">
                  <c:v>0.76086956521739135</c:v>
                </c:pt>
                <c:pt idx="4">
                  <c:v>0.75652173913043474</c:v>
                </c:pt>
                <c:pt idx="5">
                  <c:v>0.83043478260869563</c:v>
                </c:pt>
                <c:pt idx="6">
                  <c:v>0.8</c:v>
                </c:pt>
                <c:pt idx="7">
                  <c:v>0.8</c:v>
                </c:pt>
                <c:pt idx="8">
                  <c:v>0.84782608695652173</c:v>
                </c:pt>
                <c:pt idx="9">
                  <c:v>0.85652173913043483</c:v>
                </c:pt>
              </c:numCache>
            </c:numRef>
          </c:val>
        </c:ser>
        <c:dLbls>
          <c:dLblPos val="inEnd"/>
          <c:showLegendKey val="0"/>
          <c:showVal val="1"/>
          <c:showCatName val="0"/>
          <c:showSerName val="0"/>
          <c:showPercent val="0"/>
          <c:showBubbleSize val="0"/>
        </c:dLbls>
        <c:gapWidth val="150"/>
        <c:axId val="37430400"/>
        <c:axId val="37431936"/>
      </c:barChart>
      <c:catAx>
        <c:axId val="37430400"/>
        <c:scaling>
          <c:orientation val="minMax"/>
        </c:scaling>
        <c:delete val="0"/>
        <c:axPos val="l"/>
        <c:majorTickMark val="out"/>
        <c:minorTickMark val="none"/>
        <c:tickLblPos val="nextTo"/>
        <c:crossAx val="37431936"/>
        <c:crosses val="autoZero"/>
        <c:auto val="1"/>
        <c:lblAlgn val="ctr"/>
        <c:lblOffset val="100"/>
        <c:noMultiLvlLbl val="0"/>
      </c:catAx>
      <c:valAx>
        <c:axId val="37431936"/>
        <c:scaling>
          <c:orientation val="minMax"/>
        </c:scaling>
        <c:delete val="0"/>
        <c:axPos val="b"/>
        <c:majorGridlines/>
        <c:numFmt formatCode="0%" sourceLinked="1"/>
        <c:majorTickMark val="out"/>
        <c:minorTickMark val="none"/>
        <c:tickLblPos val="nextTo"/>
        <c:crossAx val="37430400"/>
        <c:crosses val="autoZero"/>
        <c:crossBetween val="between"/>
      </c:valAx>
    </c:plotArea>
    <c:plotVisOnly val="1"/>
    <c:dispBlanksAs val="gap"/>
    <c:showDLblsOverMax val="0"/>
  </c:chart>
  <c:spPr>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c:spPr>
  <c:txPr>
    <a:bodyPr/>
    <a:lstStyle/>
    <a:p>
      <a:pPr>
        <a:defRPr>
          <a:solidFill>
            <a:schemeClr val="dk1"/>
          </a:solidFill>
          <a:latin typeface="+mn-lt"/>
          <a:ea typeface="+mn-ea"/>
          <a:cs typeface="+mn-cs"/>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barChart>
        <c:barDir val="col"/>
        <c:grouping val="clustered"/>
        <c:varyColors val="0"/>
        <c:ser>
          <c:idx val="0"/>
          <c:order val="0"/>
          <c:tx>
            <c:strRef>
              <c:f>'Question 7'!$B$34</c:f>
              <c:strCache>
                <c:ptCount val="1"/>
                <c:pt idx="0">
                  <c:v>المستهدف</c:v>
                </c:pt>
              </c:strCache>
            </c:strRef>
          </c:tx>
          <c:invertIfNegative val="0"/>
          <c:cat>
            <c:numRef>
              <c:f>'Question 7'!$A$35:$A$37</c:f>
              <c:numCache>
                <c:formatCode>General</c:formatCode>
                <c:ptCount val="3"/>
                <c:pt idx="0">
                  <c:v>2012</c:v>
                </c:pt>
                <c:pt idx="1">
                  <c:v>2013</c:v>
                </c:pt>
                <c:pt idx="2">
                  <c:v>2014</c:v>
                </c:pt>
              </c:numCache>
            </c:numRef>
          </c:cat>
          <c:val>
            <c:numRef>
              <c:f>'Question 7'!$B$35:$B$37</c:f>
              <c:numCache>
                <c:formatCode>0%</c:formatCode>
                <c:ptCount val="3"/>
                <c:pt idx="0">
                  <c:v>0.7</c:v>
                </c:pt>
                <c:pt idx="1">
                  <c:v>0.8</c:v>
                </c:pt>
                <c:pt idx="2">
                  <c:v>0.8</c:v>
                </c:pt>
              </c:numCache>
            </c:numRef>
          </c:val>
        </c:ser>
        <c:ser>
          <c:idx val="1"/>
          <c:order val="1"/>
          <c:tx>
            <c:strRef>
              <c:f>'Question 7'!$C$34</c:f>
              <c:strCache>
                <c:ptCount val="1"/>
                <c:pt idx="0">
                  <c:v>المتحقق</c:v>
                </c:pt>
              </c:strCache>
            </c:strRef>
          </c:tx>
          <c:spPr>
            <a:solidFill>
              <a:srgbClr val="00B050"/>
            </a:solidFill>
          </c:spPr>
          <c:invertIfNegative val="0"/>
          <c:cat>
            <c:numRef>
              <c:f>'Question 7'!$A$35:$A$37</c:f>
              <c:numCache>
                <c:formatCode>General</c:formatCode>
                <c:ptCount val="3"/>
                <c:pt idx="0">
                  <c:v>2012</c:v>
                </c:pt>
                <c:pt idx="1">
                  <c:v>2013</c:v>
                </c:pt>
                <c:pt idx="2">
                  <c:v>2014</c:v>
                </c:pt>
              </c:numCache>
            </c:numRef>
          </c:cat>
          <c:val>
            <c:numRef>
              <c:f>'Question 7'!$C$35:$C$37</c:f>
              <c:numCache>
                <c:formatCode>0%</c:formatCode>
                <c:ptCount val="3"/>
                <c:pt idx="0">
                  <c:v>0.8</c:v>
                </c:pt>
                <c:pt idx="1">
                  <c:v>0.85</c:v>
                </c:pt>
                <c:pt idx="2">
                  <c:v>0.83</c:v>
                </c:pt>
              </c:numCache>
            </c:numRef>
          </c:val>
        </c:ser>
        <c:dLbls>
          <c:dLblPos val="inEnd"/>
          <c:showLegendKey val="0"/>
          <c:showVal val="1"/>
          <c:showCatName val="0"/>
          <c:showSerName val="0"/>
          <c:showPercent val="0"/>
          <c:showBubbleSize val="0"/>
        </c:dLbls>
        <c:gapWidth val="150"/>
        <c:axId val="37479552"/>
        <c:axId val="37481088"/>
      </c:barChart>
      <c:catAx>
        <c:axId val="37479552"/>
        <c:scaling>
          <c:orientation val="minMax"/>
        </c:scaling>
        <c:delete val="0"/>
        <c:axPos val="b"/>
        <c:numFmt formatCode="General" sourceLinked="1"/>
        <c:majorTickMark val="out"/>
        <c:minorTickMark val="none"/>
        <c:tickLblPos val="nextTo"/>
        <c:crossAx val="37481088"/>
        <c:crosses val="autoZero"/>
        <c:auto val="1"/>
        <c:lblAlgn val="ctr"/>
        <c:lblOffset val="100"/>
        <c:noMultiLvlLbl val="0"/>
      </c:catAx>
      <c:valAx>
        <c:axId val="37481088"/>
        <c:scaling>
          <c:orientation val="minMax"/>
        </c:scaling>
        <c:delete val="0"/>
        <c:axPos val="l"/>
        <c:majorGridlines/>
        <c:numFmt formatCode="0%" sourceLinked="1"/>
        <c:majorTickMark val="out"/>
        <c:minorTickMark val="none"/>
        <c:tickLblPos val="nextTo"/>
        <c:crossAx val="37479552"/>
        <c:crosses val="autoZero"/>
        <c:crossBetween val="between"/>
      </c:valAx>
    </c:plotArea>
    <c:legend>
      <c:legendPos val="r"/>
      <c:layout/>
      <c:overlay val="0"/>
    </c:legend>
    <c:plotVisOnly val="1"/>
    <c:dispBlanksAs val="gap"/>
    <c:showDLblsOverMax val="0"/>
  </c:chart>
  <c:spPr>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c:spPr>
  <c:txPr>
    <a:bodyPr/>
    <a:lstStyle/>
    <a:p>
      <a:pPr>
        <a:defRPr b="1">
          <a:solidFill>
            <a:schemeClr val="dk1"/>
          </a:solidFill>
          <a:latin typeface="+mn-lt"/>
          <a:ea typeface="+mn-ea"/>
          <a:cs typeface="+mn-cs"/>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9"/>
    </mc:Choice>
    <mc:Fallback>
      <c:style val="29"/>
    </mc:Fallback>
  </mc:AlternateContent>
  <c:chart>
    <c:autoTitleDeleted val="0"/>
    <c:plotArea>
      <c:layout/>
      <c:barChart>
        <c:barDir val="bar"/>
        <c:grouping val="clustered"/>
        <c:varyColors val="0"/>
        <c:ser>
          <c:idx val="0"/>
          <c:order val="0"/>
          <c:invertIfNegative val="0"/>
          <c:cat>
            <c:strRef>
              <c:f>'Question 7'!$A$9:$A$11</c:f>
              <c:strCache>
                <c:ptCount val="3"/>
                <c:pt idx="0">
                  <c:v>يتمتع موظفو الادارة بالقدر المناسب من الكفاءة في تنفيذ الخدمات المطلوبة</c:v>
                </c:pt>
                <c:pt idx="1">
                  <c:v>المتطلبات والوثائق والاجراءات المطلوبة للحصول على الخدمة واضحة وسهلة</c:v>
                </c:pt>
                <c:pt idx="2">
                  <c:v>تقوم الادارة بتوفير المتطلبات المطلوبة ضمن الوقت المناسب</c:v>
                </c:pt>
              </c:strCache>
            </c:strRef>
          </c:cat>
          <c:val>
            <c:numRef>
              <c:f>'Question 7'!$I$9:$I$11</c:f>
              <c:numCache>
                <c:formatCode>0%</c:formatCode>
                <c:ptCount val="3"/>
                <c:pt idx="0">
                  <c:v>0.84347826086956523</c:v>
                </c:pt>
                <c:pt idx="1">
                  <c:v>0.80869565217391304</c:v>
                </c:pt>
                <c:pt idx="2">
                  <c:v>0.79565217391304344</c:v>
                </c:pt>
              </c:numCache>
            </c:numRef>
          </c:val>
        </c:ser>
        <c:dLbls>
          <c:dLblPos val="inEnd"/>
          <c:showLegendKey val="0"/>
          <c:showVal val="1"/>
          <c:showCatName val="0"/>
          <c:showSerName val="0"/>
          <c:showPercent val="0"/>
          <c:showBubbleSize val="0"/>
        </c:dLbls>
        <c:gapWidth val="150"/>
        <c:axId val="37523840"/>
        <c:axId val="37525376"/>
      </c:barChart>
      <c:catAx>
        <c:axId val="37523840"/>
        <c:scaling>
          <c:orientation val="minMax"/>
        </c:scaling>
        <c:delete val="0"/>
        <c:axPos val="l"/>
        <c:majorTickMark val="out"/>
        <c:minorTickMark val="none"/>
        <c:tickLblPos val="nextTo"/>
        <c:crossAx val="37525376"/>
        <c:crosses val="autoZero"/>
        <c:auto val="1"/>
        <c:lblAlgn val="ctr"/>
        <c:lblOffset val="100"/>
        <c:noMultiLvlLbl val="0"/>
      </c:catAx>
      <c:valAx>
        <c:axId val="37525376"/>
        <c:scaling>
          <c:orientation val="minMax"/>
        </c:scaling>
        <c:delete val="0"/>
        <c:axPos val="b"/>
        <c:majorGridlines/>
        <c:numFmt formatCode="0%" sourceLinked="1"/>
        <c:majorTickMark val="out"/>
        <c:minorTickMark val="none"/>
        <c:tickLblPos val="nextTo"/>
        <c:crossAx val="37523840"/>
        <c:crosses val="autoZero"/>
        <c:crossBetween val="between"/>
      </c:valAx>
    </c:plotArea>
    <c:plotVisOnly val="1"/>
    <c:dispBlanksAs val="gap"/>
    <c:showDLblsOverMax val="0"/>
  </c:chart>
  <c:spPr>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c:spPr>
  <c:txPr>
    <a:bodyPr/>
    <a:lstStyle/>
    <a:p>
      <a:pPr>
        <a:defRPr sz="1100" b="1">
          <a:solidFill>
            <a:schemeClr val="dk1"/>
          </a:solidFill>
          <a:latin typeface="+mn-lt"/>
          <a:ea typeface="+mn-ea"/>
          <a:cs typeface="+mn-cs"/>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9"/>
    </mc:Choice>
    <mc:Fallback>
      <c:style val="29"/>
    </mc:Fallback>
  </mc:AlternateContent>
  <c:chart>
    <c:autoTitleDeleted val="0"/>
    <c:plotArea>
      <c:layout/>
      <c:barChart>
        <c:barDir val="bar"/>
        <c:grouping val="clustered"/>
        <c:varyColors val="0"/>
        <c:ser>
          <c:idx val="0"/>
          <c:order val="0"/>
          <c:invertIfNegative val="0"/>
          <c:cat>
            <c:strRef>
              <c:f>'Question 9'!$A$11:$A$15</c:f>
              <c:strCache>
                <c:ptCount val="5"/>
                <c:pt idx="0">
                  <c:v>يتمتع موظفو الادارة بالقدر المناسب من الكفاءة في تنفيذ الخدمات المطلوبة</c:v>
                </c:pt>
                <c:pt idx="1">
                  <c:v>المتطلبات والوثائق والاجراءات المطلوبة للحصول على الخدمة واضحة وسهلة </c:v>
                </c:pt>
                <c:pt idx="2">
                  <c:v>تقوم الادارة بتوفير المتطلبات المطلوبة ضمن الوقت المناسب</c:v>
                </c:pt>
                <c:pt idx="3">
                  <c:v>يعتبر اسلوب ودورية ارسال البريد الالكتروني الدوري "اخبارنا في الاعلام" مناسب</c:v>
                </c:pt>
                <c:pt idx="4">
                  <c:v>مطبوعات الهيئة المكتوبة والمرئية والمسموعة (التصميم والشكل والمحتوى) مناسبة</c:v>
                </c:pt>
              </c:strCache>
            </c:strRef>
          </c:cat>
          <c:val>
            <c:numRef>
              <c:f>'Question 9'!$I$11:$I$15</c:f>
              <c:numCache>
                <c:formatCode>0%</c:formatCode>
                <c:ptCount val="5"/>
                <c:pt idx="0">
                  <c:v>0.76279069767441865</c:v>
                </c:pt>
                <c:pt idx="1">
                  <c:v>0.7441860465116279</c:v>
                </c:pt>
                <c:pt idx="2">
                  <c:v>0.73023255813953492</c:v>
                </c:pt>
                <c:pt idx="3">
                  <c:v>0.79069767441860461</c:v>
                </c:pt>
                <c:pt idx="4">
                  <c:v>0.80930232558139537</c:v>
                </c:pt>
              </c:numCache>
            </c:numRef>
          </c:val>
        </c:ser>
        <c:dLbls>
          <c:dLblPos val="inEnd"/>
          <c:showLegendKey val="0"/>
          <c:showVal val="1"/>
          <c:showCatName val="0"/>
          <c:showSerName val="0"/>
          <c:showPercent val="0"/>
          <c:showBubbleSize val="0"/>
        </c:dLbls>
        <c:gapWidth val="150"/>
        <c:axId val="37559296"/>
        <c:axId val="37565184"/>
      </c:barChart>
      <c:catAx>
        <c:axId val="37559296"/>
        <c:scaling>
          <c:orientation val="minMax"/>
        </c:scaling>
        <c:delete val="0"/>
        <c:axPos val="l"/>
        <c:majorTickMark val="out"/>
        <c:minorTickMark val="none"/>
        <c:tickLblPos val="nextTo"/>
        <c:crossAx val="37565184"/>
        <c:crosses val="autoZero"/>
        <c:auto val="1"/>
        <c:lblAlgn val="ctr"/>
        <c:lblOffset val="100"/>
        <c:noMultiLvlLbl val="0"/>
      </c:catAx>
      <c:valAx>
        <c:axId val="37565184"/>
        <c:scaling>
          <c:orientation val="minMax"/>
        </c:scaling>
        <c:delete val="0"/>
        <c:axPos val="b"/>
        <c:majorGridlines/>
        <c:numFmt formatCode="0%" sourceLinked="1"/>
        <c:majorTickMark val="out"/>
        <c:minorTickMark val="none"/>
        <c:tickLblPos val="nextTo"/>
        <c:crossAx val="37559296"/>
        <c:crosses val="autoZero"/>
        <c:crossBetween val="between"/>
      </c:valAx>
    </c:plotArea>
    <c:plotVisOnly val="1"/>
    <c:dispBlanksAs val="gap"/>
    <c:showDLblsOverMax val="0"/>
  </c:chart>
  <c:spPr>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c:spPr>
  <c:txPr>
    <a:bodyPr/>
    <a:lstStyle/>
    <a:p>
      <a:pPr>
        <a:defRPr sz="1050" b="1">
          <a:solidFill>
            <a:schemeClr val="dk1"/>
          </a:solidFill>
          <a:latin typeface="+mn-lt"/>
          <a:ea typeface="+mn-ea"/>
          <a:cs typeface="+mn-cs"/>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40130E47-932E-4800-B82B-6C7F5753E21D}" type="datetimeFigureOut">
              <a:rPr lang="en-US" smtClean="0"/>
              <a:t>2/15/2015</a:t>
            </a:fld>
            <a:endParaRPr lang="en-US"/>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BA815341-221E-4C56-9F04-F2D13445D70C}" type="slidenum">
              <a:rPr lang="en-US" smtClean="0"/>
              <a:t>‹#›</a:t>
            </a:fld>
            <a:endParaRPr lang="en-US"/>
          </a:p>
        </p:txBody>
      </p:sp>
    </p:spTree>
    <p:extLst>
      <p:ext uri="{BB962C8B-B14F-4D97-AF65-F5344CB8AC3E}">
        <p14:creationId xmlns:p14="http://schemas.microsoft.com/office/powerpoint/2010/main" val="156092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B6992C1-53A4-487E-962E-C03363F1C554}" type="datetimeFigureOut">
              <a:rPr lang="en-US" smtClean="0"/>
              <a:t>2/15/2015</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6F567F1-E0B7-462B-9C81-BA76E24D4A66}" type="slidenum">
              <a:rPr lang="en-US" smtClean="0"/>
              <a:t>‹#›</a:t>
            </a:fld>
            <a:endParaRPr lang="en-US"/>
          </a:p>
        </p:txBody>
      </p:sp>
    </p:spTree>
    <p:extLst>
      <p:ext uri="{BB962C8B-B14F-4D97-AF65-F5344CB8AC3E}">
        <p14:creationId xmlns:p14="http://schemas.microsoft.com/office/powerpoint/2010/main" val="234051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cid:image001.png@01CE496F.B91742F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cid:image001.png@01CE496F.B91742F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cid:image001.png@01CE496F.B91742F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94B0D5-623C-458D-8D66-D9D888A17E9A}" type="datetimeFigureOut">
              <a:rPr lang="en-US" smtClean="0"/>
              <a:t>2/15/2015</a:t>
            </a:fld>
            <a:endParaRPr lang="en-US"/>
          </a:p>
        </p:txBody>
      </p:sp>
      <p:sp>
        <p:nvSpPr>
          <p:cNvPr id="6" name="Slide Number Placeholder 5"/>
          <p:cNvSpPr>
            <a:spLocks noGrp="1"/>
          </p:cNvSpPr>
          <p:nvPr>
            <p:ph type="sldNum" sz="quarter" idx="12"/>
          </p:nvPr>
        </p:nvSpPr>
        <p:spPr/>
        <p:txBody>
          <a:bodyPr/>
          <a:lstStyle/>
          <a:p>
            <a:fld id="{40B41F18-0230-48BD-A2F7-15FBE071F111}" type="slidenum">
              <a:rPr lang="en-US" smtClean="0"/>
              <a:t>‹#›</a:t>
            </a:fld>
            <a:endParaRPr lang="en-US"/>
          </a:p>
        </p:txBody>
      </p:sp>
      <p:pic>
        <p:nvPicPr>
          <p:cNvPr id="7" name="Picture 6" descr="cid:image001.png@01CE496F.B91742F0"/>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2502" y="0"/>
            <a:ext cx="2837815" cy="602407"/>
          </a:xfrm>
          <a:prstGeom prst="rect">
            <a:avLst/>
          </a:prstGeom>
          <a:noFill/>
          <a:ln>
            <a:noFill/>
          </a:ln>
        </p:spPr>
      </p:pic>
      <p:pic>
        <p:nvPicPr>
          <p:cNvPr id="8" name="Picture 7" descr="cid:image001.png@01CE496F.B91742F0"/>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5993" y="18281"/>
            <a:ext cx="2837815" cy="602407"/>
          </a:xfrm>
          <a:prstGeom prst="rect">
            <a:avLst/>
          </a:prstGeom>
          <a:noFill/>
          <a:ln>
            <a:noFill/>
          </a:ln>
        </p:spPr>
      </p:pic>
      <p:cxnSp>
        <p:nvCxnSpPr>
          <p:cNvPr id="10" name="Straight Connector 9"/>
          <p:cNvCxnSpPr/>
          <p:nvPr userDrawn="1"/>
        </p:nvCxnSpPr>
        <p:spPr>
          <a:xfrm>
            <a:off x="-2502" y="6381328"/>
            <a:ext cx="9146502" cy="0"/>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85142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94B0D5-623C-458D-8D66-D9D888A17E9A}" type="datetimeFigureOut">
              <a:rPr lang="en-US" smtClean="0"/>
              <a:t>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B41F18-0230-48BD-A2F7-15FBE071F111}" type="slidenum">
              <a:rPr lang="en-US" smtClean="0"/>
              <a:t>‹#›</a:t>
            </a:fld>
            <a:endParaRPr lang="en-US"/>
          </a:p>
        </p:txBody>
      </p:sp>
    </p:spTree>
    <p:extLst>
      <p:ext uri="{BB962C8B-B14F-4D97-AF65-F5344CB8AC3E}">
        <p14:creationId xmlns:p14="http://schemas.microsoft.com/office/powerpoint/2010/main" val="3470210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94B0D5-623C-458D-8D66-D9D888A17E9A}" type="datetimeFigureOut">
              <a:rPr lang="en-US" smtClean="0"/>
              <a:t>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B41F18-0230-48BD-A2F7-15FBE071F111}" type="slidenum">
              <a:rPr lang="en-US" smtClean="0"/>
              <a:t>‹#›</a:t>
            </a:fld>
            <a:endParaRPr lang="en-US"/>
          </a:p>
        </p:txBody>
      </p:sp>
    </p:spTree>
    <p:extLst>
      <p:ext uri="{BB962C8B-B14F-4D97-AF65-F5344CB8AC3E}">
        <p14:creationId xmlns:p14="http://schemas.microsoft.com/office/powerpoint/2010/main" val="1669906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94B0D5-623C-458D-8D66-D9D888A17E9A}" type="datetimeFigureOut">
              <a:rPr lang="en-US" smtClean="0"/>
              <a:t>2/15/2015</a:t>
            </a:fld>
            <a:endParaRPr lang="en-US"/>
          </a:p>
        </p:txBody>
      </p:sp>
      <p:sp>
        <p:nvSpPr>
          <p:cNvPr id="6" name="Slide Number Placeholder 5"/>
          <p:cNvSpPr>
            <a:spLocks noGrp="1"/>
          </p:cNvSpPr>
          <p:nvPr>
            <p:ph type="sldNum" sz="quarter" idx="12"/>
          </p:nvPr>
        </p:nvSpPr>
        <p:spPr/>
        <p:txBody>
          <a:bodyPr/>
          <a:lstStyle/>
          <a:p>
            <a:fld id="{40B41F18-0230-48BD-A2F7-15FBE071F111}" type="slidenum">
              <a:rPr lang="en-US" smtClean="0"/>
              <a:t>‹#›</a:t>
            </a:fld>
            <a:endParaRPr lang="en-US"/>
          </a:p>
        </p:txBody>
      </p:sp>
      <p:pic>
        <p:nvPicPr>
          <p:cNvPr id="7" name="Picture 6" descr="cid:image001.png@01CE496F.B91742F0"/>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2502" y="0"/>
            <a:ext cx="2837815" cy="602407"/>
          </a:xfrm>
          <a:prstGeom prst="rect">
            <a:avLst/>
          </a:prstGeom>
          <a:noFill/>
          <a:ln>
            <a:noFill/>
          </a:ln>
        </p:spPr>
      </p:pic>
      <p:cxnSp>
        <p:nvCxnSpPr>
          <p:cNvPr id="10" name="Straight Connector 9"/>
          <p:cNvCxnSpPr/>
          <p:nvPr userDrawn="1"/>
        </p:nvCxnSpPr>
        <p:spPr>
          <a:xfrm>
            <a:off x="-2502" y="6381328"/>
            <a:ext cx="9146502" cy="0"/>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05829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94B0D5-623C-458D-8D66-D9D888A17E9A}" type="datetimeFigureOut">
              <a:rPr lang="en-US" smtClean="0"/>
              <a:t>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B41F18-0230-48BD-A2F7-15FBE071F111}" type="slidenum">
              <a:rPr lang="en-US" smtClean="0"/>
              <a:t>‹#›</a:t>
            </a:fld>
            <a:endParaRPr lang="en-US"/>
          </a:p>
        </p:txBody>
      </p:sp>
      <p:pic>
        <p:nvPicPr>
          <p:cNvPr id="7" name="Picture 6" descr="cid:image001.png@01CE496F.B91742F0"/>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2502" y="0"/>
            <a:ext cx="2837815" cy="602407"/>
          </a:xfrm>
          <a:prstGeom prst="rect">
            <a:avLst/>
          </a:prstGeom>
          <a:noFill/>
          <a:ln>
            <a:noFill/>
          </a:ln>
        </p:spPr>
      </p:pic>
      <p:cxnSp>
        <p:nvCxnSpPr>
          <p:cNvPr id="9" name="Straight Connector 8"/>
          <p:cNvCxnSpPr/>
          <p:nvPr userDrawn="1"/>
        </p:nvCxnSpPr>
        <p:spPr>
          <a:xfrm>
            <a:off x="-2502" y="6381328"/>
            <a:ext cx="9146502" cy="0"/>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67942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94B0D5-623C-458D-8D66-D9D888A17E9A}" type="datetimeFigureOut">
              <a:rPr lang="en-US" smtClean="0"/>
              <a:t>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B41F18-0230-48BD-A2F7-15FBE071F111}" type="slidenum">
              <a:rPr lang="en-US" smtClean="0"/>
              <a:t>‹#›</a:t>
            </a:fld>
            <a:endParaRPr lang="en-US"/>
          </a:p>
        </p:txBody>
      </p:sp>
    </p:spTree>
    <p:extLst>
      <p:ext uri="{BB962C8B-B14F-4D97-AF65-F5344CB8AC3E}">
        <p14:creationId xmlns:p14="http://schemas.microsoft.com/office/powerpoint/2010/main" val="269347245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94B0D5-623C-458D-8D66-D9D888A17E9A}" type="datetimeFigureOut">
              <a:rPr lang="en-US" smtClean="0"/>
              <a:t>2/15/2015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B41F18-0230-48BD-A2F7-15FBE071F111}" type="slidenum">
              <a:rPr lang="en-US" smtClean="0"/>
              <a:t>‹#›</a:t>
            </a:fld>
            <a:endParaRPr lang="en-US"/>
          </a:p>
        </p:txBody>
      </p:sp>
    </p:spTree>
    <p:extLst>
      <p:ext uri="{BB962C8B-B14F-4D97-AF65-F5344CB8AC3E}">
        <p14:creationId xmlns:p14="http://schemas.microsoft.com/office/powerpoint/2010/main" val="2044025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94B0D5-623C-458D-8D66-D9D888A17E9A}" type="datetimeFigureOut">
              <a:rPr lang="en-US" smtClean="0"/>
              <a:t>2/15/2015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B41F18-0230-48BD-A2F7-15FBE071F111}" type="slidenum">
              <a:rPr lang="en-US" smtClean="0"/>
              <a:t>‹#›</a:t>
            </a:fld>
            <a:endParaRPr lang="en-US"/>
          </a:p>
        </p:txBody>
      </p:sp>
    </p:spTree>
    <p:extLst>
      <p:ext uri="{BB962C8B-B14F-4D97-AF65-F5344CB8AC3E}">
        <p14:creationId xmlns:p14="http://schemas.microsoft.com/office/powerpoint/2010/main" val="2820996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94B0D5-623C-458D-8D66-D9D888A17E9A}" type="datetimeFigureOut">
              <a:rPr lang="en-US" smtClean="0"/>
              <a:t>2/15/2015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B41F18-0230-48BD-A2F7-15FBE071F111}" type="slidenum">
              <a:rPr lang="en-US" smtClean="0"/>
              <a:t>‹#›</a:t>
            </a:fld>
            <a:endParaRPr lang="en-US"/>
          </a:p>
        </p:txBody>
      </p:sp>
    </p:spTree>
    <p:extLst>
      <p:ext uri="{BB962C8B-B14F-4D97-AF65-F5344CB8AC3E}">
        <p14:creationId xmlns:p14="http://schemas.microsoft.com/office/powerpoint/2010/main" val="431080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94B0D5-623C-458D-8D66-D9D888A17E9A}" type="datetimeFigureOut">
              <a:rPr lang="en-US" smtClean="0"/>
              <a:t>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B41F18-0230-48BD-A2F7-15FBE071F111}" type="slidenum">
              <a:rPr lang="en-US" smtClean="0"/>
              <a:t>‹#›</a:t>
            </a:fld>
            <a:endParaRPr lang="en-US"/>
          </a:p>
        </p:txBody>
      </p:sp>
    </p:spTree>
    <p:extLst>
      <p:ext uri="{BB962C8B-B14F-4D97-AF65-F5344CB8AC3E}">
        <p14:creationId xmlns:p14="http://schemas.microsoft.com/office/powerpoint/2010/main" val="3540492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94B0D5-623C-458D-8D66-D9D888A17E9A}" type="datetimeFigureOut">
              <a:rPr lang="en-US" smtClean="0"/>
              <a:t>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B41F18-0230-48BD-A2F7-15FBE071F111}" type="slidenum">
              <a:rPr lang="en-US" smtClean="0"/>
              <a:t>‹#›</a:t>
            </a:fld>
            <a:endParaRPr lang="en-US"/>
          </a:p>
        </p:txBody>
      </p:sp>
    </p:spTree>
    <p:extLst>
      <p:ext uri="{BB962C8B-B14F-4D97-AF65-F5344CB8AC3E}">
        <p14:creationId xmlns:p14="http://schemas.microsoft.com/office/powerpoint/2010/main" val="1110178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cid:image001.png@01CE496F.B91742F0"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94B0D5-623C-458D-8D66-D9D888A17E9A}" type="datetimeFigureOut">
              <a:rPr lang="en-US" smtClean="0"/>
              <a:t>2/15/2015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B41F18-0230-48BD-A2F7-15FBE071F111}" type="slidenum">
              <a:rPr lang="en-US" smtClean="0"/>
              <a:t>‹#›</a:t>
            </a:fld>
            <a:endParaRPr lang="en-US"/>
          </a:p>
        </p:txBody>
      </p:sp>
      <p:pic>
        <p:nvPicPr>
          <p:cNvPr id="7" name="Picture 6" descr="cid:image001.png@01CE496F.B91742F0"/>
          <p:cNvPicPr/>
          <p:nvPr userDrawn="1"/>
        </p:nvPicPr>
        <p:blipFill>
          <a:blip r:embed="rId13" r:link="rId14">
            <a:extLst>
              <a:ext uri="{28A0092B-C50C-407E-A947-70E740481C1C}">
                <a14:useLocalDpi xmlns:a14="http://schemas.microsoft.com/office/drawing/2010/main" val="0"/>
              </a:ext>
            </a:extLst>
          </a:blip>
          <a:srcRect/>
          <a:stretch>
            <a:fillRect/>
          </a:stretch>
        </p:blipFill>
        <p:spPr bwMode="auto">
          <a:xfrm>
            <a:off x="-2502" y="0"/>
            <a:ext cx="2837815" cy="602407"/>
          </a:xfrm>
          <a:prstGeom prst="rect">
            <a:avLst/>
          </a:prstGeom>
          <a:noFill/>
          <a:ln>
            <a:noFill/>
          </a:ln>
        </p:spPr>
      </p:pic>
      <p:sp>
        <p:nvSpPr>
          <p:cNvPr id="9" name="Rectangle 8"/>
          <p:cNvSpPr/>
          <p:nvPr userDrawn="1"/>
        </p:nvSpPr>
        <p:spPr>
          <a:xfrm>
            <a:off x="2411760" y="6381328"/>
            <a:ext cx="4464496" cy="369332"/>
          </a:xfrm>
          <a:prstGeom prst="rect">
            <a:avLst/>
          </a:prstGeom>
        </p:spPr>
        <p:txBody>
          <a:bodyPr wrap="square">
            <a:spAutoFit/>
          </a:bodyPr>
          <a:lstStyle/>
          <a:p>
            <a:pPr algn="ctr"/>
            <a:r>
              <a:rPr lang="ar-AE" sz="1800" b="1" dirty="0" smtClean="0"/>
              <a:t>ادارة</a:t>
            </a:r>
            <a:r>
              <a:rPr lang="ar-AE" sz="1800" b="1" baseline="0" dirty="0" smtClean="0"/>
              <a:t> </a:t>
            </a:r>
            <a:r>
              <a:rPr lang="ar-AE" sz="1800" b="1" dirty="0" smtClean="0"/>
              <a:t>التخطيط الاستراتيجي</a:t>
            </a:r>
            <a:r>
              <a:rPr lang="ar-AE" sz="1800" b="1" baseline="0" dirty="0" smtClean="0"/>
              <a:t> والتميز المؤسسي</a:t>
            </a:r>
            <a:endParaRPr lang="en-US" dirty="0"/>
          </a:p>
        </p:txBody>
      </p:sp>
    </p:spTree>
    <p:extLst>
      <p:ext uri="{BB962C8B-B14F-4D97-AF65-F5344CB8AC3E}">
        <p14:creationId xmlns:p14="http://schemas.microsoft.com/office/powerpoint/2010/main" val="2048919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cid:image001.png@01CE496F.B91742F0"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2.xml"/><Relationship Id="rId5" Type="http://schemas.openxmlformats.org/officeDocument/2006/relationships/chart" Target="../charts/chart15.xml"/><Relationship Id="rId4" Type="http://schemas.openxmlformats.org/officeDocument/2006/relationships/chart" Target="../charts/char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51063"/>
            <a:ext cx="7772400" cy="1470025"/>
          </a:xfrm>
        </p:spPr>
        <p:txBody>
          <a:bodyPr>
            <a:normAutofit fontScale="90000"/>
          </a:bodyPr>
          <a:lstStyle/>
          <a:p>
            <a:r>
              <a:rPr lang="ar-AE" dirty="0" smtClean="0"/>
              <a:t/>
            </a:r>
            <a:br>
              <a:rPr lang="ar-AE" dirty="0" smtClean="0"/>
            </a:br>
            <a:r>
              <a:rPr lang="ar-AE" dirty="0" smtClean="0"/>
              <a:t> تقرير نتائج استبيان رضا موظفي الهيئة عن الخدمات المشتركة </a:t>
            </a:r>
            <a:br>
              <a:rPr lang="ar-AE" dirty="0" smtClean="0"/>
            </a:br>
            <a:r>
              <a:rPr lang="ar-AE" dirty="0" smtClean="0"/>
              <a:t> للعام 2014</a:t>
            </a:r>
            <a:br>
              <a:rPr lang="ar-AE" dirty="0" smtClean="0"/>
            </a:br>
            <a:r>
              <a:rPr lang="ar-AE" dirty="0"/>
              <a:t/>
            </a:r>
            <a:br>
              <a:rPr lang="ar-AE" dirty="0"/>
            </a:br>
            <a:r>
              <a:rPr lang="ar-AE" dirty="0" smtClean="0"/>
              <a:t/>
            </a:r>
            <a:br>
              <a:rPr lang="ar-AE" dirty="0" smtClean="0"/>
            </a:br>
            <a:r>
              <a:rPr lang="ar-AE" dirty="0" smtClean="0"/>
              <a:t> </a:t>
            </a:r>
            <a:br>
              <a:rPr lang="ar-AE" dirty="0" smtClean="0"/>
            </a:br>
            <a:r>
              <a:rPr lang="ar-AE" sz="2200" dirty="0" smtClean="0"/>
              <a:t>فبراير 2015</a:t>
            </a:r>
            <a:endParaRPr lang="en-US" dirty="0"/>
          </a:p>
        </p:txBody>
      </p:sp>
      <p:pic>
        <p:nvPicPr>
          <p:cNvPr id="4" name="Picture 3" descr="cid:image001.png@01CE496F.B91742F0"/>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502" y="0"/>
            <a:ext cx="2837815" cy="602407"/>
          </a:xfrm>
          <a:prstGeom prst="rect">
            <a:avLst/>
          </a:prstGeom>
          <a:noFill/>
          <a:ln>
            <a:noFill/>
          </a:ln>
        </p:spPr>
      </p:pic>
    </p:spTree>
    <p:extLst>
      <p:ext uri="{BB962C8B-B14F-4D97-AF65-F5344CB8AC3E}">
        <p14:creationId xmlns:p14="http://schemas.microsoft.com/office/powerpoint/2010/main" val="14544188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p:cNvGraphicFramePr>
            <a:graphicFrameLocks/>
          </p:cNvGraphicFramePr>
          <p:nvPr>
            <p:extLst>
              <p:ext uri="{D42A27DB-BD31-4B8C-83A1-F6EECF244321}">
                <p14:modId xmlns:p14="http://schemas.microsoft.com/office/powerpoint/2010/main" val="2987761859"/>
              </p:ext>
            </p:extLst>
          </p:nvPr>
        </p:nvGraphicFramePr>
        <p:xfrm>
          <a:off x="35496" y="2348880"/>
          <a:ext cx="9108504" cy="1728192"/>
        </p:xfrm>
        <a:graphic>
          <a:graphicData uri="http://schemas.openxmlformats.org/drawingml/2006/table">
            <a:tbl>
              <a:tblPr firstRow="1" bandRow="1">
                <a:tableStyleId>{21E4AEA4-8DFA-4A89-87EB-49C32662AFE0}</a:tableStyleId>
              </a:tblPr>
              <a:tblGrid>
                <a:gridCol w="8064896"/>
                <a:gridCol w="1043608"/>
              </a:tblGrid>
              <a:tr h="1728192">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ar-AE" sz="3200" b="1" kern="1200" dirty="0" smtClean="0">
                        <a:solidFill>
                          <a:schemeClr val="lt1"/>
                        </a:solidFill>
                        <a:latin typeface="+mn-lt"/>
                        <a:ea typeface="+mn-ea"/>
                        <a:cs typeface="+mn-cs"/>
                      </a:endParaRPr>
                    </a:p>
                    <a:p>
                      <a:pPr marL="0" marR="0" lvl="0" indent="0" algn="ctr" defTabSz="914400" rtl="1" eaLnBrk="1" fontAlgn="auto" latinLnBrk="0" hangingPunct="1">
                        <a:lnSpc>
                          <a:spcPct val="100000"/>
                        </a:lnSpc>
                        <a:spcBef>
                          <a:spcPts val="0"/>
                        </a:spcBef>
                        <a:spcAft>
                          <a:spcPts val="0"/>
                        </a:spcAft>
                        <a:buClrTx/>
                        <a:buSzTx/>
                        <a:buFontTx/>
                        <a:buNone/>
                        <a:tabLst/>
                        <a:defRPr/>
                      </a:pPr>
                      <a:r>
                        <a:rPr lang="ar-AE" sz="3200" b="1" kern="1200" dirty="0" smtClean="0">
                          <a:solidFill>
                            <a:schemeClr val="lt1"/>
                          </a:solidFill>
                          <a:latin typeface="+mn-lt"/>
                          <a:ea typeface="+mn-ea"/>
                          <a:cs typeface="+mn-cs"/>
                        </a:rPr>
                        <a:t>إدارة الشؤون المالية</a:t>
                      </a:r>
                      <a:endParaRPr lang="en-US" sz="3200" b="1" kern="1200" dirty="0">
                        <a:solidFill>
                          <a:schemeClr val="lt1"/>
                        </a:solidFill>
                        <a:latin typeface="+mn-lt"/>
                        <a:ea typeface="+mn-ea"/>
                        <a:cs typeface="+mn-cs"/>
                      </a:endParaRPr>
                    </a:p>
                  </a:txBody>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ar-AE" sz="3200" b="1" kern="1200" dirty="0" smtClean="0">
                        <a:solidFill>
                          <a:schemeClr val="lt1"/>
                        </a:solidFill>
                        <a:latin typeface="+mn-lt"/>
                        <a:ea typeface="+mn-ea"/>
                        <a:cs typeface="+mn-cs"/>
                      </a:endParaRPr>
                    </a:p>
                    <a:p>
                      <a:pPr marL="0" marR="0" lvl="0" indent="0" algn="ctr" defTabSz="914400" rtl="1" eaLnBrk="1" fontAlgn="auto" latinLnBrk="0" hangingPunct="1">
                        <a:lnSpc>
                          <a:spcPct val="100000"/>
                        </a:lnSpc>
                        <a:spcBef>
                          <a:spcPts val="0"/>
                        </a:spcBef>
                        <a:spcAft>
                          <a:spcPts val="0"/>
                        </a:spcAft>
                        <a:buClrTx/>
                        <a:buSzTx/>
                        <a:buFontTx/>
                        <a:buNone/>
                        <a:tabLst/>
                        <a:defRPr/>
                      </a:pPr>
                      <a:r>
                        <a:rPr lang="ar-AE" sz="3200" b="1" kern="1200" dirty="0" smtClean="0">
                          <a:solidFill>
                            <a:schemeClr val="lt1"/>
                          </a:solidFill>
                          <a:latin typeface="+mn-lt"/>
                          <a:ea typeface="+mn-ea"/>
                          <a:cs typeface="+mn-cs"/>
                        </a:rPr>
                        <a:t>ثانياً</a:t>
                      </a:r>
                      <a:endParaRPr lang="en-US" sz="3200" b="1" kern="1200" dirty="0">
                        <a:solidFill>
                          <a:schemeClr val="lt1"/>
                        </a:solidFill>
                        <a:latin typeface="+mn-lt"/>
                        <a:ea typeface="+mn-ea"/>
                        <a:cs typeface="+mn-cs"/>
                      </a:endParaRPr>
                    </a:p>
                  </a:txBody>
                  <a:tcPr/>
                </a:tc>
              </a:tr>
            </a:tbl>
          </a:graphicData>
        </a:graphic>
      </p:graphicFrame>
    </p:spTree>
    <p:extLst>
      <p:ext uri="{BB962C8B-B14F-4D97-AF65-F5344CB8AC3E}">
        <p14:creationId xmlns:p14="http://schemas.microsoft.com/office/powerpoint/2010/main" val="5933214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p:cNvGraphicFramePr>
            <a:graphicFrameLocks noGrp="1"/>
          </p:cNvGraphicFramePr>
          <p:nvPr>
            <p:ph idx="1"/>
            <p:extLst>
              <p:ext uri="{D42A27DB-BD31-4B8C-83A1-F6EECF244321}">
                <p14:modId xmlns:p14="http://schemas.microsoft.com/office/powerpoint/2010/main" val="1620094810"/>
              </p:ext>
            </p:extLst>
          </p:nvPr>
        </p:nvGraphicFramePr>
        <p:xfrm>
          <a:off x="107504" y="620688"/>
          <a:ext cx="8964488" cy="370840"/>
        </p:xfrm>
        <a:graphic>
          <a:graphicData uri="http://schemas.openxmlformats.org/drawingml/2006/table">
            <a:tbl>
              <a:tblPr firstRow="1" bandRow="1">
                <a:tableStyleId>{21E4AEA4-8DFA-4A89-87EB-49C32662AFE0}</a:tableStyleId>
              </a:tblPr>
              <a:tblGrid>
                <a:gridCol w="8325715"/>
                <a:gridCol w="638773"/>
              </a:tblGrid>
              <a:tr h="3708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800" dirty="0" smtClean="0"/>
                        <a:t>نتائج الرضا العام</a:t>
                      </a:r>
                      <a:r>
                        <a:rPr lang="ar-AE" sz="1800" baseline="0" dirty="0" smtClean="0"/>
                        <a:t> </a:t>
                      </a:r>
                      <a:r>
                        <a:rPr lang="ar-AE" sz="1800" dirty="0" smtClean="0"/>
                        <a:t>لموظفي الهيئة</a:t>
                      </a:r>
                      <a:r>
                        <a:rPr lang="ar-AE" sz="1800" baseline="0" dirty="0" smtClean="0"/>
                        <a:t> عن ادارة الشؤون المالية</a:t>
                      </a:r>
                      <a:endParaRPr lang="en-US" dirty="0"/>
                    </a:p>
                  </a:txBody>
                  <a:tcPr/>
                </a:tc>
                <a:tc>
                  <a:txBody>
                    <a:bodyPr/>
                    <a:lstStyle/>
                    <a:p>
                      <a:endParaRPr lang="en-US" dirty="0"/>
                    </a:p>
                  </a:txBody>
                  <a:tcPr/>
                </a:tc>
              </a:tr>
            </a:tbl>
          </a:graphicData>
        </a:graphic>
      </p:graphicFrame>
      <p:sp>
        <p:nvSpPr>
          <p:cNvPr id="8" name="Rectangle 7"/>
          <p:cNvSpPr/>
          <p:nvPr/>
        </p:nvSpPr>
        <p:spPr>
          <a:xfrm rot="16200000">
            <a:off x="5683560" y="2992896"/>
            <a:ext cx="6381328" cy="39553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b="1" dirty="0" smtClean="0"/>
              <a:t>ادارة الشؤون المالية</a:t>
            </a:r>
            <a:endParaRPr lang="en-US" b="1" dirty="0"/>
          </a:p>
        </p:txBody>
      </p:sp>
      <p:graphicFrame>
        <p:nvGraphicFramePr>
          <p:cNvPr id="6" name="Chart 5"/>
          <p:cNvGraphicFramePr>
            <a:graphicFrameLocks/>
          </p:cNvGraphicFramePr>
          <p:nvPr>
            <p:extLst>
              <p:ext uri="{D42A27DB-BD31-4B8C-83A1-F6EECF244321}">
                <p14:modId xmlns:p14="http://schemas.microsoft.com/office/powerpoint/2010/main" val="586025988"/>
              </p:ext>
            </p:extLst>
          </p:nvPr>
        </p:nvGraphicFramePr>
        <p:xfrm>
          <a:off x="539552" y="1628800"/>
          <a:ext cx="7560840" cy="38164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022059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p:cNvGraphicFramePr>
            <a:graphicFrameLocks noGrp="1"/>
          </p:cNvGraphicFramePr>
          <p:nvPr>
            <p:ph idx="1"/>
            <p:extLst>
              <p:ext uri="{D42A27DB-BD31-4B8C-83A1-F6EECF244321}">
                <p14:modId xmlns:p14="http://schemas.microsoft.com/office/powerpoint/2010/main" val="4058413170"/>
              </p:ext>
            </p:extLst>
          </p:nvPr>
        </p:nvGraphicFramePr>
        <p:xfrm>
          <a:off x="107504" y="620688"/>
          <a:ext cx="8964488" cy="370840"/>
        </p:xfrm>
        <a:graphic>
          <a:graphicData uri="http://schemas.openxmlformats.org/drawingml/2006/table">
            <a:tbl>
              <a:tblPr firstRow="1" bandRow="1">
                <a:tableStyleId>{21E4AEA4-8DFA-4A89-87EB-49C32662AFE0}</a:tableStyleId>
              </a:tblPr>
              <a:tblGrid>
                <a:gridCol w="8325715"/>
                <a:gridCol w="638773"/>
              </a:tblGrid>
              <a:tr h="3708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800" dirty="0" smtClean="0"/>
                        <a:t>نتائج الرضا التفصيلية لموظفي الهيئة</a:t>
                      </a:r>
                      <a:r>
                        <a:rPr lang="ar-AE" sz="1800" baseline="0" dirty="0" smtClean="0"/>
                        <a:t> عن ادارة الشؤون المالية</a:t>
                      </a:r>
                      <a:endParaRPr lang="en-US" dirty="0"/>
                    </a:p>
                  </a:txBody>
                  <a:tcPr/>
                </a:tc>
                <a:tc>
                  <a:txBody>
                    <a:bodyPr/>
                    <a:lstStyle/>
                    <a:p>
                      <a:endParaRPr lang="en-US" dirty="0"/>
                    </a:p>
                  </a:txBody>
                  <a:tcPr/>
                </a:tc>
              </a:tr>
            </a:tbl>
          </a:graphicData>
        </a:graphic>
      </p:graphicFrame>
      <p:sp>
        <p:nvSpPr>
          <p:cNvPr id="8" name="Rectangle 7"/>
          <p:cNvSpPr/>
          <p:nvPr/>
        </p:nvSpPr>
        <p:spPr>
          <a:xfrm rot="16200000">
            <a:off x="5683560" y="2992896"/>
            <a:ext cx="6381328" cy="39553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b="1" dirty="0" smtClean="0"/>
              <a:t>ادارة الشؤون المالية</a:t>
            </a:r>
            <a:endParaRPr lang="en-US" b="1" dirty="0"/>
          </a:p>
        </p:txBody>
      </p:sp>
      <p:graphicFrame>
        <p:nvGraphicFramePr>
          <p:cNvPr id="9" name="Chart 8"/>
          <p:cNvGraphicFramePr>
            <a:graphicFrameLocks/>
          </p:cNvGraphicFramePr>
          <p:nvPr>
            <p:extLst>
              <p:ext uri="{D42A27DB-BD31-4B8C-83A1-F6EECF244321}">
                <p14:modId xmlns:p14="http://schemas.microsoft.com/office/powerpoint/2010/main" val="591154010"/>
              </p:ext>
            </p:extLst>
          </p:nvPr>
        </p:nvGraphicFramePr>
        <p:xfrm>
          <a:off x="539552" y="1772816"/>
          <a:ext cx="7560840" cy="367240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692171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p:cNvGraphicFramePr>
            <a:graphicFrameLocks/>
          </p:cNvGraphicFramePr>
          <p:nvPr>
            <p:extLst>
              <p:ext uri="{D42A27DB-BD31-4B8C-83A1-F6EECF244321}">
                <p14:modId xmlns:p14="http://schemas.microsoft.com/office/powerpoint/2010/main" val="3467396943"/>
              </p:ext>
            </p:extLst>
          </p:nvPr>
        </p:nvGraphicFramePr>
        <p:xfrm>
          <a:off x="35496" y="2348880"/>
          <a:ext cx="9108504" cy="1728192"/>
        </p:xfrm>
        <a:graphic>
          <a:graphicData uri="http://schemas.openxmlformats.org/drawingml/2006/table">
            <a:tbl>
              <a:tblPr firstRow="1" bandRow="1">
                <a:tableStyleId>{21E4AEA4-8DFA-4A89-87EB-49C32662AFE0}</a:tableStyleId>
              </a:tblPr>
              <a:tblGrid>
                <a:gridCol w="8064896"/>
                <a:gridCol w="1043608"/>
              </a:tblGrid>
              <a:tr h="1728192">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ar-AE" sz="3200" b="1" kern="1200" dirty="0" smtClean="0">
                        <a:solidFill>
                          <a:schemeClr val="lt1"/>
                        </a:solidFill>
                        <a:latin typeface="+mn-lt"/>
                        <a:ea typeface="+mn-ea"/>
                        <a:cs typeface="+mn-cs"/>
                      </a:endParaRPr>
                    </a:p>
                    <a:p>
                      <a:pPr marL="0" marR="0" lvl="0" indent="0" algn="ctr" defTabSz="914400" rtl="1" eaLnBrk="1" fontAlgn="auto" latinLnBrk="0" hangingPunct="1">
                        <a:lnSpc>
                          <a:spcPct val="100000"/>
                        </a:lnSpc>
                        <a:spcBef>
                          <a:spcPts val="0"/>
                        </a:spcBef>
                        <a:spcAft>
                          <a:spcPts val="0"/>
                        </a:spcAft>
                        <a:buClrTx/>
                        <a:buSzTx/>
                        <a:buFontTx/>
                        <a:buNone/>
                        <a:tabLst/>
                        <a:defRPr/>
                      </a:pPr>
                      <a:r>
                        <a:rPr lang="ar-AE" sz="3200" b="1" kern="1200" dirty="0" smtClean="0">
                          <a:solidFill>
                            <a:schemeClr val="lt1"/>
                          </a:solidFill>
                          <a:latin typeface="+mn-lt"/>
                          <a:ea typeface="+mn-ea"/>
                          <a:cs typeface="+mn-cs"/>
                        </a:rPr>
                        <a:t>إدارة </a:t>
                      </a:r>
                      <a:r>
                        <a:rPr lang="ar-AE" sz="3200" b="1" kern="1200" dirty="0" smtClean="0">
                          <a:solidFill>
                            <a:schemeClr val="lt1"/>
                          </a:solidFill>
                          <a:latin typeface="+mn-lt"/>
                          <a:ea typeface="+mn-ea"/>
                          <a:cs typeface="+mn-cs"/>
                        </a:rPr>
                        <a:t>الاتصال </a:t>
                      </a:r>
                      <a:r>
                        <a:rPr lang="ar-AE" sz="3200" b="1" kern="1200" dirty="0" smtClean="0">
                          <a:solidFill>
                            <a:schemeClr val="lt1"/>
                          </a:solidFill>
                          <a:latin typeface="+mn-lt"/>
                          <a:ea typeface="+mn-ea"/>
                          <a:cs typeface="+mn-cs"/>
                        </a:rPr>
                        <a:t>الحكومي</a:t>
                      </a:r>
                      <a:endParaRPr lang="en-US" sz="3200" b="1" kern="1200" dirty="0">
                        <a:solidFill>
                          <a:schemeClr val="lt1"/>
                        </a:solidFill>
                        <a:latin typeface="+mn-lt"/>
                        <a:ea typeface="+mn-ea"/>
                        <a:cs typeface="+mn-cs"/>
                      </a:endParaRPr>
                    </a:p>
                  </a:txBody>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ar-AE" sz="3200" b="1" kern="1200" dirty="0" smtClean="0">
                        <a:solidFill>
                          <a:schemeClr val="lt1"/>
                        </a:solidFill>
                        <a:latin typeface="+mn-lt"/>
                        <a:ea typeface="+mn-ea"/>
                        <a:cs typeface="+mn-cs"/>
                      </a:endParaRPr>
                    </a:p>
                    <a:p>
                      <a:pPr marL="0" marR="0" lvl="0" indent="0" algn="ctr" defTabSz="914400" rtl="1" eaLnBrk="1" fontAlgn="auto" latinLnBrk="0" hangingPunct="1">
                        <a:lnSpc>
                          <a:spcPct val="100000"/>
                        </a:lnSpc>
                        <a:spcBef>
                          <a:spcPts val="0"/>
                        </a:spcBef>
                        <a:spcAft>
                          <a:spcPts val="0"/>
                        </a:spcAft>
                        <a:buClrTx/>
                        <a:buSzTx/>
                        <a:buFontTx/>
                        <a:buNone/>
                        <a:tabLst/>
                        <a:defRPr/>
                      </a:pPr>
                      <a:r>
                        <a:rPr lang="ar-AE" sz="3200" b="1" kern="1200" dirty="0" smtClean="0">
                          <a:solidFill>
                            <a:schemeClr val="lt1"/>
                          </a:solidFill>
                          <a:latin typeface="+mn-lt"/>
                          <a:ea typeface="+mn-ea"/>
                          <a:cs typeface="+mn-cs"/>
                        </a:rPr>
                        <a:t>ثالثاً</a:t>
                      </a:r>
                      <a:endParaRPr lang="en-US" sz="3200" b="1" kern="1200" dirty="0">
                        <a:solidFill>
                          <a:schemeClr val="lt1"/>
                        </a:solidFill>
                        <a:latin typeface="+mn-lt"/>
                        <a:ea typeface="+mn-ea"/>
                        <a:cs typeface="+mn-cs"/>
                      </a:endParaRPr>
                    </a:p>
                  </a:txBody>
                  <a:tcPr/>
                </a:tc>
              </a:tr>
            </a:tbl>
          </a:graphicData>
        </a:graphic>
      </p:graphicFrame>
    </p:spTree>
    <p:extLst>
      <p:ext uri="{BB962C8B-B14F-4D97-AF65-F5344CB8AC3E}">
        <p14:creationId xmlns:p14="http://schemas.microsoft.com/office/powerpoint/2010/main" val="16925136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p:cNvGraphicFramePr>
            <a:graphicFrameLocks noGrp="1"/>
          </p:cNvGraphicFramePr>
          <p:nvPr>
            <p:ph idx="1"/>
            <p:extLst>
              <p:ext uri="{D42A27DB-BD31-4B8C-83A1-F6EECF244321}">
                <p14:modId xmlns:p14="http://schemas.microsoft.com/office/powerpoint/2010/main" val="1726131923"/>
              </p:ext>
            </p:extLst>
          </p:nvPr>
        </p:nvGraphicFramePr>
        <p:xfrm>
          <a:off x="107504" y="620688"/>
          <a:ext cx="8964488" cy="370840"/>
        </p:xfrm>
        <a:graphic>
          <a:graphicData uri="http://schemas.openxmlformats.org/drawingml/2006/table">
            <a:tbl>
              <a:tblPr firstRow="1" bandRow="1">
                <a:tableStyleId>{21E4AEA4-8DFA-4A89-87EB-49C32662AFE0}</a:tableStyleId>
              </a:tblPr>
              <a:tblGrid>
                <a:gridCol w="8325715"/>
                <a:gridCol w="638773"/>
              </a:tblGrid>
              <a:tr h="3708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800" dirty="0" smtClean="0"/>
                        <a:t>نتائج الرضا التفصيلية لموظفي الهيئة</a:t>
                      </a:r>
                      <a:r>
                        <a:rPr lang="ar-AE" sz="1800" baseline="0" dirty="0" smtClean="0"/>
                        <a:t> عن ادارة الاتصال الحكومي</a:t>
                      </a:r>
                      <a:endParaRPr lang="en-US" dirty="0"/>
                    </a:p>
                  </a:txBody>
                  <a:tcPr/>
                </a:tc>
                <a:tc>
                  <a:txBody>
                    <a:bodyPr/>
                    <a:lstStyle/>
                    <a:p>
                      <a:endParaRPr lang="en-US" dirty="0"/>
                    </a:p>
                  </a:txBody>
                  <a:tcPr/>
                </a:tc>
              </a:tr>
            </a:tbl>
          </a:graphicData>
        </a:graphic>
      </p:graphicFrame>
      <p:sp>
        <p:nvSpPr>
          <p:cNvPr id="6" name="Rectangle 5"/>
          <p:cNvSpPr/>
          <p:nvPr/>
        </p:nvSpPr>
        <p:spPr>
          <a:xfrm rot="16200000">
            <a:off x="5683560" y="2992896"/>
            <a:ext cx="6381328" cy="395536"/>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b="1" dirty="0" smtClean="0"/>
              <a:t>ادارة الاتصال الحكومي</a:t>
            </a:r>
            <a:endParaRPr lang="en-US" b="1" dirty="0"/>
          </a:p>
        </p:txBody>
      </p:sp>
      <p:graphicFrame>
        <p:nvGraphicFramePr>
          <p:cNvPr id="7" name="Chart 6"/>
          <p:cNvGraphicFramePr>
            <a:graphicFrameLocks/>
          </p:cNvGraphicFramePr>
          <p:nvPr>
            <p:extLst>
              <p:ext uri="{D42A27DB-BD31-4B8C-83A1-F6EECF244321}">
                <p14:modId xmlns:p14="http://schemas.microsoft.com/office/powerpoint/2010/main" val="2223095799"/>
              </p:ext>
            </p:extLst>
          </p:nvPr>
        </p:nvGraphicFramePr>
        <p:xfrm>
          <a:off x="323528" y="1412776"/>
          <a:ext cx="8136904" cy="46805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336919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p:cNvGraphicFramePr>
            <a:graphicFrameLocks/>
          </p:cNvGraphicFramePr>
          <p:nvPr>
            <p:extLst>
              <p:ext uri="{D42A27DB-BD31-4B8C-83A1-F6EECF244321}">
                <p14:modId xmlns:p14="http://schemas.microsoft.com/office/powerpoint/2010/main" val="239590387"/>
              </p:ext>
            </p:extLst>
          </p:nvPr>
        </p:nvGraphicFramePr>
        <p:xfrm>
          <a:off x="35496" y="2348880"/>
          <a:ext cx="9108504" cy="1728192"/>
        </p:xfrm>
        <a:graphic>
          <a:graphicData uri="http://schemas.openxmlformats.org/drawingml/2006/table">
            <a:tbl>
              <a:tblPr firstRow="1" bandRow="1">
                <a:tableStyleId>{21E4AEA4-8DFA-4A89-87EB-49C32662AFE0}</a:tableStyleId>
              </a:tblPr>
              <a:tblGrid>
                <a:gridCol w="8064896"/>
                <a:gridCol w="1043608"/>
              </a:tblGrid>
              <a:tr h="1728192">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ar-AE" sz="3200" b="1" kern="1200" dirty="0" smtClean="0">
                        <a:solidFill>
                          <a:schemeClr val="lt1"/>
                        </a:solidFill>
                        <a:latin typeface="+mn-lt"/>
                        <a:ea typeface="+mn-ea"/>
                        <a:cs typeface="+mn-cs"/>
                      </a:endParaRPr>
                    </a:p>
                    <a:p>
                      <a:pPr marL="0" marR="0" lvl="0" indent="0" algn="ctr" defTabSz="914400" rtl="1" eaLnBrk="1" fontAlgn="auto" latinLnBrk="0" hangingPunct="1">
                        <a:lnSpc>
                          <a:spcPct val="100000"/>
                        </a:lnSpc>
                        <a:spcBef>
                          <a:spcPts val="0"/>
                        </a:spcBef>
                        <a:spcAft>
                          <a:spcPts val="0"/>
                        </a:spcAft>
                        <a:buClrTx/>
                        <a:buSzTx/>
                        <a:buFontTx/>
                        <a:buNone/>
                        <a:tabLst/>
                        <a:defRPr/>
                      </a:pPr>
                      <a:r>
                        <a:rPr lang="ar-AE" sz="3200" b="1" kern="1200" dirty="0" smtClean="0">
                          <a:solidFill>
                            <a:schemeClr val="lt1"/>
                          </a:solidFill>
                          <a:latin typeface="+mn-lt"/>
                          <a:ea typeface="+mn-ea"/>
                          <a:cs typeface="+mn-cs"/>
                        </a:rPr>
                        <a:t>إدارة الموارد البشرية</a:t>
                      </a:r>
                      <a:r>
                        <a:rPr lang="ar-AE" sz="3200" b="1" kern="1200" baseline="0" dirty="0" smtClean="0">
                          <a:solidFill>
                            <a:schemeClr val="lt1"/>
                          </a:solidFill>
                          <a:latin typeface="+mn-lt"/>
                          <a:ea typeface="+mn-ea"/>
                          <a:cs typeface="+mn-cs"/>
                        </a:rPr>
                        <a:t> والخدمات</a:t>
                      </a:r>
                      <a:endParaRPr lang="en-US" sz="3200" b="1" kern="1200" dirty="0">
                        <a:solidFill>
                          <a:schemeClr val="lt1"/>
                        </a:solidFill>
                        <a:latin typeface="+mn-lt"/>
                        <a:ea typeface="+mn-ea"/>
                        <a:cs typeface="+mn-cs"/>
                      </a:endParaRPr>
                    </a:p>
                  </a:txBody>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ar-AE" sz="3200" b="1" kern="1200" dirty="0" smtClean="0">
                        <a:solidFill>
                          <a:schemeClr val="lt1"/>
                        </a:solidFill>
                        <a:latin typeface="+mn-lt"/>
                        <a:ea typeface="+mn-ea"/>
                        <a:cs typeface="+mn-cs"/>
                      </a:endParaRPr>
                    </a:p>
                    <a:p>
                      <a:pPr marL="0" marR="0" lvl="0" indent="0" algn="ctr" defTabSz="914400" rtl="1" eaLnBrk="1" fontAlgn="auto" latinLnBrk="0" hangingPunct="1">
                        <a:lnSpc>
                          <a:spcPct val="100000"/>
                        </a:lnSpc>
                        <a:spcBef>
                          <a:spcPts val="0"/>
                        </a:spcBef>
                        <a:spcAft>
                          <a:spcPts val="0"/>
                        </a:spcAft>
                        <a:buClrTx/>
                        <a:buSzTx/>
                        <a:buFontTx/>
                        <a:buNone/>
                        <a:tabLst/>
                        <a:defRPr/>
                      </a:pPr>
                      <a:r>
                        <a:rPr lang="ar-AE" sz="3200" b="1" kern="1200" dirty="0" smtClean="0">
                          <a:solidFill>
                            <a:schemeClr val="lt1"/>
                          </a:solidFill>
                          <a:latin typeface="+mn-lt"/>
                          <a:ea typeface="+mn-ea"/>
                          <a:cs typeface="+mn-cs"/>
                        </a:rPr>
                        <a:t>رابعاً</a:t>
                      </a:r>
                      <a:endParaRPr lang="en-US" sz="3200" b="1" kern="1200" dirty="0">
                        <a:solidFill>
                          <a:schemeClr val="lt1"/>
                        </a:solidFill>
                        <a:latin typeface="+mn-lt"/>
                        <a:ea typeface="+mn-ea"/>
                        <a:cs typeface="+mn-cs"/>
                      </a:endParaRPr>
                    </a:p>
                  </a:txBody>
                  <a:tcPr/>
                </a:tc>
              </a:tr>
            </a:tbl>
          </a:graphicData>
        </a:graphic>
      </p:graphicFrame>
    </p:spTree>
    <p:extLst>
      <p:ext uri="{BB962C8B-B14F-4D97-AF65-F5344CB8AC3E}">
        <p14:creationId xmlns:p14="http://schemas.microsoft.com/office/powerpoint/2010/main" val="42429628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p:cNvGraphicFramePr>
            <a:graphicFrameLocks noGrp="1"/>
          </p:cNvGraphicFramePr>
          <p:nvPr>
            <p:ph idx="1"/>
            <p:extLst>
              <p:ext uri="{D42A27DB-BD31-4B8C-83A1-F6EECF244321}">
                <p14:modId xmlns:p14="http://schemas.microsoft.com/office/powerpoint/2010/main" val="1006468236"/>
              </p:ext>
            </p:extLst>
          </p:nvPr>
        </p:nvGraphicFramePr>
        <p:xfrm>
          <a:off x="107504" y="620688"/>
          <a:ext cx="8964488" cy="370840"/>
        </p:xfrm>
        <a:graphic>
          <a:graphicData uri="http://schemas.openxmlformats.org/drawingml/2006/table">
            <a:tbl>
              <a:tblPr firstRow="1" bandRow="1">
                <a:tableStyleId>{21E4AEA4-8DFA-4A89-87EB-49C32662AFE0}</a:tableStyleId>
              </a:tblPr>
              <a:tblGrid>
                <a:gridCol w="8325715"/>
                <a:gridCol w="638773"/>
              </a:tblGrid>
              <a:tr h="3708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800" dirty="0" smtClean="0"/>
                        <a:t>نتائج الرضا التفصيلية لموظفي الهيئة</a:t>
                      </a:r>
                      <a:r>
                        <a:rPr lang="ar-AE" sz="1800" baseline="0" dirty="0" smtClean="0"/>
                        <a:t> عن ادارة الموارد البشرية والخدمات</a:t>
                      </a:r>
                      <a:endParaRPr lang="en-US" dirty="0"/>
                    </a:p>
                  </a:txBody>
                  <a:tcPr/>
                </a:tc>
                <a:tc>
                  <a:txBody>
                    <a:bodyPr/>
                    <a:lstStyle/>
                    <a:p>
                      <a:endParaRPr lang="en-US" dirty="0"/>
                    </a:p>
                  </a:txBody>
                  <a:tcPr/>
                </a:tc>
              </a:tr>
            </a:tbl>
          </a:graphicData>
        </a:graphic>
      </p:graphicFrame>
      <p:sp>
        <p:nvSpPr>
          <p:cNvPr id="6" name="Rectangle 5"/>
          <p:cNvSpPr/>
          <p:nvPr/>
        </p:nvSpPr>
        <p:spPr>
          <a:xfrm rot="16200000">
            <a:off x="5683560" y="2992896"/>
            <a:ext cx="6381328" cy="395536"/>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b="1" dirty="0" smtClean="0"/>
              <a:t>ادارة الموارد البشرية والخدمات</a:t>
            </a:r>
            <a:endParaRPr lang="en-US" b="1" dirty="0"/>
          </a:p>
        </p:txBody>
      </p:sp>
      <p:graphicFrame>
        <p:nvGraphicFramePr>
          <p:cNvPr id="7" name="Chart 6"/>
          <p:cNvGraphicFramePr>
            <a:graphicFrameLocks/>
          </p:cNvGraphicFramePr>
          <p:nvPr>
            <p:extLst>
              <p:ext uri="{D42A27DB-BD31-4B8C-83A1-F6EECF244321}">
                <p14:modId xmlns:p14="http://schemas.microsoft.com/office/powerpoint/2010/main" val="791458572"/>
              </p:ext>
            </p:extLst>
          </p:nvPr>
        </p:nvGraphicFramePr>
        <p:xfrm>
          <a:off x="467544" y="1196752"/>
          <a:ext cx="7992888" cy="49685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471220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p:cNvGraphicFramePr>
            <a:graphicFrameLocks noGrp="1"/>
          </p:cNvGraphicFramePr>
          <p:nvPr>
            <p:ph idx="1"/>
            <p:extLst>
              <p:ext uri="{D42A27DB-BD31-4B8C-83A1-F6EECF244321}">
                <p14:modId xmlns:p14="http://schemas.microsoft.com/office/powerpoint/2010/main" val="1118803440"/>
              </p:ext>
            </p:extLst>
          </p:nvPr>
        </p:nvGraphicFramePr>
        <p:xfrm>
          <a:off x="107504" y="620688"/>
          <a:ext cx="8964488" cy="370840"/>
        </p:xfrm>
        <a:graphic>
          <a:graphicData uri="http://schemas.openxmlformats.org/drawingml/2006/table">
            <a:tbl>
              <a:tblPr firstRow="1" bandRow="1">
                <a:tableStyleId>{21E4AEA4-8DFA-4A89-87EB-49C32662AFE0}</a:tableStyleId>
              </a:tblPr>
              <a:tblGrid>
                <a:gridCol w="8325715"/>
                <a:gridCol w="638773"/>
              </a:tblGrid>
              <a:tr h="3708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800" dirty="0" smtClean="0"/>
                        <a:t>نتائج الرضا التفصيلية لموظفي الهيئة</a:t>
                      </a:r>
                      <a:r>
                        <a:rPr lang="ar-AE" sz="1800" baseline="0" dirty="0" smtClean="0"/>
                        <a:t> عن ادارة الموارد البشرية والخدمات</a:t>
                      </a:r>
                      <a:endParaRPr lang="en-US" dirty="0"/>
                    </a:p>
                  </a:txBody>
                  <a:tcPr/>
                </a:tc>
                <a:tc>
                  <a:txBody>
                    <a:bodyPr/>
                    <a:lstStyle/>
                    <a:p>
                      <a:endParaRPr lang="en-US" dirty="0"/>
                    </a:p>
                  </a:txBody>
                  <a:tcPr/>
                </a:tc>
              </a:tr>
            </a:tbl>
          </a:graphicData>
        </a:graphic>
      </p:graphicFrame>
      <p:sp>
        <p:nvSpPr>
          <p:cNvPr id="6" name="Rectangle 5"/>
          <p:cNvSpPr/>
          <p:nvPr/>
        </p:nvSpPr>
        <p:spPr>
          <a:xfrm rot="16200000">
            <a:off x="5683560" y="2992896"/>
            <a:ext cx="6381328" cy="395536"/>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b="1" dirty="0" smtClean="0"/>
              <a:t>ادارة الموارد البشرية والخدمات</a:t>
            </a:r>
            <a:endParaRPr lang="en-US" b="1" dirty="0"/>
          </a:p>
        </p:txBody>
      </p:sp>
      <p:graphicFrame>
        <p:nvGraphicFramePr>
          <p:cNvPr id="4" name="Chart 3"/>
          <p:cNvGraphicFramePr>
            <a:graphicFrameLocks/>
          </p:cNvGraphicFramePr>
          <p:nvPr>
            <p:extLst>
              <p:ext uri="{D42A27DB-BD31-4B8C-83A1-F6EECF244321}">
                <p14:modId xmlns:p14="http://schemas.microsoft.com/office/powerpoint/2010/main" val="4248604946"/>
              </p:ext>
            </p:extLst>
          </p:nvPr>
        </p:nvGraphicFramePr>
        <p:xfrm>
          <a:off x="251520" y="1700808"/>
          <a:ext cx="8011417" cy="424847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729112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215738286"/>
              </p:ext>
            </p:extLst>
          </p:nvPr>
        </p:nvGraphicFramePr>
        <p:xfrm>
          <a:off x="107504" y="609888"/>
          <a:ext cx="8964488" cy="370840"/>
        </p:xfrm>
        <a:graphic>
          <a:graphicData uri="http://schemas.openxmlformats.org/drawingml/2006/table">
            <a:tbl>
              <a:tblPr firstRow="1" bandRow="1">
                <a:tableStyleId>{21E4AEA4-8DFA-4A89-87EB-49C32662AFE0}</a:tableStyleId>
              </a:tblPr>
              <a:tblGrid>
                <a:gridCol w="8325715"/>
                <a:gridCol w="638773"/>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ar-AE" sz="1800" dirty="0" smtClean="0"/>
                        <a:t>الاحصائيات الديموغرافية للدراسة</a:t>
                      </a:r>
                      <a:endParaRPr lang="en-US" dirty="0"/>
                    </a:p>
                  </a:txBody>
                  <a:tcPr/>
                </a:tc>
                <a:tc>
                  <a:txBody>
                    <a:bodyPr/>
                    <a:lstStyle/>
                    <a:p>
                      <a:endParaRPr lang="en-US" dirty="0"/>
                    </a:p>
                  </a:txBody>
                  <a:tcPr/>
                </a:tc>
              </a:tr>
            </a:tbl>
          </a:graphicData>
        </a:graphic>
      </p:graphicFrame>
      <p:sp>
        <p:nvSpPr>
          <p:cNvPr id="8" name="Rectangle 7"/>
          <p:cNvSpPr/>
          <p:nvPr/>
        </p:nvSpPr>
        <p:spPr>
          <a:xfrm rot="16200000">
            <a:off x="5683560" y="2992896"/>
            <a:ext cx="6381328" cy="395536"/>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b="1" dirty="0" smtClean="0"/>
              <a:t>احصائيات ديموغرافية</a:t>
            </a:r>
            <a:endParaRPr lang="en-US" b="1" dirty="0"/>
          </a:p>
        </p:txBody>
      </p:sp>
      <p:graphicFrame>
        <p:nvGraphicFramePr>
          <p:cNvPr id="11" name="Chart 10"/>
          <p:cNvGraphicFramePr>
            <a:graphicFrameLocks/>
          </p:cNvGraphicFramePr>
          <p:nvPr>
            <p:extLst>
              <p:ext uri="{D42A27DB-BD31-4B8C-83A1-F6EECF244321}">
                <p14:modId xmlns:p14="http://schemas.microsoft.com/office/powerpoint/2010/main" val="4151928274"/>
              </p:ext>
            </p:extLst>
          </p:nvPr>
        </p:nvGraphicFramePr>
        <p:xfrm>
          <a:off x="4644008" y="980728"/>
          <a:ext cx="3902224" cy="266429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p:cNvGraphicFramePr>
            <a:graphicFrameLocks/>
          </p:cNvGraphicFramePr>
          <p:nvPr>
            <p:extLst>
              <p:ext uri="{D42A27DB-BD31-4B8C-83A1-F6EECF244321}">
                <p14:modId xmlns:p14="http://schemas.microsoft.com/office/powerpoint/2010/main" val="929742677"/>
              </p:ext>
            </p:extLst>
          </p:nvPr>
        </p:nvGraphicFramePr>
        <p:xfrm>
          <a:off x="179512" y="980728"/>
          <a:ext cx="4320480" cy="266429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p:cNvGraphicFramePr>
            <a:graphicFrameLocks/>
          </p:cNvGraphicFramePr>
          <p:nvPr>
            <p:extLst>
              <p:ext uri="{D42A27DB-BD31-4B8C-83A1-F6EECF244321}">
                <p14:modId xmlns:p14="http://schemas.microsoft.com/office/powerpoint/2010/main" val="3094726106"/>
              </p:ext>
            </p:extLst>
          </p:nvPr>
        </p:nvGraphicFramePr>
        <p:xfrm>
          <a:off x="179512" y="3717032"/>
          <a:ext cx="4320480" cy="266429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Chart 14"/>
          <p:cNvGraphicFramePr>
            <a:graphicFrameLocks/>
          </p:cNvGraphicFramePr>
          <p:nvPr>
            <p:extLst>
              <p:ext uri="{D42A27DB-BD31-4B8C-83A1-F6EECF244321}">
                <p14:modId xmlns:p14="http://schemas.microsoft.com/office/powerpoint/2010/main" val="2196862804"/>
              </p:ext>
            </p:extLst>
          </p:nvPr>
        </p:nvGraphicFramePr>
        <p:xfrm>
          <a:off x="4572000" y="3717032"/>
          <a:ext cx="3967336" cy="2664296"/>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276964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02727392"/>
              </p:ext>
            </p:extLst>
          </p:nvPr>
        </p:nvGraphicFramePr>
        <p:xfrm>
          <a:off x="395536" y="620688"/>
          <a:ext cx="8136904" cy="5191760"/>
        </p:xfrm>
        <a:graphic>
          <a:graphicData uri="http://schemas.openxmlformats.org/drawingml/2006/table">
            <a:tbl>
              <a:tblPr firstRow="1" bandRow="1">
                <a:tableStyleId>{21E4AEA4-8DFA-4A89-87EB-49C32662AFE0}</a:tableStyleId>
              </a:tblPr>
              <a:tblGrid>
                <a:gridCol w="8136904"/>
              </a:tblGrid>
              <a:tr h="370840">
                <a:tc>
                  <a:txBody>
                    <a:bodyPr/>
                    <a:lstStyle/>
                    <a:p>
                      <a:pPr algn="ctr" rtl="1"/>
                      <a:r>
                        <a:rPr lang="ar-AE" dirty="0" smtClean="0"/>
                        <a:t>قائمة الاستبيانات</a:t>
                      </a:r>
                      <a:endParaRPr lang="en-US" dirty="0"/>
                    </a:p>
                  </a:txBody>
                  <a:tcPr/>
                </a:tc>
              </a:tr>
              <a:tr h="370840">
                <a:tc>
                  <a:txBody>
                    <a:bodyPr/>
                    <a:lstStyle/>
                    <a:p>
                      <a:pPr marL="285750" marR="0" lvl="0" indent="-285750" algn="just" defTabSz="914400" rtl="1" eaLnBrk="1" fontAlgn="auto" latinLnBrk="0" hangingPunct="1">
                        <a:lnSpc>
                          <a:spcPct val="100000"/>
                        </a:lnSpc>
                        <a:spcBef>
                          <a:spcPts val="0"/>
                        </a:spcBef>
                        <a:spcAft>
                          <a:spcPts val="0"/>
                        </a:spcAft>
                        <a:buClrTx/>
                        <a:buSzTx/>
                        <a:buFont typeface="Wingdings" pitchFamily="2" charset="2"/>
                        <a:buChar char="v"/>
                        <a:tabLst/>
                        <a:defRPr/>
                      </a:pPr>
                      <a:r>
                        <a:rPr lang="ar-AE" sz="1800" kern="1200" dirty="0" smtClean="0">
                          <a:solidFill>
                            <a:schemeClr val="dk1"/>
                          </a:solidFill>
                          <a:latin typeface="+mn-lt"/>
                          <a:ea typeface="+mn-ea"/>
                          <a:cs typeface="+mn-cs"/>
                        </a:rPr>
                        <a:t>ادارة تقنية المعلومات</a:t>
                      </a:r>
                      <a:endParaRPr lang="en-US" sz="1800" kern="1200" dirty="0" smtClean="0">
                        <a:solidFill>
                          <a:schemeClr val="dk1"/>
                        </a:solidFill>
                        <a:latin typeface="+mn-lt"/>
                        <a:ea typeface="+mn-ea"/>
                        <a:cs typeface="+mn-cs"/>
                      </a:endParaRPr>
                    </a:p>
                  </a:txBody>
                  <a:tcPr/>
                </a:tc>
              </a:tr>
              <a:tr h="370840">
                <a:tc>
                  <a:txBody>
                    <a:bodyPr/>
                    <a:lstStyle/>
                    <a:p>
                      <a:pPr marL="285750" marR="0" lvl="0" indent="-285750" algn="just" defTabSz="914400" rtl="1" eaLnBrk="1" fontAlgn="auto" latinLnBrk="0" hangingPunct="1">
                        <a:lnSpc>
                          <a:spcPct val="100000"/>
                        </a:lnSpc>
                        <a:spcBef>
                          <a:spcPts val="0"/>
                        </a:spcBef>
                        <a:spcAft>
                          <a:spcPts val="0"/>
                        </a:spcAft>
                        <a:buClrTx/>
                        <a:buSzTx/>
                        <a:buFont typeface="Wingdings" pitchFamily="2" charset="2"/>
                        <a:buChar char="v"/>
                        <a:tabLst/>
                        <a:defRPr/>
                      </a:pPr>
                      <a:r>
                        <a:rPr lang="ar-AE" sz="1800" kern="1200" dirty="0" smtClean="0">
                          <a:solidFill>
                            <a:schemeClr val="dk1"/>
                          </a:solidFill>
                          <a:latin typeface="+mn-lt"/>
                          <a:ea typeface="+mn-ea"/>
                          <a:cs typeface="+mn-cs"/>
                        </a:rPr>
                        <a:t>ادارة الشؤون</a:t>
                      </a:r>
                      <a:r>
                        <a:rPr lang="ar-AE" sz="1800" kern="1200" baseline="0" dirty="0" smtClean="0">
                          <a:solidFill>
                            <a:schemeClr val="dk1"/>
                          </a:solidFill>
                          <a:latin typeface="+mn-lt"/>
                          <a:ea typeface="+mn-ea"/>
                          <a:cs typeface="+mn-cs"/>
                        </a:rPr>
                        <a:t> المالية</a:t>
                      </a:r>
                      <a:endParaRPr lang="en-US" sz="1800" kern="1200" dirty="0" smtClean="0">
                        <a:solidFill>
                          <a:schemeClr val="dk1"/>
                        </a:solidFill>
                        <a:latin typeface="+mn-lt"/>
                        <a:ea typeface="+mn-ea"/>
                        <a:cs typeface="+mn-cs"/>
                      </a:endParaRPr>
                    </a:p>
                  </a:txBody>
                  <a:tcPr/>
                </a:tc>
              </a:tr>
              <a:tr h="370840">
                <a:tc>
                  <a:txBody>
                    <a:bodyPr/>
                    <a:lstStyle/>
                    <a:p>
                      <a:pPr marL="285750" marR="0" lvl="0" indent="-285750" algn="just" defTabSz="914400" rtl="1" eaLnBrk="1" fontAlgn="auto" latinLnBrk="0" hangingPunct="1">
                        <a:lnSpc>
                          <a:spcPct val="100000"/>
                        </a:lnSpc>
                        <a:spcBef>
                          <a:spcPts val="0"/>
                        </a:spcBef>
                        <a:spcAft>
                          <a:spcPts val="0"/>
                        </a:spcAft>
                        <a:buClrTx/>
                        <a:buSzTx/>
                        <a:buFont typeface="Wingdings" pitchFamily="2" charset="2"/>
                        <a:buChar char="v"/>
                        <a:tabLst/>
                        <a:defRPr/>
                      </a:pPr>
                      <a:r>
                        <a:rPr lang="ar-AE" sz="1800" kern="1200" dirty="0" smtClean="0">
                          <a:solidFill>
                            <a:schemeClr val="dk1"/>
                          </a:solidFill>
                          <a:latin typeface="+mn-lt"/>
                          <a:ea typeface="+mn-ea"/>
                          <a:cs typeface="+mn-cs"/>
                        </a:rPr>
                        <a:t>ادارة الموارد البشرية والخدمات</a:t>
                      </a:r>
                      <a:endParaRPr lang="en-US" sz="1800" kern="1200" dirty="0" smtClean="0">
                        <a:solidFill>
                          <a:schemeClr val="dk1"/>
                        </a:solidFill>
                        <a:latin typeface="+mn-lt"/>
                        <a:ea typeface="+mn-ea"/>
                        <a:cs typeface="+mn-cs"/>
                      </a:endParaRPr>
                    </a:p>
                  </a:txBody>
                  <a:tcPr/>
                </a:tc>
              </a:tr>
              <a:tr h="370840">
                <a:tc>
                  <a:txBody>
                    <a:bodyPr/>
                    <a:lstStyle/>
                    <a:p>
                      <a:pPr marL="285750" marR="0" lvl="0" indent="-285750" algn="just" defTabSz="914400" rtl="1" eaLnBrk="1" fontAlgn="auto" latinLnBrk="0" hangingPunct="1">
                        <a:lnSpc>
                          <a:spcPct val="100000"/>
                        </a:lnSpc>
                        <a:spcBef>
                          <a:spcPts val="0"/>
                        </a:spcBef>
                        <a:spcAft>
                          <a:spcPts val="0"/>
                        </a:spcAft>
                        <a:buClrTx/>
                        <a:buSzTx/>
                        <a:buFont typeface="Wingdings" pitchFamily="2" charset="2"/>
                        <a:buChar char="v"/>
                        <a:tabLst/>
                        <a:defRPr/>
                      </a:pPr>
                      <a:r>
                        <a:rPr lang="ar-AE" sz="1800" kern="1200" dirty="0" smtClean="0">
                          <a:solidFill>
                            <a:schemeClr val="dk1"/>
                          </a:solidFill>
                          <a:latin typeface="+mn-lt"/>
                          <a:ea typeface="+mn-ea"/>
                          <a:cs typeface="+mn-cs"/>
                        </a:rPr>
                        <a:t>إدارة الاتصال الحكومي</a:t>
                      </a:r>
                      <a:endParaRPr lang="en-US" sz="1800" kern="1200" dirty="0" smtClean="0">
                        <a:solidFill>
                          <a:schemeClr val="dk1"/>
                        </a:solidFill>
                        <a:latin typeface="+mn-lt"/>
                        <a:ea typeface="+mn-ea"/>
                        <a:cs typeface="+mn-cs"/>
                      </a:endParaRPr>
                    </a:p>
                  </a:txBody>
                  <a:tcPr/>
                </a:tc>
              </a:tr>
              <a:tr h="370840">
                <a:tc>
                  <a:txBody>
                    <a:bodyPr/>
                    <a:lstStyle/>
                    <a:p>
                      <a:pPr marL="742950" marR="0" lvl="1" indent="-285750" algn="just" defTabSz="914400" rtl="1" eaLnBrk="1" fontAlgn="auto" latinLnBrk="0" hangingPunct="1">
                        <a:lnSpc>
                          <a:spcPct val="100000"/>
                        </a:lnSpc>
                        <a:spcBef>
                          <a:spcPts val="0"/>
                        </a:spcBef>
                        <a:spcAft>
                          <a:spcPts val="0"/>
                        </a:spcAft>
                        <a:buClrTx/>
                        <a:buSzTx/>
                        <a:buFont typeface="Wingdings" pitchFamily="2" charset="2"/>
                        <a:buChar char="q"/>
                        <a:tabLst/>
                        <a:defRPr/>
                      </a:pPr>
                      <a:r>
                        <a:rPr lang="ar-AE" sz="1800" kern="1200" dirty="0" smtClean="0">
                          <a:solidFill>
                            <a:schemeClr val="dk1"/>
                          </a:solidFill>
                          <a:latin typeface="+mn-lt"/>
                          <a:ea typeface="+mn-ea"/>
                          <a:cs typeface="+mn-cs"/>
                        </a:rPr>
                        <a:t>برنامج الرفاه الوظيفي</a:t>
                      </a:r>
                      <a:endParaRPr lang="en-US" sz="1800" kern="1200" dirty="0" smtClean="0">
                        <a:solidFill>
                          <a:schemeClr val="dk1"/>
                        </a:solidFill>
                        <a:latin typeface="+mn-lt"/>
                        <a:ea typeface="+mn-ea"/>
                        <a:cs typeface="+mn-cs"/>
                      </a:endParaRPr>
                    </a:p>
                  </a:txBody>
                  <a:tcPr/>
                </a:tc>
              </a:tr>
              <a:tr h="370840">
                <a:tc>
                  <a:txBody>
                    <a:bodyPr/>
                    <a:lstStyle/>
                    <a:p>
                      <a:pPr marL="742950" marR="0" lvl="1" indent="-285750" algn="just" defTabSz="914400" rtl="1" eaLnBrk="1" fontAlgn="auto" latinLnBrk="0" hangingPunct="1">
                        <a:lnSpc>
                          <a:spcPct val="100000"/>
                        </a:lnSpc>
                        <a:spcBef>
                          <a:spcPts val="0"/>
                        </a:spcBef>
                        <a:spcAft>
                          <a:spcPts val="0"/>
                        </a:spcAft>
                        <a:buClrTx/>
                        <a:buSzTx/>
                        <a:buFont typeface="Wingdings" pitchFamily="2" charset="2"/>
                        <a:buChar char="q"/>
                        <a:tabLst/>
                        <a:defRPr/>
                      </a:pPr>
                      <a:r>
                        <a:rPr lang="ar-AE" sz="1800" kern="1200" dirty="0" smtClean="0">
                          <a:solidFill>
                            <a:schemeClr val="dk1"/>
                          </a:solidFill>
                          <a:latin typeface="+mn-lt"/>
                          <a:ea typeface="+mn-ea"/>
                          <a:cs typeface="+mn-cs"/>
                        </a:rPr>
                        <a:t>ما قصرت</a:t>
                      </a:r>
                      <a:endParaRPr lang="en-US" sz="1800" kern="1200" dirty="0" smtClean="0">
                        <a:solidFill>
                          <a:schemeClr val="dk1"/>
                        </a:solidFill>
                        <a:latin typeface="+mn-lt"/>
                        <a:ea typeface="+mn-ea"/>
                        <a:cs typeface="+mn-cs"/>
                      </a:endParaRPr>
                    </a:p>
                  </a:txBody>
                  <a:tcPr/>
                </a:tc>
              </a:tr>
              <a:tr h="370840">
                <a:tc>
                  <a:txBody>
                    <a:bodyPr/>
                    <a:lstStyle/>
                    <a:p>
                      <a:pPr marL="742950" marR="0" lvl="1" indent="-285750" algn="just" defTabSz="914400" rtl="1" eaLnBrk="1" fontAlgn="auto" latinLnBrk="0" hangingPunct="1">
                        <a:lnSpc>
                          <a:spcPct val="100000"/>
                        </a:lnSpc>
                        <a:spcBef>
                          <a:spcPts val="0"/>
                        </a:spcBef>
                        <a:spcAft>
                          <a:spcPts val="0"/>
                        </a:spcAft>
                        <a:buClrTx/>
                        <a:buSzTx/>
                        <a:buFont typeface="Wingdings" pitchFamily="2" charset="2"/>
                        <a:buChar char="q"/>
                        <a:tabLst/>
                        <a:defRPr/>
                      </a:pPr>
                      <a:r>
                        <a:rPr lang="ar-AE" sz="1800" kern="1200" dirty="0" smtClean="0">
                          <a:solidFill>
                            <a:schemeClr val="dk1"/>
                          </a:solidFill>
                          <a:latin typeface="+mn-lt"/>
                          <a:ea typeface="+mn-ea"/>
                          <a:cs typeface="+mn-cs"/>
                        </a:rPr>
                        <a:t>برنامج </a:t>
                      </a:r>
                      <a:r>
                        <a:rPr lang="ar-AE" sz="1800" kern="1200" baseline="0" dirty="0" err="1" smtClean="0">
                          <a:solidFill>
                            <a:schemeClr val="dk1"/>
                          </a:solidFill>
                          <a:latin typeface="+mn-lt"/>
                          <a:ea typeface="+mn-ea"/>
                          <a:cs typeface="+mn-cs"/>
                        </a:rPr>
                        <a:t>تستاهل</a:t>
                      </a:r>
                      <a:r>
                        <a:rPr lang="ar-AE" sz="1800" kern="1200" baseline="0" dirty="0" smtClean="0">
                          <a:solidFill>
                            <a:schemeClr val="dk1"/>
                          </a:solidFill>
                          <a:latin typeface="+mn-lt"/>
                          <a:ea typeface="+mn-ea"/>
                          <a:cs typeface="+mn-cs"/>
                        </a:rPr>
                        <a:t> (الداخلي)</a:t>
                      </a:r>
                      <a:endParaRPr lang="en-US" sz="1800" kern="1200" dirty="0" smtClean="0">
                        <a:solidFill>
                          <a:schemeClr val="dk1"/>
                        </a:solidFill>
                        <a:latin typeface="+mn-lt"/>
                        <a:ea typeface="+mn-ea"/>
                        <a:cs typeface="+mn-cs"/>
                      </a:endParaRPr>
                    </a:p>
                  </a:txBody>
                  <a:tcPr/>
                </a:tc>
              </a:tr>
              <a:tr h="370840">
                <a:tc>
                  <a:txBody>
                    <a:bodyPr/>
                    <a:lstStyle/>
                    <a:p>
                      <a:pPr marL="742950" marR="0" lvl="1" indent="-285750" algn="just" defTabSz="914400" rtl="1" eaLnBrk="1" fontAlgn="auto" latinLnBrk="0" hangingPunct="1">
                        <a:lnSpc>
                          <a:spcPct val="100000"/>
                        </a:lnSpc>
                        <a:spcBef>
                          <a:spcPts val="0"/>
                        </a:spcBef>
                        <a:spcAft>
                          <a:spcPts val="0"/>
                        </a:spcAft>
                        <a:buClrTx/>
                        <a:buSzTx/>
                        <a:buFont typeface="Wingdings" pitchFamily="2" charset="2"/>
                        <a:buChar char="q"/>
                        <a:tabLst/>
                        <a:defRPr/>
                      </a:pPr>
                      <a:r>
                        <a:rPr lang="ar-AE" sz="1800" kern="1200" dirty="0" smtClean="0">
                          <a:solidFill>
                            <a:schemeClr val="dk1"/>
                          </a:solidFill>
                          <a:latin typeface="+mn-lt"/>
                          <a:ea typeface="+mn-ea"/>
                          <a:cs typeface="+mn-cs"/>
                        </a:rPr>
                        <a:t>مجلة الموارد البشرية</a:t>
                      </a:r>
                      <a:endParaRPr lang="en-US" sz="1800" kern="1200" dirty="0" smtClean="0">
                        <a:solidFill>
                          <a:schemeClr val="dk1"/>
                        </a:solidFill>
                        <a:latin typeface="+mn-lt"/>
                        <a:ea typeface="+mn-ea"/>
                        <a:cs typeface="+mn-cs"/>
                      </a:endParaRPr>
                    </a:p>
                  </a:txBody>
                  <a:tcPr/>
                </a:tc>
              </a:tr>
              <a:tr h="370840">
                <a:tc>
                  <a:txBody>
                    <a:bodyPr/>
                    <a:lstStyle/>
                    <a:p>
                      <a:pPr marL="742950" marR="0" lvl="1" indent="-285750" algn="just" defTabSz="914400" rtl="1" eaLnBrk="1" fontAlgn="auto" latinLnBrk="0" hangingPunct="1">
                        <a:lnSpc>
                          <a:spcPct val="100000"/>
                        </a:lnSpc>
                        <a:spcBef>
                          <a:spcPts val="0"/>
                        </a:spcBef>
                        <a:spcAft>
                          <a:spcPts val="0"/>
                        </a:spcAft>
                        <a:buClrTx/>
                        <a:buSzTx/>
                        <a:buFont typeface="Wingdings" pitchFamily="2" charset="2"/>
                        <a:buChar char="q"/>
                        <a:tabLst/>
                        <a:defRPr/>
                      </a:pPr>
                      <a:r>
                        <a:rPr lang="ar-AE" sz="1800" kern="1200" dirty="0" smtClean="0">
                          <a:solidFill>
                            <a:schemeClr val="dk1"/>
                          </a:solidFill>
                          <a:latin typeface="+mn-lt"/>
                          <a:ea typeface="+mn-ea"/>
                          <a:cs typeface="+mn-cs"/>
                        </a:rPr>
                        <a:t>الإفطار الشهري</a:t>
                      </a:r>
                      <a:endParaRPr lang="en-US" sz="1800" kern="1200" dirty="0" smtClean="0">
                        <a:solidFill>
                          <a:schemeClr val="dk1"/>
                        </a:solidFill>
                        <a:latin typeface="+mn-lt"/>
                        <a:ea typeface="+mn-ea"/>
                        <a:cs typeface="+mn-cs"/>
                      </a:endParaRPr>
                    </a:p>
                  </a:txBody>
                  <a:tcPr/>
                </a:tc>
              </a:tr>
              <a:tr h="370840">
                <a:tc>
                  <a:txBody>
                    <a:bodyPr/>
                    <a:lstStyle/>
                    <a:p>
                      <a:pPr marL="742950" lvl="1" indent="-285750" algn="r" rtl="1">
                        <a:buFont typeface="Wingdings" pitchFamily="2" charset="2"/>
                        <a:buChar char="q"/>
                      </a:pPr>
                      <a:r>
                        <a:rPr lang="ar-AE" dirty="0" smtClean="0"/>
                        <a:t>فعاليات نادي الموارد البشرية</a:t>
                      </a:r>
                      <a:endParaRPr lang="en-US" dirty="0"/>
                    </a:p>
                  </a:txBody>
                  <a:tcPr/>
                </a:tc>
              </a:tr>
              <a:tr h="370840">
                <a:tc>
                  <a:txBody>
                    <a:bodyPr/>
                    <a:lstStyle/>
                    <a:p>
                      <a:pPr marL="742950" lvl="1" indent="-285750" algn="r" rtl="1">
                        <a:buFont typeface="Wingdings" pitchFamily="2" charset="2"/>
                        <a:buChar char="q"/>
                      </a:pPr>
                      <a:r>
                        <a:rPr lang="ar-AE" dirty="0" smtClean="0"/>
                        <a:t>الدورات</a:t>
                      </a:r>
                      <a:r>
                        <a:rPr lang="ar-AE" baseline="0" dirty="0" smtClean="0"/>
                        <a:t> التدريبية بالتنسيق مع معارف</a:t>
                      </a:r>
                      <a:endParaRPr lang="en-US" dirty="0"/>
                    </a:p>
                  </a:txBody>
                  <a:tcPr/>
                </a:tc>
              </a:tr>
              <a:tr h="370840">
                <a:tc>
                  <a:txBody>
                    <a:bodyPr/>
                    <a:lstStyle/>
                    <a:p>
                      <a:pPr marL="742950" lvl="1" indent="-285750" algn="r" rtl="1">
                        <a:buFont typeface="Wingdings" pitchFamily="2" charset="2"/>
                        <a:buChar char="q"/>
                      </a:pPr>
                      <a:r>
                        <a:rPr lang="ar-AE" dirty="0" smtClean="0"/>
                        <a:t>البوابة</a:t>
                      </a:r>
                      <a:r>
                        <a:rPr lang="ar-AE" baseline="0" dirty="0" smtClean="0"/>
                        <a:t> الداخلية</a:t>
                      </a:r>
                      <a:endParaRPr lang="en-US" dirty="0"/>
                    </a:p>
                  </a:txBody>
                  <a:tcPr/>
                </a:tc>
              </a:tr>
              <a:tr h="370840">
                <a:tc>
                  <a:txBody>
                    <a:bodyPr/>
                    <a:lstStyle/>
                    <a:p>
                      <a:pPr marL="742950" lvl="1" indent="-285750" algn="r" rtl="1">
                        <a:buFont typeface="Wingdings" pitchFamily="2" charset="2"/>
                        <a:buChar char="q"/>
                      </a:pPr>
                      <a:r>
                        <a:rPr lang="ar-AE" dirty="0" smtClean="0"/>
                        <a:t>الموقع الإلكتروني للهيئة</a:t>
                      </a:r>
                      <a:endParaRPr lang="en-US" dirty="0"/>
                    </a:p>
                  </a:txBody>
                  <a:tcPr/>
                </a:tc>
              </a:tr>
            </a:tbl>
          </a:graphicData>
        </a:graphic>
      </p:graphicFrame>
    </p:spTree>
    <p:extLst>
      <p:ext uri="{BB962C8B-B14F-4D97-AF65-F5344CB8AC3E}">
        <p14:creationId xmlns:p14="http://schemas.microsoft.com/office/powerpoint/2010/main" val="9386139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ar-AE" sz="3600" dirty="0" smtClean="0"/>
              <a:t>الية العمل</a:t>
            </a: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55156696"/>
              </p:ext>
            </p:extLst>
          </p:nvPr>
        </p:nvGraphicFramePr>
        <p:xfrm>
          <a:off x="457200" y="1196752"/>
          <a:ext cx="8229600" cy="2966720"/>
        </p:xfrm>
        <a:graphic>
          <a:graphicData uri="http://schemas.openxmlformats.org/drawingml/2006/table">
            <a:tbl>
              <a:tblPr firstRow="1" bandRow="1">
                <a:tableStyleId>{21E4AEA4-8DFA-4A89-87EB-49C32662AFE0}</a:tableStyleId>
              </a:tblPr>
              <a:tblGrid>
                <a:gridCol w="7643192"/>
                <a:gridCol w="586408"/>
              </a:tblGrid>
              <a:tr h="370840">
                <a:tc>
                  <a:txBody>
                    <a:bodyPr/>
                    <a:lstStyle/>
                    <a:p>
                      <a:pPr algn="ctr"/>
                      <a:endParaRPr lang="en-US" dirty="0"/>
                    </a:p>
                  </a:txBody>
                  <a:tcPr/>
                </a:tc>
                <a:tc>
                  <a:txBody>
                    <a:bodyPr/>
                    <a:lstStyle/>
                    <a:p>
                      <a:endParaRPr lang="en-US"/>
                    </a:p>
                  </a:txBody>
                  <a:tcPr/>
                </a:tc>
              </a:tr>
              <a:tr h="370840">
                <a:tc>
                  <a:txBody>
                    <a:bodyPr/>
                    <a:lstStyle/>
                    <a:p>
                      <a:pPr marL="0" marR="0" lvl="0" indent="0" algn="just" defTabSz="914400" rtl="1" eaLnBrk="1" fontAlgn="auto" latinLnBrk="0" hangingPunct="1">
                        <a:lnSpc>
                          <a:spcPct val="100000"/>
                        </a:lnSpc>
                        <a:spcBef>
                          <a:spcPts val="0"/>
                        </a:spcBef>
                        <a:spcAft>
                          <a:spcPts val="0"/>
                        </a:spcAft>
                        <a:buClrTx/>
                        <a:buSzTx/>
                        <a:buFont typeface="Arial" pitchFamily="34" charset="0"/>
                        <a:buNone/>
                        <a:tabLst/>
                        <a:defRPr/>
                      </a:pPr>
                      <a:r>
                        <a:rPr lang="ar-AE" sz="1800" kern="1200" dirty="0" smtClean="0">
                          <a:solidFill>
                            <a:schemeClr val="dk1"/>
                          </a:solidFill>
                          <a:latin typeface="+mn-lt"/>
                          <a:ea typeface="+mn-ea"/>
                          <a:cs typeface="+mn-cs"/>
                        </a:rPr>
                        <a:t>تحديد</a:t>
                      </a:r>
                      <a:r>
                        <a:rPr lang="ar-AE" sz="1800" kern="1200" baseline="0" dirty="0" smtClean="0">
                          <a:solidFill>
                            <a:schemeClr val="dk1"/>
                          </a:solidFill>
                          <a:latin typeface="+mn-lt"/>
                          <a:ea typeface="+mn-ea"/>
                          <a:cs typeface="+mn-cs"/>
                        </a:rPr>
                        <a:t> الإدارات والمبادرات الرئيسية الموجهة لخدمة الموظفين في الهيئة</a:t>
                      </a:r>
                      <a:endParaRPr lang="en-US" sz="1800" kern="1200" dirty="0" smtClean="0">
                        <a:solidFill>
                          <a:schemeClr val="dk1"/>
                        </a:solidFill>
                        <a:latin typeface="+mn-lt"/>
                        <a:ea typeface="+mn-ea"/>
                        <a:cs typeface="+mn-cs"/>
                      </a:endParaRPr>
                    </a:p>
                  </a:txBody>
                  <a:tcPr/>
                </a:tc>
                <a:tc>
                  <a:txBody>
                    <a:bodyPr/>
                    <a:lstStyle/>
                    <a:p>
                      <a:r>
                        <a:rPr lang="ar-AE" dirty="0" smtClean="0"/>
                        <a:t>1</a:t>
                      </a:r>
                      <a:endParaRPr lang="en-US" dirty="0"/>
                    </a:p>
                  </a:txBody>
                  <a:tcPr/>
                </a:tc>
              </a:tr>
              <a:tr h="370840">
                <a:tc>
                  <a:txBody>
                    <a:bodyPr/>
                    <a:lstStyle/>
                    <a:p>
                      <a:pPr marL="0" marR="0" lvl="0" indent="0" algn="just" defTabSz="914400" rtl="1" eaLnBrk="1" fontAlgn="auto" latinLnBrk="0" hangingPunct="1">
                        <a:lnSpc>
                          <a:spcPct val="100000"/>
                        </a:lnSpc>
                        <a:spcBef>
                          <a:spcPts val="0"/>
                        </a:spcBef>
                        <a:spcAft>
                          <a:spcPts val="0"/>
                        </a:spcAft>
                        <a:buClrTx/>
                        <a:buSzTx/>
                        <a:buFont typeface="Arial" pitchFamily="34" charset="0"/>
                        <a:buNone/>
                        <a:tabLst/>
                        <a:defRPr/>
                      </a:pPr>
                      <a:r>
                        <a:rPr lang="ar-AE" sz="1800" kern="1200" dirty="0" smtClean="0">
                          <a:solidFill>
                            <a:schemeClr val="dk1"/>
                          </a:solidFill>
                          <a:latin typeface="+mn-lt"/>
                          <a:ea typeface="+mn-ea"/>
                          <a:cs typeface="+mn-cs"/>
                        </a:rPr>
                        <a:t>تصميم الاستبيانات الخاصة بكل فئة بالتنسيق</a:t>
                      </a:r>
                      <a:r>
                        <a:rPr lang="ar-AE" sz="1800" kern="1200" baseline="0" dirty="0" smtClean="0">
                          <a:solidFill>
                            <a:schemeClr val="dk1"/>
                          </a:solidFill>
                          <a:latin typeface="+mn-lt"/>
                          <a:ea typeface="+mn-ea"/>
                          <a:cs typeface="+mn-cs"/>
                        </a:rPr>
                        <a:t> مع الادارات المعنية</a:t>
                      </a:r>
                      <a:endParaRPr lang="en-US" sz="1800" kern="1200" dirty="0" smtClean="0">
                        <a:solidFill>
                          <a:schemeClr val="dk1"/>
                        </a:solidFill>
                        <a:latin typeface="+mn-lt"/>
                        <a:ea typeface="+mn-ea"/>
                        <a:cs typeface="+mn-cs"/>
                      </a:endParaRPr>
                    </a:p>
                  </a:txBody>
                  <a:tcPr/>
                </a:tc>
                <a:tc>
                  <a:txBody>
                    <a:bodyPr/>
                    <a:lstStyle/>
                    <a:p>
                      <a:r>
                        <a:rPr lang="ar-AE" dirty="0" smtClean="0"/>
                        <a:t>2</a:t>
                      </a:r>
                      <a:endParaRPr lang="en-US" dirty="0"/>
                    </a:p>
                  </a:txBody>
                  <a:tcPr/>
                </a:tc>
              </a:tr>
              <a:tr h="370840">
                <a:tc>
                  <a:txBody>
                    <a:bodyPr/>
                    <a:lstStyle/>
                    <a:p>
                      <a:pPr marL="0" marR="0" lvl="0" indent="0" algn="just" defTabSz="914400" rtl="1" eaLnBrk="1" fontAlgn="auto" latinLnBrk="0" hangingPunct="1">
                        <a:lnSpc>
                          <a:spcPct val="100000"/>
                        </a:lnSpc>
                        <a:spcBef>
                          <a:spcPts val="0"/>
                        </a:spcBef>
                        <a:spcAft>
                          <a:spcPts val="0"/>
                        </a:spcAft>
                        <a:buClrTx/>
                        <a:buSzTx/>
                        <a:buFont typeface="Arial" pitchFamily="34" charset="0"/>
                        <a:buNone/>
                        <a:tabLst/>
                        <a:defRPr/>
                      </a:pPr>
                      <a:r>
                        <a:rPr lang="ar-AE" sz="1800" kern="1200" dirty="0" smtClean="0">
                          <a:solidFill>
                            <a:schemeClr val="dk1"/>
                          </a:solidFill>
                          <a:latin typeface="+mn-lt"/>
                          <a:ea typeface="+mn-ea"/>
                          <a:cs typeface="+mn-cs"/>
                        </a:rPr>
                        <a:t>تحويل</a:t>
                      </a:r>
                      <a:r>
                        <a:rPr lang="ar-AE" sz="1800" kern="1200" baseline="0" dirty="0" smtClean="0">
                          <a:solidFill>
                            <a:schemeClr val="dk1"/>
                          </a:solidFill>
                          <a:latin typeface="+mn-lt"/>
                          <a:ea typeface="+mn-ea"/>
                          <a:cs typeface="+mn-cs"/>
                        </a:rPr>
                        <a:t> الاستبيانات الى استبيانات الكترونية بالتنسيق مع السيد عبدالله السويدي</a:t>
                      </a:r>
                      <a:endParaRPr lang="en-US" sz="1800" kern="1200" dirty="0" smtClean="0">
                        <a:solidFill>
                          <a:schemeClr val="dk1"/>
                        </a:solidFill>
                        <a:latin typeface="+mn-lt"/>
                        <a:ea typeface="+mn-ea"/>
                        <a:cs typeface="+mn-cs"/>
                      </a:endParaRPr>
                    </a:p>
                  </a:txBody>
                  <a:tcPr/>
                </a:tc>
                <a:tc>
                  <a:txBody>
                    <a:bodyPr/>
                    <a:lstStyle/>
                    <a:p>
                      <a:r>
                        <a:rPr lang="ar-AE" dirty="0" smtClean="0"/>
                        <a:t>3</a:t>
                      </a:r>
                      <a:endParaRPr lang="en-US" dirty="0"/>
                    </a:p>
                  </a:txBody>
                  <a:tcPr/>
                </a:tc>
              </a:tr>
              <a:tr h="370840">
                <a:tc>
                  <a:txBody>
                    <a:bodyPr/>
                    <a:lstStyle/>
                    <a:p>
                      <a:pPr marL="0" marR="0" lvl="0" indent="0" algn="just" defTabSz="914400" rtl="1" eaLnBrk="1" fontAlgn="auto" latinLnBrk="0" hangingPunct="1">
                        <a:lnSpc>
                          <a:spcPct val="100000"/>
                        </a:lnSpc>
                        <a:spcBef>
                          <a:spcPts val="0"/>
                        </a:spcBef>
                        <a:spcAft>
                          <a:spcPts val="0"/>
                        </a:spcAft>
                        <a:buClrTx/>
                        <a:buSzTx/>
                        <a:buFont typeface="Arial" pitchFamily="34" charset="0"/>
                        <a:buNone/>
                        <a:tabLst/>
                        <a:defRPr/>
                      </a:pPr>
                      <a:r>
                        <a:rPr lang="ar-AE" sz="1800" kern="1200" dirty="0" smtClean="0">
                          <a:solidFill>
                            <a:schemeClr val="dk1"/>
                          </a:solidFill>
                          <a:latin typeface="+mn-lt"/>
                          <a:ea typeface="+mn-ea"/>
                          <a:cs typeface="+mn-cs"/>
                        </a:rPr>
                        <a:t>توزيع الاستبيانات</a:t>
                      </a:r>
                      <a:endParaRPr lang="en-US" sz="1800" kern="1200" dirty="0" smtClean="0">
                        <a:solidFill>
                          <a:schemeClr val="dk1"/>
                        </a:solidFill>
                        <a:latin typeface="+mn-lt"/>
                        <a:ea typeface="+mn-ea"/>
                        <a:cs typeface="+mn-cs"/>
                      </a:endParaRPr>
                    </a:p>
                  </a:txBody>
                  <a:tcPr/>
                </a:tc>
                <a:tc>
                  <a:txBody>
                    <a:bodyPr/>
                    <a:lstStyle/>
                    <a:p>
                      <a:r>
                        <a:rPr lang="ar-AE" dirty="0" smtClean="0"/>
                        <a:t>4</a:t>
                      </a:r>
                      <a:endParaRPr lang="en-US" dirty="0"/>
                    </a:p>
                  </a:txBody>
                  <a:tcPr/>
                </a:tc>
              </a:tr>
              <a:tr h="370840">
                <a:tc>
                  <a:txBody>
                    <a:bodyPr/>
                    <a:lstStyle/>
                    <a:p>
                      <a:pPr marL="0" marR="0" lvl="0" indent="0" algn="just" defTabSz="914400" rtl="1" eaLnBrk="1" fontAlgn="auto" latinLnBrk="0" hangingPunct="1">
                        <a:lnSpc>
                          <a:spcPct val="100000"/>
                        </a:lnSpc>
                        <a:spcBef>
                          <a:spcPts val="0"/>
                        </a:spcBef>
                        <a:spcAft>
                          <a:spcPts val="0"/>
                        </a:spcAft>
                        <a:buClrTx/>
                        <a:buSzTx/>
                        <a:buFont typeface="Arial" pitchFamily="34" charset="0"/>
                        <a:buNone/>
                        <a:tabLst/>
                        <a:defRPr/>
                      </a:pPr>
                      <a:r>
                        <a:rPr lang="ar-AE" sz="1800" kern="1200" dirty="0" smtClean="0">
                          <a:solidFill>
                            <a:schemeClr val="dk1"/>
                          </a:solidFill>
                          <a:latin typeface="+mn-lt"/>
                          <a:ea typeface="+mn-ea"/>
                          <a:cs typeface="+mn-cs"/>
                        </a:rPr>
                        <a:t>اغلاق</a:t>
                      </a:r>
                      <a:r>
                        <a:rPr lang="ar-AE" sz="1800" kern="1200" baseline="0" dirty="0" smtClean="0">
                          <a:solidFill>
                            <a:schemeClr val="dk1"/>
                          </a:solidFill>
                          <a:latin typeface="+mn-lt"/>
                          <a:ea typeface="+mn-ea"/>
                          <a:cs typeface="+mn-cs"/>
                        </a:rPr>
                        <a:t> الاستبيانات واستلام تقارير البيانات الخاصة بها</a:t>
                      </a:r>
                      <a:endParaRPr lang="en-US" sz="1800" kern="1200" dirty="0" smtClean="0">
                        <a:solidFill>
                          <a:schemeClr val="dk1"/>
                        </a:solidFill>
                        <a:latin typeface="+mn-lt"/>
                        <a:ea typeface="+mn-ea"/>
                        <a:cs typeface="+mn-cs"/>
                      </a:endParaRPr>
                    </a:p>
                  </a:txBody>
                  <a:tcPr/>
                </a:tc>
                <a:tc>
                  <a:txBody>
                    <a:bodyPr/>
                    <a:lstStyle/>
                    <a:p>
                      <a:r>
                        <a:rPr lang="ar-AE" dirty="0" smtClean="0"/>
                        <a:t>5</a:t>
                      </a:r>
                      <a:endParaRPr lang="en-US" dirty="0"/>
                    </a:p>
                  </a:txBody>
                  <a:tcPr/>
                </a:tc>
              </a:tr>
              <a:tr h="370840">
                <a:tc>
                  <a:txBody>
                    <a:bodyPr/>
                    <a:lstStyle/>
                    <a:p>
                      <a:pPr marL="0" marR="0" lvl="0" indent="0" algn="just" defTabSz="914400" rtl="1" eaLnBrk="1" fontAlgn="auto" latinLnBrk="0" hangingPunct="1">
                        <a:lnSpc>
                          <a:spcPct val="100000"/>
                        </a:lnSpc>
                        <a:spcBef>
                          <a:spcPts val="0"/>
                        </a:spcBef>
                        <a:spcAft>
                          <a:spcPts val="0"/>
                        </a:spcAft>
                        <a:buClrTx/>
                        <a:buSzTx/>
                        <a:buFont typeface="Arial" pitchFamily="34" charset="0"/>
                        <a:buNone/>
                        <a:tabLst/>
                        <a:defRPr/>
                      </a:pPr>
                      <a:r>
                        <a:rPr lang="ar-AE" sz="1800" kern="1200" dirty="0" smtClean="0">
                          <a:solidFill>
                            <a:schemeClr val="dk1"/>
                          </a:solidFill>
                          <a:latin typeface="+mn-lt"/>
                          <a:ea typeface="+mn-ea"/>
                          <a:cs typeface="+mn-cs"/>
                        </a:rPr>
                        <a:t>اعداد تقرير حول نتائج الاستبيانات وعرضه على قيادات</a:t>
                      </a:r>
                      <a:r>
                        <a:rPr lang="ar-AE" sz="1800" kern="1200" baseline="0" dirty="0" smtClean="0">
                          <a:solidFill>
                            <a:schemeClr val="dk1"/>
                          </a:solidFill>
                          <a:latin typeface="+mn-lt"/>
                          <a:ea typeface="+mn-ea"/>
                          <a:cs typeface="+mn-cs"/>
                        </a:rPr>
                        <a:t> الهيئة والمعنيين </a:t>
                      </a:r>
                      <a:endParaRPr lang="en-US" sz="1800" kern="1200" dirty="0" smtClean="0">
                        <a:solidFill>
                          <a:schemeClr val="dk1"/>
                        </a:solidFill>
                        <a:latin typeface="+mn-lt"/>
                        <a:ea typeface="+mn-ea"/>
                        <a:cs typeface="+mn-cs"/>
                      </a:endParaRPr>
                    </a:p>
                  </a:txBody>
                  <a:tcPr/>
                </a:tc>
                <a:tc>
                  <a:txBody>
                    <a:bodyPr/>
                    <a:lstStyle/>
                    <a:p>
                      <a:r>
                        <a:rPr lang="ar-AE" dirty="0" smtClean="0"/>
                        <a:t>6</a:t>
                      </a:r>
                      <a:endParaRPr lang="en-US" dirty="0"/>
                    </a:p>
                  </a:txBody>
                  <a:tcPr/>
                </a:tc>
              </a:tr>
              <a:tr h="370840">
                <a:tc>
                  <a:txBody>
                    <a:bodyPr/>
                    <a:lstStyle/>
                    <a:p>
                      <a:pPr marL="0" marR="0" lvl="0" indent="0" algn="just" defTabSz="914400" rtl="1" eaLnBrk="1" fontAlgn="auto" latinLnBrk="0" hangingPunct="1">
                        <a:lnSpc>
                          <a:spcPct val="100000"/>
                        </a:lnSpc>
                        <a:spcBef>
                          <a:spcPts val="0"/>
                        </a:spcBef>
                        <a:spcAft>
                          <a:spcPts val="0"/>
                        </a:spcAft>
                        <a:buClrTx/>
                        <a:buSzTx/>
                        <a:buFont typeface="Arial" pitchFamily="34" charset="0"/>
                        <a:buNone/>
                        <a:tabLst/>
                        <a:defRPr/>
                      </a:pPr>
                      <a:r>
                        <a:rPr lang="ar-AE" sz="1800" kern="1200" dirty="0" smtClean="0">
                          <a:solidFill>
                            <a:schemeClr val="dk1"/>
                          </a:solidFill>
                          <a:latin typeface="+mn-lt"/>
                          <a:ea typeface="+mn-ea"/>
                          <a:cs typeface="+mn-cs"/>
                        </a:rPr>
                        <a:t>الاتفاق</a:t>
                      </a:r>
                      <a:r>
                        <a:rPr lang="ar-AE" sz="1800" kern="1200" baseline="0" dirty="0" smtClean="0">
                          <a:solidFill>
                            <a:schemeClr val="dk1"/>
                          </a:solidFill>
                          <a:latin typeface="+mn-lt"/>
                          <a:ea typeface="+mn-ea"/>
                          <a:cs typeface="+mn-cs"/>
                        </a:rPr>
                        <a:t> على الاجراءات التصحيحية ومتابعة المعنيين في تنفيذها</a:t>
                      </a:r>
                      <a:endParaRPr lang="en-US" sz="1800" kern="1200" dirty="0" smtClean="0">
                        <a:solidFill>
                          <a:schemeClr val="dk1"/>
                        </a:solidFill>
                        <a:latin typeface="+mn-lt"/>
                        <a:ea typeface="+mn-ea"/>
                        <a:cs typeface="+mn-cs"/>
                      </a:endParaRPr>
                    </a:p>
                  </a:txBody>
                  <a:tcPr/>
                </a:tc>
                <a:tc>
                  <a:txBody>
                    <a:bodyPr/>
                    <a:lstStyle/>
                    <a:p>
                      <a:r>
                        <a:rPr lang="ar-AE" dirty="0" smtClean="0"/>
                        <a:t>7</a:t>
                      </a:r>
                      <a:endParaRPr lang="en-US" dirty="0"/>
                    </a:p>
                  </a:txBody>
                  <a:tcPr/>
                </a:tc>
              </a:tr>
            </a:tbl>
          </a:graphicData>
        </a:graphic>
      </p:graphicFrame>
      <p:sp>
        <p:nvSpPr>
          <p:cNvPr id="3" name="TextBox 2"/>
          <p:cNvSpPr txBox="1"/>
          <p:nvPr/>
        </p:nvSpPr>
        <p:spPr>
          <a:xfrm>
            <a:off x="539552" y="4869160"/>
            <a:ext cx="8136904" cy="1200329"/>
          </a:xfrm>
          <a:prstGeom prst="rect">
            <a:avLst/>
          </a:prstGeom>
          <a:noFill/>
        </p:spPr>
        <p:txBody>
          <a:bodyPr wrap="square" rtlCol="0">
            <a:spAutoFit/>
          </a:bodyPr>
          <a:lstStyle/>
          <a:p>
            <a:pPr marL="285750" indent="-285750" algn="just" rtl="1">
              <a:buFont typeface="Arial" pitchFamily="34" charset="0"/>
              <a:buChar char="•"/>
            </a:pPr>
            <a:r>
              <a:rPr lang="ar-AE" dirty="0" smtClean="0">
                <a:solidFill>
                  <a:srgbClr val="FF0000"/>
                </a:solidFill>
              </a:rPr>
              <a:t>تم توزيع الاستبيانات خلال الفترة (ديسمبر 2014 – يناير 2015) وبناءً على ذلك النتائج متعلقة بالفترة الماضية عن العام 2014 </a:t>
            </a:r>
          </a:p>
          <a:p>
            <a:pPr marL="285750" indent="-285750" algn="just" rtl="1">
              <a:buFont typeface="Arial" pitchFamily="34" charset="0"/>
              <a:buChar char="•"/>
            </a:pPr>
            <a:r>
              <a:rPr lang="ar-AE" dirty="0" smtClean="0">
                <a:solidFill>
                  <a:srgbClr val="FF0000"/>
                </a:solidFill>
              </a:rPr>
              <a:t>يجب الاخذ بعين الاعتبار تغييرات جديدة حصلت بعد اغلاق الاستبيان اهمها الموقع الإلكتروني الجديد وفعالية الرفاه الوظيفي</a:t>
            </a:r>
          </a:p>
        </p:txBody>
      </p:sp>
    </p:spTree>
    <p:extLst>
      <p:ext uri="{BB962C8B-B14F-4D97-AF65-F5344CB8AC3E}">
        <p14:creationId xmlns:p14="http://schemas.microsoft.com/office/powerpoint/2010/main" val="15760528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p:cNvGraphicFramePr>
            <a:graphicFrameLocks/>
          </p:cNvGraphicFramePr>
          <p:nvPr>
            <p:extLst>
              <p:ext uri="{D42A27DB-BD31-4B8C-83A1-F6EECF244321}">
                <p14:modId xmlns:p14="http://schemas.microsoft.com/office/powerpoint/2010/main" val="1165948734"/>
              </p:ext>
            </p:extLst>
          </p:nvPr>
        </p:nvGraphicFramePr>
        <p:xfrm>
          <a:off x="107504" y="620688"/>
          <a:ext cx="8964488" cy="370840"/>
        </p:xfrm>
        <a:graphic>
          <a:graphicData uri="http://schemas.openxmlformats.org/drawingml/2006/table">
            <a:tbl>
              <a:tblPr firstRow="1" bandRow="1">
                <a:tableStyleId>{21E4AEA4-8DFA-4A89-87EB-49C32662AFE0}</a:tableStyleId>
              </a:tblPr>
              <a:tblGrid>
                <a:gridCol w="8325715"/>
                <a:gridCol w="638773"/>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ar-AE" sz="1800" dirty="0" smtClean="0"/>
                        <a:t>ملخص نتائج الرضا عن</a:t>
                      </a:r>
                      <a:r>
                        <a:rPr lang="ar-AE" sz="1800" baseline="0" dirty="0" smtClean="0"/>
                        <a:t> الادارات المقدمة للخدمات المشتركة في الهيئة</a:t>
                      </a:r>
                      <a:endParaRPr lang="en-US" dirty="0"/>
                    </a:p>
                  </a:txBody>
                  <a:tcPr/>
                </a:tc>
                <a:tc>
                  <a:txBody>
                    <a:bodyPr/>
                    <a:lstStyle/>
                    <a:p>
                      <a:endParaRPr lang="en-US" dirty="0"/>
                    </a:p>
                  </a:txBody>
                  <a:tcPr/>
                </a:tc>
              </a:tr>
            </a:tbl>
          </a:graphicData>
        </a:graphic>
      </p:graphicFrame>
      <p:sp>
        <p:nvSpPr>
          <p:cNvPr id="9" name="Rectangle 8"/>
          <p:cNvSpPr/>
          <p:nvPr/>
        </p:nvSpPr>
        <p:spPr>
          <a:xfrm rot="16200000">
            <a:off x="5683560" y="2992896"/>
            <a:ext cx="6381328" cy="395536"/>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b="1" dirty="0" smtClean="0"/>
              <a:t>نتائج الإدارات</a:t>
            </a:r>
            <a:endParaRPr lang="en-US" b="1" dirty="0"/>
          </a:p>
        </p:txBody>
      </p:sp>
      <p:graphicFrame>
        <p:nvGraphicFramePr>
          <p:cNvPr id="2" name="Table 1"/>
          <p:cNvGraphicFramePr>
            <a:graphicFrameLocks noGrp="1"/>
          </p:cNvGraphicFramePr>
          <p:nvPr>
            <p:extLst>
              <p:ext uri="{D42A27DB-BD31-4B8C-83A1-F6EECF244321}">
                <p14:modId xmlns:p14="http://schemas.microsoft.com/office/powerpoint/2010/main" val="4005532652"/>
              </p:ext>
            </p:extLst>
          </p:nvPr>
        </p:nvGraphicFramePr>
        <p:xfrm>
          <a:off x="1187624" y="1196752"/>
          <a:ext cx="6264696" cy="1343025"/>
        </p:xfrm>
        <a:graphic>
          <a:graphicData uri="http://schemas.openxmlformats.org/drawingml/2006/table">
            <a:tbl>
              <a:tblPr rtl="1">
                <a:tableStyleId>{8A107856-5554-42FB-B03E-39F5DBC370BA}</a:tableStyleId>
              </a:tblPr>
              <a:tblGrid>
                <a:gridCol w="3938154"/>
                <a:gridCol w="1163271"/>
                <a:gridCol w="1163271"/>
              </a:tblGrid>
              <a:tr h="381000">
                <a:tc>
                  <a:txBody>
                    <a:bodyPr/>
                    <a:lstStyle/>
                    <a:p>
                      <a:pPr algn="l" rtl="0" fontAlgn="ctr"/>
                      <a:r>
                        <a:rPr lang="en-US" sz="1200" b="1" u="none" strike="noStrike" dirty="0">
                          <a:effectLst/>
                          <a:latin typeface="Simplified Arabic" pitchFamily="18" charset="-78"/>
                          <a:cs typeface="Simplified Arabic" pitchFamily="18" charset="-78"/>
                        </a:rPr>
                        <a:t>Answer Options</a:t>
                      </a:r>
                      <a:endParaRPr lang="en-US" sz="1200" b="1" i="0" u="none" strike="noStrike" dirty="0">
                        <a:solidFill>
                          <a:srgbClr val="000000"/>
                        </a:solidFill>
                        <a:effectLst/>
                        <a:latin typeface="Simplified Arabic" pitchFamily="18" charset="-78"/>
                        <a:cs typeface="Simplified Arabic" pitchFamily="18" charset="-78"/>
                      </a:endParaRPr>
                    </a:p>
                  </a:txBody>
                  <a:tcPr marL="9525" marR="9525" marT="9525" marB="0" anchor="ctr"/>
                </a:tc>
                <a:tc>
                  <a:txBody>
                    <a:bodyPr/>
                    <a:lstStyle/>
                    <a:p>
                      <a:pPr algn="ctr" rtl="0" fontAlgn="ctr"/>
                      <a:r>
                        <a:rPr lang="en-US" sz="1200" b="1" u="none" strike="noStrike">
                          <a:effectLst/>
                          <a:latin typeface="Simplified Arabic" pitchFamily="18" charset="-78"/>
                          <a:cs typeface="Simplified Arabic" pitchFamily="18" charset="-78"/>
                        </a:rPr>
                        <a:t>Response Percent</a:t>
                      </a:r>
                      <a:endParaRPr lang="en-US" sz="1200" b="1" i="0" u="none" strike="noStrike">
                        <a:solidFill>
                          <a:srgbClr val="000000"/>
                        </a:solidFill>
                        <a:effectLst/>
                        <a:latin typeface="Simplified Arabic" pitchFamily="18" charset="-78"/>
                        <a:cs typeface="Simplified Arabic" pitchFamily="18" charset="-78"/>
                      </a:endParaRPr>
                    </a:p>
                  </a:txBody>
                  <a:tcPr marL="9525" marR="9525" marT="9525" marB="0" anchor="ctr"/>
                </a:tc>
                <a:tc>
                  <a:txBody>
                    <a:bodyPr/>
                    <a:lstStyle/>
                    <a:p>
                      <a:pPr algn="ctr" rtl="0" fontAlgn="ctr"/>
                      <a:r>
                        <a:rPr lang="en-US" sz="1200" b="1" u="none" strike="noStrike">
                          <a:effectLst/>
                          <a:latin typeface="Simplified Arabic" pitchFamily="18" charset="-78"/>
                          <a:cs typeface="Simplified Arabic" pitchFamily="18" charset="-78"/>
                        </a:rPr>
                        <a:t>Response Count</a:t>
                      </a:r>
                      <a:endParaRPr lang="en-US" sz="1200" b="1" i="0" u="none" strike="noStrike">
                        <a:solidFill>
                          <a:srgbClr val="000000"/>
                        </a:solidFill>
                        <a:effectLst/>
                        <a:latin typeface="Simplified Arabic" pitchFamily="18" charset="-78"/>
                        <a:cs typeface="Simplified Arabic" pitchFamily="18" charset="-78"/>
                      </a:endParaRPr>
                    </a:p>
                  </a:txBody>
                  <a:tcPr marL="9525" marR="9525" marT="9525" marB="0" anchor="ctr"/>
                </a:tc>
              </a:tr>
              <a:tr h="161925">
                <a:tc>
                  <a:txBody>
                    <a:bodyPr/>
                    <a:lstStyle/>
                    <a:p>
                      <a:pPr algn="r" rtl="1" fontAlgn="b"/>
                      <a:r>
                        <a:rPr lang="ar-AE" sz="1200" b="1" u="none" strike="noStrike">
                          <a:effectLst/>
                          <a:latin typeface="Simplified Arabic" pitchFamily="18" charset="-78"/>
                          <a:cs typeface="Simplified Arabic" pitchFamily="18" charset="-78"/>
                        </a:rPr>
                        <a:t>قيادي/ اشرافي</a:t>
                      </a:r>
                      <a:endParaRPr lang="ar-AE" sz="1200" b="1" i="0" u="none" strike="noStrike">
                        <a:effectLst/>
                        <a:latin typeface="Simplified Arabic" pitchFamily="18" charset="-78"/>
                        <a:cs typeface="Simplified Arabic" pitchFamily="18" charset="-78"/>
                      </a:endParaRPr>
                    </a:p>
                  </a:txBody>
                  <a:tcPr marL="9525" marR="9525" marT="9525" marB="0" anchor="b"/>
                </a:tc>
                <a:tc>
                  <a:txBody>
                    <a:bodyPr/>
                    <a:lstStyle/>
                    <a:p>
                      <a:pPr algn="ctr" rtl="0" fontAlgn="ctr"/>
                      <a:r>
                        <a:rPr lang="en-US" sz="1200" b="1" u="none" strike="noStrike">
                          <a:effectLst/>
                          <a:latin typeface="Simplified Arabic" pitchFamily="18" charset="-78"/>
                          <a:cs typeface="Simplified Arabic" pitchFamily="18" charset="-78"/>
                        </a:rPr>
                        <a:t>35.3%</a:t>
                      </a:r>
                      <a:endParaRPr lang="en-US" sz="1200" b="1" i="0" u="none" strike="noStrike">
                        <a:effectLst/>
                        <a:latin typeface="Simplified Arabic" pitchFamily="18" charset="-78"/>
                        <a:cs typeface="Simplified Arabic" pitchFamily="18" charset="-78"/>
                      </a:endParaRPr>
                    </a:p>
                  </a:txBody>
                  <a:tcPr marL="9525" marR="9525" marT="9525" marB="0" anchor="ctr"/>
                </a:tc>
                <a:tc>
                  <a:txBody>
                    <a:bodyPr/>
                    <a:lstStyle/>
                    <a:p>
                      <a:pPr algn="ctr" rtl="0" fontAlgn="ctr"/>
                      <a:r>
                        <a:rPr lang="en-US" sz="1200" b="1" u="none" strike="noStrike">
                          <a:effectLst/>
                          <a:latin typeface="Simplified Arabic" pitchFamily="18" charset="-78"/>
                          <a:cs typeface="Simplified Arabic" pitchFamily="18" charset="-78"/>
                        </a:rPr>
                        <a:t>18</a:t>
                      </a:r>
                      <a:endParaRPr lang="en-US" sz="1200" b="1" i="0" u="none" strike="noStrike">
                        <a:effectLst/>
                        <a:latin typeface="Simplified Arabic" pitchFamily="18" charset="-78"/>
                        <a:cs typeface="Simplified Arabic" pitchFamily="18" charset="-78"/>
                      </a:endParaRPr>
                    </a:p>
                  </a:txBody>
                  <a:tcPr marL="9525" marR="9525" marT="9525" marB="0" anchor="ctr"/>
                </a:tc>
              </a:tr>
              <a:tr h="161925">
                <a:tc>
                  <a:txBody>
                    <a:bodyPr/>
                    <a:lstStyle/>
                    <a:p>
                      <a:pPr algn="r" rtl="1" fontAlgn="b"/>
                      <a:r>
                        <a:rPr lang="ar-AE" sz="1200" b="1" u="none" strike="noStrike">
                          <a:effectLst/>
                          <a:latin typeface="Simplified Arabic" pitchFamily="18" charset="-78"/>
                          <a:cs typeface="Simplified Arabic" pitchFamily="18" charset="-78"/>
                        </a:rPr>
                        <a:t>اداري/ تنفيذي</a:t>
                      </a:r>
                      <a:endParaRPr lang="ar-AE" sz="1200" b="1" i="0" u="none" strike="noStrike">
                        <a:effectLst/>
                        <a:latin typeface="Simplified Arabic" pitchFamily="18" charset="-78"/>
                        <a:cs typeface="Simplified Arabic" pitchFamily="18" charset="-78"/>
                      </a:endParaRPr>
                    </a:p>
                  </a:txBody>
                  <a:tcPr marL="9525" marR="9525" marT="9525" marB="0" anchor="b"/>
                </a:tc>
                <a:tc>
                  <a:txBody>
                    <a:bodyPr/>
                    <a:lstStyle/>
                    <a:p>
                      <a:pPr algn="ctr" rtl="0" fontAlgn="ctr"/>
                      <a:r>
                        <a:rPr lang="en-US" sz="1200" b="1" u="none" strike="noStrike">
                          <a:effectLst/>
                          <a:latin typeface="Simplified Arabic" pitchFamily="18" charset="-78"/>
                          <a:cs typeface="Simplified Arabic" pitchFamily="18" charset="-78"/>
                        </a:rPr>
                        <a:t>37.3%</a:t>
                      </a:r>
                      <a:endParaRPr lang="en-US" sz="1200" b="1" i="0" u="none" strike="noStrike">
                        <a:effectLst/>
                        <a:latin typeface="Simplified Arabic" pitchFamily="18" charset="-78"/>
                        <a:cs typeface="Simplified Arabic" pitchFamily="18" charset="-78"/>
                      </a:endParaRPr>
                    </a:p>
                  </a:txBody>
                  <a:tcPr marL="9525" marR="9525" marT="9525" marB="0" anchor="ctr"/>
                </a:tc>
                <a:tc>
                  <a:txBody>
                    <a:bodyPr/>
                    <a:lstStyle/>
                    <a:p>
                      <a:pPr algn="ctr" rtl="0" fontAlgn="ctr"/>
                      <a:r>
                        <a:rPr lang="en-US" sz="1200" b="1" u="none" strike="noStrike">
                          <a:effectLst/>
                          <a:latin typeface="Simplified Arabic" pitchFamily="18" charset="-78"/>
                          <a:cs typeface="Simplified Arabic" pitchFamily="18" charset="-78"/>
                        </a:rPr>
                        <a:t>19</a:t>
                      </a:r>
                      <a:endParaRPr lang="en-US" sz="1200" b="1" i="0" u="none" strike="noStrike">
                        <a:effectLst/>
                        <a:latin typeface="Simplified Arabic" pitchFamily="18" charset="-78"/>
                        <a:cs typeface="Simplified Arabic" pitchFamily="18" charset="-78"/>
                      </a:endParaRPr>
                    </a:p>
                  </a:txBody>
                  <a:tcPr marL="9525" marR="9525" marT="9525" marB="0" anchor="ctr"/>
                </a:tc>
              </a:tr>
              <a:tr h="161925">
                <a:tc>
                  <a:txBody>
                    <a:bodyPr/>
                    <a:lstStyle/>
                    <a:p>
                      <a:pPr algn="r" rtl="1" fontAlgn="b"/>
                      <a:r>
                        <a:rPr lang="ar-AE" sz="1200" b="1" u="none" strike="noStrike">
                          <a:effectLst/>
                          <a:latin typeface="Simplified Arabic" pitchFamily="18" charset="-78"/>
                          <a:cs typeface="Simplified Arabic" pitchFamily="18" charset="-78"/>
                        </a:rPr>
                        <a:t>تخصصي / فني</a:t>
                      </a:r>
                      <a:endParaRPr lang="ar-AE" sz="1200" b="1" i="0" u="none" strike="noStrike">
                        <a:effectLst/>
                        <a:latin typeface="Simplified Arabic" pitchFamily="18" charset="-78"/>
                        <a:cs typeface="Simplified Arabic" pitchFamily="18" charset="-78"/>
                      </a:endParaRPr>
                    </a:p>
                  </a:txBody>
                  <a:tcPr marL="9525" marR="9525" marT="9525" marB="0" anchor="b"/>
                </a:tc>
                <a:tc>
                  <a:txBody>
                    <a:bodyPr/>
                    <a:lstStyle/>
                    <a:p>
                      <a:pPr algn="ctr" rtl="0" fontAlgn="ctr"/>
                      <a:r>
                        <a:rPr lang="en-US" sz="1200" b="1" u="none" strike="noStrike">
                          <a:effectLst/>
                          <a:latin typeface="Simplified Arabic" pitchFamily="18" charset="-78"/>
                          <a:cs typeface="Simplified Arabic" pitchFamily="18" charset="-78"/>
                        </a:rPr>
                        <a:t>27.5%</a:t>
                      </a:r>
                      <a:endParaRPr lang="en-US" sz="1200" b="1" i="0" u="none" strike="noStrike">
                        <a:effectLst/>
                        <a:latin typeface="Simplified Arabic" pitchFamily="18" charset="-78"/>
                        <a:cs typeface="Simplified Arabic" pitchFamily="18" charset="-78"/>
                      </a:endParaRPr>
                    </a:p>
                  </a:txBody>
                  <a:tcPr marL="9525" marR="9525" marT="9525" marB="0" anchor="ctr"/>
                </a:tc>
                <a:tc>
                  <a:txBody>
                    <a:bodyPr/>
                    <a:lstStyle/>
                    <a:p>
                      <a:pPr algn="ctr" rtl="0" fontAlgn="ctr"/>
                      <a:r>
                        <a:rPr lang="en-US" sz="1200" b="1" u="none" strike="noStrike">
                          <a:effectLst/>
                          <a:latin typeface="Simplified Arabic" pitchFamily="18" charset="-78"/>
                          <a:cs typeface="Simplified Arabic" pitchFamily="18" charset="-78"/>
                        </a:rPr>
                        <a:t>14</a:t>
                      </a:r>
                      <a:endParaRPr lang="en-US" sz="1200" b="1" i="0" u="none" strike="noStrike">
                        <a:effectLst/>
                        <a:latin typeface="Simplified Arabic" pitchFamily="18" charset="-78"/>
                        <a:cs typeface="Simplified Arabic" pitchFamily="18" charset="-78"/>
                      </a:endParaRPr>
                    </a:p>
                  </a:txBody>
                  <a:tcPr marL="9525" marR="9525" marT="9525" marB="0" anchor="ctr"/>
                </a:tc>
              </a:tr>
              <a:tr h="161925">
                <a:tc gridSpan="2">
                  <a:txBody>
                    <a:bodyPr/>
                    <a:lstStyle/>
                    <a:p>
                      <a:pPr algn="r" rtl="0" fontAlgn="b"/>
                      <a:r>
                        <a:rPr lang="en-US" sz="1200" b="1" u="none" strike="noStrike">
                          <a:effectLst/>
                          <a:latin typeface="Simplified Arabic" pitchFamily="18" charset="-78"/>
                          <a:cs typeface="Simplified Arabic" pitchFamily="18" charset="-78"/>
                        </a:rPr>
                        <a:t>answered question</a:t>
                      </a:r>
                      <a:endParaRPr lang="en-US" sz="1200" b="1" i="1" u="none" strike="noStrike">
                        <a:solidFill>
                          <a:srgbClr val="000000"/>
                        </a:solidFill>
                        <a:effectLst/>
                        <a:latin typeface="Simplified Arabic" pitchFamily="18" charset="-78"/>
                        <a:cs typeface="Simplified Arabic" pitchFamily="18" charset="-78"/>
                      </a:endParaRPr>
                    </a:p>
                  </a:txBody>
                  <a:tcPr marL="9525" marR="9525" marT="9525" marB="0" anchor="b"/>
                </a:tc>
                <a:tc hMerge="1">
                  <a:txBody>
                    <a:bodyPr/>
                    <a:lstStyle/>
                    <a:p>
                      <a:endParaRPr lang="en-US"/>
                    </a:p>
                  </a:txBody>
                  <a:tcPr/>
                </a:tc>
                <a:tc>
                  <a:txBody>
                    <a:bodyPr/>
                    <a:lstStyle/>
                    <a:p>
                      <a:pPr algn="r" rtl="0" fontAlgn="b"/>
                      <a:r>
                        <a:rPr lang="en-US" sz="1200" b="1" u="none" strike="noStrike" dirty="0">
                          <a:effectLst/>
                          <a:latin typeface="Simplified Arabic" pitchFamily="18" charset="-78"/>
                          <a:cs typeface="Simplified Arabic" pitchFamily="18" charset="-78"/>
                        </a:rPr>
                        <a:t>51</a:t>
                      </a:r>
                      <a:endParaRPr lang="en-US" sz="1200" b="1" i="0" u="none" strike="noStrike" dirty="0">
                        <a:solidFill>
                          <a:srgbClr val="000000"/>
                        </a:solidFill>
                        <a:effectLst/>
                        <a:latin typeface="Simplified Arabic" pitchFamily="18" charset="-78"/>
                        <a:cs typeface="Simplified Arabic" pitchFamily="18" charset="-78"/>
                      </a:endParaRPr>
                    </a:p>
                  </a:txBody>
                  <a:tcPr marL="9525" marR="9525" marT="9525" marB="0" anchor="b"/>
                </a:tc>
              </a:tr>
              <a:tr h="161925">
                <a:tc gridSpan="2">
                  <a:txBody>
                    <a:bodyPr/>
                    <a:lstStyle/>
                    <a:p>
                      <a:pPr algn="r" rtl="0" fontAlgn="b"/>
                      <a:r>
                        <a:rPr lang="ar-AE" sz="1200" b="1" i="1" u="none" strike="noStrike" dirty="0" smtClean="0">
                          <a:solidFill>
                            <a:srgbClr val="FF0000"/>
                          </a:solidFill>
                          <a:effectLst/>
                          <a:latin typeface="Simplified Arabic" pitchFamily="18" charset="-78"/>
                          <a:cs typeface="Simplified Arabic" pitchFamily="18" charset="-78"/>
                        </a:rPr>
                        <a:t>المستهدف العام (70%)</a:t>
                      </a:r>
                      <a:endParaRPr lang="en-US" sz="1200" b="1" i="1" u="none" strike="noStrike" dirty="0">
                        <a:solidFill>
                          <a:srgbClr val="FF0000"/>
                        </a:solidFill>
                        <a:effectLst/>
                        <a:latin typeface="Simplified Arabic" pitchFamily="18" charset="-78"/>
                        <a:cs typeface="Simplified Arabic" pitchFamily="18" charset="-78"/>
                      </a:endParaRPr>
                    </a:p>
                  </a:txBody>
                  <a:tcPr marL="9525" marR="9525" marT="9525" marB="0" anchor="b"/>
                </a:tc>
                <a:tc hMerge="1">
                  <a:txBody>
                    <a:bodyPr/>
                    <a:lstStyle/>
                    <a:p>
                      <a:endParaRPr lang="en-US"/>
                    </a:p>
                  </a:txBody>
                  <a:tcPr/>
                </a:tc>
                <a:tc>
                  <a:txBody>
                    <a:bodyPr/>
                    <a:lstStyle/>
                    <a:p>
                      <a:pPr algn="r" rtl="0" fontAlgn="b"/>
                      <a:endParaRPr lang="en-US" sz="1200" b="1" i="0" u="none" strike="noStrike" dirty="0">
                        <a:solidFill>
                          <a:srgbClr val="000000"/>
                        </a:solidFill>
                        <a:effectLst/>
                        <a:latin typeface="Simplified Arabic" pitchFamily="18" charset="-78"/>
                        <a:cs typeface="Simplified Arabic" pitchFamily="18" charset="-78"/>
                      </a:endParaRPr>
                    </a:p>
                  </a:txBody>
                  <a:tcPr marL="9525" marR="9525" marT="9525" marB="0" anchor="b"/>
                </a:tc>
              </a:tr>
            </a:tbl>
          </a:graphicData>
        </a:graphic>
      </p:graphicFrame>
      <p:graphicFrame>
        <p:nvGraphicFramePr>
          <p:cNvPr id="7" name="Chart 6"/>
          <p:cNvGraphicFramePr>
            <a:graphicFrameLocks/>
          </p:cNvGraphicFramePr>
          <p:nvPr>
            <p:extLst>
              <p:ext uri="{D42A27DB-BD31-4B8C-83A1-F6EECF244321}">
                <p14:modId xmlns:p14="http://schemas.microsoft.com/office/powerpoint/2010/main" val="2632160124"/>
              </p:ext>
            </p:extLst>
          </p:nvPr>
        </p:nvGraphicFramePr>
        <p:xfrm>
          <a:off x="395536" y="2708920"/>
          <a:ext cx="8064896" cy="33123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540723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p:cNvGraphicFramePr>
            <a:graphicFrameLocks noGrp="1"/>
          </p:cNvGraphicFramePr>
          <p:nvPr>
            <p:ph idx="1"/>
            <p:extLst>
              <p:ext uri="{D42A27DB-BD31-4B8C-83A1-F6EECF244321}">
                <p14:modId xmlns:p14="http://schemas.microsoft.com/office/powerpoint/2010/main" val="2829369191"/>
              </p:ext>
            </p:extLst>
          </p:nvPr>
        </p:nvGraphicFramePr>
        <p:xfrm>
          <a:off x="107504" y="620688"/>
          <a:ext cx="8964488" cy="370840"/>
        </p:xfrm>
        <a:graphic>
          <a:graphicData uri="http://schemas.openxmlformats.org/drawingml/2006/table">
            <a:tbl>
              <a:tblPr firstRow="1" bandRow="1">
                <a:tableStyleId>{21E4AEA4-8DFA-4A89-87EB-49C32662AFE0}</a:tableStyleId>
              </a:tblPr>
              <a:tblGrid>
                <a:gridCol w="8325715"/>
                <a:gridCol w="638773"/>
              </a:tblGrid>
              <a:tr h="3708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800" dirty="0" smtClean="0"/>
                        <a:t>نتائج الرضا العام لموظفي الهيئة</a:t>
                      </a:r>
                      <a:r>
                        <a:rPr lang="ar-AE" sz="1800" baseline="0" dirty="0" smtClean="0"/>
                        <a:t> عن المبادرات الموجهة للموظفين</a:t>
                      </a:r>
                      <a:endParaRPr lang="en-US" dirty="0"/>
                    </a:p>
                  </a:txBody>
                  <a:tcPr/>
                </a:tc>
                <a:tc>
                  <a:txBody>
                    <a:bodyPr/>
                    <a:lstStyle/>
                    <a:p>
                      <a:endParaRPr lang="en-US" dirty="0"/>
                    </a:p>
                  </a:txBody>
                  <a:tcPr/>
                </a:tc>
              </a:tr>
            </a:tbl>
          </a:graphicData>
        </a:graphic>
      </p:graphicFrame>
      <p:graphicFrame>
        <p:nvGraphicFramePr>
          <p:cNvPr id="6" name="Chart 5"/>
          <p:cNvGraphicFramePr>
            <a:graphicFrameLocks/>
          </p:cNvGraphicFramePr>
          <p:nvPr>
            <p:extLst>
              <p:ext uri="{D42A27DB-BD31-4B8C-83A1-F6EECF244321}">
                <p14:modId xmlns:p14="http://schemas.microsoft.com/office/powerpoint/2010/main" val="109877347"/>
              </p:ext>
            </p:extLst>
          </p:nvPr>
        </p:nvGraphicFramePr>
        <p:xfrm>
          <a:off x="539552" y="1124744"/>
          <a:ext cx="7776864" cy="2376264"/>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rot="16200000">
            <a:off x="5683560" y="2992896"/>
            <a:ext cx="6381328" cy="395536"/>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b="1" dirty="0" smtClean="0"/>
              <a:t>نتائج الرضا عن المبادرات الموجهة للموظفين</a:t>
            </a:r>
            <a:endParaRPr lang="en-US" b="1" dirty="0"/>
          </a:p>
        </p:txBody>
      </p:sp>
      <p:graphicFrame>
        <p:nvGraphicFramePr>
          <p:cNvPr id="8" name="Chart 7"/>
          <p:cNvGraphicFramePr>
            <a:graphicFrameLocks/>
          </p:cNvGraphicFramePr>
          <p:nvPr>
            <p:extLst>
              <p:ext uri="{D42A27DB-BD31-4B8C-83A1-F6EECF244321}">
                <p14:modId xmlns:p14="http://schemas.microsoft.com/office/powerpoint/2010/main" val="600634489"/>
              </p:ext>
            </p:extLst>
          </p:nvPr>
        </p:nvGraphicFramePr>
        <p:xfrm>
          <a:off x="539552" y="3573016"/>
          <a:ext cx="7776864"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602404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p:cNvGraphicFramePr>
            <a:graphicFrameLocks/>
          </p:cNvGraphicFramePr>
          <p:nvPr>
            <p:extLst>
              <p:ext uri="{D42A27DB-BD31-4B8C-83A1-F6EECF244321}">
                <p14:modId xmlns:p14="http://schemas.microsoft.com/office/powerpoint/2010/main" val="238123390"/>
              </p:ext>
            </p:extLst>
          </p:nvPr>
        </p:nvGraphicFramePr>
        <p:xfrm>
          <a:off x="35496" y="2348880"/>
          <a:ext cx="9108504" cy="1728192"/>
        </p:xfrm>
        <a:graphic>
          <a:graphicData uri="http://schemas.openxmlformats.org/drawingml/2006/table">
            <a:tbl>
              <a:tblPr firstRow="1" bandRow="1">
                <a:tableStyleId>{21E4AEA4-8DFA-4A89-87EB-49C32662AFE0}</a:tableStyleId>
              </a:tblPr>
              <a:tblGrid>
                <a:gridCol w="8064896"/>
                <a:gridCol w="1043608"/>
              </a:tblGrid>
              <a:tr h="1728192">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ar-AE" sz="3200" b="1" kern="1200" dirty="0" smtClean="0">
                        <a:solidFill>
                          <a:schemeClr val="lt1"/>
                        </a:solidFill>
                        <a:latin typeface="+mn-lt"/>
                        <a:ea typeface="+mn-ea"/>
                        <a:cs typeface="+mn-cs"/>
                      </a:endParaRPr>
                    </a:p>
                    <a:p>
                      <a:pPr marL="0" marR="0" lvl="0" indent="0" algn="ctr" defTabSz="914400" rtl="1" eaLnBrk="1" fontAlgn="auto" latinLnBrk="0" hangingPunct="1">
                        <a:lnSpc>
                          <a:spcPct val="100000"/>
                        </a:lnSpc>
                        <a:spcBef>
                          <a:spcPts val="0"/>
                        </a:spcBef>
                        <a:spcAft>
                          <a:spcPts val="0"/>
                        </a:spcAft>
                        <a:buClrTx/>
                        <a:buSzTx/>
                        <a:buFontTx/>
                        <a:buNone/>
                        <a:tabLst/>
                        <a:defRPr/>
                      </a:pPr>
                      <a:r>
                        <a:rPr lang="ar-AE" sz="3200" b="1" kern="1200" dirty="0" smtClean="0">
                          <a:solidFill>
                            <a:schemeClr val="lt1"/>
                          </a:solidFill>
                          <a:latin typeface="+mn-lt"/>
                          <a:ea typeface="+mn-ea"/>
                          <a:cs typeface="+mn-cs"/>
                        </a:rPr>
                        <a:t>إدارة تقنية المعلومات</a:t>
                      </a:r>
                      <a:endParaRPr lang="en-US" sz="3200" b="1" kern="1200" dirty="0">
                        <a:solidFill>
                          <a:schemeClr val="lt1"/>
                        </a:solidFill>
                        <a:latin typeface="+mn-lt"/>
                        <a:ea typeface="+mn-ea"/>
                        <a:cs typeface="+mn-cs"/>
                      </a:endParaRPr>
                    </a:p>
                  </a:txBody>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ar-AE" sz="3200" b="1" kern="1200" dirty="0" smtClean="0">
                        <a:solidFill>
                          <a:schemeClr val="lt1"/>
                        </a:solidFill>
                        <a:latin typeface="+mn-lt"/>
                        <a:ea typeface="+mn-ea"/>
                        <a:cs typeface="+mn-cs"/>
                      </a:endParaRPr>
                    </a:p>
                    <a:p>
                      <a:pPr marL="0" marR="0" lvl="0" indent="0" algn="ctr" defTabSz="914400" rtl="1" eaLnBrk="1" fontAlgn="auto" latinLnBrk="0" hangingPunct="1">
                        <a:lnSpc>
                          <a:spcPct val="100000"/>
                        </a:lnSpc>
                        <a:spcBef>
                          <a:spcPts val="0"/>
                        </a:spcBef>
                        <a:spcAft>
                          <a:spcPts val="0"/>
                        </a:spcAft>
                        <a:buClrTx/>
                        <a:buSzTx/>
                        <a:buFontTx/>
                        <a:buNone/>
                        <a:tabLst/>
                        <a:defRPr/>
                      </a:pPr>
                      <a:r>
                        <a:rPr lang="ar-AE" sz="3200" b="1" kern="1200" dirty="0" smtClean="0">
                          <a:solidFill>
                            <a:schemeClr val="lt1"/>
                          </a:solidFill>
                          <a:latin typeface="+mn-lt"/>
                          <a:ea typeface="+mn-ea"/>
                          <a:cs typeface="+mn-cs"/>
                        </a:rPr>
                        <a:t>اولاً</a:t>
                      </a:r>
                      <a:endParaRPr lang="en-US" sz="3200" b="1" kern="1200" dirty="0">
                        <a:solidFill>
                          <a:schemeClr val="lt1"/>
                        </a:solidFill>
                        <a:latin typeface="+mn-lt"/>
                        <a:ea typeface="+mn-ea"/>
                        <a:cs typeface="+mn-cs"/>
                      </a:endParaRPr>
                    </a:p>
                  </a:txBody>
                  <a:tcPr/>
                </a:tc>
              </a:tr>
            </a:tbl>
          </a:graphicData>
        </a:graphic>
      </p:graphicFrame>
    </p:spTree>
    <p:extLst>
      <p:ext uri="{BB962C8B-B14F-4D97-AF65-F5344CB8AC3E}">
        <p14:creationId xmlns:p14="http://schemas.microsoft.com/office/powerpoint/2010/main" val="8239007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p:cNvGraphicFramePr>
            <a:graphicFrameLocks noGrp="1"/>
          </p:cNvGraphicFramePr>
          <p:nvPr>
            <p:ph idx="1"/>
            <p:extLst>
              <p:ext uri="{D42A27DB-BD31-4B8C-83A1-F6EECF244321}">
                <p14:modId xmlns:p14="http://schemas.microsoft.com/office/powerpoint/2010/main" val="3133859673"/>
              </p:ext>
            </p:extLst>
          </p:nvPr>
        </p:nvGraphicFramePr>
        <p:xfrm>
          <a:off x="107504" y="620688"/>
          <a:ext cx="8964488" cy="370840"/>
        </p:xfrm>
        <a:graphic>
          <a:graphicData uri="http://schemas.openxmlformats.org/drawingml/2006/table">
            <a:tbl>
              <a:tblPr firstRow="1" bandRow="1">
                <a:tableStyleId>{21E4AEA4-8DFA-4A89-87EB-49C32662AFE0}</a:tableStyleId>
              </a:tblPr>
              <a:tblGrid>
                <a:gridCol w="8325715"/>
                <a:gridCol w="638773"/>
              </a:tblGrid>
              <a:tr h="3708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800" dirty="0" smtClean="0"/>
                        <a:t>نتائج الرضا العام لموظفي الهيئة</a:t>
                      </a:r>
                      <a:r>
                        <a:rPr lang="ar-AE" sz="1800" baseline="0" dirty="0" smtClean="0"/>
                        <a:t> عن ادارة تقنية المعلومات</a:t>
                      </a:r>
                      <a:endParaRPr lang="en-US" dirty="0"/>
                    </a:p>
                  </a:txBody>
                  <a:tcPr/>
                </a:tc>
                <a:tc>
                  <a:txBody>
                    <a:bodyPr/>
                    <a:lstStyle/>
                    <a:p>
                      <a:endParaRPr lang="en-US" dirty="0"/>
                    </a:p>
                  </a:txBody>
                  <a:tcPr/>
                </a:tc>
              </a:tr>
            </a:tbl>
          </a:graphicData>
        </a:graphic>
      </p:graphicFrame>
      <p:sp>
        <p:nvSpPr>
          <p:cNvPr id="9" name="Rectangle 8"/>
          <p:cNvSpPr/>
          <p:nvPr/>
        </p:nvSpPr>
        <p:spPr>
          <a:xfrm rot="16200000">
            <a:off x="5683560" y="2992896"/>
            <a:ext cx="6381328" cy="395536"/>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b="1" dirty="0" smtClean="0"/>
              <a:t>ادارة تقنية المعلومات</a:t>
            </a:r>
            <a:endParaRPr lang="en-US" b="1" dirty="0"/>
          </a:p>
        </p:txBody>
      </p:sp>
      <p:graphicFrame>
        <p:nvGraphicFramePr>
          <p:cNvPr id="6" name="Chart 5"/>
          <p:cNvGraphicFramePr>
            <a:graphicFrameLocks/>
          </p:cNvGraphicFramePr>
          <p:nvPr>
            <p:extLst>
              <p:ext uri="{D42A27DB-BD31-4B8C-83A1-F6EECF244321}">
                <p14:modId xmlns:p14="http://schemas.microsoft.com/office/powerpoint/2010/main" val="3941868673"/>
              </p:ext>
            </p:extLst>
          </p:nvPr>
        </p:nvGraphicFramePr>
        <p:xfrm>
          <a:off x="971600" y="1844824"/>
          <a:ext cx="6696744" cy="339127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996317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p:cNvGraphicFramePr>
            <a:graphicFrameLocks noGrp="1"/>
          </p:cNvGraphicFramePr>
          <p:nvPr>
            <p:ph idx="1"/>
            <p:extLst>
              <p:ext uri="{D42A27DB-BD31-4B8C-83A1-F6EECF244321}">
                <p14:modId xmlns:p14="http://schemas.microsoft.com/office/powerpoint/2010/main" val="4080653611"/>
              </p:ext>
            </p:extLst>
          </p:nvPr>
        </p:nvGraphicFramePr>
        <p:xfrm>
          <a:off x="107504" y="620688"/>
          <a:ext cx="8964488" cy="370840"/>
        </p:xfrm>
        <a:graphic>
          <a:graphicData uri="http://schemas.openxmlformats.org/drawingml/2006/table">
            <a:tbl>
              <a:tblPr firstRow="1" bandRow="1">
                <a:tableStyleId>{21E4AEA4-8DFA-4A89-87EB-49C32662AFE0}</a:tableStyleId>
              </a:tblPr>
              <a:tblGrid>
                <a:gridCol w="8325715"/>
                <a:gridCol w="638773"/>
              </a:tblGrid>
              <a:tr h="3708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800" dirty="0" smtClean="0"/>
                        <a:t>نتائج الرضا العام لموظفي الهيئة</a:t>
                      </a:r>
                      <a:r>
                        <a:rPr lang="ar-AE" sz="1800" baseline="0" dirty="0" smtClean="0"/>
                        <a:t> عن ادارة تقنية المعلومات</a:t>
                      </a:r>
                      <a:endParaRPr lang="en-US" dirty="0"/>
                    </a:p>
                  </a:txBody>
                  <a:tcPr/>
                </a:tc>
                <a:tc>
                  <a:txBody>
                    <a:bodyPr/>
                    <a:lstStyle/>
                    <a:p>
                      <a:endParaRPr lang="en-US" dirty="0"/>
                    </a:p>
                  </a:txBody>
                  <a:tcPr/>
                </a:tc>
              </a:tr>
            </a:tbl>
          </a:graphicData>
        </a:graphic>
      </p:graphicFrame>
      <p:graphicFrame>
        <p:nvGraphicFramePr>
          <p:cNvPr id="8" name="Chart 7"/>
          <p:cNvGraphicFramePr>
            <a:graphicFrameLocks/>
          </p:cNvGraphicFramePr>
          <p:nvPr>
            <p:extLst>
              <p:ext uri="{D42A27DB-BD31-4B8C-83A1-F6EECF244321}">
                <p14:modId xmlns:p14="http://schemas.microsoft.com/office/powerpoint/2010/main" val="3034140886"/>
              </p:ext>
            </p:extLst>
          </p:nvPr>
        </p:nvGraphicFramePr>
        <p:xfrm>
          <a:off x="755576" y="1459023"/>
          <a:ext cx="7128792" cy="3463280"/>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8"/>
          <p:cNvSpPr/>
          <p:nvPr/>
        </p:nvSpPr>
        <p:spPr>
          <a:xfrm rot="16200000">
            <a:off x="5683560" y="2992896"/>
            <a:ext cx="6381328" cy="395536"/>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b="1" dirty="0" smtClean="0"/>
              <a:t>ادارة تقنية المعلومات</a:t>
            </a:r>
            <a:endParaRPr lang="en-US" b="1" dirty="0"/>
          </a:p>
        </p:txBody>
      </p:sp>
      <p:sp>
        <p:nvSpPr>
          <p:cNvPr id="2" name="TextBox 1"/>
          <p:cNvSpPr txBox="1"/>
          <p:nvPr/>
        </p:nvSpPr>
        <p:spPr>
          <a:xfrm>
            <a:off x="611560" y="5517232"/>
            <a:ext cx="7344816" cy="369332"/>
          </a:xfrm>
          <a:prstGeom prst="rect">
            <a:avLst/>
          </a:prstGeom>
          <a:noFill/>
        </p:spPr>
        <p:txBody>
          <a:bodyPr wrap="square" rtlCol="0">
            <a:spAutoFit/>
          </a:bodyPr>
          <a:lstStyle/>
          <a:p>
            <a:pPr algn="r" rtl="1"/>
            <a:r>
              <a:rPr lang="ar-AE" dirty="0" smtClean="0"/>
              <a:t>الموقع الإلكتروني القديم  والبوابة الإلكترونية الحالية للهيئة حيث ان الدراسة تمت بداية العام 2015</a:t>
            </a:r>
            <a:endParaRPr lang="en-US" dirty="0"/>
          </a:p>
        </p:txBody>
      </p:sp>
    </p:spTree>
    <p:extLst>
      <p:ext uri="{BB962C8B-B14F-4D97-AF65-F5344CB8AC3E}">
        <p14:creationId xmlns:p14="http://schemas.microsoft.com/office/powerpoint/2010/main" val="41469226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p:cNvGraphicFramePr>
            <a:graphicFrameLocks noGrp="1"/>
          </p:cNvGraphicFramePr>
          <p:nvPr>
            <p:ph idx="1"/>
            <p:extLst>
              <p:ext uri="{D42A27DB-BD31-4B8C-83A1-F6EECF244321}">
                <p14:modId xmlns:p14="http://schemas.microsoft.com/office/powerpoint/2010/main" val="2437899271"/>
              </p:ext>
            </p:extLst>
          </p:nvPr>
        </p:nvGraphicFramePr>
        <p:xfrm>
          <a:off x="107504" y="620688"/>
          <a:ext cx="8964488" cy="370840"/>
        </p:xfrm>
        <a:graphic>
          <a:graphicData uri="http://schemas.openxmlformats.org/drawingml/2006/table">
            <a:tbl>
              <a:tblPr firstRow="1" bandRow="1">
                <a:tableStyleId>{21E4AEA4-8DFA-4A89-87EB-49C32662AFE0}</a:tableStyleId>
              </a:tblPr>
              <a:tblGrid>
                <a:gridCol w="8325715"/>
                <a:gridCol w="638773"/>
              </a:tblGrid>
              <a:tr h="3708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800" dirty="0" smtClean="0"/>
                        <a:t>نتائج الرضا التفصيلية لموظفي الهيئة</a:t>
                      </a:r>
                      <a:r>
                        <a:rPr lang="ar-AE" sz="1800" baseline="0" dirty="0" smtClean="0"/>
                        <a:t> عن ادارة تقنية المعلومات</a:t>
                      </a:r>
                      <a:endParaRPr lang="en-US" dirty="0"/>
                    </a:p>
                  </a:txBody>
                  <a:tcPr/>
                </a:tc>
                <a:tc>
                  <a:txBody>
                    <a:bodyPr/>
                    <a:lstStyle/>
                    <a:p>
                      <a:endParaRPr lang="en-US" dirty="0"/>
                    </a:p>
                  </a:txBody>
                  <a:tcPr/>
                </a:tc>
              </a:tr>
            </a:tbl>
          </a:graphicData>
        </a:graphic>
      </p:graphicFrame>
      <p:sp>
        <p:nvSpPr>
          <p:cNvPr id="8" name="Rectangle 7"/>
          <p:cNvSpPr/>
          <p:nvPr/>
        </p:nvSpPr>
        <p:spPr>
          <a:xfrm rot="16200000">
            <a:off x="5683560" y="2992896"/>
            <a:ext cx="6381328" cy="395536"/>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b="1" dirty="0" smtClean="0"/>
              <a:t>ادارة تقنية المعلومات</a:t>
            </a:r>
            <a:endParaRPr lang="en-US" b="1" dirty="0"/>
          </a:p>
        </p:txBody>
      </p:sp>
      <p:graphicFrame>
        <p:nvGraphicFramePr>
          <p:cNvPr id="11" name="Chart 10"/>
          <p:cNvGraphicFramePr>
            <a:graphicFrameLocks/>
          </p:cNvGraphicFramePr>
          <p:nvPr>
            <p:extLst>
              <p:ext uri="{D42A27DB-BD31-4B8C-83A1-F6EECF244321}">
                <p14:modId xmlns:p14="http://schemas.microsoft.com/office/powerpoint/2010/main" val="1166844805"/>
              </p:ext>
            </p:extLst>
          </p:nvPr>
        </p:nvGraphicFramePr>
        <p:xfrm>
          <a:off x="251520" y="1124744"/>
          <a:ext cx="8208912" cy="46805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33085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8049</TotalTime>
  <Words>382</Words>
  <Application>Microsoft Office PowerPoint</Application>
  <PresentationFormat>On-screen Show (4:3)</PresentationFormat>
  <Paragraphs>91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  تقرير نتائج استبيان رضا موظفي الهيئة عن الخدمات المشتركة   للعام 2014     فبراير 2015</vt:lpstr>
      <vt:lpstr>PowerPoint Presentation</vt:lpstr>
      <vt:lpstr>الية العمل</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FAHR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Ashraf S. Al Amaireh</dc:creator>
  <cp:lastModifiedBy>Ashraf S. Al Amaireh</cp:lastModifiedBy>
  <cp:revision>113</cp:revision>
  <cp:lastPrinted>2014-08-20T08:14:37Z</cp:lastPrinted>
  <dcterms:created xsi:type="dcterms:W3CDTF">2014-07-08T09:48:46Z</dcterms:created>
  <dcterms:modified xsi:type="dcterms:W3CDTF">2015-02-15T05:56:48Z</dcterms:modified>
</cp:coreProperties>
</file>