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tl="1" saveSubsetFonts="1" bookmarkIdSeed="9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6" r:id="rId2"/>
    <p:sldId id="452" r:id="rId3"/>
    <p:sldId id="453" r:id="rId4"/>
    <p:sldId id="454" r:id="rId5"/>
    <p:sldId id="457" r:id="rId6"/>
    <p:sldId id="455" r:id="rId7"/>
    <p:sldId id="479" r:id="rId8"/>
    <p:sldId id="464" r:id="rId9"/>
    <p:sldId id="471" r:id="rId10"/>
    <p:sldId id="470" r:id="rId11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8A82"/>
    <a:srgbClr val="840A0A"/>
    <a:srgbClr val="A97E77"/>
    <a:srgbClr val="790909"/>
    <a:srgbClr val="F13B3B"/>
    <a:srgbClr val="2F2460"/>
    <a:srgbClr val="FFFF99"/>
    <a:srgbClr val="94665E"/>
    <a:srgbClr val="3A140E"/>
    <a:srgbClr val="4D1B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515" autoAdjust="0"/>
    <p:restoredTop sz="95560" autoAdjust="0"/>
  </p:normalViewPr>
  <p:slideViewPr>
    <p:cSldViewPr>
      <p:cViewPr>
        <p:scale>
          <a:sx n="86" d="100"/>
          <a:sy n="86" d="100"/>
        </p:scale>
        <p:origin x="-178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26" y="-10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207309907157128"/>
          <c:y val="0.20878499562554681"/>
          <c:w val="0.59192166711919636"/>
          <c:h val="0.6570948162729658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النسبة المستهدفة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299435028248588E-2"/>
                  <c:y val="0.468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نسبة الرضا الوظيفي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النسبة المتحققة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7.0621468926553674E-2"/>
                  <c:y val="0.4826388888888889"/>
                </c:manualLayout>
              </c:layout>
              <c:tx>
                <c:rich>
                  <a:bodyPr/>
                  <a:lstStyle/>
                  <a:p>
                    <a:r>
                      <a:rPr lang="ar-AE" dirty="0" smtClean="0"/>
                      <a:t>72</a:t>
                    </a:r>
                    <a:r>
                      <a:rPr lang="en-US" dirty="0" smtClean="0"/>
                      <a:t>.</a:t>
                    </a:r>
                    <a:r>
                      <a:rPr lang="ar-AE" dirty="0" smtClean="0"/>
                      <a:t>29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نسبة الرضا الوظيفي</c:v>
                </c:pt>
              </c:strCache>
            </c:strRef>
          </c:cat>
          <c:val>
            <c:numRef>
              <c:f>Sheet1!$C$2</c:f>
              <c:numCache>
                <c:formatCode>0.00%</c:formatCode>
                <c:ptCount val="1"/>
                <c:pt idx="0">
                  <c:v>0.70850000000000002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6"/>
        <c:gapDepth val="50"/>
        <c:shape val="cylinder"/>
        <c:axId val="205890688"/>
        <c:axId val="205892992"/>
        <c:axId val="0"/>
      </c:bar3DChart>
      <c:catAx>
        <c:axId val="205890688"/>
        <c:scaling>
          <c:orientation val="minMax"/>
        </c:scaling>
        <c:delete val="1"/>
        <c:axPos val="b"/>
        <c:majorTickMark val="none"/>
        <c:minorTickMark val="none"/>
        <c:tickLblPos val="nextTo"/>
        <c:crossAx val="205892992"/>
        <c:crosses val="autoZero"/>
        <c:auto val="1"/>
        <c:lblAlgn val="ctr"/>
        <c:lblOffset val="100"/>
        <c:noMultiLvlLbl val="0"/>
      </c:catAx>
      <c:valAx>
        <c:axId val="205892992"/>
        <c:scaling>
          <c:orientation val="minMax"/>
          <c:max val="1"/>
          <c:min val="0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058906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Sheet1!$C$10:$D$10</c:f>
              <c:strCache>
                <c:ptCount val="2"/>
                <c:pt idx="0">
                  <c:v>رضا المتعاملين لعام 2012</c:v>
                </c:pt>
                <c:pt idx="1">
                  <c:v>رضا المتعاملين لعام 2011</c:v>
                </c:pt>
              </c:strCache>
            </c:strRef>
          </c:cat>
          <c:val>
            <c:numRef>
              <c:f>Sheet1!$C$11:$D$11</c:f>
              <c:numCache>
                <c:formatCode>0%</c:formatCode>
                <c:ptCount val="2"/>
                <c:pt idx="0" formatCode="0.00%">
                  <c:v>0.72289999999999999</c:v>
                </c:pt>
                <c:pt idx="1">
                  <c:v>0.88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8657024"/>
        <c:axId val="208692352"/>
        <c:axId val="0"/>
      </c:bar3DChart>
      <c:catAx>
        <c:axId val="208657024"/>
        <c:scaling>
          <c:orientation val="minMax"/>
        </c:scaling>
        <c:delete val="0"/>
        <c:axPos val="b"/>
        <c:majorTickMark val="out"/>
        <c:minorTickMark val="none"/>
        <c:tickLblPos val="nextTo"/>
        <c:crossAx val="208692352"/>
        <c:crosses val="autoZero"/>
        <c:auto val="1"/>
        <c:lblAlgn val="ctr"/>
        <c:lblOffset val="100"/>
        <c:noMultiLvlLbl val="0"/>
      </c:catAx>
      <c:valAx>
        <c:axId val="20869235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08657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نسبة الرضا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Sheet1!$C$5:$C$8</c:f>
              <c:strCache>
                <c:ptCount val="4"/>
                <c:pt idx="0">
                  <c:v>إدارة السياسات والشؤون القانونية</c:v>
                </c:pt>
                <c:pt idx="1">
                  <c:v>إدارة تخطيط الموارد البشرية</c:v>
                </c:pt>
                <c:pt idx="2">
                  <c:v>إدارة المشروعات والبرامج</c:v>
                </c:pt>
                <c:pt idx="3">
                  <c:v>إدارة نظم معلومات الموارد البشرية</c:v>
                </c:pt>
              </c:strCache>
            </c:strRef>
          </c:cat>
          <c:val>
            <c:numRef>
              <c:f>Sheet1!$D$5:$D$8</c:f>
              <c:numCache>
                <c:formatCode>0.00%</c:formatCode>
                <c:ptCount val="4"/>
                <c:pt idx="0">
                  <c:v>0.76019999999999999</c:v>
                </c:pt>
                <c:pt idx="1">
                  <c:v>0.71440000000000003</c:v>
                </c:pt>
                <c:pt idx="2">
                  <c:v>0.71889999999999998</c:v>
                </c:pt>
                <c:pt idx="3">
                  <c:v>0.73129999999999995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93344"/>
        <c:axId val="210420864"/>
      </c:barChart>
      <c:catAx>
        <c:axId val="210393344"/>
        <c:scaling>
          <c:orientation val="minMax"/>
        </c:scaling>
        <c:delete val="0"/>
        <c:axPos val="b"/>
        <c:majorTickMark val="none"/>
        <c:minorTickMark val="none"/>
        <c:tickLblPos val="nextTo"/>
        <c:crossAx val="210420864"/>
        <c:crosses val="autoZero"/>
        <c:auto val="1"/>
        <c:lblAlgn val="ctr"/>
        <c:lblOffset val="100"/>
        <c:noMultiLvlLbl val="0"/>
      </c:catAx>
      <c:valAx>
        <c:axId val="210420864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2103933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51" y="0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BB051E0-337A-404A-94E7-BE525F466ED4}" type="datetimeFigureOut">
              <a:rPr lang="en-US"/>
              <a:pPr>
                <a:defRPr/>
              </a:pPr>
              <a:t>10/1/2015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796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51" y="8829796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85E9A2-2DA2-450B-932C-697D0997E8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06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551" y="0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4BBE51-2E50-43F4-B73E-94A760CABE2C}" type="datetimeFigureOut">
              <a:rPr lang="en-US"/>
              <a:pPr>
                <a:defRPr/>
              </a:pPr>
              <a:t>10/1/2015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81" tIns="45790" rIns="91581" bIns="4579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6385"/>
            <a:ext cx="5505450" cy="4183084"/>
          </a:xfrm>
          <a:prstGeom prst="rect">
            <a:avLst/>
          </a:prstGeom>
        </p:spPr>
        <p:txBody>
          <a:bodyPr vert="horz" lIns="91581" tIns="45790" rIns="91581" bIns="457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796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551" y="8829796"/>
            <a:ext cx="2982656" cy="465118"/>
          </a:xfrm>
          <a:prstGeom prst="rect">
            <a:avLst/>
          </a:prstGeom>
        </p:spPr>
        <p:txBody>
          <a:bodyPr vert="horz" lIns="91581" tIns="45790" rIns="91581" bIns="457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564D41-FA42-40DE-8044-F9E3E37EB3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97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 userDrawn="1"/>
        </p:nvSpPr>
        <p:spPr bwMode="auto">
          <a:xfrm>
            <a:off x="3810000" y="38100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endParaRPr lang="en-US" sz="1100" dirty="0" smtClean="0">
              <a:solidFill>
                <a:srgbClr val="D9D9D9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53008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60388"/>
            <a:ext cx="12573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931711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ar-AE"/>
              <a:t>الهيئة الاتحادية للموارد البشرية الحكومية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F35E5-1DF4-433B-B97D-846AB5267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9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3" r:id="rId3"/>
  </p:sldLayoutIdLst>
  <p:transition spd="med">
    <p:randomBar dir="vert"/>
  </p:transition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449763"/>
          </a:xfrm>
        </p:spPr>
        <p:txBody>
          <a:bodyPr/>
          <a:lstStyle/>
          <a:p>
            <a:pPr marL="0" indent="0" algn="r">
              <a:buNone/>
            </a:pPr>
            <a:r>
              <a:rPr lang="ar-AE" sz="2400" b="1" u="sng" dirty="0" smtClean="0"/>
              <a:t>الأجندة</a:t>
            </a:r>
          </a:p>
          <a:p>
            <a:pPr algn="r" rtl="1"/>
            <a:r>
              <a:rPr lang="ar-AE" sz="2400" dirty="0" smtClean="0"/>
              <a:t>منهجية الدراسة والعينة</a:t>
            </a:r>
          </a:p>
          <a:p>
            <a:pPr algn="r" rtl="1"/>
            <a:r>
              <a:rPr lang="ar-AE" sz="2400" dirty="0" smtClean="0"/>
              <a:t>مفتاح النتائج</a:t>
            </a:r>
          </a:p>
          <a:p>
            <a:pPr algn="r" rtl="1"/>
            <a:r>
              <a:rPr lang="ar-AE" sz="2400" dirty="0" smtClean="0"/>
              <a:t>رضا المتعاملين المتحقق 2012 </a:t>
            </a:r>
          </a:p>
          <a:p>
            <a:pPr algn="r" rtl="1"/>
            <a:r>
              <a:rPr lang="ar-AE" sz="2400" dirty="0" smtClean="0"/>
              <a:t>دراسة مقارنة لمستوى الرضا 2011 و2012</a:t>
            </a:r>
          </a:p>
          <a:p>
            <a:pPr algn="r" rtl="1"/>
            <a:r>
              <a:rPr lang="ar-AE" sz="2400" dirty="0" smtClean="0"/>
              <a:t>مواطن القوة والضعف على مستوى الهيئة/</a:t>
            </a:r>
            <a:r>
              <a:rPr lang="ar-AE" sz="2400" dirty="0" err="1" smtClean="0"/>
              <a:t>الادارات</a:t>
            </a:r>
            <a:r>
              <a:rPr lang="ar-AE" sz="2400" dirty="0" smtClean="0"/>
              <a:t>/المحاور</a:t>
            </a:r>
            <a:endParaRPr lang="en-US" sz="2400" dirty="0" smtClean="0"/>
          </a:p>
          <a:p>
            <a:pPr algn="r" rtl="1"/>
            <a:r>
              <a:rPr lang="ar-AE" sz="2400" dirty="0" smtClean="0"/>
              <a:t>خطط ومبادرات تعزيز مواطن القوة وتحسين مواطن الضعف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26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477000" y="1243928"/>
            <a:ext cx="2562225" cy="407743"/>
          </a:xfrm>
          <a:prstGeom prst="rect">
            <a:avLst/>
          </a:prstGeom>
          <a:solidFill>
            <a:srgbClr val="D6E3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2352" rIns="0" bIns="38088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>
              <a:tabLst>
                <a:tab pos="2101850" algn="l"/>
              </a:tabLst>
            </a:pPr>
            <a:r>
              <a:rPr lang="ar-JO" sz="1400" b="1" dirty="0">
                <a:latin typeface="mohammad bold art 1"/>
              </a:rPr>
              <a:t>نتيجة </a:t>
            </a:r>
            <a:r>
              <a:rPr lang="ar-AE" sz="1400" b="1" dirty="0">
                <a:latin typeface="mohammad bold art 1"/>
              </a:rPr>
              <a:t>رضا المتعاملين  </a:t>
            </a:r>
            <a:r>
              <a:rPr lang="ar-AE" sz="1400" b="1" dirty="0" smtClean="0">
                <a:latin typeface="mohammad bold art 1"/>
              </a:rPr>
              <a:t>وسائل الاتصال</a:t>
            </a:r>
            <a:endParaRPr lang="en-US" sz="1400" b="1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33088"/>
              </p:ext>
            </p:extLst>
          </p:nvPr>
        </p:nvGraphicFramePr>
        <p:xfrm>
          <a:off x="1219201" y="1818234"/>
          <a:ext cx="7696200" cy="2220365"/>
        </p:xfrm>
        <a:graphic>
          <a:graphicData uri="http://schemas.openxmlformats.org/drawingml/2006/table">
            <a:tbl>
              <a:tblPr rtl="1" firstRow="1" firstCol="1" bandRow="1" bandCol="1"/>
              <a:tblGrid>
                <a:gridCol w="3839347"/>
                <a:gridCol w="3856853"/>
              </a:tblGrid>
              <a:tr h="31719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الإجابة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ترتيب الأولوية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1719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البريد الإلكتروني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1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19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الهاتف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2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19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الحضور الشخصي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19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المراسلات الورقية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4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19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Simplified Arabic"/>
                          <a:ea typeface="Times New Roman"/>
                        </a:rPr>
                        <a:t>SMS</a:t>
                      </a: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الرسائل القصيرة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5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19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الفاكس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6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99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257800"/>
          </a:xfrm>
        </p:spPr>
        <p:txBody>
          <a:bodyPr/>
          <a:lstStyle/>
          <a:p>
            <a:pPr marL="0" indent="0" algn="r">
              <a:buNone/>
            </a:pPr>
            <a:r>
              <a:rPr lang="ar-AE" sz="2800" b="1" u="sng" dirty="0" smtClean="0">
                <a:latin typeface="Traditional Arabic" pitchFamily="18" charset="-78"/>
                <a:cs typeface="Traditional Arabic" pitchFamily="18" charset="-78"/>
              </a:rPr>
              <a:t>المقدمة</a:t>
            </a:r>
            <a:endParaRPr lang="ar-AE" sz="2400" b="1" u="sng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r" rtl="1">
              <a:buNone/>
            </a:pPr>
            <a:endParaRPr lang="ar-AE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JO" sz="2400" b="1" dirty="0"/>
              <a:t>يأتي هذا التقرير في إطار </a:t>
            </a:r>
            <a:r>
              <a:rPr lang="ar-JO" sz="2400" b="1" dirty="0" smtClean="0"/>
              <a:t>الحصول </a:t>
            </a:r>
            <a:r>
              <a:rPr lang="ar-JO" sz="2400" b="1" dirty="0"/>
              <a:t>على التغذية الراجعة من المتعاملين الخارجيين في عمليات التطوير و التحديث للوصول إلى منهجيات محددة تستجيب لاحتياجات وتوقعات المتعاملين و بالتالي بلوغ مستوى مقبول من </a:t>
            </a:r>
            <a:r>
              <a:rPr lang="ar-JO" sz="2400" b="1" dirty="0" smtClean="0"/>
              <a:t>الرضا</a:t>
            </a:r>
            <a:endParaRPr lang="ar-AE" sz="2400" b="1" dirty="0" smtClean="0"/>
          </a:p>
          <a:p>
            <a:pPr algn="r" rtl="1"/>
            <a:r>
              <a:rPr lang="ar-JO" sz="2400" b="1" dirty="0"/>
              <a:t>الآلية المتبعة تعتمد على جمع الاستبيانات من خلال نظام الاستبيانات الإلكتروني المتخصص ثم تحليل نتائج الاستبيانات بطرق علمية إحصائية.</a:t>
            </a:r>
            <a:endParaRPr lang="en-US" sz="2400" dirty="0"/>
          </a:p>
          <a:p>
            <a:pPr algn="r" rtl="1"/>
            <a:r>
              <a:rPr lang="ar-AE" sz="2400" b="1" dirty="0" smtClean="0"/>
              <a:t>كما </a:t>
            </a:r>
            <a:r>
              <a:rPr lang="ar-JO" sz="2400" b="1" dirty="0" smtClean="0"/>
              <a:t>تم </a:t>
            </a:r>
            <a:r>
              <a:rPr lang="ar-JO" sz="2400" b="1" dirty="0"/>
              <a:t>توزيع الاستبيان على  عدد من متعاملي الهيئة المستخدمين لنظام بياناتي حيث تفاعل مع هذا الاستبيان 101 عينة و كانت نتيجة الرضا العام عن نظام بياناتي  73.29%.</a:t>
            </a:r>
            <a:endParaRPr lang="en-US" sz="2400" dirty="0"/>
          </a:p>
          <a:p>
            <a:pPr algn="r" rtl="1"/>
            <a:endParaRPr lang="en-US" sz="2400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3994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AE" sz="2800" b="1" u="sng" dirty="0" smtClean="0">
                <a:latin typeface="Traditional Arabic" pitchFamily="18" charset="-78"/>
                <a:cs typeface="Traditional Arabic" pitchFamily="18" charset="-78"/>
              </a:rPr>
              <a:t>منهجية </a:t>
            </a:r>
            <a:r>
              <a:rPr lang="ar-AE" sz="2800" b="1" u="sng" dirty="0">
                <a:latin typeface="Traditional Arabic" pitchFamily="18" charset="-78"/>
                <a:cs typeface="Traditional Arabic" pitchFamily="18" charset="-78"/>
              </a:rPr>
              <a:t>الدراسة </a:t>
            </a:r>
            <a:r>
              <a:rPr lang="ar-AE" sz="2800" b="1" u="sng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endParaRPr lang="ar-AE" sz="2800" b="1" u="sng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r">
              <a:buNone/>
            </a:pPr>
            <a:endParaRPr lang="ar-AE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r">
              <a:buNone/>
            </a:pPr>
            <a:r>
              <a:rPr lang="ar-AE" sz="2400" b="1" u="sng" dirty="0" smtClean="0">
                <a:latin typeface="Traditional Arabic" pitchFamily="18" charset="-78"/>
                <a:cs typeface="Traditional Arabic" pitchFamily="18" charset="-78"/>
              </a:rPr>
              <a:t>الآلية </a:t>
            </a:r>
            <a:r>
              <a:rPr lang="ar-AE" sz="2400" b="1" u="sng" dirty="0">
                <a:latin typeface="Traditional Arabic" pitchFamily="18" charset="-78"/>
                <a:cs typeface="Traditional Arabic" pitchFamily="18" charset="-78"/>
              </a:rPr>
              <a:t>المتبعة: </a:t>
            </a:r>
          </a:p>
          <a:p>
            <a:pPr marL="0" indent="0" algn="r">
              <a:buNone/>
            </a:pPr>
            <a:r>
              <a:rPr lang="ar-AE" sz="2400" dirty="0">
                <a:latin typeface="Traditional Arabic" pitchFamily="18" charset="-78"/>
                <a:cs typeface="Traditional Arabic" pitchFamily="18" charset="-78"/>
              </a:rPr>
              <a:t>-جمع الاستبيانات من خلال نظام الاستبيانات الالكتروني المتخصص ثم تحليل نتائج الاستبيانات بطرق </a:t>
            </a:r>
            <a:endParaRPr lang="ar-AE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indent="0" algn="r">
              <a:buNone/>
            </a:pPr>
            <a:r>
              <a:rPr lang="ar-AE" sz="2400" dirty="0" smtClean="0">
                <a:latin typeface="Traditional Arabic" pitchFamily="18" charset="-78"/>
                <a:cs typeface="Traditional Arabic" pitchFamily="18" charset="-78"/>
              </a:rPr>
              <a:t>علمية </a:t>
            </a:r>
            <a:r>
              <a:rPr lang="ar-AE" sz="2400" dirty="0">
                <a:latin typeface="Traditional Arabic" pitchFamily="18" charset="-78"/>
                <a:cs typeface="Traditional Arabic" pitchFamily="18" charset="-78"/>
              </a:rPr>
              <a:t>احصائية</a:t>
            </a:r>
          </a:p>
          <a:p>
            <a:pPr algn="r">
              <a:buFontTx/>
              <a:buChar char="-"/>
            </a:pPr>
            <a:r>
              <a:rPr lang="ar-AE" sz="2400" dirty="0" smtClean="0">
                <a:latin typeface="Traditional Arabic" pitchFamily="18" charset="-78"/>
                <a:cs typeface="Traditional Arabic" pitchFamily="18" charset="-78"/>
              </a:rPr>
              <a:t>تم </a:t>
            </a:r>
            <a:r>
              <a:rPr lang="ar-AE" sz="2400" dirty="0">
                <a:latin typeface="Traditional Arabic" pitchFamily="18" charset="-78"/>
                <a:cs typeface="Traditional Arabic" pitchFamily="18" charset="-78"/>
              </a:rPr>
              <a:t>التعامل مع المعلومات الواردة بالاستبيان بسرية تامة ومن خلال طرف محايد </a:t>
            </a:r>
            <a:endParaRPr lang="en-US" sz="2400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>
              <a:buFontTx/>
              <a:buChar char="-"/>
            </a:pPr>
            <a:r>
              <a:rPr lang="ar-AE" sz="2400" b="1" u="sng" dirty="0" smtClean="0">
                <a:latin typeface="Traditional Arabic" pitchFamily="18" charset="-78"/>
                <a:cs typeface="Traditional Arabic" pitchFamily="18" charset="-78"/>
              </a:rPr>
              <a:t>حجم </a:t>
            </a:r>
            <a:r>
              <a:rPr lang="ar-AE" sz="2400" b="1" u="sng" dirty="0">
                <a:latin typeface="Traditional Arabic" pitchFamily="18" charset="-78"/>
                <a:cs typeface="Traditional Arabic" pitchFamily="18" charset="-78"/>
              </a:rPr>
              <a:t>العينة</a:t>
            </a:r>
          </a:p>
          <a:p>
            <a:pPr marL="0" indent="0" algn="r" rtl="1">
              <a:buNone/>
            </a:pPr>
            <a:r>
              <a:rPr lang="ar-AE" sz="2400" dirty="0" smtClean="0">
                <a:latin typeface="Traditional Arabic" pitchFamily="18" charset="-78"/>
                <a:cs typeface="Traditional Arabic" pitchFamily="18" charset="-78"/>
              </a:rPr>
              <a:t>- تفاعل </a:t>
            </a:r>
            <a:r>
              <a:rPr lang="ar-AE" sz="2400" dirty="0">
                <a:latin typeface="Traditional Arabic" pitchFamily="18" charset="-78"/>
                <a:cs typeface="Traditional Arabic" pitchFamily="18" charset="-78"/>
              </a:rPr>
              <a:t>مع هذا الاستبيان 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101</a:t>
            </a:r>
            <a:r>
              <a:rPr lang="ar-AE" sz="2400" dirty="0" smtClean="0">
                <a:latin typeface="Traditional Arabic" pitchFamily="18" charset="-78"/>
                <a:cs typeface="Traditional Arabic" pitchFamily="18" charset="-78"/>
              </a:rPr>
              <a:t> عينة </a:t>
            </a:r>
            <a:r>
              <a:rPr lang="ar-AE" sz="2400" dirty="0">
                <a:latin typeface="Traditional Arabic" pitchFamily="18" charset="-78"/>
                <a:cs typeface="Traditional Arabic" pitchFamily="18" charset="-78"/>
              </a:rPr>
              <a:t>من موظفي </a:t>
            </a:r>
            <a:r>
              <a:rPr lang="ar-AE" sz="2400" dirty="0" smtClean="0">
                <a:latin typeface="Traditional Arabic" pitchFamily="18" charset="-78"/>
                <a:cs typeface="Traditional Arabic" pitchFamily="18" charset="-78"/>
              </a:rPr>
              <a:t>والوزارات والهيئات الاتحادية في الحكومة الاتحادية </a:t>
            </a:r>
          </a:p>
          <a:p>
            <a:pPr marL="0" indent="0" algn="r">
              <a:buNone/>
            </a:pPr>
            <a:endParaRPr lang="ar-AE" sz="2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81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787294"/>
              </p:ext>
            </p:extLst>
          </p:nvPr>
        </p:nvGraphicFramePr>
        <p:xfrm>
          <a:off x="457198" y="1531267"/>
          <a:ext cx="8305802" cy="469158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{72833802-FEF1-4C79-8D5D-14CF1EAF98D9}</a:tableStyleId>
              </a:tblPr>
              <a:tblGrid>
                <a:gridCol w="1197695"/>
                <a:gridCol w="1623430"/>
                <a:gridCol w="1623430"/>
                <a:gridCol w="1904602"/>
                <a:gridCol w="1956645"/>
              </a:tblGrid>
              <a:tr h="335769">
                <a:tc gridSpan="5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SA" sz="1200" dirty="0">
                          <a:effectLst/>
                        </a:rPr>
                        <a:t>مفتاح النتائج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53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200">
                          <a:effectLst/>
                        </a:rPr>
                        <a:t>مؤشر الأداء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200" b="1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%85+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70%-85%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56%-70%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أقل من </a:t>
                      </a: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56%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0653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200">
                          <a:effectLst/>
                        </a:rPr>
                        <a:t>نوع الفجوة</a:t>
                      </a:r>
                      <a:endParaRPr lang="en-US" sz="12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400" dirty="0">
                          <a:effectLst/>
                        </a:rPr>
                        <a:t>بسيطة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400" dirty="0">
                          <a:effectLst/>
                        </a:rPr>
                        <a:t>متوسطة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400" b="0" dirty="0">
                          <a:effectLst/>
                        </a:rPr>
                        <a:t>كبيرة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18614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نوع الأداء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ريادي/متميز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جيد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400" dirty="0">
                          <a:effectLst/>
                        </a:rPr>
                        <a:t>مقبول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400" b="0" dirty="0">
                          <a:effectLst/>
                        </a:rPr>
                        <a:t>ضعيف</a:t>
                      </a:r>
                      <a:endParaRPr lang="en-US" sz="1200" b="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868245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200" dirty="0" err="1">
                          <a:effectLst/>
                        </a:rPr>
                        <a:t>الإستراتيجية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ar-AE" sz="1200" dirty="0">
                          <a:effectLst/>
                        </a:rPr>
                        <a:t>العامة </a:t>
                      </a:r>
                      <a:r>
                        <a:rPr lang="ar-AE" sz="1200" dirty="0" smtClean="0">
                          <a:effectLst/>
                        </a:rPr>
                        <a:t>المقترحة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000" dirty="0" smtClean="0">
                          <a:effectLst/>
                        </a:rPr>
                        <a:t>استمرار</a:t>
                      </a:r>
                      <a:r>
                        <a:rPr lang="ar-AE" sz="1000" baseline="0" dirty="0" smtClean="0">
                          <a:effectLst/>
                        </a:rPr>
                        <a:t> </a:t>
                      </a:r>
                      <a:r>
                        <a:rPr lang="ar-AE" sz="1000" dirty="0" smtClean="0">
                          <a:effectLst/>
                        </a:rPr>
                        <a:t>النجاح</a:t>
                      </a:r>
                      <a:endParaRPr lang="en-US" sz="800" dirty="0" smtClean="0">
                        <a:effectLst/>
                      </a:endParaRPr>
                    </a:p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تعميم التجربة</a:t>
                      </a:r>
                    </a:p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endParaRPr lang="ar-AE" sz="1000" dirty="0" smtClean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200" dirty="0">
                          <a:effectLst/>
                        </a:rPr>
                        <a:t>تعزيز وترسيخ الأداء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200" dirty="0">
                          <a:effectLst/>
                        </a:rPr>
                        <a:t>تكرار النجاح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200" dirty="0">
                          <a:effectLst/>
                        </a:rPr>
                        <a:t>تحفيز المنجزين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306705" algn="l"/>
                        </a:tabLst>
                      </a:pPr>
                      <a:r>
                        <a:rPr lang="ar-AE" sz="1200">
                          <a:effectLst/>
                        </a:rPr>
                        <a:t>تطوير الفعالية</a:t>
                      </a:r>
                      <a:endParaRPr lang="en-US" sz="10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306705" algn="l"/>
                        </a:tabLst>
                      </a:pPr>
                      <a:r>
                        <a:rPr lang="ar-AE" sz="1200">
                          <a:effectLst/>
                        </a:rPr>
                        <a:t>تطوير الكفاءة</a:t>
                      </a:r>
                      <a:endParaRPr lang="en-US" sz="10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306705" algn="l"/>
                        </a:tabLst>
                      </a:pPr>
                      <a:r>
                        <a:rPr lang="ar-AE" sz="1200">
                          <a:effectLst/>
                        </a:rPr>
                        <a:t>التدقيق الدوري</a:t>
                      </a:r>
                      <a:endParaRPr lang="en-US" sz="10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200" dirty="0">
                          <a:effectLst/>
                        </a:rPr>
                        <a:t>التخلص من المسببات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200" dirty="0">
                          <a:effectLst/>
                        </a:rPr>
                        <a:t>التعلم من الأخطاء</a:t>
                      </a:r>
                      <a:endParaRPr lang="en-US" sz="1000" dirty="0">
                        <a:effectLst/>
                      </a:endParaRPr>
                    </a:p>
                    <a:p>
                      <a:pPr marL="342900" marR="0" lvl="0" indent="-342900" algn="ctr" rtl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  <a:tabLst>
                          <a:tab pos="137160" algn="l"/>
                        </a:tabLst>
                      </a:pPr>
                      <a:r>
                        <a:rPr lang="ar-AE" sz="1200" dirty="0">
                          <a:effectLst/>
                        </a:rPr>
                        <a:t>الخروج من الخطر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4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60825851"/>
              </p:ext>
            </p:extLst>
          </p:nvPr>
        </p:nvGraphicFramePr>
        <p:xfrm>
          <a:off x="381000" y="1295400"/>
          <a:ext cx="4495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72200" y="1295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b="1" u="sng" dirty="0" smtClean="0"/>
              <a:t>نسبة رضا المتعاملين لعام 2012</a:t>
            </a:r>
            <a:endParaRPr lang="en-US" b="1" u="sng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501399"/>
              </p:ext>
            </p:extLst>
          </p:nvPr>
        </p:nvGraphicFramePr>
        <p:xfrm>
          <a:off x="4800600" y="2667000"/>
          <a:ext cx="4191000" cy="101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0"/>
                <a:gridCol w="1727200"/>
                <a:gridCol w="1397000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نوع الاداء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المستوى</a:t>
                      </a:r>
                      <a:r>
                        <a:rPr lang="ar-AE" baseline="0" dirty="0" smtClean="0"/>
                        <a:t> المنشود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المستوى المحقق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جيد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72.29%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36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592552"/>
              </p:ext>
            </p:extLst>
          </p:nvPr>
        </p:nvGraphicFramePr>
        <p:xfrm>
          <a:off x="5562600" y="2819400"/>
          <a:ext cx="2590800" cy="141755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295400"/>
                <a:gridCol w="1295400"/>
              </a:tblGrid>
              <a:tr h="86845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رضا المتعاملين لعام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</a:t>
                      </a:r>
                      <a:r>
                        <a:rPr lang="ar-AE" dirty="0" smtClean="0"/>
                        <a:t>2012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dirty="0" smtClean="0"/>
                        <a:t>رضا المتعاملين لعام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ar-AE" dirty="0" smtClean="0"/>
                        <a:t>2011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</a:tr>
              <a:tr h="503150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72.29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88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344682"/>
              </p:ext>
            </p:extLst>
          </p:nvPr>
        </p:nvGraphicFramePr>
        <p:xfrm>
          <a:off x="533400" y="1981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28818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 smtClean="0"/>
              <a:t>رضا المتعاملين لعام 2011/2012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83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486400" y="1447800"/>
            <a:ext cx="3550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JO" b="1" dirty="0"/>
              <a:t>إحصائيات استبيان </a:t>
            </a:r>
            <a:r>
              <a:rPr lang="ar-AE" b="1" dirty="0" smtClean="0"/>
              <a:t>رضا المتعاملين عن </a:t>
            </a:r>
            <a:r>
              <a:rPr lang="ar-AE" b="1" dirty="0"/>
              <a:t>ا</a:t>
            </a:r>
            <a:r>
              <a:rPr lang="ar-JO" b="1" dirty="0" smtClean="0"/>
              <a:t>لهيئة</a:t>
            </a:r>
            <a:endParaRPr lang="en-US" b="1" dirty="0"/>
          </a:p>
        </p:txBody>
      </p:sp>
      <p:pic>
        <p:nvPicPr>
          <p:cNvPr id="6146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5514975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10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343400"/>
            <a:ext cx="55626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340800" y="2858343"/>
            <a:ext cx="18421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JO" dirty="0"/>
              <a:t>معدل التعامل مع الهيئة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5325546"/>
            <a:ext cx="1463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1"/>
            <a:r>
              <a:rPr lang="ar-JO" dirty="0"/>
              <a:t>طبيعة عمل الجهة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45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191000" y="1143000"/>
            <a:ext cx="464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ar-AE" b="1" u="sng" dirty="0" smtClean="0"/>
              <a:t>نسبة رضا المتعاملين حسب محاور الاستبيان لعام 2012</a:t>
            </a:r>
            <a:endParaRPr lang="en-US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659440"/>
              </p:ext>
            </p:extLst>
          </p:nvPr>
        </p:nvGraphicFramePr>
        <p:xfrm>
          <a:off x="486578" y="1512332"/>
          <a:ext cx="8229601" cy="4480560"/>
        </p:xfrm>
        <a:graphic>
          <a:graphicData uri="http://schemas.openxmlformats.org/drawingml/2006/table">
            <a:tbl>
              <a:tblPr rtl="1" firstRow="1" firstCol="1" bandRow="1"/>
              <a:tblGrid>
                <a:gridCol w="2259377"/>
                <a:gridCol w="1270612"/>
                <a:gridCol w="1640594"/>
                <a:gridCol w="1660794"/>
                <a:gridCol w="1398224"/>
              </a:tblGrid>
              <a:tr h="28956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محاور الاستبيان الرئيسية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kern="1200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نسبة الرضا المرجوة</a:t>
                      </a:r>
                      <a:endParaRPr lang="en-US" sz="1400" b="1" kern="1200" dirty="0">
                        <a:solidFill>
                          <a:srgbClr val="FFFFFF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نسبة </a:t>
                      </a:r>
                      <a:r>
                        <a:rPr lang="ar-JO" sz="1400" b="1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الرضا</a:t>
                      </a:r>
                      <a:r>
                        <a:rPr lang="ar-AE" sz="1400" b="1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 المتحققة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الفجوة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التقييم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الخطة الاستراتيجية للهيئة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dirty="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implified Arabic"/>
                          <a:ea typeface="Times New Roman"/>
                        </a:rPr>
                        <a:t>78.80</a:t>
                      </a:r>
                      <a:r>
                        <a:rPr lang="ar-JO" sz="14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8.80%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سهولة الوصول للخدمة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75.92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5.92%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جودة تقديم الخدمة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70.50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0.50%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سهولة الحصول على الخدمة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dirty="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74.97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4.97%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أسلوب تعامل الموظفين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74.18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4.18%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معلومات الخدمة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73.63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3.63%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اماكن تقديم الخدمة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74.10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4.10%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مخرجات الخدمة/الخدمة المقدمة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79.01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9.01%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الموقع الإلكتروني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70.38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0.38%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نظام إدارة الأداء لموظفي الحومة الاتحادية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70.34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0.34%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نظام التدريب و التطوير لموظفي الحكومة الاتحادية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Simplified Arabic"/>
                          <a:ea typeface="Times New Roman"/>
                        </a:rPr>
                        <a:t>68.89</a:t>
                      </a:r>
                      <a:r>
                        <a:rPr lang="ar-JO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-1.11%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مقبول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التدريب الالكتروني المقدم من الهيئة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Simplified Arabic"/>
                          <a:ea typeface="Times New Roman"/>
                        </a:rPr>
                        <a:t>72.88</a:t>
                      </a:r>
                      <a:r>
                        <a:rPr lang="ar-JO" sz="14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2.88%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4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نادي الموارد البشرية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400" dirty="0" smtClean="0"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implified Arabic"/>
                          <a:ea typeface="Times New Roman"/>
                        </a:rPr>
                        <a:t>70.37</a:t>
                      </a:r>
                      <a:r>
                        <a:rPr lang="ar-JO" sz="14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%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0.37%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جيد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Simplified Arabic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477000" y="1264606"/>
            <a:ext cx="2228850" cy="407743"/>
          </a:xfrm>
          <a:prstGeom prst="rect">
            <a:avLst/>
          </a:prstGeom>
          <a:solidFill>
            <a:srgbClr val="D6E3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52352" rIns="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01850" algn="l"/>
              </a:tabLst>
            </a:pPr>
            <a:r>
              <a:rPr kumimoji="0" lang="ar-JO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hammad bold art 1"/>
                <a:cs typeface="Arial" pitchFamily="34" charset="0"/>
              </a:rPr>
              <a:t>نتيجة </a:t>
            </a:r>
            <a:r>
              <a:rPr lang="ar-AE" sz="1400" b="1" dirty="0" smtClean="0">
                <a:latin typeface="mohammad bold art 1"/>
              </a:rPr>
              <a:t>رضا المتعاملين عن الادارات</a:t>
            </a:r>
            <a:endParaRPr kumimoji="0" lang="en-US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705031"/>
              </p:ext>
            </p:extLst>
          </p:nvPr>
        </p:nvGraphicFramePr>
        <p:xfrm>
          <a:off x="395536" y="1981200"/>
          <a:ext cx="8519863" cy="1371598"/>
        </p:xfrm>
        <a:graphic>
          <a:graphicData uri="http://schemas.openxmlformats.org/drawingml/2006/table">
            <a:tbl>
              <a:tblPr rtl="1" firstRow="1" firstCol="1" bandRow="1" bandCol="1"/>
              <a:tblGrid>
                <a:gridCol w="4002996"/>
                <a:gridCol w="4516867"/>
              </a:tblGrid>
              <a:tr h="25572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الإدارة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نسبة الرضا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7896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إدارة السياسات والشؤون القانونية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76.02%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6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إدارة تخطيط الموارد البشرية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71.44%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6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إدارة المشروعات والبرامج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71.89%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969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إدارة نظم معلومات الموارد البشرية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600" b="1" dirty="0">
                          <a:effectLst/>
                          <a:latin typeface="Times New Roman"/>
                          <a:ea typeface="Times New Roman"/>
                          <a:cs typeface="Simplified Arabic"/>
                        </a:rPr>
                        <a:t>73.13%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704402"/>
              </p:ext>
            </p:extLst>
          </p:nvPr>
        </p:nvGraphicFramePr>
        <p:xfrm>
          <a:off x="533400" y="3733800"/>
          <a:ext cx="8153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287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TVE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rtlCol="0" anchor="ctr">
        <a:noAutofit/>
      </a:bodyPr>
      <a:lstStyle>
        <a:defPPr algn="ctr">
          <a:defRPr sz="1200" dirty="0" smtClean="0"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17030</TotalTime>
  <Words>496</Words>
  <Application>Microsoft Office PowerPoint</Application>
  <PresentationFormat>On-screen Show (4:3)</PresentationFormat>
  <Paragraphs>167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ACTVET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AUH-Lab-PC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برنام الموظف المثالي في الحكومة الإتحادية</dc:title>
  <dc:creator>Buthaina M. Al Hameli</dc:creator>
  <cp:lastModifiedBy>Ashraf S. Al Amaireh</cp:lastModifiedBy>
  <cp:revision>1725</cp:revision>
  <cp:lastPrinted>2013-03-14T10:22:50Z</cp:lastPrinted>
  <dcterms:created xsi:type="dcterms:W3CDTF">2011-02-17T13:41:08Z</dcterms:created>
  <dcterms:modified xsi:type="dcterms:W3CDTF">2015-10-01T07:14:52Z</dcterms:modified>
</cp:coreProperties>
</file>