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charts/chart25.xml" ContentType="application/vnd.openxmlformats-officedocument.drawingml.chart+xml"/>
  <Override PartName="/ppt/charts/chart26.xml" ContentType="application/vnd.openxmlformats-officedocument.drawingml.chart+xml"/>
  <Override PartName="/ppt/charts/chart27.xml" ContentType="application/vnd.openxmlformats-officedocument.drawingml.chart+xml"/>
  <Override PartName="/ppt/charts/chart28.xml" ContentType="application/vnd.openxmlformats-officedocument.drawingml.chart+xml"/>
  <Override PartName="/ppt/charts/chart29.xml" ContentType="application/vnd.openxmlformats-officedocument.drawingml.chart+xml"/>
  <Override PartName="/ppt/charts/chart30.xml" ContentType="application/vnd.openxmlformats-officedocument.drawingml.chart+xml"/>
  <Override PartName="/ppt/charts/chart31.xml" ContentType="application/vnd.openxmlformats-officedocument.drawingml.chart+xml"/>
  <Override PartName="/ppt/charts/chart32.xml" ContentType="application/vnd.openxmlformats-officedocument.drawingml.chart+xml"/>
  <Override PartName="/ppt/charts/chart33.xml" ContentType="application/vnd.openxmlformats-officedocument.drawingml.chart+xml"/>
  <Override PartName="/ppt/charts/chart3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7"/>
  </p:notesMasterIdLst>
  <p:sldIdLst>
    <p:sldId id="256" r:id="rId2"/>
    <p:sldId id="257" r:id="rId3"/>
    <p:sldId id="285" r:id="rId4"/>
    <p:sldId id="344" r:id="rId5"/>
    <p:sldId id="345" r:id="rId6"/>
    <p:sldId id="338" r:id="rId7"/>
    <p:sldId id="336" r:id="rId8"/>
    <p:sldId id="337" r:id="rId9"/>
    <p:sldId id="329" r:id="rId10"/>
    <p:sldId id="283" r:id="rId11"/>
    <p:sldId id="286" r:id="rId12"/>
    <p:sldId id="284" r:id="rId13"/>
    <p:sldId id="287" r:id="rId14"/>
    <p:sldId id="261" r:id="rId15"/>
    <p:sldId id="259" r:id="rId16"/>
    <p:sldId id="263" r:id="rId17"/>
    <p:sldId id="297" r:id="rId18"/>
    <p:sldId id="264" r:id="rId19"/>
    <p:sldId id="298" r:id="rId20"/>
    <p:sldId id="265" r:id="rId21"/>
    <p:sldId id="299" r:id="rId22"/>
    <p:sldId id="267" r:id="rId23"/>
    <p:sldId id="342" r:id="rId24"/>
    <p:sldId id="300" r:id="rId25"/>
    <p:sldId id="301" r:id="rId26"/>
    <p:sldId id="309" r:id="rId27"/>
    <p:sldId id="308" r:id="rId28"/>
    <p:sldId id="295" r:id="rId29"/>
    <p:sldId id="311" r:id="rId30"/>
    <p:sldId id="302" r:id="rId31"/>
    <p:sldId id="304" r:id="rId32"/>
    <p:sldId id="303" r:id="rId33"/>
    <p:sldId id="305" r:id="rId34"/>
    <p:sldId id="306" r:id="rId35"/>
    <p:sldId id="330" r:id="rId36"/>
    <p:sldId id="310" r:id="rId37"/>
    <p:sldId id="312" r:id="rId38"/>
    <p:sldId id="313" r:id="rId39"/>
    <p:sldId id="331" r:id="rId40"/>
    <p:sldId id="320" r:id="rId41"/>
    <p:sldId id="314" r:id="rId42"/>
    <p:sldId id="315" r:id="rId43"/>
    <p:sldId id="332" r:id="rId44"/>
    <p:sldId id="321" r:id="rId45"/>
    <p:sldId id="323" r:id="rId46"/>
    <p:sldId id="322" r:id="rId47"/>
    <p:sldId id="325" r:id="rId48"/>
    <p:sldId id="326" r:id="rId49"/>
    <p:sldId id="327" r:id="rId50"/>
    <p:sldId id="328" r:id="rId51"/>
    <p:sldId id="324" r:id="rId52"/>
    <p:sldId id="335" r:id="rId53"/>
    <p:sldId id="333" r:id="rId54"/>
    <p:sldId id="334" r:id="rId55"/>
    <p:sldId id="343"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A43E"/>
    <a:srgbClr val="B68A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0" d="100"/>
          <a:sy n="50" d="100"/>
        </p:scale>
        <p:origin x="-1267" y="-77"/>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4" d="100"/>
          <a:sy n="74" d="100"/>
        </p:scale>
        <p:origin x="-2826"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Hqauh-sdata01\STRATEGIC-SERVICES\&#1575;&#1587;&#1578;&#1576;&#1610;&#1575;&#1606;%20&#1575;&#1604;&#1585;&#1590;&#1575;\2016\q4\&#1606;&#1592;&#1605;%20&#1576;&#1610;&#1575;&#1606;&#1575;&#1578;&#1610;\&#1606;&#1592;&#1605;%20&#1576;&#1610;&#1575;&#1606;&#1575;&#1578;&#1610;.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Hqauh-sdata01\STRATEGIC-SERVICES\&#1575;&#1587;&#1578;&#1576;&#1610;&#1575;&#1606;%20&#1575;&#1604;&#1585;&#1590;&#1575;\2016\q4\&#1575;&#1604;&#1582;&#1583;&#1605;&#1577;%20&#1575;&#1604;&#1584;&#1575;&#1578;&#1610;&#1577;\SELFSERVICE.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Hqauh-sdata01\STRATEGIC-SERVICES\&#1575;&#1587;&#1578;&#1576;&#1610;&#1575;&#1606;%20&#1575;&#1604;&#1585;&#1590;&#1575;\2016\q4\&#1575;&#1604;&#1582;&#1583;&#1605;&#1577;%20&#1575;&#1604;&#1584;&#1575;&#1578;&#1610;&#1577;\SELFSERVICE.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Hqauh-sdata01\STRATEGIC-SERVICES\&#1575;&#1587;&#1578;&#1576;&#1610;&#1575;&#1606;%20&#1575;&#1604;&#1585;&#1590;&#1575;\2016\q4\&#1575;&#1604;&#1582;&#1583;&#1605;&#1577;%20&#1575;&#1604;&#1584;&#1575;&#1578;&#1610;&#1577;\SELFSERVICE.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Hqauh-sdata01\STRATEGIC-SERVICES\&#1575;&#1587;&#1578;&#1576;&#1610;&#1575;&#1606;%20&#1575;&#1604;&#1585;&#1590;&#1575;\2016\q4\&#1575;&#1604;&#1582;&#1583;&#1605;&#1577;%20&#1575;&#1604;&#1584;&#1575;&#1578;&#1610;&#1577;\SELFSERVICE.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Hqauh-sdata01\STRATEGIC-SERVICES\&#1575;&#1587;&#1578;&#1576;&#1610;&#1575;&#1606;%20&#1575;&#1604;&#1585;&#1590;&#1575;\2016\q4\&#1575;&#1604;&#1575;&#1585;&#1588;&#1601;&#1577;\&#1575;&#1604;&#1575;&#1585;&#1588;&#1601;&#1577;.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Hqauh-sdata01\STRATEGIC-SERVICES\&#1575;&#1587;&#1578;&#1576;&#1610;&#1575;&#1606;%20&#1575;&#1604;&#1585;&#1590;&#1575;\2016\q4\&#1575;&#1604;&#1575;&#1585;&#1588;&#1601;&#1577;\&#1575;&#1604;&#1575;&#1585;&#1588;&#1601;&#1577;.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Hqauh-sdata01\STRATEGIC-SERVICES\&#1575;&#1587;&#1578;&#1576;&#1610;&#1575;&#1606;%20&#1575;&#1604;&#1585;&#1590;&#1575;\2016\q4\&#1575;&#1604;&#1578;&#1608;&#1592;&#1610;&#1601;\&#1575;&#1604;&#1578;&#1608;&#1592;&#1610;&#1601;%20&#1575;&#1604;&#1575;&#1604;&#1603;&#1578;&#1585;&#1608;&#1606;&#1610;.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Hqauh-sdata01\STRATEGIC-SERVICES\&#1575;&#1587;&#1578;&#1576;&#1610;&#1575;&#1606;%20&#1575;&#1604;&#1585;&#1590;&#1575;\2016\q4\&#1575;&#1604;&#1578;&#1608;&#1592;&#1610;&#1601;\&#1575;&#1604;&#1578;&#1608;&#1592;&#1610;&#1601;%20&#1575;&#1604;&#1575;&#1604;&#1603;&#1578;&#1585;&#1608;&#1606;&#1610;.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Hqauh-sdata01\STRATEGIC-SERVICES\&#1575;&#1587;&#1578;&#1576;&#1610;&#1575;&#1606;%20&#1575;&#1604;&#1585;&#1590;&#1575;\2016\q4\&#1606;&#1592;&#1575;&#1605;%20&#1575;&#1604;&#1575;&#1588;&#1593;&#1575;&#1585;&#1575;&#1578;\&#1575;&#1587;&#1578;&#1576;&#1610;&#1575;&#1606;%20&#1606;&#1592;&#1575;&#1605;%20&#1575;&#1604;&#1575;&#1588;&#1593;&#1575;&#1585;&#1575;&#1578;.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Hqauh-sdata01\STRATEGIC-SERVICES\&#1575;&#1587;&#1578;&#1576;&#1610;&#1575;&#1606;%20&#1575;&#1604;&#1585;&#1590;&#1575;\2016\q4\&#1606;&#1592;&#1575;&#1605;%20&#1575;&#1604;&#1575;&#1588;&#1593;&#1575;&#1585;&#1575;&#1578;\&#1575;&#1587;&#1578;&#1576;&#1610;&#1575;&#1606;%20&#1606;&#1592;&#1575;&#1605;%20&#1575;&#1604;&#1575;&#1588;&#1593;&#1575;&#1585;&#1575;&#1578;.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Hqauh-sdata01\STRATEGIC-SERVICES\&#1575;&#1587;&#1578;&#1576;&#1610;&#1575;&#1606;%20&#1575;&#1604;&#1585;&#1590;&#1575;\2016\q4\&#1575;&#1604;&#1575;&#1587;&#1578;&#1602;&#1587;&#1575;&#1585;&#1575;&#1578;%20&#1575;&#1604;&#1602;&#1575;&#1606;&#1608;&#1606;&#1610;&#1577;\&#1575;&#1587;&#1578;&#1576;&#1610;&#1575;&#1606;%20&#1575;&#1604;&#1585;&#1590;&#1575;%20&#1593;&#1606;%20&#1582;&#1583;&#1605;&#1577;%20&#1575;&#1604;&#1575;&#1587;&#1578;&#1601;&#1587;&#1575;&#1585;&#1575;&#1578;%20&#1575;&#1604;&#1602;&#1575;&#1606;&#1608;&#1606;&#1610;&#1577;%20(&#1575;&#1604;&#1585;&#1583;&#1608;&#1583;).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Hqauh-sdata01\STRATEGIC-SERVICES\&#1575;&#1587;&#1578;&#1576;&#1610;&#1575;&#1606;%20&#1575;&#1604;&#1585;&#1590;&#1575;\2016\q4\&#1606;&#1592;&#1575;&#1605;%20&#1575;&#1604;&#1575;&#1588;&#1593;&#1575;&#1585;&#1575;&#1578;\&#1575;&#1587;&#1578;&#1576;&#1610;&#1575;&#1606;%20&#1606;&#1592;&#1575;&#1605;%20&#1575;&#1604;&#1575;&#1588;&#1593;&#1575;&#1585;&#1575;&#1578;.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Hqauh-sdata01\STRATEGIC-SERVICES\&#1575;&#1587;&#1578;&#1576;&#1610;&#1575;&#1606;%20&#1575;&#1604;&#1585;&#1590;&#1575;\2016\q4\&#1605;&#1608;&#1602;&#1593;%20&#1576;&#1610;&#1575;&#1606;&#1575;&#1578;&#1610;\&#1605;&#1608;&#1602;&#1593;%20&#1576;&#1610;&#1575;&#1606;&#1575;&#1578;&#1610;.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file:///\\Hqauh-sdata01\STRATEGIC-SERVICES\&#1575;&#1587;&#1578;&#1576;&#1610;&#1575;&#1606;%20&#1575;&#1604;&#1585;&#1590;&#1575;\2016\q4\&#1575;&#1583;&#1575;&#1585;&#1577;%20&#1575;&#1604;&#1575;&#1583;&#1575;&#1569;\&#1575;&#1583;&#1575;&#1585;&#1577;%20&#1575;&#1604;&#1575;&#1583;&#1575;&#1569;%20.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file:///\\Hqauh-sdata01\STRATEGIC-SERVICES\&#1575;&#1587;&#1578;&#1576;&#1610;&#1575;&#1606;%20&#1575;&#1604;&#1585;&#1590;&#1575;\2016\q4\&#1575;&#1583;&#1575;&#1585;&#1577;%20&#1575;&#1604;&#1575;&#1583;&#1575;&#1569;\&#1575;&#1583;&#1575;&#1585;&#1577;%20&#1575;&#1604;&#1575;&#1583;&#1575;&#1569;%20.xlsx"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file:///\\Hqauh-sdata01\STRATEGIC-SERVICES\&#1575;&#1587;&#1578;&#1576;&#1610;&#1575;&#1606;%20&#1575;&#1604;&#1585;&#1590;&#1575;\2016\q4\&#1575;&#1604;&#1578;&#1583;&#1585;&#1610;&#1576;%20&#1608;%20&#1575;&#1604;&#1578;&#1591;&#1608;&#1610;&#1585;\&#1575;&#1587;&#1578;&#1576;&#1610;&#1575;&#1606;%20&#1575;&#1604;&#1585;&#1590;&#1575;%20&#1593;&#1606;%20&#1606;&#1592;&#1575;&#1605;%20&#1575;&#1604;&#1578;&#1583;&#1585;&#1610;&#1576;%20&#1608;&#1575;&#1604;&#1578;&#1591;&#1608;&#1610;&#1585;%20&#1601;&#1610;%20&#1575;&#1604;&#1580;&#1607;&#1575;&#1578;%20&#1575;&#1604;&#1573;&#1578;&#1581;&#1575;&#1583;&#1610;&#1577;%20(&#1575;&#1604;&#1585;&#1583;&#1608;&#1583;).xlsx" TargetMode="External"/></Relationships>
</file>

<file path=ppt/charts/_rels/chart25.xml.rels><?xml version="1.0" encoding="UTF-8" standalone="yes"?>
<Relationships xmlns="http://schemas.openxmlformats.org/package/2006/relationships"><Relationship Id="rId1" Type="http://schemas.openxmlformats.org/officeDocument/2006/relationships/oleObject" Target="file:///\\Hqauh-sdata01\STRATEGIC-SERVICES\&#1575;&#1587;&#1578;&#1576;&#1610;&#1575;&#1606;%20&#1575;&#1604;&#1585;&#1590;&#1575;\2016\q4\&#1575;&#1604;&#1578;&#1583;&#1585;&#1610;&#1576;%20&#1608;%20&#1575;&#1604;&#1578;&#1591;&#1608;&#1610;&#1585;\&#1575;&#1587;&#1578;&#1576;&#1610;&#1575;&#1606;%20&#1575;&#1604;&#1585;&#1590;&#1575;%20&#1593;&#1606;%20&#1606;&#1592;&#1575;&#1605;%20&#1575;&#1604;&#1578;&#1583;&#1585;&#1610;&#1576;%20&#1608;&#1575;&#1604;&#1578;&#1591;&#1608;&#1610;&#1585;%20&#1601;&#1610;%20&#1575;&#1604;&#1580;&#1607;&#1575;&#1578;%20&#1575;&#1604;&#1573;&#1578;&#1581;&#1575;&#1583;&#1610;&#1577;%20(&#1575;&#1604;&#1585;&#1583;&#1608;&#1583;).xlsx" TargetMode="External"/></Relationships>
</file>

<file path=ppt/charts/_rels/chart26.xml.rels><?xml version="1.0" encoding="UTF-8" standalone="yes"?>
<Relationships xmlns="http://schemas.openxmlformats.org/package/2006/relationships"><Relationship Id="rId1" Type="http://schemas.openxmlformats.org/officeDocument/2006/relationships/oleObject" Target="file:///\\Hqauh-sdata01\STRATEGIC-SERVICES\&#1575;&#1587;&#1578;&#1576;&#1610;&#1575;&#1606;%20&#1575;&#1604;&#1585;&#1590;&#1575;\2016\q4\&#1575;&#1604;&#1575;&#1587;&#1578;&#1602;&#1587;&#1575;&#1585;&#1575;&#1578;%20&#1575;&#1604;&#1602;&#1575;&#1606;&#1608;&#1606;&#1610;&#1577;\&#1575;&#1587;&#1578;&#1576;&#1610;&#1575;&#1606;%20&#1575;&#1604;&#1585;&#1590;&#1575;%20&#1593;&#1606;%20&#1582;&#1583;&#1605;&#1577;%20&#1575;&#1604;&#1575;&#1587;&#1578;&#1601;&#1587;&#1575;&#1585;&#1575;&#1578;%20&#1575;&#1604;&#1602;&#1575;&#1606;&#1608;&#1606;&#1610;&#1577;%20(&#1575;&#1604;&#1585;&#1583;&#1608;&#1583;).xlsx" TargetMode="External"/></Relationships>
</file>

<file path=ppt/charts/_rels/chart27.xml.rels><?xml version="1.0" encoding="UTF-8" standalone="yes"?>
<Relationships xmlns="http://schemas.openxmlformats.org/package/2006/relationships"><Relationship Id="rId1" Type="http://schemas.openxmlformats.org/officeDocument/2006/relationships/oleObject" Target="file:///\\Hqauh-sdata01\STRATEGIC-SERVICES\&#1575;&#1587;&#1578;&#1576;&#1610;&#1575;&#1606;%20&#1575;&#1604;&#1585;&#1590;&#1575;\2016\q4\&#1575;&#1604;&#1575;&#1587;&#1578;&#1602;&#1587;&#1575;&#1585;&#1575;&#1578;%20&#1575;&#1604;&#1602;&#1575;&#1606;&#1608;&#1606;&#1610;&#1577;\&#1575;&#1587;&#1578;&#1576;&#1610;&#1575;&#1606;%20&#1575;&#1604;&#1585;&#1590;&#1575;%20&#1593;&#1606;%20&#1582;&#1583;&#1605;&#1577;%20&#1575;&#1604;&#1575;&#1587;&#1578;&#1601;&#1587;&#1575;&#1585;&#1575;&#1578;%20&#1575;&#1604;&#1602;&#1575;&#1606;&#1608;&#1606;&#1610;&#1577;%20(&#1575;&#1604;&#1585;&#1583;&#1608;&#1583;).xlsx" TargetMode="External"/></Relationships>
</file>

<file path=ppt/charts/_rels/chart28.xml.rels><?xml version="1.0" encoding="UTF-8" standalone="yes"?>
<Relationships xmlns="http://schemas.openxmlformats.org/package/2006/relationships"><Relationship Id="rId1" Type="http://schemas.openxmlformats.org/officeDocument/2006/relationships/oleObject" Target="file:///\\Hqauh-sdata01\STRATEGIC-SERVICES\&#1575;&#1587;&#1578;&#1576;&#1610;&#1575;&#1606;%20&#1575;&#1604;&#1585;&#1590;&#1575;\2016\q4\&#1575;&#1604;&#1575;&#1587;&#1578;&#1602;&#1587;&#1575;&#1585;&#1575;&#1578;%20&#1575;&#1604;&#1602;&#1575;&#1606;&#1608;&#1606;&#1610;&#1577;\&#1575;&#1587;&#1578;&#1576;&#1610;&#1575;&#1606;%20&#1575;&#1604;&#1585;&#1590;&#1575;%20&#1593;&#1606;%20&#1582;&#1583;&#1605;&#1577;%20&#1575;&#1604;&#1575;&#1587;&#1578;&#1601;&#1587;&#1575;&#1585;&#1575;&#1578;%20&#1575;&#1604;&#1602;&#1575;&#1606;&#1608;&#1606;&#1610;&#1577;%20(&#1575;&#1604;&#1585;&#1583;&#1608;&#1583;).xlsx" TargetMode="External"/></Relationships>
</file>

<file path=ppt/charts/_rels/chart29.xml.rels><?xml version="1.0" encoding="UTF-8" standalone="yes"?>
<Relationships xmlns="http://schemas.openxmlformats.org/package/2006/relationships"><Relationship Id="rId1" Type="http://schemas.openxmlformats.org/officeDocument/2006/relationships/oleObject" Target="file:///\\Hqauh-sdata01\STRATEGIC-SERVICES\&#1575;&#1587;&#1578;&#1576;&#1610;&#1575;&#1606;%20&#1575;&#1604;&#1585;&#1590;&#1575;\2016\q4\&#1575;&#1604;&#1575;&#1587;&#1578;&#1602;&#1587;&#1575;&#1585;&#1575;&#1578;%20&#1575;&#1604;&#1602;&#1575;&#1606;&#1608;&#1606;&#1610;&#1577;\&#1575;&#1587;&#1578;&#1576;&#1610;&#1575;&#1606;%20&#1575;&#1604;&#1585;&#1590;&#1575;%20&#1593;&#1606;%20&#1582;&#1583;&#1605;&#1577;%20&#1575;&#1604;&#1575;&#1587;&#1578;&#1601;&#1587;&#1575;&#1585;&#1575;&#1578;%20&#1575;&#1604;&#1602;&#1575;&#1606;&#1608;&#1606;&#1610;&#1577;%20(&#1575;&#1604;&#1585;&#1583;&#1608;&#1583;).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Hqauh-sdata01\STRATEGIC-SERVICES\&#1575;&#1587;&#1578;&#1576;&#1610;&#1575;&#1606;%20&#1575;&#1604;&#1585;&#1590;&#1575;\2016\q4\&#1606;&#1592;&#1605;%20&#1576;&#1610;&#1575;&#1606;&#1575;&#1578;&#1610;\&#1606;&#1592;&#1605;%20&#1576;&#1610;&#1575;&#1606;&#1575;&#1578;&#1610;.xlsx" TargetMode="External"/></Relationships>
</file>

<file path=ppt/charts/_rels/chart30.xml.rels><?xml version="1.0" encoding="UTF-8" standalone="yes"?>
<Relationships xmlns="http://schemas.openxmlformats.org/package/2006/relationships"><Relationship Id="rId1" Type="http://schemas.openxmlformats.org/officeDocument/2006/relationships/oleObject" Target="file:///\\Hqauh-sdata01\STRATEGIC-SERVICES\&#1575;&#1587;&#1578;&#1576;&#1610;&#1575;&#1606;%20&#1575;&#1604;&#1585;&#1590;&#1575;\2016\q4\&#1575;&#1604;&#1575;&#1587;&#1578;&#1602;&#1587;&#1575;&#1585;&#1575;&#1578;%20&#1575;&#1604;&#1602;&#1575;&#1606;&#1608;&#1606;&#1610;&#1577;\&#1575;&#1587;&#1578;&#1576;&#1610;&#1575;&#1606;%20&#1575;&#1604;&#1585;&#1590;&#1575;%20&#1593;&#1606;%20&#1582;&#1583;&#1605;&#1577;%20&#1575;&#1604;&#1575;&#1587;&#1578;&#1601;&#1587;&#1575;&#1585;&#1575;&#1578;%20&#1575;&#1604;&#1602;&#1575;&#1606;&#1608;&#1606;&#1610;&#1577;%20(&#1575;&#1604;&#1585;&#1583;&#1608;&#1583;).xlsx" TargetMode="External"/></Relationships>
</file>

<file path=ppt/charts/_rels/chart31.xml.rels><?xml version="1.0" encoding="UTF-8" standalone="yes"?>
<Relationships xmlns="http://schemas.openxmlformats.org/package/2006/relationships"><Relationship Id="rId1" Type="http://schemas.openxmlformats.org/officeDocument/2006/relationships/oleObject" Target="file:///\\Hqauh-sdata01\STRATEGIC-SERVICES\&#1575;&#1587;&#1578;&#1576;&#1610;&#1575;&#1606;%20&#1575;&#1604;&#1585;&#1590;&#1575;\2016\q4\&#1575;&#1604;&#1575;&#1587;&#1578;&#1602;&#1587;&#1575;&#1585;&#1575;&#1578;%20&#1575;&#1604;&#1602;&#1575;&#1606;&#1608;&#1606;&#1610;&#1577;\&#1575;&#1587;&#1578;&#1576;&#1610;&#1575;&#1606;%20&#1575;&#1604;&#1585;&#1590;&#1575;%20&#1593;&#1606;%20&#1582;&#1583;&#1605;&#1577;%20&#1575;&#1604;&#1575;&#1587;&#1578;&#1601;&#1587;&#1575;&#1585;&#1575;&#1578;%20&#1575;&#1604;&#1602;&#1575;&#1606;&#1608;&#1606;&#1610;&#1577;%20(&#1575;&#1604;&#1585;&#1583;&#1608;&#1583;).xlsx" TargetMode="External"/></Relationships>
</file>

<file path=ppt/charts/_rels/chart32.xml.rels><?xml version="1.0" encoding="UTF-8" standalone="yes"?>
<Relationships xmlns="http://schemas.openxmlformats.org/package/2006/relationships"><Relationship Id="rId1" Type="http://schemas.openxmlformats.org/officeDocument/2006/relationships/oleObject" Target="file:///\\Hqauh-sdata01\STRATEGIC-SERVICES\&#1575;&#1587;&#1578;&#1576;&#1610;&#1575;&#1606;%20&#1575;&#1604;&#1585;&#1590;&#1575;\2016\q4\&#1575;&#1604;&#1575;&#1587;&#1578;&#1602;&#1587;&#1575;&#1585;&#1575;&#1578;%20&#1575;&#1604;&#1602;&#1575;&#1606;&#1608;&#1606;&#1610;&#1577;\&#1575;&#1587;&#1578;&#1576;&#1610;&#1575;&#1606;%20&#1575;&#1604;&#1585;&#1590;&#1575;%20&#1593;&#1606;%20&#1582;&#1583;&#1605;&#1577;%20&#1575;&#1604;&#1575;&#1587;&#1578;&#1601;&#1587;&#1575;&#1585;&#1575;&#1578;%20&#1575;&#1604;&#1602;&#1575;&#1606;&#1608;&#1606;&#1610;&#1577;%20(&#1575;&#1604;&#1585;&#1583;&#1608;&#1583;).xlsx" TargetMode="External"/></Relationships>
</file>

<file path=ppt/charts/_rels/chart33.xml.rels><?xml version="1.0" encoding="UTF-8" standalone="yes"?>
<Relationships xmlns="http://schemas.openxmlformats.org/package/2006/relationships"><Relationship Id="rId1" Type="http://schemas.openxmlformats.org/officeDocument/2006/relationships/oleObject" Target="file:///\\Hqauh-sdata01\STRATEGIC-SERVICES\&#1575;&#1587;&#1578;&#1576;&#1610;&#1575;&#1606;%20&#1575;&#1604;&#1585;&#1590;&#1575;\2016\q4\&#1575;&#1604;&#1575;&#1587;&#1578;&#1602;&#1587;&#1575;&#1585;&#1575;&#1578;%20&#1575;&#1604;&#1602;&#1575;&#1606;&#1608;&#1606;&#1610;&#1577;\&#1575;&#1587;&#1578;&#1576;&#1610;&#1575;&#1606;%20&#1575;&#1604;&#1585;&#1590;&#1575;%20&#1593;&#1606;%20&#1582;&#1583;&#1605;&#1577;%20&#1575;&#1604;&#1575;&#1587;&#1578;&#1601;&#1587;&#1575;&#1585;&#1575;&#1578;%20&#1575;&#1604;&#1602;&#1575;&#1606;&#1608;&#1606;&#1610;&#1577;%20(&#1575;&#1604;&#1585;&#1583;&#1608;&#1583;).xlsx" TargetMode="External"/></Relationships>
</file>

<file path=ppt/charts/_rels/chart34.xml.rels><?xml version="1.0" encoding="UTF-8" standalone="yes"?>
<Relationships xmlns="http://schemas.openxmlformats.org/package/2006/relationships"><Relationship Id="rId1" Type="http://schemas.openxmlformats.org/officeDocument/2006/relationships/oleObject" Target="file:///\\Hqauh-sdata01\STRATEGIC-SERVICES\&#1575;&#1587;&#1578;&#1576;&#1610;&#1575;&#1606;%20&#1575;&#1604;&#1585;&#1590;&#1575;\2016\q4\&#1575;&#1604;&#1582;&#1583;&#1605;&#1575;&#1578;%20&#1575;&#1604;&#1605;&#1588;&#1578;&#1585;&#1603;&#1577;\-2016.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Hqauh-sdata01\STRATEGIC-SERVICES\&#1575;&#1587;&#1578;&#1576;&#1610;&#1575;&#1606;%20&#1575;&#1604;&#1585;&#1590;&#1575;\2016\q4\&#1606;&#1592;&#1605;%20&#1576;&#1610;&#1575;&#1606;&#1575;&#1578;&#1610;\&#1606;&#1592;&#1605;%20&#1576;&#1610;&#1575;&#1606;&#1575;&#1578;&#1610;.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Hqauh-sdata01\STRATEGIC-SERVICES\&#1575;&#1587;&#1578;&#1576;&#1610;&#1575;&#1606;%20&#1575;&#1604;&#1585;&#1590;&#1575;\2016\q4\&#1606;&#1592;&#1605;%20&#1576;&#1610;&#1575;&#1606;&#1575;&#1578;&#1610;\&#1606;&#1592;&#1605;%20&#1576;&#1610;&#1575;&#1606;&#1575;&#1578;&#1610;.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Hqauh-sdata01\STRATEGIC-SERVICES\&#1575;&#1587;&#1578;&#1576;&#1610;&#1575;&#1606;%20&#1575;&#1604;&#1585;&#1590;&#1575;\2016\q4\&#1606;&#1592;&#1605;%20&#1576;&#1610;&#1575;&#1606;&#1575;&#1578;&#1610;\&#1606;&#1592;&#1605;%20&#1576;&#1610;&#1575;&#1606;&#1575;&#1578;&#1610;.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Hqauh-sdata01\STRATEGIC-SERVICES\&#1575;&#1587;&#1578;&#1576;&#1610;&#1575;&#1606;%20&#1575;&#1604;&#1585;&#1590;&#1575;\2016\q4\&#1606;&#1592;&#1605;%20&#1576;&#1610;&#1575;&#1606;&#1575;&#1578;&#1610;\&#1606;&#1592;&#1605;%20&#1576;&#1610;&#1575;&#1606;&#1575;&#1578;&#1610;.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Hqauh-sdata01\STRATEGIC-SERVICES\&#1575;&#1587;&#1578;&#1576;&#1610;&#1575;&#1606;%20&#1575;&#1604;&#1585;&#1590;&#1575;\2016\q4\&#1606;&#1592;&#1605;%20&#1576;&#1610;&#1575;&#1606;&#1575;&#1578;&#1610;\&#1606;&#1592;&#1605;%20&#1576;&#1610;&#1575;&#1606;&#1575;&#1578;&#1610;.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Hqauh-sdata01\STRATEGIC-SERVICES\&#1575;&#1587;&#1578;&#1576;&#1610;&#1575;&#1606;%20&#1575;&#1604;&#1585;&#1590;&#1575;\2016\q4\&#1606;&#1592;&#1605;%20&#1576;&#1610;&#1575;&#1606;&#1575;&#1578;&#1610;\&#1606;&#1592;&#1605;%20&#1576;&#1610;&#1575;&#1606;&#1575;&#1578;&#1610;.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sz="2000"/>
            </a:pPr>
            <a:r>
              <a:rPr lang="ar-AE" sz="2000"/>
              <a:t>الرضا العام عن نظام بياناتي </a:t>
            </a:r>
            <a:endParaRPr lang="en-US" sz="2000"/>
          </a:p>
        </c:rich>
      </c:tx>
      <c:layout/>
      <c:overlay val="0"/>
    </c:title>
    <c:autoTitleDeleted val="0"/>
    <c:plotArea>
      <c:layout/>
      <c:barChart>
        <c:barDir val="col"/>
        <c:grouping val="clustered"/>
        <c:varyColors val="0"/>
        <c:ser>
          <c:idx val="0"/>
          <c:order val="0"/>
          <c:tx>
            <c:strRef>
              <c:f>Sheet1!$G$10</c:f>
              <c:strCache>
                <c:ptCount val="1"/>
                <c:pt idx="0">
                  <c:v>محقق</c:v>
                </c:pt>
              </c:strCache>
            </c:strRef>
          </c:tx>
          <c:spPr>
            <a:solidFill>
              <a:srgbClr val="92D050"/>
            </a:solidFill>
          </c:spPr>
          <c:invertIfNegative val="0"/>
          <c:cat>
            <c:numRef>
              <c:f>Sheet1!$H$9:$I$9</c:f>
              <c:numCache>
                <c:formatCode>General</c:formatCode>
                <c:ptCount val="2"/>
                <c:pt idx="0">
                  <c:v>2016</c:v>
                </c:pt>
                <c:pt idx="1">
                  <c:v>2015</c:v>
                </c:pt>
              </c:numCache>
            </c:numRef>
          </c:cat>
          <c:val>
            <c:numRef>
              <c:f>Sheet1!$H$10:$I$10</c:f>
              <c:numCache>
                <c:formatCode>0%</c:formatCode>
                <c:ptCount val="2"/>
                <c:pt idx="0">
                  <c:v>0.79710467706013366</c:v>
                </c:pt>
                <c:pt idx="1">
                  <c:v>0.78</c:v>
                </c:pt>
              </c:numCache>
            </c:numRef>
          </c:val>
        </c:ser>
        <c:ser>
          <c:idx val="1"/>
          <c:order val="1"/>
          <c:tx>
            <c:strRef>
              <c:f>Sheet1!$G$11</c:f>
              <c:strCache>
                <c:ptCount val="1"/>
                <c:pt idx="0">
                  <c:v>المستهدف</c:v>
                </c:pt>
              </c:strCache>
            </c:strRef>
          </c:tx>
          <c:invertIfNegative val="0"/>
          <c:cat>
            <c:numRef>
              <c:f>Sheet1!$H$9:$I$9</c:f>
              <c:numCache>
                <c:formatCode>General</c:formatCode>
                <c:ptCount val="2"/>
                <c:pt idx="0">
                  <c:v>2016</c:v>
                </c:pt>
                <c:pt idx="1">
                  <c:v>2015</c:v>
                </c:pt>
              </c:numCache>
            </c:numRef>
          </c:cat>
          <c:val>
            <c:numRef>
              <c:f>Sheet1!$H$11:$I$11</c:f>
              <c:numCache>
                <c:formatCode>General</c:formatCode>
                <c:ptCount val="2"/>
                <c:pt idx="0" formatCode="0%">
                  <c:v>0.77</c:v>
                </c:pt>
              </c:numCache>
            </c:numRef>
          </c:val>
        </c:ser>
        <c:dLbls>
          <c:dLblPos val="outEnd"/>
          <c:showLegendKey val="0"/>
          <c:showVal val="1"/>
          <c:showCatName val="0"/>
          <c:showSerName val="0"/>
          <c:showPercent val="0"/>
          <c:showBubbleSize val="0"/>
        </c:dLbls>
        <c:gapWidth val="150"/>
        <c:axId val="85302272"/>
        <c:axId val="90223360"/>
      </c:barChart>
      <c:catAx>
        <c:axId val="85302272"/>
        <c:scaling>
          <c:orientation val="minMax"/>
        </c:scaling>
        <c:delete val="0"/>
        <c:axPos val="b"/>
        <c:numFmt formatCode="General" sourceLinked="1"/>
        <c:majorTickMark val="none"/>
        <c:minorTickMark val="none"/>
        <c:tickLblPos val="nextTo"/>
        <c:crossAx val="90223360"/>
        <c:crosses val="autoZero"/>
        <c:auto val="1"/>
        <c:lblAlgn val="ctr"/>
        <c:lblOffset val="100"/>
        <c:noMultiLvlLbl val="0"/>
      </c:catAx>
      <c:valAx>
        <c:axId val="90223360"/>
        <c:scaling>
          <c:orientation val="minMax"/>
        </c:scaling>
        <c:delete val="0"/>
        <c:axPos val="l"/>
        <c:majorGridlines/>
        <c:numFmt formatCode="0%" sourceLinked="1"/>
        <c:majorTickMark val="none"/>
        <c:minorTickMark val="none"/>
        <c:tickLblPos val="nextTo"/>
        <c:crossAx val="85302272"/>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sz="2000"/>
            </a:pPr>
            <a:r>
              <a:rPr lang="ar-AE" sz="2000"/>
              <a:t>نسبة الرضا عن نظام الخدمة الذاتية</a:t>
            </a:r>
            <a:endParaRPr lang="en-US" sz="2000"/>
          </a:p>
        </c:rich>
      </c:tx>
      <c:layout/>
      <c:overlay val="0"/>
    </c:title>
    <c:autoTitleDeleted val="0"/>
    <c:plotArea>
      <c:layout/>
      <c:barChart>
        <c:barDir val="col"/>
        <c:grouping val="clustered"/>
        <c:varyColors val="0"/>
        <c:ser>
          <c:idx val="0"/>
          <c:order val="0"/>
          <c:tx>
            <c:strRef>
              <c:f>Sheet2!$H$190</c:f>
              <c:strCache>
                <c:ptCount val="1"/>
                <c:pt idx="0">
                  <c:v>المستهدف</c:v>
                </c:pt>
              </c:strCache>
            </c:strRef>
          </c:tx>
          <c:invertIfNegative val="0"/>
          <c:cat>
            <c:numRef>
              <c:f>Sheet2!$I$189:$J$189</c:f>
              <c:numCache>
                <c:formatCode>General</c:formatCode>
                <c:ptCount val="2"/>
                <c:pt idx="0">
                  <c:v>2016</c:v>
                </c:pt>
                <c:pt idx="1">
                  <c:v>2015</c:v>
                </c:pt>
              </c:numCache>
            </c:numRef>
          </c:cat>
          <c:val>
            <c:numRef>
              <c:f>Sheet2!$I$190:$J$190</c:f>
              <c:numCache>
                <c:formatCode>General</c:formatCode>
                <c:ptCount val="2"/>
                <c:pt idx="0" formatCode="0%">
                  <c:v>0.72</c:v>
                </c:pt>
              </c:numCache>
            </c:numRef>
          </c:val>
        </c:ser>
        <c:ser>
          <c:idx val="1"/>
          <c:order val="1"/>
          <c:tx>
            <c:strRef>
              <c:f>Sheet2!$H$191</c:f>
              <c:strCache>
                <c:ptCount val="1"/>
                <c:pt idx="0">
                  <c:v>المحقق</c:v>
                </c:pt>
              </c:strCache>
            </c:strRef>
          </c:tx>
          <c:invertIfNegative val="0"/>
          <c:cat>
            <c:numRef>
              <c:f>Sheet2!$I$189:$J$189</c:f>
              <c:numCache>
                <c:formatCode>General</c:formatCode>
                <c:ptCount val="2"/>
                <c:pt idx="0">
                  <c:v>2016</c:v>
                </c:pt>
                <c:pt idx="1">
                  <c:v>2015</c:v>
                </c:pt>
              </c:numCache>
            </c:numRef>
          </c:cat>
          <c:val>
            <c:numRef>
              <c:f>Sheet2!$I$191:$J$191</c:f>
              <c:numCache>
                <c:formatCode>0%</c:formatCode>
                <c:ptCount val="2"/>
                <c:pt idx="0">
                  <c:v>0.76728016359918205</c:v>
                </c:pt>
                <c:pt idx="1">
                  <c:v>0.75</c:v>
                </c:pt>
              </c:numCache>
            </c:numRef>
          </c:val>
        </c:ser>
        <c:dLbls>
          <c:dLblPos val="outEnd"/>
          <c:showLegendKey val="0"/>
          <c:showVal val="1"/>
          <c:showCatName val="0"/>
          <c:showSerName val="0"/>
          <c:showPercent val="0"/>
          <c:showBubbleSize val="0"/>
        </c:dLbls>
        <c:gapWidth val="150"/>
        <c:axId val="95169920"/>
        <c:axId val="95188096"/>
      </c:barChart>
      <c:catAx>
        <c:axId val="95169920"/>
        <c:scaling>
          <c:orientation val="minMax"/>
        </c:scaling>
        <c:delete val="0"/>
        <c:axPos val="b"/>
        <c:numFmt formatCode="General" sourceLinked="1"/>
        <c:majorTickMark val="none"/>
        <c:minorTickMark val="none"/>
        <c:tickLblPos val="nextTo"/>
        <c:crossAx val="95188096"/>
        <c:crosses val="autoZero"/>
        <c:auto val="1"/>
        <c:lblAlgn val="ctr"/>
        <c:lblOffset val="100"/>
        <c:noMultiLvlLbl val="0"/>
      </c:catAx>
      <c:valAx>
        <c:axId val="95188096"/>
        <c:scaling>
          <c:orientation val="minMax"/>
        </c:scaling>
        <c:delete val="0"/>
        <c:axPos val="l"/>
        <c:majorGridlines/>
        <c:numFmt formatCode="0%" sourceLinked="1"/>
        <c:majorTickMark val="none"/>
        <c:minorTickMark val="none"/>
        <c:tickLblPos val="nextTo"/>
        <c:crossAx val="95169920"/>
        <c:crosses val="autoZero"/>
        <c:crossBetween val="between"/>
      </c:valAx>
    </c:plotArea>
    <c:legend>
      <c:legendPos val="r"/>
      <c:layout/>
      <c:overlay val="0"/>
    </c:legend>
    <c:plotVisOnly val="1"/>
    <c:dispBlanksAs val="gap"/>
    <c:showDLblsOverMax val="0"/>
  </c:chart>
  <c:spPr>
    <a:ln>
      <a:solidFill>
        <a:schemeClr val="bg1">
          <a:lumMod val="85000"/>
        </a:schemeClr>
      </a:solidFill>
    </a:ln>
  </c:spPr>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sz="2000"/>
            </a:pPr>
            <a:r>
              <a:rPr lang="ar-AE" sz="2000"/>
              <a:t>الرضا العام عن الخدمة الذاتية</a:t>
            </a:r>
            <a:endParaRPr lang="en-US" sz="2000"/>
          </a:p>
        </c:rich>
      </c:tx>
      <c:layout/>
      <c:overlay val="0"/>
    </c:title>
    <c:autoTitleDeleted val="0"/>
    <c:plotArea>
      <c:layout/>
      <c:barChart>
        <c:barDir val="col"/>
        <c:grouping val="clustered"/>
        <c:varyColors val="0"/>
        <c:ser>
          <c:idx val="0"/>
          <c:order val="0"/>
          <c:tx>
            <c:strRef>
              <c:f>Sheet3!$B$1</c:f>
              <c:strCache>
                <c:ptCount val="1"/>
                <c:pt idx="0">
                  <c:v>2014</c:v>
                </c:pt>
              </c:strCache>
            </c:strRef>
          </c:tx>
          <c:invertIfNegative val="0"/>
          <c:cat>
            <c:strRef>
              <c:f>Sheet3!$A$2:$A$4</c:f>
              <c:strCache>
                <c:ptCount val="3"/>
                <c:pt idx="0">
                  <c:v>بشكل عام انا راضِ عن نظام الخدمة الذاتية</c:v>
                </c:pt>
                <c:pt idx="1">
                  <c:v>بشكل عام انا راضِ عن عمليات الدعم الفني للخدمة الذاتية</c:v>
                </c:pt>
                <c:pt idx="2">
                  <c:v>بشكل عام انا راضِ عن عمليات التدريب والتوعوية حول نظام الخدمة الذاتية</c:v>
                </c:pt>
              </c:strCache>
            </c:strRef>
          </c:cat>
          <c:val>
            <c:numRef>
              <c:f>Sheet3!$B$2:$B$4</c:f>
            </c:numRef>
          </c:val>
        </c:ser>
        <c:ser>
          <c:idx val="1"/>
          <c:order val="1"/>
          <c:tx>
            <c:strRef>
              <c:f>Sheet3!$C$1</c:f>
              <c:strCache>
                <c:ptCount val="1"/>
                <c:pt idx="0">
                  <c:v>محقق 2015</c:v>
                </c:pt>
              </c:strCache>
            </c:strRef>
          </c:tx>
          <c:invertIfNegative val="0"/>
          <c:cat>
            <c:strRef>
              <c:f>Sheet3!$A$2:$A$4</c:f>
              <c:strCache>
                <c:ptCount val="3"/>
                <c:pt idx="0">
                  <c:v>بشكل عام انا راضِ عن نظام الخدمة الذاتية</c:v>
                </c:pt>
                <c:pt idx="1">
                  <c:v>بشكل عام انا راضِ عن عمليات الدعم الفني للخدمة الذاتية</c:v>
                </c:pt>
                <c:pt idx="2">
                  <c:v>بشكل عام انا راضِ عن عمليات التدريب والتوعوية حول نظام الخدمة الذاتية</c:v>
                </c:pt>
              </c:strCache>
            </c:strRef>
          </c:cat>
          <c:val>
            <c:numRef>
              <c:f>Sheet3!$C$2:$C$4</c:f>
              <c:numCache>
                <c:formatCode>0%</c:formatCode>
                <c:ptCount val="3"/>
                <c:pt idx="0">
                  <c:v>0.7493346980552712</c:v>
                </c:pt>
                <c:pt idx="1">
                  <c:v>0.70040941658137157</c:v>
                </c:pt>
                <c:pt idx="2">
                  <c:v>0.68955987717502554</c:v>
                </c:pt>
              </c:numCache>
            </c:numRef>
          </c:val>
        </c:ser>
        <c:ser>
          <c:idx val="2"/>
          <c:order val="2"/>
          <c:tx>
            <c:strRef>
              <c:f>Sheet3!$D$1</c:f>
              <c:strCache>
                <c:ptCount val="1"/>
                <c:pt idx="0">
                  <c:v>محقق 2016</c:v>
                </c:pt>
              </c:strCache>
            </c:strRef>
          </c:tx>
          <c:invertIfNegative val="0"/>
          <c:cat>
            <c:strRef>
              <c:f>Sheet3!$A$2:$A$4</c:f>
              <c:strCache>
                <c:ptCount val="3"/>
                <c:pt idx="0">
                  <c:v>بشكل عام انا راضِ عن نظام الخدمة الذاتية</c:v>
                </c:pt>
                <c:pt idx="1">
                  <c:v>بشكل عام انا راضِ عن عمليات الدعم الفني للخدمة الذاتية</c:v>
                </c:pt>
                <c:pt idx="2">
                  <c:v>بشكل عام انا راضِ عن عمليات التدريب والتوعوية حول نظام الخدمة الذاتية</c:v>
                </c:pt>
              </c:strCache>
            </c:strRef>
          </c:cat>
          <c:val>
            <c:numRef>
              <c:f>Sheet3!$D$2:$D$4</c:f>
              <c:numCache>
                <c:formatCode>0%</c:formatCode>
                <c:ptCount val="3"/>
                <c:pt idx="0">
                  <c:v>0.77</c:v>
                </c:pt>
                <c:pt idx="1">
                  <c:v>0.77</c:v>
                </c:pt>
                <c:pt idx="2">
                  <c:v>0.75</c:v>
                </c:pt>
              </c:numCache>
            </c:numRef>
          </c:val>
        </c:ser>
        <c:dLbls>
          <c:dLblPos val="outEnd"/>
          <c:showLegendKey val="0"/>
          <c:showVal val="1"/>
          <c:showCatName val="0"/>
          <c:showSerName val="0"/>
          <c:showPercent val="0"/>
          <c:showBubbleSize val="0"/>
        </c:dLbls>
        <c:gapWidth val="150"/>
        <c:axId val="95221632"/>
        <c:axId val="95223168"/>
      </c:barChart>
      <c:catAx>
        <c:axId val="95221632"/>
        <c:scaling>
          <c:orientation val="minMax"/>
        </c:scaling>
        <c:delete val="0"/>
        <c:axPos val="b"/>
        <c:majorTickMark val="out"/>
        <c:minorTickMark val="none"/>
        <c:tickLblPos val="nextTo"/>
        <c:crossAx val="95223168"/>
        <c:crosses val="autoZero"/>
        <c:auto val="1"/>
        <c:lblAlgn val="ctr"/>
        <c:lblOffset val="100"/>
        <c:noMultiLvlLbl val="0"/>
      </c:catAx>
      <c:valAx>
        <c:axId val="95223168"/>
        <c:scaling>
          <c:orientation val="minMax"/>
        </c:scaling>
        <c:delete val="0"/>
        <c:axPos val="l"/>
        <c:majorGridlines/>
        <c:numFmt formatCode="0%" sourceLinked="1"/>
        <c:majorTickMark val="out"/>
        <c:minorTickMark val="none"/>
        <c:tickLblPos val="nextTo"/>
        <c:crossAx val="95221632"/>
        <c:crosses val="autoZero"/>
        <c:crossBetween val="between"/>
      </c:valAx>
    </c:plotArea>
    <c:legend>
      <c:legendPos val="r"/>
      <c:layout/>
      <c:overlay val="0"/>
    </c:legend>
    <c:plotVisOnly val="1"/>
    <c:dispBlanksAs val="gap"/>
    <c:showDLblsOverMax val="0"/>
  </c:chart>
  <c:spPr>
    <a:ln>
      <a:solidFill>
        <a:schemeClr val="bg1">
          <a:lumMod val="85000"/>
        </a:schemeClr>
      </a:solidFill>
    </a:ln>
  </c:spPr>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sz="2000"/>
            </a:pPr>
            <a:r>
              <a:rPr lang="ar-AE" sz="2000"/>
              <a:t>نسبة الرضا عن الخدمة الذاتية حسب المحاور</a:t>
            </a:r>
            <a:endParaRPr lang="en-US" sz="2000"/>
          </a:p>
        </c:rich>
      </c:tx>
      <c:layout/>
      <c:overlay val="0"/>
    </c:title>
    <c:autoTitleDeleted val="0"/>
    <c:plotArea>
      <c:layout/>
      <c:barChart>
        <c:barDir val="col"/>
        <c:grouping val="clustered"/>
        <c:varyColors val="0"/>
        <c:ser>
          <c:idx val="0"/>
          <c:order val="0"/>
          <c:tx>
            <c:strRef>
              <c:f>Sheet3!$C$6</c:f>
              <c:strCache>
                <c:ptCount val="1"/>
                <c:pt idx="0">
                  <c:v>2015</c:v>
                </c:pt>
              </c:strCache>
            </c:strRef>
          </c:tx>
          <c:invertIfNegative val="0"/>
          <c:cat>
            <c:strRef>
              <c:f>Sheet3!$A$7:$A$10</c:f>
              <c:strCache>
                <c:ptCount val="4"/>
                <c:pt idx="0">
                  <c:v>نسبة الرضا عن الوصول للخدمة</c:v>
                </c:pt>
                <c:pt idx="1">
                  <c:v>نسبة الرضا توفر الخدمة وسهولة الحصول عليها</c:v>
                </c:pt>
                <c:pt idx="2">
                  <c:v>معلومات الخدمة والتدريب على استخدامها</c:v>
                </c:pt>
                <c:pt idx="3">
                  <c:v>الدعم الفني لنظام الخدمة الذاتية</c:v>
                </c:pt>
              </c:strCache>
            </c:strRef>
          </c:cat>
          <c:val>
            <c:numRef>
              <c:f>Sheet3!$C$7:$C$10</c:f>
              <c:numCache>
                <c:formatCode>0%</c:formatCode>
                <c:ptCount val="4"/>
                <c:pt idx="0">
                  <c:v>0.76116375727348295</c:v>
                </c:pt>
                <c:pt idx="1">
                  <c:v>0.75279800498753113</c:v>
                </c:pt>
                <c:pt idx="2">
                  <c:v>0.74060900716479017</c:v>
                </c:pt>
                <c:pt idx="3">
                  <c:v>0.67784032753326506</c:v>
                </c:pt>
              </c:numCache>
            </c:numRef>
          </c:val>
        </c:ser>
        <c:ser>
          <c:idx val="1"/>
          <c:order val="1"/>
          <c:tx>
            <c:strRef>
              <c:f>Sheet3!$D$6</c:f>
              <c:strCache>
                <c:ptCount val="1"/>
                <c:pt idx="0">
                  <c:v>2016</c:v>
                </c:pt>
              </c:strCache>
            </c:strRef>
          </c:tx>
          <c:invertIfNegative val="0"/>
          <c:cat>
            <c:strRef>
              <c:f>Sheet3!$A$7:$A$10</c:f>
              <c:strCache>
                <c:ptCount val="4"/>
                <c:pt idx="0">
                  <c:v>نسبة الرضا عن الوصول للخدمة</c:v>
                </c:pt>
                <c:pt idx="1">
                  <c:v>نسبة الرضا توفر الخدمة وسهولة الحصول عليها</c:v>
                </c:pt>
                <c:pt idx="2">
                  <c:v>معلومات الخدمة والتدريب على استخدامها</c:v>
                </c:pt>
                <c:pt idx="3">
                  <c:v>الدعم الفني لنظام الخدمة الذاتية</c:v>
                </c:pt>
              </c:strCache>
            </c:strRef>
          </c:cat>
          <c:val>
            <c:numRef>
              <c:f>Sheet3!$D$7:$D$10</c:f>
              <c:numCache>
                <c:formatCode>0%</c:formatCode>
                <c:ptCount val="4"/>
                <c:pt idx="0">
                  <c:v>0.84</c:v>
                </c:pt>
                <c:pt idx="1">
                  <c:v>0.77</c:v>
                </c:pt>
                <c:pt idx="2">
                  <c:v>0.81</c:v>
                </c:pt>
                <c:pt idx="3">
                  <c:v>0.74</c:v>
                </c:pt>
              </c:numCache>
            </c:numRef>
          </c:val>
        </c:ser>
        <c:dLbls>
          <c:dLblPos val="outEnd"/>
          <c:showLegendKey val="0"/>
          <c:showVal val="1"/>
          <c:showCatName val="0"/>
          <c:showSerName val="0"/>
          <c:showPercent val="0"/>
          <c:showBubbleSize val="0"/>
        </c:dLbls>
        <c:gapWidth val="150"/>
        <c:axId val="94931968"/>
        <c:axId val="94958336"/>
      </c:barChart>
      <c:catAx>
        <c:axId val="94931968"/>
        <c:scaling>
          <c:orientation val="minMax"/>
        </c:scaling>
        <c:delete val="0"/>
        <c:axPos val="b"/>
        <c:numFmt formatCode="General" sourceLinked="1"/>
        <c:majorTickMark val="none"/>
        <c:minorTickMark val="none"/>
        <c:tickLblPos val="nextTo"/>
        <c:crossAx val="94958336"/>
        <c:crosses val="autoZero"/>
        <c:auto val="1"/>
        <c:lblAlgn val="ctr"/>
        <c:lblOffset val="100"/>
        <c:noMultiLvlLbl val="0"/>
      </c:catAx>
      <c:valAx>
        <c:axId val="94958336"/>
        <c:scaling>
          <c:orientation val="minMax"/>
        </c:scaling>
        <c:delete val="0"/>
        <c:axPos val="l"/>
        <c:majorGridlines/>
        <c:numFmt formatCode="0%" sourceLinked="1"/>
        <c:majorTickMark val="none"/>
        <c:minorTickMark val="none"/>
        <c:tickLblPos val="nextTo"/>
        <c:crossAx val="94931968"/>
        <c:crosses val="autoZero"/>
        <c:crossBetween val="between"/>
      </c:valAx>
      <c:dTable>
        <c:showHorzBorder val="1"/>
        <c:showVertBorder val="1"/>
        <c:showOutline val="1"/>
        <c:showKeys val="1"/>
      </c:dTable>
    </c:plotArea>
    <c:legend>
      <c:legendPos val="r"/>
      <c:layout/>
      <c:overlay val="0"/>
    </c:legend>
    <c:plotVisOnly val="1"/>
    <c:dispBlanksAs val="gap"/>
    <c:showDLblsOverMax val="0"/>
  </c:chart>
  <c:spPr>
    <a:ln>
      <a:solidFill>
        <a:schemeClr val="bg1">
          <a:lumMod val="85000"/>
        </a:schemeClr>
      </a:solidFill>
    </a:ln>
  </c:spPr>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sz="2000"/>
            </a:pPr>
            <a:r>
              <a:rPr lang="ar-AE" sz="2000"/>
              <a:t>الرضا عن مركز الاتصال الموحد</a:t>
            </a:r>
            <a:endParaRPr lang="en-US" sz="2000"/>
          </a:p>
        </c:rich>
      </c:tx>
      <c:layout/>
      <c:overlay val="0"/>
    </c:title>
    <c:autoTitleDeleted val="0"/>
    <c:plotArea>
      <c:layout/>
      <c:barChart>
        <c:barDir val="col"/>
        <c:grouping val="clustered"/>
        <c:varyColors val="0"/>
        <c:ser>
          <c:idx val="0"/>
          <c:order val="0"/>
          <c:tx>
            <c:strRef>
              <c:f>Sheet3!$C$13</c:f>
              <c:strCache>
                <c:ptCount val="1"/>
                <c:pt idx="0">
                  <c:v>2016</c:v>
                </c:pt>
              </c:strCache>
            </c:strRef>
          </c:tx>
          <c:spPr>
            <a:solidFill>
              <a:srgbClr val="92D050"/>
            </a:solidFill>
          </c:spPr>
          <c:invertIfNegative val="0"/>
          <c:cat>
            <c:strRef>
              <c:f>Sheet3!$A$14:$B$17</c:f>
              <c:strCache>
                <c:ptCount val="4"/>
                <c:pt idx="0">
                  <c:v>بشكل عام انا راضٍ عن مركز الاتصال الموحد للهيئة "Call center" 
</c:v>
                </c:pt>
                <c:pt idx="1">
                  <c:v>يتمتع موظفو الدعم ضمن مركز الاتصال الموحد Call center باللباقة وحسن التعامل 
</c:v>
                </c:pt>
                <c:pt idx="2">
                  <c:v>يتم الرد على اتصالاتكم من قبل موظفي الدعم ضمن مركز الاتصال الموحد Call center بالوقت والاسلوب المناسب 
</c:v>
                </c:pt>
                <c:pt idx="3">
                  <c:v>يتمتع موظفو الدعم ضمن مركز الاتصال الموحد Call center بالكفاءة والقدرة على الاجابة على استفساراتكم المتعلقة بأنظمة الهيئة 
</c:v>
                </c:pt>
              </c:strCache>
            </c:strRef>
          </c:cat>
          <c:val>
            <c:numRef>
              <c:f>Sheet3!$C$14:$C$17</c:f>
              <c:numCache>
                <c:formatCode>0%</c:formatCode>
                <c:ptCount val="4"/>
                <c:pt idx="0">
                  <c:v>0.74279918864097361</c:v>
                </c:pt>
                <c:pt idx="1">
                  <c:v>0.75991820040899793</c:v>
                </c:pt>
                <c:pt idx="2">
                  <c:v>0.73577235772357719</c:v>
                </c:pt>
                <c:pt idx="3">
                  <c:v>0.74279835390946503</c:v>
                </c:pt>
              </c:numCache>
            </c:numRef>
          </c:val>
        </c:ser>
        <c:ser>
          <c:idx val="1"/>
          <c:order val="1"/>
          <c:tx>
            <c:strRef>
              <c:f>Sheet3!$D$13</c:f>
              <c:strCache>
                <c:ptCount val="1"/>
                <c:pt idx="0">
                  <c:v>2015</c:v>
                </c:pt>
              </c:strCache>
            </c:strRef>
          </c:tx>
          <c:invertIfNegative val="0"/>
          <c:cat>
            <c:strRef>
              <c:f>Sheet3!$A$14:$B$17</c:f>
              <c:strCache>
                <c:ptCount val="4"/>
                <c:pt idx="0">
                  <c:v>بشكل عام انا راضٍ عن مركز الاتصال الموحد للهيئة "Call center" 
</c:v>
                </c:pt>
                <c:pt idx="1">
                  <c:v>يتمتع موظفو الدعم ضمن مركز الاتصال الموحد Call center باللباقة وحسن التعامل 
</c:v>
                </c:pt>
                <c:pt idx="2">
                  <c:v>يتم الرد على اتصالاتكم من قبل موظفي الدعم ضمن مركز الاتصال الموحد Call center بالوقت والاسلوب المناسب 
</c:v>
                </c:pt>
                <c:pt idx="3">
                  <c:v>يتمتع موظفو الدعم ضمن مركز الاتصال الموحد Call center بالكفاءة والقدرة على الاجابة على استفساراتكم المتعلقة بأنظمة الهيئة 
</c:v>
                </c:pt>
              </c:strCache>
            </c:strRef>
          </c:cat>
          <c:val>
            <c:numRef>
              <c:f>Sheet3!$D$14:$D$17</c:f>
              <c:numCache>
                <c:formatCode>0%</c:formatCode>
                <c:ptCount val="4"/>
                <c:pt idx="0">
                  <c:v>0.76</c:v>
                </c:pt>
                <c:pt idx="1">
                  <c:v>0.7</c:v>
                </c:pt>
                <c:pt idx="2">
                  <c:v>0.74</c:v>
                </c:pt>
                <c:pt idx="3">
                  <c:v>0.69</c:v>
                </c:pt>
              </c:numCache>
            </c:numRef>
          </c:val>
        </c:ser>
        <c:dLbls>
          <c:dLblPos val="outEnd"/>
          <c:showLegendKey val="0"/>
          <c:showVal val="1"/>
          <c:showCatName val="0"/>
          <c:showSerName val="0"/>
          <c:showPercent val="0"/>
          <c:showBubbleSize val="0"/>
        </c:dLbls>
        <c:gapWidth val="150"/>
        <c:axId val="95012736"/>
        <c:axId val="95014272"/>
      </c:barChart>
      <c:catAx>
        <c:axId val="95012736"/>
        <c:scaling>
          <c:orientation val="minMax"/>
        </c:scaling>
        <c:delete val="0"/>
        <c:axPos val="b"/>
        <c:majorTickMark val="none"/>
        <c:minorTickMark val="none"/>
        <c:tickLblPos val="nextTo"/>
        <c:crossAx val="95014272"/>
        <c:crosses val="autoZero"/>
        <c:auto val="1"/>
        <c:lblAlgn val="ctr"/>
        <c:lblOffset val="100"/>
        <c:noMultiLvlLbl val="0"/>
      </c:catAx>
      <c:valAx>
        <c:axId val="95014272"/>
        <c:scaling>
          <c:orientation val="minMax"/>
        </c:scaling>
        <c:delete val="0"/>
        <c:axPos val="l"/>
        <c:majorGridlines/>
        <c:numFmt formatCode="0%" sourceLinked="1"/>
        <c:majorTickMark val="none"/>
        <c:minorTickMark val="none"/>
        <c:tickLblPos val="nextTo"/>
        <c:crossAx val="95012736"/>
        <c:crosses val="autoZero"/>
        <c:crossBetween val="between"/>
      </c:valAx>
      <c:dTable>
        <c:showHorzBorder val="1"/>
        <c:showVertBorder val="1"/>
        <c:showOutline val="1"/>
        <c:showKeys val="1"/>
      </c:dTable>
    </c:plotArea>
    <c:legend>
      <c:legendPos val="r"/>
      <c:layout/>
      <c:overlay val="0"/>
    </c:legend>
    <c:plotVisOnly val="1"/>
    <c:dispBlanksAs val="gap"/>
    <c:showDLblsOverMax val="0"/>
  </c:chart>
  <c:spPr>
    <a:ln>
      <a:solidFill>
        <a:schemeClr val="bg1">
          <a:lumMod val="85000"/>
        </a:schemeClr>
      </a:solidFill>
    </a:ln>
  </c:spPr>
  <c:txPr>
    <a:bodyPr/>
    <a:lstStyle/>
    <a:p>
      <a:pPr>
        <a:defRPr sz="1400" b="1"/>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sz="2000"/>
            </a:pPr>
            <a:r>
              <a:rPr lang="ar-AE" sz="2000"/>
              <a:t>نسبة الرضا عن نظام الارشفه الالكترونية 2016</a:t>
            </a:r>
            <a:endParaRPr lang="en-US" sz="2000"/>
          </a:p>
        </c:rich>
      </c:tx>
      <c:layout/>
      <c:overlay val="0"/>
    </c:title>
    <c:autoTitleDeleted val="0"/>
    <c:plotArea>
      <c:layout/>
      <c:barChart>
        <c:barDir val="col"/>
        <c:grouping val="clustered"/>
        <c:varyColors val="0"/>
        <c:ser>
          <c:idx val="0"/>
          <c:order val="0"/>
          <c:tx>
            <c:strRef>
              <c:f>Sheet2!$G$93</c:f>
              <c:strCache>
                <c:ptCount val="1"/>
                <c:pt idx="0">
                  <c:v>المحقق</c:v>
                </c:pt>
              </c:strCache>
            </c:strRef>
          </c:tx>
          <c:spPr>
            <a:solidFill>
              <a:srgbClr val="92D050"/>
            </a:solidFill>
          </c:spPr>
          <c:invertIfNegative val="0"/>
          <c:cat>
            <c:numRef>
              <c:f>Sheet2!$H$92</c:f>
              <c:numCache>
                <c:formatCode>General</c:formatCode>
                <c:ptCount val="1"/>
                <c:pt idx="0">
                  <c:v>2016</c:v>
                </c:pt>
              </c:numCache>
            </c:numRef>
          </c:cat>
          <c:val>
            <c:numRef>
              <c:f>Sheet2!$H$93</c:f>
              <c:numCache>
                <c:formatCode>0%</c:formatCode>
                <c:ptCount val="1"/>
                <c:pt idx="0">
                  <c:v>0.7740350877192983</c:v>
                </c:pt>
              </c:numCache>
            </c:numRef>
          </c:val>
        </c:ser>
        <c:ser>
          <c:idx val="1"/>
          <c:order val="1"/>
          <c:tx>
            <c:strRef>
              <c:f>Sheet2!$G$94</c:f>
              <c:strCache>
                <c:ptCount val="1"/>
                <c:pt idx="0">
                  <c:v>المستهدف</c:v>
                </c:pt>
              </c:strCache>
            </c:strRef>
          </c:tx>
          <c:invertIfNegative val="0"/>
          <c:cat>
            <c:numRef>
              <c:f>Sheet2!$H$92</c:f>
              <c:numCache>
                <c:formatCode>General</c:formatCode>
                <c:ptCount val="1"/>
                <c:pt idx="0">
                  <c:v>2016</c:v>
                </c:pt>
              </c:numCache>
            </c:numRef>
          </c:cat>
          <c:val>
            <c:numRef>
              <c:f>Sheet2!$H$94</c:f>
              <c:numCache>
                <c:formatCode>0%</c:formatCode>
                <c:ptCount val="1"/>
                <c:pt idx="0">
                  <c:v>0.7</c:v>
                </c:pt>
              </c:numCache>
            </c:numRef>
          </c:val>
        </c:ser>
        <c:dLbls>
          <c:dLblPos val="outEnd"/>
          <c:showLegendKey val="0"/>
          <c:showVal val="1"/>
          <c:showCatName val="0"/>
          <c:showSerName val="0"/>
          <c:showPercent val="0"/>
          <c:showBubbleSize val="0"/>
        </c:dLbls>
        <c:gapWidth val="150"/>
        <c:axId val="95060736"/>
        <c:axId val="95062272"/>
      </c:barChart>
      <c:catAx>
        <c:axId val="95060736"/>
        <c:scaling>
          <c:orientation val="minMax"/>
        </c:scaling>
        <c:delete val="0"/>
        <c:axPos val="b"/>
        <c:numFmt formatCode="General" sourceLinked="1"/>
        <c:majorTickMark val="none"/>
        <c:minorTickMark val="none"/>
        <c:tickLblPos val="nextTo"/>
        <c:crossAx val="95062272"/>
        <c:crosses val="autoZero"/>
        <c:auto val="1"/>
        <c:lblAlgn val="ctr"/>
        <c:lblOffset val="100"/>
        <c:noMultiLvlLbl val="0"/>
      </c:catAx>
      <c:valAx>
        <c:axId val="95062272"/>
        <c:scaling>
          <c:orientation val="minMax"/>
        </c:scaling>
        <c:delete val="0"/>
        <c:axPos val="l"/>
        <c:majorGridlines/>
        <c:numFmt formatCode="0%" sourceLinked="1"/>
        <c:majorTickMark val="none"/>
        <c:minorTickMark val="none"/>
        <c:tickLblPos val="nextTo"/>
        <c:crossAx val="95060736"/>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sz="2000"/>
            </a:pPr>
            <a:r>
              <a:rPr lang="ar-AE" sz="2000"/>
              <a:t>الرضا عن نظام الارشفة حسب المحاور</a:t>
            </a:r>
            <a:endParaRPr lang="en-US" sz="2000"/>
          </a:p>
        </c:rich>
      </c:tx>
      <c:layout/>
      <c:overlay val="0"/>
    </c:title>
    <c:autoTitleDeleted val="0"/>
    <c:plotArea>
      <c:layout/>
      <c:barChart>
        <c:barDir val="col"/>
        <c:grouping val="clustered"/>
        <c:varyColors val="0"/>
        <c:ser>
          <c:idx val="0"/>
          <c:order val="0"/>
          <c:tx>
            <c:strRef>
              <c:f>Sheet2!$H$105</c:f>
              <c:strCache>
                <c:ptCount val="1"/>
                <c:pt idx="0">
                  <c:v>2016</c:v>
                </c:pt>
              </c:strCache>
            </c:strRef>
          </c:tx>
          <c:invertIfNegative val="0"/>
          <c:cat>
            <c:strRef>
              <c:f>Sheet2!$G$106:$G$112</c:f>
              <c:strCache>
                <c:ptCount val="7"/>
                <c:pt idx="0">
                  <c:v>يغطي نظام الارشفة الالكترونية جميع متطلبات ارشفة وثائق الموظفين و ادارتها 
</c:v>
                </c:pt>
                <c:pt idx="1">
                  <c:v>يعتبر نظام الارشفة الالكترونية واضح وسهل الاستخدام 
</c:v>
                </c:pt>
                <c:pt idx="2">
                  <c:v>يعتبر دليل نظام الارشفة الالكترونية المتوفر على الموقع الالكتروني للهيئة - صفحة بياناتي الالكترونية- واضح وساهم برفع معرفتي في استخدام النظام 
</c:v>
                </c:pt>
                <c:pt idx="3">
                  <c:v>يتم توفير الدعم الفني المناسب من قبل الهيئة في حال وجود اية اشكاليات فنية ضمن نظام الارشفة الالكترونية
</c:v>
                </c:pt>
                <c:pt idx="4">
                  <c:v>ما هو تقييمك لعمليات البحث عن وثائق الموظفين في نظام الارشفة الالكترونية وايجادها و تحديثها 
</c:v>
                </c:pt>
                <c:pt idx="5">
                  <c:v>اصبحت ارشفة وثائق الموظفين اسرع من خلال نظام الارشفة الالكترونية مقارنة بالوضع السابق 
</c:v>
                </c:pt>
                <c:pt idx="6">
                  <c:v>ساعد نظام الارشفة الالكترونية في سهولة حفظ الوثائق و استرجاعها وتحديثها بشكل دائم 
</c:v>
                </c:pt>
              </c:strCache>
            </c:strRef>
          </c:cat>
          <c:val>
            <c:numRef>
              <c:f>Sheet2!$H$106:$H$112</c:f>
              <c:numCache>
                <c:formatCode>0%</c:formatCode>
                <c:ptCount val="7"/>
                <c:pt idx="0">
                  <c:v>0.77052631578947373</c:v>
                </c:pt>
                <c:pt idx="1">
                  <c:v>0.7656140350877193</c:v>
                </c:pt>
                <c:pt idx="2">
                  <c:v>0.75929824561403514</c:v>
                </c:pt>
                <c:pt idx="3">
                  <c:v>0.74245614035087715</c:v>
                </c:pt>
                <c:pt idx="4">
                  <c:v>0.74035087719298243</c:v>
                </c:pt>
                <c:pt idx="5">
                  <c:v>0.77964912280701759</c:v>
                </c:pt>
                <c:pt idx="6">
                  <c:v>0.7845614035087719</c:v>
                </c:pt>
              </c:numCache>
            </c:numRef>
          </c:val>
        </c:ser>
        <c:dLbls>
          <c:dLblPos val="outEnd"/>
          <c:showLegendKey val="0"/>
          <c:showVal val="1"/>
          <c:showCatName val="0"/>
          <c:showSerName val="0"/>
          <c:showPercent val="0"/>
          <c:showBubbleSize val="0"/>
        </c:dLbls>
        <c:gapWidth val="150"/>
        <c:axId val="96031488"/>
        <c:axId val="96033024"/>
      </c:barChart>
      <c:catAx>
        <c:axId val="96031488"/>
        <c:scaling>
          <c:orientation val="minMax"/>
        </c:scaling>
        <c:delete val="0"/>
        <c:axPos val="b"/>
        <c:numFmt formatCode="General" sourceLinked="1"/>
        <c:majorTickMark val="out"/>
        <c:minorTickMark val="none"/>
        <c:tickLblPos val="nextTo"/>
        <c:crossAx val="96033024"/>
        <c:crosses val="autoZero"/>
        <c:auto val="1"/>
        <c:lblAlgn val="ctr"/>
        <c:lblOffset val="100"/>
        <c:noMultiLvlLbl val="0"/>
      </c:catAx>
      <c:valAx>
        <c:axId val="96033024"/>
        <c:scaling>
          <c:orientation val="minMax"/>
        </c:scaling>
        <c:delete val="0"/>
        <c:axPos val="l"/>
        <c:majorGridlines/>
        <c:numFmt formatCode="0%" sourceLinked="1"/>
        <c:majorTickMark val="out"/>
        <c:minorTickMark val="none"/>
        <c:tickLblPos val="nextTo"/>
        <c:crossAx val="96031488"/>
        <c:crosses val="autoZero"/>
        <c:crossBetween val="between"/>
      </c:valAx>
      <c:dTable>
        <c:showHorzBorder val="1"/>
        <c:showVertBorder val="1"/>
        <c:showOutline val="1"/>
        <c:showKeys val="1"/>
      </c:dTable>
    </c:plotArea>
    <c:legend>
      <c:legendPos val="r"/>
      <c:layout/>
      <c:overlay val="0"/>
    </c:legend>
    <c:plotVisOnly val="1"/>
    <c:dispBlanksAs val="gap"/>
    <c:showDLblsOverMax val="0"/>
  </c:chart>
  <c:spPr>
    <a:ln>
      <a:solidFill>
        <a:schemeClr val="bg1">
          <a:lumMod val="85000"/>
        </a:schemeClr>
      </a:solidFill>
    </a:ln>
  </c:spPr>
  <c:txPr>
    <a:bodyPr/>
    <a:lstStyle/>
    <a:p>
      <a:pPr>
        <a:defRPr sz="1100" b="1"/>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sz="2000"/>
            </a:pPr>
            <a:r>
              <a:rPr lang="ar-AE" sz="2000"/>
              <a:t>الرضا العام</a:t>
            </a:r>
            <a:r>
              <a:rPr lang="en-US" sz="2000"/>
              <a:t> </a:t>
            </a:r>
            <a:r>
              <a:rPr lang="ar-AE" sz="2000"/>
              <a:t>عن نظام التوظيف الالكتروني</a:t>
            </a:r>
          </a:p>
        </c:rich>
      </c:tx>
      <c:layout/>
      <c:overlay val="0"/>
    </c:title>
    <c:autoTitleDeleted val="0"/>
    <c:plotArea>
      <c:layout/>
      <c:barChart>
        <c:barDir val="col"/>
        <c:grouping val="clustered"/>
        <c:varyColors val="0"/>
        <c:ser>
          <c:idx val="0"/>
          <c:order val="0"/>
          <c:tx>
            <c:strRef>
              <c:f>Sheet2!$G$94</c:f>
              <c:strCache>
                <c:ptCount val="1"/>
                <c:pt idx="0">
                  <c:v>الرضا العام</c:v>
                </c:pt>
              </c:strCache>
            </c:strRef>
          </c:tx>
          <c:invertIfNegative val="0"/>
          <c:cat>
            <c:strRef>
              <c:f>Sheet2!$H$93:$I$93</c:f>
              <c:strCache>
                <c:ptCount val="2"/>
                <c:pt idx="0">
                  <c:v>المحقق 2016</c:v>
                </c:pt>
                <c:pt idx="1">
                  <c:v>المستهدف 2016</c:v>
                </c:pt>
              </c:strCache>
            </c:strRef>
          </c:cat>
          <c:val>
            <c:numRef>
              <c:f>Sheet2!$H$94:$I$94</c:f>
              <c:numCache>
                <c:formatCode>0%</c:formatCode>
                <c:ptCount val="2"/>
                <c:pt idx="0">
                  <c:v>0.74253897550111359</c:v>
                </c:pt>
                <c:pt idx="1">
                  <c:v>0.7</c:v>
                </c:pt>
              </c:numCache>
            </c:numRef>
          </c:val>
        </c:ser>
        <c:dLbls>
          <c:dLblPos val="outEnd"/>
          <c:showLegendKey val="0"/>
          <c:showVal val="1"/>
          <c:showCatName val="0"/>
          <c:showSerName val="0"/>
          <c:showPercent val="0"/>
          <c:showBubbleSize val="0"/>
        </c:dLbls>
        <c:gapWidth val="150"/>
        <c:axId val="95815936"/>
        <c:axId val="95825920"/>
      </c:barChart>
      <c:catAx>
        <c:axId val="95815936"/>
        <c:scaling>
          <c:orientation val="minMax"/>
        </c:scaling>
        <c:delete val="0"/>
        <c:axPos val="b"/>
        <c:majorTickMark val="out"/>
        <c:minorTickMark val="none"/>
        <c:tickLblPos val="nextTo"/>
        <c:crossAx val="95825920"/>
        <c:crosses val="autoZero"/>
        <c:auto val="1"/>
        <c:lblAlgn val="ctr"/>
        <c:lblOffset val="100"/>
        <c:noMultiLvlLbl val="0"/>
      </c:catAx>
      <c:valAx>
        <c:axId val="95825920"/>
        <c:scaling>
          <c:orientation val="minMax"/>
        </c:scaling>
        <c:delete val="0"/>
        <c:axPos val="l"/>
        <c:majorGridlines/>
        <c:numFmt formatCode="0%" sourceLinked="1"/>
        <c:majorTickMark val="out"/>
        <c:minorTickMark val="none"/>
        <c:tickLblPos val="nextTo"/>
        <c:crossAx val="95815936"/>
        <c:crosses val="autoZero"/>
        <c:crossBetween val="between"/>
      </c:valAx>
    </c:plotArea>
    <c:legend>
      <c:legendPos val="r"/>
      <c:layout/>
      <c:overlay val="0"/>
    </c:legend>
    <c:plotVisOnly val="1"/>
    <c:dispBlanksAs val="gap"/>
    <c:showDLblsOverMax val="0"/>
  </c:chart>
  <c:spPr>
    <a:ln>
      <a:solidFill>
        <a:schemeClr val="bg1">
          <a:lumMod val="85000"/>
        </a:schemeClr>
      </a:solidFill>
    </a:ln>
  </c:spPr>
  <c:txPr>
    <a:bodyPr/>
    <a:lstStyle/>
    <a:p>
      <a:pPr>
        <a:defRPr sz="1800" b="1"/>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sz="2000"/>
            </a:pPr>
            <a:r>
              <a:rPr lang="ar-AE" sz="2000"/>
              <a:t>نسبة الرضا عن نظام التوظيف الالكتروني 2016</a:t>
            </a:r>
          </a:p>
        </c:rich>
      </c:tx>
      <c:layout/>
      <c:overlay val="0"/>
    </c:title>
    <c:autoTitleDeleted val="0"/>
    <c:plotArea>
      <c:layout/>
      <c:barChart>
        <c:barDir val="col"/>
        <c:grouping val="clustered"/>
        <c:varyColors val="0"/>
        <c:ser>
          <c:idx val="0"/>
          <c:order val="0"/>
          <c:tx>
            <c:strRef>
              <c:f>Sheet2!$I$100</c:f>
              <c:strCache>
                <c:ptCount val="1"/>
                <c:pt idx="0">
                  <c:v>نسبة الرضا 2016</c:v>
                </c:pt>
              </c:strCache>
            </c:strRef>
          </c:tx>
          <c:invertIfNegative val="0"/>
          <c:cat>
            <c:strRef>
              <c:f>Sheet2!$H$101:$H$107</c:f>
              <c:strCache>
                <c:ptCount val="7"/>
                <c:pt idx="0">
                  <c:v>يغطي نظام التوظيف الالكتروني عمليات الموارد التوظيف الرئيسية التي تحتاجها ادارة الموارد البشرية (الاعلان عن الوظائف، التقدم من قبل المرشحين المقابلات، ارسال العروض ، ...الخ) 
</c:v>
                </c:pt>
                <c:pt idx="1">
                  <c:v>يعتبر نظام التوظيف الالكتروني واضح وسهل الاستخدام 
</c:v>
                </c:pt>
                <c:pt idx="2">
                  <c:v>يعتبر دليل نظام التوظيف الالكتروني المتوفر على الموقع الالكتروني للهيئة - صفحة بياناتي الالكترونية- واضح وساهم برفع معرفتي في استخدام النظام 
</c:v>
                </c:pt>
                <c:pt idx="3">
                  <c:v>يتم توفير الدعم الفني المناسب من قبل الهيئة في حال وجود اية اشكاليات فنية ضمن نظام التوظيف الالكتروني 
</c:v>
                </c:pt>
                <c:pt idx="4">
                  <c:v>ما هو تقييمك لعمليات البحث عن مرشحين مناسبين للوظائف المعلن عنها في نظام التوظيف الالكتروني 
</c:v>
                </c:pt>
                <c:pt idx="5">
                  <c:v>اصبحت عمليات الاستقطاب و التوظيف اسرع من خلال نظام التوظيف الالكتروني مقارنة بالوضع السابق 
</c:v>
                </c:pt>
                <c:pt idx="6">
                  <c:v>ساعد نظام التوظيف الالكتروني في سهولة ادخال بيانات الموظف الذي يتم تعيينه من خلال النظام 
</c:v>
                </c:pt>
              </c:strCache>
            </c:strRef>
          </c:cat>
          <c:val>
            <c:numRef>
              <c:f>Sheet2!$I$101:$I$107</c:f>
              <c:numCache>
                <c:formatCode>0%</c:formatCode>
                <c:ptCount val="7"/>
                <c:pt idx="0">
                  <c:v>0.73363028953229403</c:v>
                </c:pt>
                <c:pt idx="1">
                  <c:v>0.74342984409799551</c:v>
                </c:pt>
                <c:pt idx="2">
                  <c:v>0.74832962138084635</c:v>
                </c:pt>
                <c:pt idx="3">
                  <c:v>0.72650334075723833</c:v>
                </c:pt>
                <c:pt idx="4">
                  <c:v>0.7015590200445434</c:v>
                </c:pt>
                <c:pt idx="5">
                  <c:v>0.72338530066815143</c:v>
                </c:pt>
                <c:pt idx="6">
                  <c:v>0.76525612472160354</c:v>
                </c:pt>
              </c:numCache>
            </c:numRef>
          </c:val>
        </c:ser>
        <c:dLbls>
          <c:dLblPos val="outEnd"/>
          <c:showLegendKey val="0"/>
          <c:showVal val="1"/>
          <c:showCatName val="0"/>
          <c:showSerName val="0"/>
          <c:showPercent val="0"/>
          <c:showBubbleSize val="0"/>
        </c:dLbls>
        <c:gapWidth val="150"/>
        <c:axId val="95853184"/>
        <c:axId val="95859072"/>
      </c:barChart>
      <c:catAx>
        <c:axId val="95853184"/>
        <c:scaling>
          <c:orientation val="minMax"/>
        </c:scaling>
        <c:delete val="0"/>
        <c:axPos val="b"/>
        <c:majorTickMark val="out"/>
        <c:minorTickMark val="none"/>
        <c:tickLblPos val="nextTo"/>
        <c:crossAx val="95859072"/>
        <c:crosses val="autoZero"/>
        <c:auto val="1"/>
        <c:lblAlgn val="ctr"/>
        <c:lblOffset val="100"/>
        <c:noMultiLvlLbl val="0"/>
      </c:catAx>
      <c:valAx>
        <c:axId val="95859072"/>
        <c:scaling>
          <c:orientation val="minMax"/>
        </c:scaling>
        <c:delete val="0"/>
        <c:axPos val="l"/>
        <c:majorGridlines/>
        <c:numFmt formatCode="0%" sourceLinked="1"/>
        <c:majorTickMark val="out"/>
        <c:minorTickMark val="none"/>
        <c:tickLblPos val="nextTo"/>
        <c:crossAx val="95853184"/>
        <c:crosses val="autoZero"/>
        <c:crossBetween val="between"/>
      </c:valAx>
      <c:dTable>
        <c:showHorzBorder val="1"/>
        <c:showVertBorder val="1"/>
        <c:showOutline val="1"/>
        <c:showKeys val="1"/>
      </c:dTable>
    </c:plotArea>
    <c:plotVisOnly val="1"/>
    <c:dispBlanksAs val="gap"/>
    <c:showDLblsOverMax val="0"/>
  </c:chart>
  <c:spPr>
    <a:ln>
      <a:solidFill>
        <a:schemeClr val="bg1">
          <a:lumMod val="85000"/>
        </a:schemeClr>
      </a:solidFill>
    </a:ln>
  </c:spPr>
  <c:txPr>
    <a:bodyPr/>
    <a:lstStyle/>
    <a:p>
      <a:pPr>
        <a:defRPr sz="1050" b="1"/>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sz="2000"/>
            </a:pPr>
            <a:r>
              <a:rPr lang="ar-AE" sz="2000" dirty="0"/>
              <a:t>الرضا العام عن نظام الاشعارات </a:t>
            </a:r>
            <a:endParaRPr lang="en-US" sz="2000" dirty="0"/>
          </a:p>
        </c:rich>
      </c:tx>
      <c:layout/>
      <c:overlay val="0"/>
    </c:title>
    <c:autoTitleDeleted val="0"/>
    <c:plotArea>
      <c:layout/>
      <c:barChart>
        <c:barDir val="col"/>
        <c:grouping val="clustered"/>
        <c:varyColors val="0"/>
        <c:ser>
          <c:idx val="0"/>
          <c:order val="0"/>
          <c:tx>
            <c:strRef>
              <c:f>Sheet1!$H$145</c:f>
              <c:strCache>
                <c:ptCount val="1"/>
                <c:pt idx="0">
                  <c:v>2016</c:v>
                </c:pt>
              </c:strCache>
            </c:strRef>
          </c:tx>
          <c:invertIfNegative val="0"/>
          <c:cat>
            <c:strRef>
              <c:f>Sheet1!$G$146:$G$147</c:f>
              <c:strCache>
                <c:ptCount val="2"/>
                <c:pt idx="0">
                  <c:v>الرضا العام عن رسائل الاشعارات الخاصة بالرسائل التوعوية </c:v>
                </c:pt>
                <c:pt idx="1">
                  <c:v>الرضا العام عن رسائل الاشعارات الخاصة بتنفيذ اجراءات الخدمة الذاتيه و الموارد البشرية حسب المحاور</c:v>
                </c:pt>
              </c:strCache>
            </c:strRef>
          </c:cat>
          <c:val>
            <c:numRef>
              <c:f>Sheet1!$H$146:$H$147</c:f>
              <c:numCache>
                <c:formatCode>0%</c:formatCode>
                <c:ptCount val="2"/>
                <c:pt idx="0">
                  <c:v>0.82562674094707522</c:v>
                </c:pt>
                <c:pt idx="1">
                  <c:v>0.78830083565459608</c:v>
                </c:pt>
              </c:numCache>
            </c:numRef>
          </c:val>
        </c:ser>
        <c:dLbls>
          <c:dLblPos val="outEnd"/>
          <c:showLegendKey val="0"/>
          <c:showVal val="1"/>
          <c:showCatName val="0"/>
          <c:showSerName val="0"/>
          <c:showPercent val="0"/>
          <c:showBubbleSize val="0"/>
        </c:dLbls>
        <c:gapWidth val="150"/>
        <c:axId val="85430272"/>
        <c:axId val="85431808"/>
      </c:barChart>
      <c:catAx>
        <c:axId val="85430272"/>
        <c:scaling>
          <c:orientation val="minMax"/>
        </c:scaling>
        <c:delete val="0"/>
        <c:axPos val="b"/>
        <c:majorTickMark val="out"/>
        <c:minorTickMark val="none"/>
        <c:tickLblPos val="nextTo"/>
        <c:crossAx val="85431808"/>
        <c:crosses val="autoZero"/>
        <c:auto val="1"/>
        <c:lblAlgn val="ctr"/>
        <c:lblOffset val="100"/>
        <c:noMultiLvlLbl val="0"/>
      </c:catAx>
      <c:valAx>
        <c:axId val="85431808"/>
        <c:scaling>
          <c:orientation val="minMax"/>
        </c:scaling>
        <c:delete val="0"/>
        <c:axPos val="l"/>
        <c:majorGridlines/>
        <c:numFmt formatCode="0%" sourceLinked="1"/>
        <c:majorTickMark val="out"/>
        <c:minorTickMark val="none"/>
        <c:tickLblPos val="nextTo"/>
        <c:crossAx val="85430272"/>
        <c:crosses val="autoZero"/>
        <c:crossBetween val="between"/>
      </c:valAx>
      <c:dTable>
        <c:showHorzBorder val="1"/>
        <c:showVertBorder val="1"/>
        <c:showOutline val="1"/>
        <c:showKeys val="1"/>
      </c:dTable>
    </c:plotArea>
    <c:legend>
      <c:legendPos val="r"/>
      <c:layout/>
      <c:overlay val="0"/>
    </c:legend>
    <c:plotVisOnly val="1"/>
    <c:dispBlanksAs val="gap"/>
    <c:showDLblsOverMax val="0"/>
  </c:chart>
  <c:spPr>
    <a:ln>
      <a:solidFill>
        <a:schemeClr val="bg1">
          <a:lumMod val="85000"/>
        </a:schemeClr>
      </a:solidFill>
    </a:ln>
  </c:spPr>
  <c:txPr>
    <a:bodyPr/>
    <a:lstStyle/>
    <a:p>
      <a:pPr>
        <a:defRPr sz="1800" b="1"/>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sz="2000"/>
            </a:pPr>
            <a:r>
              <a:rPr lang="ar-AE" sz="2000"/>
              <a:t>الرضا عن رسائل الاشعارات الخاصة بتنفيذ اجراءات الخدمة الذاتيه و الموارد البشرية حسب المحاور</a:t>
            </a:r>
            <a:endParaRPr lang="en-US" sz="2000"/>
          </a:p>
        </c:rich>
      </c:tx>
      <c:layout/>
      <c:overlay val="0"/>
    </c:title>
    <c:autoTitleDeleted val="0"/>
    <c:plotArea>
      <c:layout/>
      <c:barChart>
        <c:barDir val="col"/>
        <c:grouping val="clustered"/>
        <c:varyColors val="0"/>
        <c:ser>
          <c:idx val="0"/>
          <c:order val="0"/>
          <c:tx>
            <c:strRef>
              <c:f>Sheet1!$H$77</c:f>
              <c:strCache>
                <c:ptCount val="1"/>
                <c:pt idx="0">
                  <c:v>2016</c:v>
                </c:pt>
              </c:strCache>
            </c:strRef>
          </c:tx>
          <c:invertIfNegative val="0"/>
          <c:cat>
            <c:strRef>
              <c:f>Sheet1!$G$78:$G$80</c:f>
              <c:strCache>
                <c:ptCount val="3"/>
                <c:pt idx="0">
                  <c:v>تعتبر الاشعارات الواردة عبر البريد الالكتروني من بياناتي واضحة و سهلة الفهم </c:v>
                </c:pt>
                <c:pt idx="1">
                  <c:v>اعتبر الاشعارات المستلمة مفيدة في معرفة حالة الاجراء المطلوب من قبلي</c:v>
                </c:pt>
                <c:pt idx="2">
                  <c:v>يمكنني استخدام الروابط الموجودة في الاشعارات و الوصول الى الصفحة الرئيسية بسهولة</c:v>
                </c:pt>
              </c:strCache>
            </c:strRef>
          </c:cat>
          <c:val>
            <c:numRef>
              <c:f>Sheet1!$H$78:$H$80</c:f>
              <c:numCache>
                <c:formatCode>0%</c:formatCode>
                <c:ptCount val="3"/>
                <c:pt idx="0">
                  <c:v>0.79554317548746523</c:v>
                </c:pt>
                <c:pt idx="1">
                  <c:v>0.81894150417827294</c:v>
                </c:pt>
                <c:pt idx="2">
                  <c:v>0.7610027855153203</c:v>
                </c:pt>
              </c:numCache>
            </c:numRef>
          </c:val>
        </c:ser>
        <c:dLbls>
          <c:dLblPos val="outEnd"/>
          <c:showLegendKey val="0"/>
          <c:showVal val="1"/>
          <c:showCatName val="0"/>
          <c:showSerName val="0"/>
          <c:showPercent val="0"/>
          <c:showBubbleSize val="0"/>
        </c:dLbls>
        <c:gapWidth val="150"/>
        <c:axId val="85468672"/>
        <c:axId val="85470208"/>
      </c:barChart>
      <c:catAx>
        <c:axId val="85468672"/>
        <c:scaling>
          <c:orientation val="minMax"/>
        </c:scaling>
        <c:delete val="0"/>
        <c:axPos val="b"/>
        <c:majorTickMark val="out"/>
        <c:minorTickMark val="none"/>
        <c:tickLblPos val="nextTo"/>
        <c:crossAx val="85470208"/>
        <c:crosses val="autoZero"/>
        <c:auto val="1"/>
        <c:lblAlgn val="ctr"/>
        <c:lblOffset val="100"/>
        <c:noMultiLvlLbl val="0"/>
      </c:catAx>
      <c:valAx>
        <c:axId val="85470208"/>
        <c:scaling>
          <c:orientation val="minMax"/>
        </c:scaling>
        <c:delete val="0"/>
        <c:axPos val="l"/>
        <c:majorGridlines/>
        <c:numFmt formatCode="0%" sourceLinked="1"/>
        <c:majorTickMark val="out"/>
        <c:minorTickMark val="none"/>
        <c:tickLblPos val="nextTo"/>
        <c:crossAx val="85468672"/>
        <c:crosses val="autoZero"/>
        <c:crossBetween val="between"/>
      </c:valAx>
      <c:dTable>
        <c:showHorzBorder val="1"/>
        <c:showVertBorder val="1"/>
        <c:showOutline val="1"/>
        <c:showKeys val="1"/>
      </c:dTable>
    </c:plotArea>
    <c:legend>
      <c:legendPos val="r"/>
      <c:layout/>
      <c:overlay val="0"/>
    </c:legend>
    <c:plotVisOnly val="1"/>
    <c:dispBlanksAs val="gap"/>
    <c:showDLblsOverMax val="0"/>
  </c:chart>
  <c:spPr>
    <a:ln>
      <a:solidFill>
        <a:schemeClr val="bg1">
          <a:lumMod val="85000"/>
        </a:schemeClr>
      </a:solidFill>
    </a:ln>
  </c:spPr>
  <c:txPr>
    <a:bodyPr/>
    <a:lstStyle/>
    <a:p>
      <a:pPr>
        <a:defRPr sz="1800" b="1"/>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a:pPr>
            <a:r>
              <a:rPr lang="ar-AE" dirty="0"/>
              <a:t>نسبة الوعي عن خدمة الاستشارات القانونية حول القانون واللائحة المقدمة من الهيئة الاتحادية للموارد البشرية الحكومية</a:t>
            </a:r>
            <a:endParaRPr lang="en-US" dirty="0"/>
          </a:p>
        </c:rich>
      </c:tx>
      <c:layout/>
      <c:overlay val="0"/>
    </c:title>
    <c:autoTitleDeleted val="0"/>
    <c:plotArea>
      <c:layout/>
      <c:pieChart>
        <c:varyColors val="1"/>
        <c:dLbls>
          <c:showLegendKey val="0"/>
          <c:showVal val="0"/>
          <c:showCatName val="0"/>
          <c:showSerName val="0"/>
          <c:showPercent val="1"/>
          <c:showBubbleSize val="0"/>
          <c:showLeaderLines val="1"/>
        </c:dLbls>
        <c:firstSliceAng val="0"/>
      </c:pieChart>
    </c:plotArea>
    <c:legend>
      <c:legendPos val="t"/>
      <c:layout/>
      <c:overlay val="0"/>
    </c:legend>
    <c:plotVisOnly val="1"/>
    <c:dispBlanksAs val="gap"/>
    <c:showDLblsOverMax val="0"/>
  </c:chart>
  <c:txPr>
    <a:bodyPr/>
    <a:lstStyle/>
    <a:p>
      <a:pPr>
        <a:defRPr sz="1800"/>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sz="2000"/>
            </a:pPr>
            <a:r>
              <a:rPr lang="ar-AE" sz="2000"/>
              <a:t>الرضا عن رسائل الاشعارات الخاصة بالرسائل التوعوية حسب المحاور</a:t>
            </a:r>
            <a:endParaRPr lang="en-US" sz="2000"/>
          </a:p>
        </c:rich>
      </c:tx>
      <c:layout/>
      <c:overlay val="0"/>
    </c:title>
    <c:autoTitleDeleted val="0"/>
    <c:plotArea>
      <c:layout/>
      <c:barChart>
        <c:barDir val="col"/>
        <c:grouping val="clustered"/>
        <c:varyColors val="0"/>
        <c:ser>
          <c:idx val="0"/>
          <c:order val="0"/>
          <c:tx>
            <c:strRef>
              <c:f>Sheet1!$H$115</c:f>
              <c:strCache>
                <c:ptCount val="1"/>
                <c:pt idx="0">
                  <c:v>2016</c:v>
                </c:pt>
              </c:strCache>
            </c:strRef>
          </c:tx>
          <c:invertIfNegative val="0"/>
          <c:cat>
            <c:strRef>
              <c:f>Sheet1!$G$116:$G$117</c:f>
              <c:strCache>
                <c:ptCount val="2"/>
                <c:pt idx="0">
                  <c:v>دورية ارسال الرسائل التوعوية مناسبة</c:v>
                </c:pt>
                <c:pt idx="1">
                  <c:v>الرسائل التوعوية المرسلة واضحة و مناسبة</c:v>
                </c:pt>
              </c:strCache>
            </c:strRef>
          </c:cat>
          <c:val>
            <c:numRef>
              <c:f>Sheet1!$H$116:$H$117</c:f>
              <c:numCache>
                <c:formatCode>0%</c:formatCode>
                <c:ptCount val="2"/>
                <c:pt idx="0">
                  <c:v>0.80668523676880222</c:v>
                </c:pt>
                <c:pt idx="1">
                  <c:v>0.80779944289693595</c:v>
                </c:pt>
              </c:numCache>
            </c:numRef>
          </c:val>
        </c:ser>
        <c:dLbls>
          <c:dLblPos val="outEnd"/>
          <c:showLegendKey val="0"/>
          <c:showVal val="1"/>
          <c:showCatName val="0"/>
          <c:showSerName val="0"/>
          <c:showPercent val="0"/>
          <c:showBubbleSize val="0"/>
        </c:dLbls>
        <c:gapWidth val="150"/>
        <c:axId val="85494784"/>
        <c:axId val="85517056"/>
      </c:barChart>
      <c:catAx>
        <c:axId val="85494784"/>
        <c:scaling>
          <c:orientation val="minMax"/>
        </c:scaling>
        <c:delete val="0"/>
        <c:axPos val="b"/>
        <c:majorTickMark val="none"/>
        <c:minorTickMark val="none"/>
        <c:tickLblPos val="nextTo"/>
        <c:crossAx val="85517056"/>
        <c:crosses val="autoZero"/>
        <c:auto val="1"/>
        <c:lblAlgn val="ctr"/>
        <c:lblOffset val="100"/>
        <c:noMultiLvlLbl val="0"/>
      </c:catAx>
      <c:valAx>
        <c:axId val="85517056"/>
        <c:scaling>
          <c:orientation val="minMax"/>
        </c:scaling>
        <c:delete val="0"/>
        <c:axPos val="l"/>
        <c:majorGridlines/>
        <c:numFmt formatCode="0%" sourceLinked="1"/>
        <c:majorTickMark val="none"/>
        <c:minorTickMark val="none"/>
        <c:tickLblPos val="nextTo"/>
        <c:crossAx val="85494784"/>
        <c:crosses val="autoZero"/>
        <c:crossBetween val="between"/>
      </c:valAx>
      <c:dTable>
        <c:showHorzBorder val="1"/>
        <c:showVertBorder val="1"/>
        <c:showOutline val="1"/>
        <c:showKeys val="1"/>
      </c:dTable>
    </c:plotArea>
    <c:legend>
      <c:legendPos val="r"/>
      <c:layout/>
      <c:overlay val="0"/>
    </c:legend>
    <c:plotVisOnly val="1"/>
    <c:dispBlanksAs val="gap"/>
    <c:showDLblsOverMax val="0"/>
  </c:chart>
  <c:spPr>
    <a:ln>
      <a:solidFill>
        <a:schemeClr val="bg1">
          <a:lumMod val="85000"/>
        </a:schemeClr>
      </a:solidFill>
    </a:ln>
  </c:spPr>
  <c:txPr>
    <a:bodyPr/>
    <a:lstStyle/>
    <a:p>
      <a:pPr>
        <a:defRPr sz="1800" b="1"/>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sz="2000"/>
            </a:pPr>
            <a:r>
              <a:rPr lang="ar-AE" sz="2000" dirty="0"/>
              <a:t>الرضا عن الموقع الالكتروني لبياناتي</a:t>
            </a:r>
            <a:endParaRPr lang="en-US" sz="2000" dirty="0"/>
          </a:p>
        </c:rich>
      </c:tx>
      <c:layout/>
      <c:overlay val="0"/>
    </c:title>
    <c:autoTitleDeleted val="0"/>
    <c:plotArea>
      <c:layout/>
      <c:barChart>
        <c:barDir val="col"/>
        <c:grouping val="clustered"/>
        <c:varyColors val="0"/>
        <c:ser>
          <c:idx val="0"/>
          <c:order val="0"/>
          <c:tx>
            <c:strRef>
              <c:f>Sheet2!$I$88</c:f>
              <c:strCache>
                <c:ptCount val="1"/>
                <c:pt idx="0">
                  <c:v>2016</c:v>
                </c:pt>
              </c:strCache>
            </c:strRef>
          </c:tx>
          <c:invertIfNegative val="0"/>
          <c:cat>
            <c:strRef>
              <c:f>Sheet2!$H$89:$H$95</c:f>
              <c:strCache>
                <c:ptCount val="7"/>
                <c:pt idx="0">
                  <c:v>بشكل عام انا راضِ عن موقع بياناتي الالكتروني المعد من قبل الهيئة الاتحادية للموارد البشرية الحكومية 
</c:v>
                </c:pt>
                <c:pt idx="1">
                  <c:v>يحوي موقع بياناتي الالكتروني على جميع المعلومات التي احتاجها بخصوص خدمات انظمة بياناتي 
</c:v>
                </c:pt>
                <c:pt idx="2">
                  <c:v>مدى رضاك عن تصميم موقع بياناتي الالكتروني 
</c:v>
                </c:pt>
                <c:pt idx="3">
                  <c:v>يعتبر تصفح موقع بياناتي الالكتروني سهلا بالنسبة لي ويمكنني الوصول الى الروابط بسهوله </c:v>
                </c:pt>
                <c:pt idx="4">
                  <c:v>يعتبر تصفح موقع بياناتي الالكتروني سهلا بالنسبة لي ويمكنني الوصول الى الروابط بسهوله </c:v>
                </c:pt>
                <c:pt idx="5">
                  <c:v>المعلومات المتوفرة على موقع بيانات الالكتروني دائما تكون محدثة باخر التطورات </c:v>
                </c:pt>
                <c:pt idx="6">
                  <c:v>استفيد جدا من ادلة الاستخدام لأنظمة بياناتي الموجودة على موقع بياناتي الالكتروني 
</c:v>
                </c:pt>
              </c:strCache>
            </c:strRef>
          </c:cat>
          <c:val>
            <c:numRef>
              <c:f>Sheet2!$I$89:$I$95</c:f>
              <c:numCache>
                <c:formatCode>0%</c:formatCode>
                <c:ptCount val="7"/>
                <c:pt idx="0">
                  <c:v>0.80683453237410074</c:v>
                </c:pt>
                <c:pt idx="1">
                  <c:v>0.80107913669064745</c:v>
                </c:pt>
                <c:pt idx="2">
                  <c:v>0.78129496402877696</c:v>
                </c:pt>
                <c:pt idx="3">
                  <c:v>0.78453237410071941</c:v>
                </c:pt>
                <c:pt idx="4">
                  <c:v>0.78453237410071941</c:v>
                </c:pt>
                <c:pt idx="5">
                  <c:v>0.76654676258992804</c:v>
                </c:pt>
                <c:pt idx="6">
                  <c:v>0.78453237410071941</c:v>
                </c:pt>
              </c:numCache>
            </c:numRef>
          </c:val>
        </c:ser>
        <c:dLbls>
          <c:dLblPos val="outEnd"/>
          <c:showLegendKey val="0"/>
          <c:showVal val="1"/>
          <c:showCatName val="0"/>
          <c:showSerName val="0"/>
          <c:showPercent val="0"/>
          <c:showBubbleSize val="0"/>
        </c:dLbls>
        <c:gapWidth val="150"/>
        <c:axId val="85558016"/>
        <c:axId val="85559552"/>
      </c:barChart>
      <c:catAx>
        <c:axId val="85558016"/>
        <c:scaling>
          <c:orientation val="minMax"/>
        </c:scaling>
        <c:delete val="0"/>
        <c:axPos val="b"/>
        <c:majorTickMark val="none"/>
        <c:minorTickMark val="none"/>
        <c:tickLblPos val="nextTo"/>
        <c:crossAx val="85559552"/>
        <c:crosses val="autoZero"/>
        <c:auto val="1"/>
        <c:lblAlgn val="ctr"/>
        <c:lblOffset val="100"/>
        <c:noMultiLvlLbl val="0"/>
      </c:catAx>
      <c:valAx>
        <c:axId val="85559552"/>
        <c:scaling>
          <c:orientation val="minMax"/>
        </c:scaling>
        <c:delete val="0"/>
        <c:axPos val="l"/>
        <c:majorGridlines/>
        <c:numFmt formatCode="0%" sourceLinked="1"/>
        <c:majorTickMark val="none"/>
        <c:minorTickMark val="none"/>
        <c:tickLblPos val="nextTo"/>
        <c:crossAx val="85558016"/>
        <c:crosses val="autoZero"/>
        <c:crossBetween val="between"/>
      </c:valAx>
      <c:dTable>
        <c:showHorzBorder val="1"/>
        <c:showVertBorder val="1"/>
        <c:showOutline val="1"/>
        <c:showKeys val="1"/>
      </c:dTable>
    </c:plotArea>
    <c:plotVisOnly val="1"/>
    <c:dispBlanksAs val="gap"/>
    <c:showDLblsOverMax val="0"/>
  </c:chart>
  <c:spPr>
    <a:ln>
      <a:solidFill>
        <a:schemeClr val="bg1">
          <a:lumMod val="85000"/>
        </a:schemeClr>
      </a:solidFill>
    </a:ln>
  </c:spPr>
  <c:txPr>
    <a:bodyPr/>
    <a:lstStyle/>
    <a:p>
      <a:pPr>
        <a:defRPr sz="1200" b="1"/>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sz="2000"/>
            </a:pPr>
            <a:r>
              <a:rPr lang="ar-AE" sz="2000" dirty="0"/>
              <a:t>نسبة الرضا العام عن نظام ادارة الاداء </a:t>
            </a:r>
            <a:endParaRPr lang="en-US" sz="2000" dirty="0"/>
          </a:p>
        </c:rich>
      </c:tx>
      <c:layout/>
      <c:overlay val="0"/>
    </c:title>
    <c:autoTitleDeleted val="0"/>
    <c:plotArea>
      <c:layout/>
      <c:barChart>
        <c:barDir val="col"/>
        <c:grouping val="clustered"/>
        <c:varyColors val="0"/>
        <c:ser>
          <c:idx val="0"/>
          <c:order val="0"/>
          <c:tx>
            <c:strRef>
              <c:f>Sheet2!$F$86</c:f>
              <c:strCache>
                <c:ptCount val="1"/>
                <c:pt idx="0">
                  <c:v>المحقق</c:v>
                </c:pt>
              </c:strCache>
            </c:strRef>
          </c:tx>
          <c:spPr>
            <a:solidFill>
              <a:srgbClr val="92D050"/>
            </a:solidFill>
          </c:spPr>
          <c:invertIfNegative val="0"/>
          <c:cat>
            <c:numRef>
              <c:f>Sheet2!$G$85:$H$85</c:f>
              <c:numCache>
                <c:formatCode>General</c:formatCode>
                <c:ptCount val="2"/>
                <c:pt idx="0">
                  <c:v>2016</c:v>
                </c:pt>
                <c:pt idx="1">
                  <c:v>2014</c:v>
                </c:pt>
              </c:numCache>
            </c:numRef>
          </c:cat>
          <c:val>
            <c:numRef>
              <c:f>Sheet2!$G$86:$H$86</c:f>
              <c:numCache>
                <c:formatCode>0%</c:formatCode>
                <c:ptCount val="2"/>
                <c:pt idx="0">
                  <c:v>0.66</c:v>
                </c:pt>
                <c:pt idx="1">
                  <c:v>0.67</c:v>
                </c:pt>
              </c:numCache>
            </c:numRef>
          </c:val>
        </c:ser>
        <c:ser>
          <c:idx val="1"/>
          <c:order val="1"/>
          <c:tx>
            <c:strRef>
              <c:f>Sheet2!$F$87</c:f>
              <c:strCache>
                <c:ptCount val="1"/>
                <c:pt idx="0">
                  <c:v>المستهدف </c:v>
                </c:pt>
              </c:strCache>
            </c:strRef>
          </c:tx>
          <c:invertIfNegative val="0"/>
          <c:cat>
            <c:numRef>
              <c:f>Sheet2!$G$85:$H$85</c:f>
              <c:numCache>
                <c:formatCode>General</c:formatCode>
                <c:ptCount val="2"/>
                <c:pt idx="0">
                  <c:v>2016</c:v>
                </c:pt>
                <c:pt idx="1">
                  <c:v>2014</c:v>
                </c:pt>
              </c:numCache>
            </c:numRef>
          </c:cat>
          <c:val>
            <c:numRef>
              <c:f>Sheet2!$G$87:$H$87</c:f>
              <c:numCache>
                <c:formatCode>General</c:formatCode>
                <c:ptCount val="2"/>
                <c:pt idx="0" formatCode="0%">
                  <c:v>0.7</c:v>
                </c:pt>
              </c:numCache>
            </c:numRef>
          </c:val>
        </c:ser>
        <c:dLbls>
          <c:dLblPos val="outEnd"/>
          <c:showLegendKey val="0"/>
          <c:showVal val="1"/>
          <c:showCatName val="0"/>
          <c:showSerName val="0"/>
          <c:showPercent val="0"/>
          <c:showBubbleSize val="0"/>
        </c:dLbls>
        <c:gapWidth val="150"/>
        <c:axId val="85625856"/>
        <c:axId val="85631744"/>
      </c:barChart>
      <c:catAx>
        <c:axId val="85625856"/>
        <c:scaling>
          <c:orientation val="minMax"/>
        </c:scaling>
        <c:delete val="0"/>
        <c:axPos val="b"/>
        <c:numFmt formatCode="General" sourceLinked="1"/>
        <c:majorTickMark val="none"/>
        <c:minorTickMark val="none"/>
        <c:tickLblPos val="nextTo"/>
        <c:crossAx val="85631744"/>
        <c:crosses val="autoZero"/>
        <c:auto val="1"/>
        <c:lblAlgn val="ctr"/>
        <c:lblOffset val="100"/>
        <c:noMultiLvlLbl val="0"/>
      </c:catAx>
      <c:valAx>
        <c:axId val="85631744"/>
        <c:scaling>
          <c:orientation val="minMax"/>
        </c:scaling>
        <c:delete val="0"/>
        <c:axPos val="l"/>
        <c:majorGridlines/>
        <c:numFmt formatCode="0%" sourceLinked="1"/>
        <c:majorTickMark val="none"/>
        <c:minorTickMark val="none"/>
        <c:tickLblPos val="nextTo"/>
        <c:crossAx val="85625856"/>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sz="2000"/>
            </a:pPr>
            <a:r>
              <a:rPr lang="ar-AE" sz="2000"/>
              <a:t>نسبة الرضا عن نظام ادارة الاداء حسب المحاور الرئيسية</a:t>
            </a:r>
            <a:endParaRPr lang="en-US" sz="2000"/>
          </a:p>
        </c:rich>
      </c:tx>
      <c:layout/>
      <c:overlay val="0"/>
    </c:title>
    <c:autoTitleDeleted val="0"/>
    <c:plotArea>
      <c:layout/>
      <c:barChart>
        <c:barDir val="col"/>
        <c:grouping val="clustered"/>
        <c:varyColors val="0"/>
        <c:ser>
          <c:idx val="0"/>
          <c:order val="0"/>
          <c:tx>
            <c:strRef>
              <c:f>Sheet2!$G$97</c:f>
              <c:strCache>
                <c:ptCount val="1"/>
                <c:pt idx="0">
                  <c:v>2016</c:v>
                </c:pt>
              </c:strCache>
            </c:strRef>
          </c:tx>
          <c:spPr>
            <a:ln>
              <a:solidFill>
                <a:schemeClr val="bg1">
                  <a:lumMod val="85000"/>
                </a:schemeClr>
              </a:solidFill>
            </a:ln>
          </c:spPr>
          <c:invertIfNegative val="0"/>
          <c:cat>
            <c:strRef>
              <c:f>Sheet2!$F$98:$F$100</c:f>
              <c:strCache>
                <c:ptCount val="3"/>
                <c:pt idx="0">
                  <c:v>نظام ادارة الاداء
</c:v>
                </c:pt>
                <c:pt idx="1">
                  <c:v>تطبيق النظام في الجهة الاتحادية
</c:v>
                </c:pt>
                <c:pt idx="2">
                  <c:v>الدعم المقدم من الهيئة الاتحادية للموارد البشرية
</c:v>
                </c:pt>
              </c:strCache>
            </c:strRef>
          </c:cat>
          <c:val>
            <c:numRef>
              <c:f>Sheet2!$G$98:$G$100</c:f>
              <c:numCache>
                <c:formatCode>0%</c:formatCode>
                <c:ptCount val="3"/>
                <c:pt idx="0">
                  <c:v>0.7091527987897126</c:v>
                </c:pt>
                <c:pt idx="1">
                  <c:v>0.64485627836611192</c:v>
                </c:pt>
                <c:pt idx="2">
                  <c:v>0.6839132627332325</c:v>
                </c:pt>
              </c:numCache>
            </c:numRef>
          </c:val>
        </c:ser>
        <c:dLbls>
          <c:dLblPos val="outEnd"/>
          <c:showLegendKey val="0"/>
          <c:showVal val="1"/>
          <c:showCatName val="0"/>
          <c:showSerName val="0"/>
          <c:showPercent val="0"/>
          <c:showBubbleSize val="0"/>
        </c:dLbls>
        <c:gapWidth val="150"/>
        <c:axId val="85654528"/>
        <c:axId val="95888128"/>
      </c:barChart>
      <c:catAx>
        <c:axId val="85654528"/>
        <c:scaling>
          <c:orientation val="minMax"/>
        </c:scaling>
        <c:delete val="0"/>
        <c:axPos val="b"/>
        <c:majorTickMark val="out"/>
        <c:minorTickMark val="none"/>
        <c:tickLblPos val="nextTo"/>
        <c:crossAx val="95888128"/>
        <c:crosses val="autoZero"/>
        <c:auto val="1"/>
        <c:lblAlgn val="ctr"/>
        <c:lblOffset val="100"/>
        <c:noMultiLvlLbl val="0"/>
      </c:catAx>
      <c:valAx>
        <c:axId val="95888128"/>
        <c:scaling>
          <c:orientation val="minMax"/>
        </c:scaling>
        <c:delete val="0"/>
        <c:axPos val="l"/>
        <c:majorGridlines/>
        <c:numFmt formatCode="0%" sourceLinked="1"/>
        <c:majorTickMark val="out"/>
        <c:minorTickMark val="none"/>
        <c:tickLblPos val="nextTo"/>
        <c:crossAx val="85654528"/>
        <c:crosses val="autoZero"/>
        <c:crossBetween val="between"/>
      </c:valAx>
      <c:dTable>
        <c:showHorzBorder val="1"/>
        <c:showVertBorder val="1"/>
        <c:showOutline val="1"/>
        <c:showKeys val="1"/>
      </c:dTable>
    </c:plotArea>
    <c:legend>
      <c:legendPos val="r"/>
      <c:layout/>
      <c:overlay val="0"/>
    </c:legend>
    <c:plotVisOnly val="1"/>
    <c:dispBlanksAs val="gap"/>
    <c:showDLblsOverMax val="0"/>
  </c:chart>
  <c:spPr>
    <a:ln>
      <a:solidFill>
        <a:schemeClr val="bg1">
          <a:lumMod val="85000"/>
        </a:schemeClr>
      </a:solidFill>
    </a:ln>
  </c:spPr>
  <c:txPr>
    <a:bodyPr/>
    <a:lstStyle/>
    <a:p>
      <a:pPr>
        <a:defRPr sz="1800" b="1"/>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sz="2000"/>
            </a:pPr>
            <a:r>
              <a:rPr lang="ar-AE" sz="2000" dirty="0"/>
              <a:t>الرضا </a:t>
            </a:r>
            <a:r>
              <a:rPr lang="ar-AE" sz="2000" dirty="0" smtClean="0"/>
              <a:t>العام عن نظام التدريب و</a:t>
            </a:r>
            <a:r>
              <a:rPr lang="ar-AE" sz="2000" baseline="0" dirty="0" smtClean="0"/>
              <a:t> التطوير</a:t>
            </a:r>
            <a:endParaRPr lang="en-US" sz="2000" dirty="0"/>
          </a:p>
        </c:rich>
      </c:tx>
      <c:layout/>
      <c:overlay val="0"/>
    </c:title>
    <c:autoTitleDeleted val="0"/>
    <c:plotArea>
      <c:layout/>
      <c:barChart>
        <c:barDir val="col"/>
        <c:grouping val="clustered"/>
        <c:varyColors val="0"/>
        <c:ser>
          <c:idx val="0"/>
          <c:order val="0"/>
          <c:tx>
            <c:strRef>
              <c:f>Sheet1!$J$3</c:f>
              <c:strCache>
                <c:ptCount val="1"/>
                <c:pt idx="0">
                  <c:v>المحقق</c:v>
                </c:pt>
              </c:strCache>
            </c:strRef>
          </c:tx>
          <c:spPr>
            <a:solidFill>
              <a:schemeClr val="accent3">
                <a:lumMod val="75000"/>
              </a:schemeClr>
            </a:solidFill>
          </c:spPr>
          <c:invertIfNegative val="0"/>
          <c:cat>
            <c:strRef>
              <c:f>Sheet1!$I$4:$I$5</c:f>
              <c:strCache>
                <c:ptCount val="2"/>
                <c:pt idx="0">
                  <c:v>عام 2015</c:v>
                </c:pt>
                <c:pt idx="1">
                  <c:v>عام 2016</c:v>
                </c:pt>
              </c:strCache>
            </c:strRef>
          </c:cat>
          <c:val>
            <c:numRef>
              <c:f>Sheet1!$J$4:$J$5</c:f>
              <c:numCache>
                <c:formatCode>0%</c:formatCode>
                <c:ptCount val="2"/>
                <c:pt idx="0">
                  <c:v>0.61578947368421055</c:v>
                </c:pt>
                <c:pt idx="1">
                  <c:v>0.71399594320486814</c:v>
                </c:pt>
              </c:numCache>
            </c:numRef>
          </c:val>
        </c:ser>
        <c:ser>
          <c:idx val="1"/>
          <c:order val="1"/>
          <c:tx>
            <c:strRef>
              <c:f>Sheet1!$K$3</c:f>
              <c:strCache>
                <c:ptCount val="1"/>
                <c:pt idx="0">
                  <c:v>المستهدف </c:v>
                </c:pt>
              </c:strCache>
            </c:strRef>
          </c:tx>
          <c:spPr>
            <a:solidFill>
              <a:schemeClr val="accent5">
                <a:lumMod val="75000"/>
              </a:schemeClr>
            </a:solidFill>
          </c:spPr>
          <c:invertIfNegative val="0"/>
          <c:cat>
            <c:strRef>
              <c:f>Sheet1!$I$4:$I$5</c:f>
              <c:strCache>
                <c:ptCount val="2"/>
                <c:pt idx="0">
                  <c:v>عام 2015</c:v>
                </c:pt>
                <c:pt idx="1">
                  <c:v>عام 2016</c:v>
                </c:pt>
              </c:strCache>
            </c:strRef>
          </c:cat>
          <c:val>
            <c:numRef>
              <c:f>Sheet1!$K$4:$K$5</c:f>
              <c:numCache>
                <c:formatCode>0%</c:formatCode>
                <c:ptCount val="2"/>
                <c:pt idx="1">
                  <c:v>0.75</c:v>
                </c:pt>
              </c:numCache>
            </c:numRef>
          </c:val>
        </c:ser>
        <c:dLbls>
          <c:dLblPos val="outEnd"/>
          <c:showLegendKey val="0"/>
          <c:showVal val="1"/>
          <c:showCatName val="0"/>
          <c:showSerName val="0"/>
          <c:showPercent val="0"/>
          <c:showBubbleSize val="0"/>
        </c:dLbls>
        <c:gapWidth val="150"/>
        <c:axId val="95938816"/>
        <c:axId val="95948800"/>
      </c:barChart>
      <c:catAx>
        <c:axId val="95938816"/>
        <c:scaling>
          <c:orientation val="minMax"/>
        </c:scaling>
        <c:delete val="0"/>
        <c:axPos val="b"/>
        <c:majorTickMark val="none"/>
        <c:minorTickMark val="none"/>
        <c:tickLblPos val="nextTo"/>
        <c:crossAx val="95948800"/>
        <c:crosses val="autoZero"/>
        <c:auto val="1"/>
        <c:lblAlgn val="ctr"/>
        <c:lblOffset val="100"/>
        <c:noMultiLvlLbl val="0"/>
      </c:catAx>
      <c:valAx>
        <c:axId val="95948800"/>
        <c:scaling>
          <c:orientation val="minMax"/>
        </c:scaling>
        <c:delete val="0"/>
        <c:axPos val="l"/>
        <c:majorGridlines/>
        <c:numFmt formatCode="0%" sourceLinked="1"/>
        <c:majorTickMark val="none"/>
        <c:minorTickMark val="none"/>
        <c:tickLblPos val="nextTo"/>
        <c:crossAx val="95938816"/>
        <c:crosses val="autoZero"/>
        <c:crossBetween val="between"/>
      </c:valAx>
    </c:plotArea>
    <c:legend>
      <c:legendPos val="r"/>
      <c:layout/>
      <c:overlay val="0"/>
    </c:legend>
    <c:plotVisOnly val="1"/>
    <c:dispBlanksAs val="gap"/>
    <c:showDLblsOverMax val="0"/>
  </c:chart>
  <c:txPr>
    <a:bodyPr/>
    <a:lstStyle/>
    <a:p>
      <a:pPr>
        <a:defRPr sz="2000" b="1">
          <a:latin typeface="Garamond" panose="02020404030301010803" pitchFamily="18" charset="0"/>
        </a:defRPr>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sz="2000"/>
            </a:pPr>
            <a:r>
              <a:rPr lang="ar-AE" sz="2000" dirty="0" smtClean="0"/>
              <a:t>الرضا عن نظام التدريب و التطوير حسب المحاور</a:t>
            </a:r>
            <a:endParaRPr lang="en-US" sz="2000" dirty="0"/>
          </a:p>
        </c:rich>
      </c:tx>
      <c:layout/>
      <c:overlay val="0"/>
    </c:title>
    <c:autoTitleDeleted val="0"/>
    <c:plotArea>
      <c:layout/>
      <c:barChart>
        <c:barDir val="col"/>
        <c:grouping val="clustered"/>
        <c:varyColors val="0"/>
        <c:ser>
          <c:idx val="0"/>
          <c:order val="0"/>
          <c:tx>
            <c:strRef>
              <c:f>Sheet1!$C$55</c:f>
              <c:strCache>
                <c:ptCount val="1"/>
                <c:pt idx="0">
                  <c:v>2016</c:v>
                </c:pt>
              </c:strCache>
            </c:strRef>
          </c:tx>
          <c:spPr>
            <a:solidFill>
              <a:srgbClr val="92D050"/>
            </a:solidFill>
          </c:spPr>
          <c:invertIfNegative val="0"/>
          <c:cat>
            <c:strRef>
              <c:f>Sheet1!$B$56:$B$61</c:f>
              <c:strCache>
                <c:ptCount val="6"/>
                <c:pt idx="0">
                  <c:v>تعتبر مراحل تطبيق نظام التدريب والتطوير واضحة ومتسلسلة بشكل يساهم في تسهيل عملية التطبيق</c:v>
                </c:pt>
                <c:pt idx="1">
                  <c:v>يعتبر النظام الالكتروني للتدريب والتطوير مناسبا وسهل الاستخدام </c:v>
                </c:pt>
                <c:pt idx="2">
                  <c:v>قامت الهيئة بتزويدكم بالتدريب المناسب على استخدام نظام التدريب والتطوير (النظام الالكتروني)</c:v>
                </c:pt>
                <c:pt idx="3">
                  <c:v>تتناسب أشكال التدريب المحددة ضمن النظام مع احتياجات جهتكم ويمكن تطبيقها بشكل مناسب</c:v>
                </c:pt>
                <c:pt idx="4">
                  <c:v>.لدى منسقي نظام التدريب و التطوير في الهيئة المعرفة والاجابات المناسبة على استفساراتكم بخصوص النظام</c:v>
                </c:pt>
                <c:pt idx="5">
                  <c:v>يتم تقديم الدعم الفني لنظام التدريب والتطوير (الالكتروني) من قبل الهيئة ضمن الوقت المناسب و الاسلوب المناسب</c:v>
                </c:pt>
              </c:strCache>
            </c:strRef>
          </c:cat>
          <c:val>
            <c:numRef>
              <c:f>Sheet1!$C$56:$C$61</c:f>
              <c:numCache>
                <c:formatCode>0%</c:formatCode>
                <c:ptCount val="6"/>
                <c:pt idx="0">
                  <c:v>0.6957403651115619</c:v>
                </c:pt>
                <c:pt idx="1">
                  <c:v>0.70233265720081139</c:v>
                </c:pt>
                <c:pt idx="2">
                  <c:v>0.66125760649087217</c:v>
                </c:pt>
                <c:pt idx="3">
                  <c:v>0.69269776876267752</c:v>
                </c:pt>
                <c:pt idx="4" formatCode="0.0%">
                  <c:v>0.68559837728194728</c:v>
                </c:pt>
                <c:pt idx="5" formatCode="0.0%">
                  <c:v>0.69016227180527379</c:v>
                </c:pt>
              </c:numCache>
            </c:numRef>
          </c:val>
        </c:ser>
        <c:ser>
          <c:idx val="1"/>
          <c:order val="1"/>
          <c:tx>
            <c:strRef>
              <c:f>Sheet1!$D$55</c:f>
              <c:strCache>
                <c:ptCount val="1"/>
                <c:pt idx="0">
                  <c:v>2015</c:v>
                </c:pt>
              </c:strCache>
            </c:strRef>
          </c:tx>
          <c:invertIfNegative val="0"/>
          <c:cat>
            <c:strRef>
              <c:f>Sheet1!$B$56:$B$61</c:f>
              <c:strCache>
                <c:ptCount val="6"/>
                <c:pt idx="0">
                  <c:v>تعتبر مراحل تطبيق نظام التدريب والتطوير واضحة ومتسلسلة بشكل يساهم في تسهيل عملية التطبيق</c:v>
                </c:pt>
                <c:pt idx="1">
                  <c:v>يعتبر النظام الالكتروني للتدريب والتطوير مناسبا وسهل الاستخدام </c:v>
                </c:pt>
                <c:pt idx="2">
                  <c:v>قامت الهيئة بتزويدكم بالتدريب المناسب على استخدام نظام التدريب والتطوير (النظام الالكتروني)</c:v>
                </c:pt>
                <c:pt idx="3">
                  <c:v>تتناسب أشكال التدريب المحددة ضمن النظام مع احتياجات جهتكم ويمكن تطبيقها بشكل مناسب</c:v>
                </c:pt>
                <c:pt idx="4">
                  <c:v>.لدى منسقي نظام التدريب و التطوير في الهيئة المعرفة والاجابات المناسبة على استفساراتكم بخصوص النظام</c:v>
                </c:pt>
                <c:pt idx="5">
                  <c:v>يتم تقديم الدعم الفني لنظام التدريب والتطوير (الالكتروني) من قبل الهيئة ضمن الوقت المناسب و الاسلوب المناسب</c:v>
                </c:pt>
              </c:strCache>
            </c:strRef>
          </c:cat>
          <c:val>
            <c:numRef>
              <c:f>Sheet1!$D$56:$D$61</c:f>
              <c:numCache>
                <c:formatCode>0%</c:formatCode>
                <c:ptCount val="6"/>
                <c:pt idx="0">
                  <c:v>0.58947368421052626</c:v>
                </c:pt>
                <c:pt idx="1">
                  <c:v>0.55263157894736847</c:v>
                </c:pt>
                <c:pt idx="2">
                  <c:v>0.64</c:v>
                </c:pt>
                <c:pt idx="3">
                  <c:v>0.62631578947368416</c:v>
                </c:pt>
                <c:pt idx="4">
                  <c:v>0.61</c:v>
                </c:pt>
                <c:pt idx="5">
                  <c:v>0.56000000000000005</c:v>
                </c:pt>
              </c:numCache>
            </c:numRef>
          </c:val>
        </c:ser>
        <c:dLbls>
          <c:dLblPos val="outEnd"/>
          <c:showLegendKey val="0"/>
          <c:showVal val="1"/>
          <c:showCatName val="0"/>
          <c:showSerName val="0"/>
          <c:showPercent val="0"/>
          <c:showBubbleSize val="0"/>
        </c:dLbls>
        <c:gapWidth val="150"/>
        <c:axId val="95964544"/>
        <c:axId val="95982720"/>
      </c:barChart>
      <c:catAx>
        <c:axId val="95964544"/>
        <c:scaling>
          <c:orientation val="minMax"/>
        </c:scaling>
        <c:delete val="0"/>
        <c:axPos val="b"/>
        <c:majorTickMark val="none"/>
        <c:minorTickMark val="none"/>
        <c:tickLblPos val="nextTo"/>
        <c:crossAx val="95982720"/>
        <c:crosses val="autoZero"/>
        <c:auto val="1"/>
        <c:lblAlgn val="ctr"/>
        <c:lblOffset val="100"/>
        <c:noMultiLvlLbl val="0"/>
      </c:catAx>
      <c:valAx>
        <c:axId val="95982720"/>
        <c:scaling>
          <c:orientation val="minMax"/>
        </c:scaling>
        <c:delete val="0"/>
        <c:axPos val="l"/>
        <c:majorGridlines/>
        <c:numFmt formatCode="0%" sourceLinked="1"/>
        <c:majorTickMark val="none"/>
        <c:minorTickMark val="none"/>
        <c:tickLblPos val="nextTo"/>
        <c:crossAx val="95964544"/>
        <c:crosses val="autoZero"/>
        <c:crossBetween val="between"/>
      </c:valAx>
      <c:dTable>
        <c:showHorzBorder val="1"/>
        <c:showVertBorder val="1"/>
        <c:showOutline val="1"/>
        <c:showKeys val="1"/>
      </c:dTable>
    </c:plotArea>
    <c:legend>
      <c:legendPos val="r"/>
      <c:layout/>
      <c:overlay val="0"/>
    </c:legend>
    <c:plotVisOnly val="1"/>
    <c:dispBlanksAs val="gap"/>
    <c:showDLblsOverMax val="0"/>
  </c:chart>
  <c:spPr>
    <a:ln>
      <a:solidFill>
        <a:schemeClr val="bg1">
          <a:lumMod val="85000"/>
        </a:schemeClr>
      </a:solidFill>
    </a:ln>
  </c:spPr>
  <c:txPr>
    <a:bodyPr/>
    <a:lstStyle/>
    <a:p>
      <a:pPr>
        <a:defRPr sz="1400" b="1"/>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sz="2000"/>
            </a:pPr>
            <a:r>
              <a:rPr lang="ar-AE" sz="2000" dirty="0"/>
              <a:t>نسبة </a:t>
            </a:r>
            <a:r>
              <a:rPr lang="ar-AE" sz="2000" dirty="0" smtClean="0"/>
              <a:t>الرضا عن </a:t>
            </a:r>
            <a:r>
              <a:rPr lang="ar-AE" sz="2000" dirty="0"/>
              <a:t>خدمة الرد على الاستفسارات القانونية </a:t>
            </a:r>
            <a:endParaRPr lang="en-US" sz="2000" dirty="0"/>
          </a:p>
        </c:rich>
      </c:tx>
      <c:layout/>
      <c:overlay val="0"/>
    </c:title>
    <c:autoTitleDeleted val="0"/>
    <c:plotArea>
      <c:layout>
        <c:manualLayout>
          <c:layoutTarget val="inner"/>
          <c:xMode val="edge"/>
          <c:yMode val="edge"/>
          <c:x val="0.11806571053618298"/>
          <c:y val="0.183386836260852"/>
          <c:w val="0.69358236470441192"/>
          <c:h val="0.71442640823743186"/>
        </c:manualLayout>
      </c:layout>
      <c:barChart>
        <c:barDir val="col"/>
        <c:grouping val="clustered"/>
        <c:varyColors val="0"/>
        <c:ser>
          <c:idx val="0"/>
          <c:order val="0"/>
          <c:tx>
            <c:strRef>
              <c:f>الرضا!$C$11</c:f>
              <c:strCache>
                <c:ptCount val="1"/>
                <c:pt idx="0">
                  <c:v>المتحقق</c:v>
                </c:pt>
              </c:strCache>
            </c:strRef>
          </c:tx>
          <c:spPr>
            <a:solidFill>
              <a:srgbClr val="92D050"/>
            </a:solidFill>
          </c:spPr>
          <c:invertIfNegative val="0"/>
          <c:cat>
            <c:strRef>
              <c:f>الرضا!$B$12:$B$13</c:f>
              <c:strCache>
                <c:ptCount val="2"/>
                <c:pt idx="0">
                  <c:v>عام 2016</c:v>
                </c:pt>
                <c:pt idx="1">
                  <c:v>عام 2015</c:v>
                </c:pt>
              </c:strCache>
            </c:strRef>
          </c:cat>
          <c:val>
            <c:numRef>
              <c:f>الرضا!$C$12:$C$13</c:f>
              <c:numCache>
                <c:formatCode>0%</c:formatCode>
                <c:ptCount val="2"/>
                <c:pt idx="0">
                  <c:v>0.67</c:v>
                </c:pt>
                <c:pt idx="1">
                  <c:v>0.71</c:v>
                </c:pt>
              </c:numCache>
            </c:numRef>
          </c:val>
        </c:ser>
        <c:ser>
          <c:idx val="1"/>
          <c:order val="1"/>
          <c:tx>
            <c:strRef>
              <c:f>الرضا!$D$11</c:f>
              <c:strCache>
                <c:ptCount val="1"/>
                <c:pt idx="0">
                  <c:v>المستهدف</c:v>
                </c:pt>
              </c:strCache>
            </c:strRef>
          </c:tx>
          <c:spPr>
            <a:solidFill>
              <a:schemeClr val="accent5">
                <a:lumMod val="75000"/>
              </a:schemeClr>
            </a:solidFill>
          </c:spPr>
          <c:invertIfNegative val="0"/>
          <c:cat>
            <c:strRef>
              <c:f>الرضا!$B$12:$B$13</c:f>
              <c:strCache>
                <c:ptCount val="2"/>
                <c:pt idx="0">
                  <c:v>عام 2016</c:v>
                </c:pt>
                <c:pt idx="1">
                  <c:v>عام 2015</c:v>
                </c:pt>
              </c:strCache>
            </c:strRef>
          </c:cat>
          <c:val>
            <c:numRef>
              <c:f>الرضا!$D$12:$D$13</c:f>
              <c:numCache>
                <c:formatCode>General</c:formatCode>
                <c:ptCount val="2"/>
                <c:pt idx="0" formatCode="0%">
                  <c:v>0.72</c:v>
                </c:pt>
              </c:numCache>
            </c:numRef>
          </c:val>
        </c:ser>
        <c:dLbls>
          <c:dLblPos val="outEnd"/>
          <c:showLegendKey val="0"/>
          <c:showVal val="1"/>
          <c:showCatName val="0"/>
          <c:showSerName val="0"/>
          <c:showPercent val="0"/>
          <c:showBubbleSize val="0"/>
        </c:dLbls>
        <c:gapWidth val="150"/>
        <c:axId val="96237824"/>
        <c:axId val="96247808"/>
      </c:barChart>
      <c:catAx>
        <c:axId val="96237824"/>
        <c:scaling>
          <c:orientation val="minMax"/>
        </c:scaling>
        <c:delete val="0"/>
        <c:axPos val="b"/>
        <c:majorTickMark val="none"/>
        <c:minorTickMark val="none"/>
        <c:tickLblPos val="nextTo"/>
        <c:crossAx val="96247808"/>
        <c:crosses val="autoZero"/>
        <c:auto val="1"/>
        <c:lblAlgn val="ctr"/>
        <c:lblOffset val="100"/>
        <c:noMultiLvlLbl val="0"/>
      </c:catAx>
      <c:valAx>
        <c:axId val="96247808"/>
        <c:scaling>
          <c:orientation val="minMax"/>
        </c:scaling>
        <c:delete val="0"/>
        <c:axPos val="l"/>
        <c:majorGridlines/>
        <c:numFmt formatCode="0%" sourceLinked="1"/>
        <c:majorTickMark val="none"/>
        <c:minorTickMark val="none"/>
        <c:tickLblPos val="nextTo"/>
        <c:crossAx val="96237824"/>
        <c:crosses val="autoZero"/>
        <c:crossBetween val="between"/>
      </c:valAx>
    </c:plotArea>
    <c:legend>
      <c:legendPos val="r"/>
      <c:layout/>
      <c:overlay val="0"/>
    </c:legend>
    <c:plotVisOnly val="1"/>
    <c:dispBlanksAs val="gap"/>
    <c:showDLblsOverMax val="0"/>
  </c:chart>
  <c:spPr>
    <a:ln>
      <a:solidFill>
        <a:schemeClr val="bg1">
          <a:lumMod val="85000"/>
        </a:schemeClr>
      </a:solidFill>
    </a:ln>
  </c:spPr>
  <c:txPr>
    <a:bodyPr/>
    <a:lstStyle/>
    <a:p>
      <a:pPr>
        <a:defRPr sz="1800" b="1">
          <a:latin typeface="Garamond" panose="02020404030301010803" pitchFamily="18" charset="0"/>
        </a:defRPr>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sz="2000"/>
            </a:pPr>
            <a:r>
              <a:rPr lang="ar-AE" sz="2000" dirty="0"/>
              <a:t>نسبة الرضا عن خدمة الاعتراضات على قرارات لجان التظلمات</a:t>
            </a:r>
            <a:endParaRPr lang="en-US" sz="2000" dirty="0"/>
          </a:p>
        </c:rich>
      </c:tx>
      <c:layout/>
      <c:overlay val="0"/>
    </c:title>
    <c:autoTitleDeleted val="0"/>
    <c:plotArea>
      <c:layout/>
      <c:barChart>
        <c:barDir val="col"/>
        <c:grouping val="clustered"/>
        <c:varyColors val="0"/>
        <c:ser>
          <c:idx val="0"/>
          <c:order val="0"/>
          <c:tx>
            <c:strRef>
              <c:f>الرضا!$C$24</c:f>
              <c:strCache>
                <c:ptCount val="1"/>
                <c:pt idx="0">
                  <c:v>المتحقق</c:v>
                </c:pt>
              </c:strCache>
            </c:strRef>
          </c:tx>
          <c:spPr>
            <a:solidFill>
              <a:srgbClr val="92D050"/>
            </a:solidFill>
          </c:spPr>
          <c:invertIfNegative val="0"/>
          <c:cat>
            <c:strRef>
              <c:f>الرضا!$B$25:$B$26</c:f>
              <c:strCache>
                <c:ptCount val="2"/>
                <c:pt idx="0">
                  <c:v>عام 2016</c:v>
                </c:pt>
                <c:pt idx="1">
                  <c:v>عام 2015</c:v>
                </c:pt>
              </c:strCache>
            </c:strRef>
          </c:cat>
          <c:val>
            <c:numRef>
              <c:f>الرضا!$C$25:$C$26</c:f>
              <c:numCache>
                <c:formatCode>0%</c:formatCode>
                <c:ptCount val="2"/>
                <c:pt idx="0">
                  <c:v>0.65235772357723576</c:v>
                </c:pt>
                <c:pt idx="1">
                  <c:v>0.65</c:v>
                </c:pt>
              </c:numCache>
            </c:numRef>
          </c:val>
        </c:ser>
        <c:ser>
          <c:idx val="1"/>
          <c:order val="1"/>
          <c:tx>
            <c:strRef>
              <c:f>الرضا!$D$24</c:f>
              <c:strCache>
                <c:ptCount val="1"/>
                <c:pt idx="0">
                  <c:v>المستهدف</c:v>
                </c:pt>
              </c:strCache>
            </c:strRef>
          </c:tx>
          <c:spPr>
            <a:solidFill>
              <a:schemeClr val="accent5">
                <a:lumMod val="75000"/>
              </a:schemeClr>
            </a:solidFill>
          </c:spPr>
          <c:invertIfNegative val="0"/>
          <c:dLbls>
            <c:txPr>
              <a:bodyPr/>
              <a:lstStyle/>
              <a:p>
                <a:pPr>
                  <a:defRPr b="1">
                    <a:latin typeface="Garamond" panose="02020404030301010803" pitchFamily="18" charset="0"/>
                  </a:defRPr>
                </a:pPr>
                <a:endParaRPr lang="en-US"/>
              </a:p>
            </c:txPr>
            <c:dLblPos val="outEnd"/>
            <c:showLegendKey val="0"/>
            <c:showVal val="1"/>
            <c:showCatName val="0"/>
            <c:showSerName val="0"/>
            <c:showPercent val="0"/>
            <c:showBubbleSize val="0"/>
            <c:showLeaderLines val="0"/>
          </c:dLbls>
          <c:cat>
            <c:strRef>
              <c:f>الرضا!$B$25:$B$26</c:f>
              <c:strCache>
                <c:ptCount val="2"/>
                <c:pt idx="0">
                  <c:v>عام 2016</c:v>
                </c:pt>
                <c:pt idx="1">
                  <c:v>عام 2015</c:v>
                </c:pt>
              </c:strCache>
            </c:strRef>
          </c:cat>
          <c:val>
            <c:numRef>
              <c:f>الرضا!$D$25:$D$26</c:f>
              <c:numCache>
                <c:formatCode>General</c:formatCode>
                <c:ptCount val="2"/>
                <c:pt idx="0" formatCode="0%">
                  <c:v>0.7</c:v>
                </c:pt>
              </c:numCache>
            </c:numRef>
          </c:val>
        </c:ser>
        <c:dLbls>
          <c:dLblPos val="outEnd"/>
          <c:showLegendKey val="0"/>
          <c:showVal val="1"/>
          <c:showCatName val="0"/>
          <c:showSerName val="0"/>
          <c:showPercent val="0"/>
          <c:showBubbleSize val="0"/>
        </c:dLbls>
        <c:gapWidth val="150"/>
        <c:axId val="96253824"/>
        <c:axId val="96285440"/>
      </c:barChart>
      <c:catAx>
        <c:axId val="96253824"/>
        <c:scaling>
          <c:orientation val="minMax"/>
        </c:scaling>
        <c:delete val="0"/>
        <c:axPos val="b"/>
        <c:majorTickMark val="none"/>
        <c:minorTickMark val="none"/>
        <c:tickLblPos val="nextTo"/>
        <c:crossAx val="96285440"/>
        <c:crosses val="autoZero"/>
        <c:auto val="1"/>
        <c:lblAlgn val="ctr"/>
        <c:lblOffset val="100"/>
        <c:noMultiLvlLbl val="0"/>
      </c:catAx>
      <c:valAx>
        <c:axId val="96285440"/>
        <c:scaling>
          <c:orientation val="minMax"/>
        </c:scaling>
        <c:delete val="0"/>
        <c:axPos val="l"/>
        <c:majorGridlines/>
        <c:numFmt formatCode="0%" sourceLinked="1"/>
        <c:majorTickMark val="none"/>
        <c:minorTickMark val="none"/>
        <c:tickLblPos val="nextTo"/>
        <c:crossAx val="96253824"/>
        <c:crosses val="autoZero"/>
        <c:crossBetween val="between"/>
      </c:valAx>
    </c:plotArea>
    <c:legend>
      <c:legendPos val="r"/>
      <c:layout/>
      <c:overlay val="0"/>
    </c:legend>
    <c:plotVisOnly val="1"/>
    <c:dispBlanksAs val="gap"/>
    <c:showDLblsOverMax val="0"/>
  </c:chart>
  <c:spPr>
    <a:ln>
      <a:solidFill>
        <a:schemeClr val="bg1">
          <a:lumMod val="85000"/>
        </a:schemeClr>
      </a:solidFill>
    </a:ln>
  </c:spPr>
  <c:txPr>
    <a:bodyPr/>
    <a:lstStyle/>
    <a:p>
      <a:pPr>
        <a:defRPr sz="1800"/>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sz="2000"/>
            </a:pPr>
            <a:r>
              <a:rPr lang="ar-AE" sz="2000"/>
              <a:t>نسبة الرضا عن نظام اسأل الخبير القانوني</a:t>
            </a:r>
            <a:endParaRPr lang="en-US" sz="2000"/>
          </a:p>
        </c:rich>
      </c:tx>
      <c:layout/>
      <c:overlay val="0"/>
    </c:title>
    <c:autoTitleDeleted val="0"/>
    <c:plotArea>
      <c:layout/>
      <c:barChart>
        <c:barDir val="col"/>
        <c:grouping val="clustered"/>
        <c:varyColors val="0"/>
        <c:ser>
          <c:idx val="0"/>
          <c:order val="0"/>
          <c:tx>
            <c:strRef>
              <c:f>الرضا!$C$37</c:f>
              <c:strCache>
                <c:ptCount val="1"/>
                <c:pt idx="0">
                  <c:v>المتحقق</c:v>
                </c:pt>
              </c:strCache>
            </c:strRef>
          </c:tx>
          <c:spPr>
            <a:solidFill>
              <a:srgbClr val="92D050"/>
            </a:solidFill>
          </c:spPr>
          <c:invertIfNegative val="0"/>
          <c:cat>
            <c:strRef>
              <c:f>الرضا!$B$38:$B$39</c:f>
              <c:strCache>
                <c:ptCount val="2"/>
                <c:pt idx="0">
                  <c:v>عام 2016</c:v>
                </c:pt>
                <c:pt idx="1">
                  <c:v>عام 2015</c:v>
                </c:pt>
              </c:strCache>
            </c:strRef>
          </c:cat>
          <c:val>
            <c:numRef>
              <c:f>الرضا!$C$38:$C$39</c:f>
              <c:numCache>
                <c:formatCode>0%</c:formatCode>
                <c:ptCount val="2"/>
                <c:pt idx="0">
                  <c:v>0.67</c:v>
                </c:pt>
                <c:pt idx="1">
                  <c:v>0.68</c:v>
                </c:pt>
              </c:numCache>
            </c:numRef>
          </c:val>
        </c:ser>
        <c:ser>
          <c:idx val="1"/>
          <c:order val="1"/>
          <c:tx>
            <c:strRef>
              <c:f>الرضا!$D$37</c:f>
              <c:strCache>
                <c:ptCount val="1"/>
                <c:pt idx="0">
                  <c:v>المستهدف</c:v>
                </c:pt>
              </c:strCache>
            </c:strRef>
          </c:tx>
          <c:spPr>
            <a:solidFill>
              <a:schemeClr val="accent5">
                <a:lumMod val="75000"/>
              </a:schemeClr>
            </a:solidFill>
          </c:spPr>
          <c:invertIfNegative val="0"/>
          <c:cat>
            <c:strRef>
              <c:f>الرضا!$B$38:$B$39</c:f>
              <c:strCache>
                <c:ptCount val="2"/>
                <c:pt idx="0">
                  <c:v>عام 2016</c:v>
                </c:pt>
                <c:pt idx="1">
                  <c:v>عام 2015</c:v>
                </c:pt>
              </c:strCache>
            </c:strRef>
          </c:cat>
          <c:val>
            <c:numRef>
              <c:f>الرضا!$D$38:$D$39</c:f>
              <c:numCache>
                <c:formatCode>General</c:formatCode>
                <c:ptCount val="2"/>
                <c:pt idx="0" formatCode="0%">
                  <c:v>0.7</c:v>
                </c:pt>
              </c:numCache>
            </c:numRef>
          </c:val>
        </c:ser>
        <c:dLbls>
          <c:dLblPos val="outEnd"/>
          <c:showLegendKey val="0"/>
          <c:showVal val="1"/>
          <c:showCatName val="0"/>
          <c:showSerName val="0"/>
          <c:showPercent val="0"/>
          <c:showBubbleSize val="0"/>
        </c:dLbls>
        <c:gapWidth val="150"/>
        <c:axId val="97931648"/>
        <c:axId val="97933184"/>
      </c:barChart>
      <c:catAx>
        <c:axId val="97931648"/>
        <c:scaling>
          <c:orientation val="minMax"/>
        </c:scaling>
        <c:delete val="0"/>
        <c:axPos val="b"/>
        <c:majorTickMark val="none"/>
        <c:minorTickMark val="none"/>
        <c:tickLblPos val="nextTo"/>
        <c:crossAx val="97933184"/>
        <c:crosses val="autoZero"/>
        <c:auto val="1"/>
        <c:lblAlgn val="ctr"/>
        <c:lblOffset val="100"/>
        <c:noMultiLvlLbl val="0"/>
      </c:catAx>
      <c:valAx>
        <c:axId val="97933184"/>
        <c:scaling>
          <c:orientation val="minMax"/>
        </c:scaling>
        <c:delete val="0"/>
        <c:axPos val="l"/>
        <c:majorGridlines/>
        <c:numFmt formatCode="0%" sourceLinked="1"/>
        <c:majorTickMark val="none"/>
        <c:minorTickMark val="none"/>
        <c:tickLblPos val="nextTo"/>
        <c:crossAx val="97931648"/>
        <c:crosses val="autoZero"/>
        <c:crossBetween val="between"/>
      </c:valAx>
    </c:plotArea>
    <c:legend>
      <c:legendPos val="r"/>
      <c:layout/>
      <c:overlay val="0"/>
    </c:legend>
    <c:plotVisOnly val="1"/>
    <c:dispBlanksAs val="gap"/>
    <c:showDLblsOverMax val="0"/>
  </c:chart>
  <c:spPr>
    <a:ln>
      <a:solidFill>
        <a:schemeClr val="bg1">
          <a:lumMod val="85000"/>
        </a:schemeClr>
      </a:solidFill>
    </a:ln>
  </c:spPr>
  <c:txPr>
    <a:bodyPr/>
    <a:lstStyle/>
    <a:p>
      <a:pPr>
        <a:defRPr sz="2000" b="1">
          <a:latin typeface="Garamond" panose="02020404030301010803" pitchFamily="18" charset="0"/>
        </a:defRPr>
      </a:pPr>
      <a:endParaRPr lang="en-US"/>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9"/>
    </mc:Choice>
    <mc:Fallback>
      <c:style val="29"/>
    </mc:Fallback>
  </mc:AlternateContent>
  <c:chart>
    <c:title>
      <c:tx>
        <c:rich>
          <a:bodyPr/>
          <a:lstStyle/>
          <a:p>
            <a:pPr>
              <a:defRPr sz="2000"/>
            </a:pPr>
            <a:r>
              <a:rPr lang="ar-AE" sz="2000"/>
              <a:t>نسبة الرضا عن </a:t>
            </a:r>
            <a:r>
              <a:rPr lang="ar-SA" sz="2000"/>
              <a:t>سهولة الوصول للخدمة</a:t>
            </a:r>
            <a:endParaRPr lang="ar-AE" sz="2000"/>
          </a:p>
        </c:rich>
      </c:tx>
      <c:layout/>
      <c:overlay val="0"/>
    </c:title>
    <c:autoTitleDeleted val="0"/>
    <c:plotArea>
      <c:layout/>
      <c:barChart>
        <c:barDir val="col"/>
        <c:grouping val="clustered"/>
        <c:varyColors val="0"/>
        <c:ser>
          <c:idx val="0"/>
          <c:order val="0"/>
          <c:tx>
            <c:strRef>
              <c:f>الرضا!$I$53</c:f>
              <c:strCache>
                <c:ptCount val="1"/>
                <c:pt idx="0">
                  <c:v>نسبة الرضا2016</c:v>
                </c:pt>
              </c:strCache>
            </c:strRef>
          </c:tx>
          <c:spPr>
            <a:solidFill>
              <a:srgbClr val="92D050"/>
            </a:solidFill>
          </c:spPr>
          <c:invertIfNegative val="0"/>
          <c:cat>
            <c:strRef>
              <c:f>الرضا!$H$54:$H$56</c:f>
              <c:strCache>
                <c:ptCount val="3"/>
                <c:pt idx="0">
                  <c:v>تعتبر القنوات المستخدمة لتقديم الخدمة مناسبة</c:v>
                </c:pt>
                <c:pt idx="1">
                  <c:v>يمكنني الوصول والحصول على المعلومات المتعلقة بخدمات الاستشارات القانونية بشكل مناسب</c:v>
                </c:pt>
                <c:pt idx="2">
                  <c:v>يمكنني الوصول والحصول على المعلومات المتعلقة بخدمات الاعتراضات على قرارات لجان التظلمات بشكل مناسب</c:v>
                </c:pt>
              </c:strCache>
            </c:strRef>
          </c:cat>
          <c:val>
            <c:numRef>
              <c:f>الرضا!$I$54:$I$56</c:f>
              <c:numCache>
                <c:formatCode>0.0%</c:formatCode>
                <c:ptCount val="3"/>
                <c:pt idx="0">
                  <c:v>0.7023102310231023</c:v>
                </c:pt>
                <c:pt idx="1">
                  <c:v>0.68283828382838285</c:v>
                </c:pt>
                <c:pt idx="2">
                  <c:v>0.65973597359735969</c:v>
                </c:pt>
              </c:numCache>
            </c:numRef>
          </c:val>
        </c:ser>
        <c:ser>
          <c:idx val="1"/>
          <c:order val="1"/>
          <c:tx>
            <c:strRef>
              <c:f>الرضا!$J$53</c:f>
              <c:strCache>
                <c:ptCount val="1"/>
                <c:pt idx="0">
                  <c:v>نسبة الرضا2015</c:v>
                </c:pt>
              </c:strCache>
            </c:strRef>
          </c:tx>
          <c:spPr>
            <a:solidFill>
              <a:srgbClr val="00B0F0"/>
            </a:solidFill>
          </c:spPr>
          <c:invertIfNegative val="0"/>
          <c:cat>
            <c:strRef>
              <c:f>الرضا!$H$54:$H$56</c:f>
              <c:strCache>
                <c:ptCount val="3"/>
                <c:pt idx="0">
                  <c:v>تعتبر القنوات المستخدمة لتقديم الخدمة مناسبة</c:v>
                </c:pt>
                <c:pt idx="1">
                  <c:v>يمكنني الوصول والحصول على المعلومات المتعلقة بخدمات الاستشارات القانونية بشكل مناسب</c:v>
                </c:pt>
                <c:pt idx="2">
                  <c:v>يمكنني الوصول والحصول على المعلومات المتعلقة بخدمات الاعتراضات على قرارات لجان التظلمات بشكل مناسب</c:v>
                </c:pt>
              </c:strCache>
            </c:strRef>
          </c:cat>
          <c:val>
            <c:numRef>
              <c:f>الرضا!$J$54:$J$56</c:f>
              <c:numCache>
                <c:formatCode>0%</c:formatCode>
                <c:ptCount val="3"/>
                <c:pt idx="0">
                  <c:v>0.66594982078853049</c:v>
                </c:pt>
                <c:pt idx="1">
                  <c:v>0.6440860215053763</c:v>
                </c:pt>
                <c:pt idx="2">
                  <c:v>0.64982078853046599</c:v>
                </c:pt>
              </c:numCache>
            </c:numRef>
          </c:val>
        </c:ser>
        <c:dLbls>
          <c:dLblPos val="outEnd"/>
          <c:showLegendKey val="0"/>
          <c:showVal val="1"/>
          <c:showCatName val="0"/>
          <c:showSerName val="0"/>
          <c:showPercent val="0"/>
          <c:showBubbleSize val="0"/>
        </c:dLbls>
        <c:gapWidth val="150"/>
        <c:axId val="97990144"/>
        <c:axId val="97991680"/>
      </c:barChart>
      <c:catAx>
        <c:axId val="97990144"/>
        <c:scaling>
          <c:orientation val="minMax"/>
        </c:scaling>
        <c:delete val="0"/>
        <c:axPos val="b"/>
        <c:numFmt formatCode="General" sourceLinked="1"/>
        <c:majorTickMark val="out"/>
        <c:minorTickMark val="none"/>
        <c:tickLblPos val="nextTo"/>
        <c:crossAx val="97991680"/>
        <c:crosses val="autoZero"/>
        <c:auto val="1"/>
        <c:lblAlgn val="ctr"/>
        <c:lblOffset val="100"/>
        <c:noMultiLvlLbl val="0"/>
      </c:catAx>
      <c:valAx>
        <c:axId val="97991680"/>
        <c:scaling>
          <c:orientation val="minMax"/>
        </c:scaling>
        <c:delete val="0"/>
        <c:axPos val="l"/>
        <c:majorGridlines/>
        <c:numFmt formatCode="0.0%" sourceLinked="1"/>
        <c:majorTickMark val="out"/>
        <c:minorTickMark val="none"/>
        <c:tickLblPos val="nextTo"/>
        <c:crossAx val="97990144"/>
        <c:crosses val="autoZero"/>
        <c:crossBetween val="between"/>
      </c:valAx>
      <c:dTable>
        <c:showHorzBorder val="1"/>
        <c:showVertBorder val="1"/>
        <c:showOutline val="1"/>
        <c:showKeys val="1"/>
      </c:dTable>
    </c:plotArea>
    <c:legend>
      <c:legendPos val="r"/>
      <c:layout/>
      <c:overlay val="0"/>
    </c:legend>
    <c:plotVisOnly val="1"/>
    <c:dispBlanksAs val="gap"/>
    <c:showDLblsOverMax val="0"/>
  </c:chart>
  <c:spPr>
    <a:ln>
      <a:solidFill>
        <a:schemeClr val="bg1">
          <a:lumMod val="85000"/>
        </a:schemeClr>
      </a:solidFill>
    </a:ln>
  </c:spPr>
  <c:txPr>
    <a:bodyPr/>
    <a:lstStyle/>
    <a:p>
      <a:pPr>
        <a:defRPr sz="1600" b="1">
          <a:latin typeface="Garamond" panose="02020404030301010803" pitchFamily="18"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sz="2000"/>
            </a:pPr>
            <a:r>
              <a:rPr lang="ar-AE" sz="2000" dirty="0"/>
              <a:t>نسبة الرضا عن نظام اجراءات الموارد البشرية</a:t>
            </a:r>
            <a:endParaRPr lang="en-US" sz="2000" dirty="0"/>
          </a:p>
        </c:rich>
      </c:tx>
      <c:layout/>
      <c:overlay val="0"/>
    </c:title>
    <c:autoTitleDeleted val="0"/>
    <c:plotArea>
      <c:layout/>
      <c:barChart>
        <c:barDir val="col"/>
        <c:grouping val="clustered"/>
        <c:varyColors val="0"/>
        <c:ser>
          <c:idx val="0"/>
          <c:order val="0"/>
          <c:tx>
            <c:strRef>
              <c:f>'نظام الموارد البشرية'!$F$14</c:f>
              <c:strCache>
                <c:ptCount val="1"/>
                <c:pt idx="0">
                  <c:v>المستهدف </c:v>
                </c:pt>
              </c:strCache>
            </c:strRef>
          </c:tx>
          <c:spPr>
            <a:solidFill>
              <a:srgbClr val="C00000"/>
            </a:solidFill>
          </c:spPr>
          <c:invertIfNegative val="0"/>
          <c:cat>
            <c:numRef>
              <c:f>'نظام الموارد البشرية'!$G$13:$H$13</c:f>
              <c:numCache>
                <c:formatCode>General</c:formatCode>
                <c:ptCount val="2"/>
                <c:pt idx="0">
                  <c:v>2016</c:v>
                </c:pt>
                <c:pt idx="1">
                  <c:v>2015</c:v>
                </c:pt>
              </c:numCache>
            </c:numRef>
          </c:cat>
          <c:val>
            <c:numRef>
              <c:f>'نظام الموارد البشرية'!$G$14:$H$14</c:f>
              <c:numCache>
                <c:formatCode>General</c:formatCode>
                <c:ptCount val="2"/>
                <c:pt idx="0" formatCode="0%">
                  <c:v>0.75</c:v>
                </c:pt>
              </c:numCache>
            </c:numRef>
          </c:val>
        </c:ser>
        <c:ser>
          <c:idx val="1"/>
          <c:order val="1"/>
          <c:tx>
            <c:strRef>
              <c:f>'نظام الموارد البشرية'!$F$15</c:f>
              <c:strCache>
                <c:ptCount val="1"/>
                <c:pt idx="0">
                  <c:v>المحقق</c:v>
                </c:pt>
              </c:strCache>
            </c:strRef>
          </c:tx>
          <c:spPr>
            <a:solidFill>
              <a:srgbClr val="92D050"/>
            </a:solidFill>
          </c:spPr>
          <c:invertIfNegative val="0"/>
          <c:cat>
            <c:numRef>
              <c:f>'نظام الموارد البشرية'!$G$13:$H$13</c:f>
              <c:numCache>
                <c:formatCode>General</c:formatCode>
                <c:ptCount val="2"/>
                <c:pt idx="0">
                  <c:v>2016</c:v>
                </c:pt>
                <c:pt idx="1">
                  <c:v>2015</c:v>
                </c:pt>
              </c:numCache>
            </c:numRef>
          </c:cat>
          <c:val>
            <c:numRef>
              <c:f>'نظام الموارد البشرية'!$G$15:$H$15</c:f>
              <c:numCache>
                <c:formatCode>0%</c:formatCode>
                <c:ptCount val="2"/>
                <c:pt idx="0">
                  <c:v>0.63846153846153841</c:v>
                </c:pt>
                <c:pt idx="1">
                  <c:v>0.77</c:v>
                </c:pt>
              </c:numCache>
            </c:numRef>
          </c:val>
        </c:ser>
        <c:dLbls>
          <c:dLblPos val="outEnd"/>
          <c:showLegendKey val="0"/>
          <c:showVal val="1"/>
          <c:showCatName val="0"/>
          <c:showSerName val="0"/>
          <c:showPercent val="0"/>
          <c:showBubbleSize val="0"/>
        </c:dLbls>
        <c:gapWidth val="150"/>
        <c:axId val="92114304"/>
        <c:axId val="92119424"/>
      </c:barChart>
      <c:catAx>
        <c:axId val="92114304"/>
        <c:scaling>
          <c:orientation val="minMax"/>
        </c:scaling>
        <c:delete val="0"/>
        <c:axPos val="b"/>
        <c:numFmt formatCode="General" sourceLinked="1"/>
        <c:majorTickMark val="none"/>
        <c:minorTickMark val="none"/>
        <c:tickLblPos val="nextTo"/>
        <c:crossAx val="92119424"/>
        <c:crosses val="autoZero"/>
        <c:auto val="1"/>
        <c:lblAlgn val="ctr"/>
        <c:lblOffset val="100"/>
        <c:noMultiLvlLbl val="0"/>
      </c:catAx>
      <c:valAx>
        <c:axId val="92119424"/>
        <c:scaling>
          <c:orientation val="minMax"/>
        </c:scaling>
        <c:delete val="0"/>
        <c:axPos val="l"/>
        <c:majorGridlines/>
        <c:numFmt formatCode="0%" sourceLinked="1"/>
        <c:majorTickMark val="none"/>
        <c:minorTickMark val="none"/>
        <c:tickLblPos val="nextTo"/>
        <c:crossAx val="92114304"/>
        <c:crosses val="autoZero"/>
        <c:crossBetween val="between"/>
      </c:valAx>
    </c:plotArea>
    <c:legend>
      <c:legendPos val="r"/>
      <c:layout/>
      <c:overlay val="0"/>
    </c:legend>
    <c:plotVisOnly val="1"/>
    <c:dispBlanksAs val="gap"/>
    <c:showDLblsOverMax val="0"/>
  </c:chart>
  <c:spPr>
    <a:ln>
      <a:solidFill>
        <a:schemeClr val="bg1">
          <a:lumMod val="85000"/>
        </a:schemeClr>
      </a:solidFill>
    </a:ln>
  </c:spPr>
  <c:txPr>
    <a:bodyPr/>
    <a:lstStyle/>
    <a:p>
      <a:pPr>
        <a:defRPr sz="1800"/>
      </a:pPr>
      <a:endParaRPr lang="en-US"/>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1"/>
    </mc:Choice>
    <mc:Fallback>
      <c:style val="31"/>
    </mc:Fallback>
  </mc:AlternateContent>
  <c:chart>
    <c:title>
      <c:tx>
        <c:rich>
          <a:bodyPr/>
          <a:lstStyle/>
          <a:p>
            <a:pPr>
              <a:defRPr sz="2000"/>
            </a:pPr>
            <a:r>
              <a:rPr lang="ar-AE" sz="2000"/>
              <a:t>نسبة الرضا عن سرعة تقديم الخدمة</a:t>
            </a:r>
          </a:p>
        </c:rich>
      </c:tx>
      <c:layout/>
      <c:overlay val="0"/>
    </c:title>
    <c:autoTitleDeleted val="0"/>
    <c:plotArea>
      <c:layout/>
      <c:barChart>
        <c:barDir val="col"/>
        <c:grouping val="clustered"/>
        <c:varyColors val="0"/>
        <c:ser>
          <c:idx val="0"/>
          <c:order val="0"/>
          <c:tx>
            <c:strRef>
              <c:f>الرضا!$J$76</c:f>
              <c:strCache>
                <c:ptCount val="1"/>
                <c:pt idx="0">
                  <c:v>نسبة الرضا2016</c:v>
                </c:pt>
              </c:strCache>
            </c:strRef>
          </c:tx>
          <c:spPr>
            <a:solidFill>
              <a:srgbClr val="92D050"/>
            </a:solidFill>
          </c:spPr>
          <c:invertIfNegative val="0"/>
          <c:dLbls>
            <c:txPr>
              <a:bodyPr/>
              <a:lstStyle/>
              <a:p>
                <a:pPr>
                  <a:defRPr b="1">
                    <a:latin typeface="Garamond" panose="02020404030301010803" pitchFamily="18" charset="0"/>
                  </a:defRPr>
                </a:pPr>
                <a:endParaRPr lang="en-US"/>
              </a:p>
            </c:txPr>
            <c:dLblPos val="outEnd"/>
            <c:showLegendKey val="0"/>
            <c:showVal val="1"/>
            <c:showCatName val="0"/>
            <c:showSerName val="0"/>
            <c:showPercent val="0"/>
            <c:showBubbleSize val="0"/>
            <c:showLeaderLines val="0"/>
          </c:dLbls>
          <c:cat>
            <c:strRef>
              <c:f>الرضا!$I$77:$I$79</c:f>
              <c:strCache>
                <c:ptCount val="3"/>
                <c:pt idx="0">
                  <c:v>يتم الاستجابة على استفساراتكم/ طلباتكم خلال فترة زمنية مناسبة</c:v>
                </c:pt>
                <c:pt idx="1">
                  <c:v>تعتبر عملية تقديم طلب الاستشارة القانونية/ واضحة ومناسبة</c:v>
                </c:pt>
                <c:pt idx="2">
                  <c:v> تعتبر عملية تقديم طلب تقديم الاعتراضات واضحة ومناسبة</c:v>
                </c:pt>
              </c:strCache>
            </c:strRef>
          </c:cat>
          <c:val>
            <c:numRef>
              <c:f>الرضا!$J$77:$J$79</c:f>
              <c:numCache>
                <c:formatCode>0.0%</c:formatCode>
                <c:ptCount val="3"/>
                <c:pt idx="0">
                  <c:v>0.64719471947194718</c:v>
                </c:pt>
                <c:pt idx="1">
                  <c:v>0.64818481848184817</c:v>
                </c:pt>
                <c:pt idx="2">
                  <c:v>0.63465346534653466</c:v>
                </c:pt>
              </c:numCache>
            </c:numRef>
          </c:val>
        </c:ser>
        <c:ser>
          <c:idx val="1"/>
          <c:order val="1"/>
          <c:tx>
            <c:strRef>
              <c:f>الرضا!$K$76</c:f>
              <c:strCache>
                <c:ptCount val="1"/>
                <c:pt idx="0">
                  <c:v>نسبة الرضا2015</c:v>
                </c:pt>
              </c:strCache>
            </c:strRef>
          </c:tx>
          <c:spPr>
            <a:solidFill>
              <a:schemeClr val="accent5">
                <a:lumMod val="40000"/>
                <a:lumOff val="60000"/>
              </a:schemeClr>
            </a:solidFill>
          </c:spPr>
          <c:invertIfNegative val="0"/>
          <c:dLbls>
            <c:txPr>
              <a:bodyPr/>
              <a:lstStyle/>
              <a:p>
                <a:pPr>
                  <a:defRPr b="1">
                    <a:latin typeface="Garamond" panose="02020404030301010803" pitchFamily="18" charset="0"/>
                  </a:defRPr>
                </a:pPr>
                <a:endParaRPr lang="en-US"/>
              </a:p>
            </c:txPr>
            <c:dLblPos val="outEnd"/>
            <c:showLegendKey val="0"/>
            <c:showVal val="1"/>
            <c:showCatName val="0"/>
            <c:showSerName val="0"/>
            <c:showPercent val="0"/>
            <c:showBubbleSize val="0"/>
            <c:showLeaderLines val="0"/>
          </c:dLbls>
          <c:cat>
            <c:strRef>
              <c:f>الرضا!$I$77:$I$79</c:f>
              <c:strCache>
                <c:ptCount val="3"/>
                <c:pt idx="0">
                  <c:v>يتم الاستجابة على استفساراتكم/ طلباتكم خلال فترة زمنية مناسبة</c:v>
                </c:pt>
                <c:pt idx="1">
                  <c:v>تعتبر عملية تقديم طلب الاستشارة القانونية/ واضحة ومناسبة</c:v>
                </c:pt>
                <c:pt idx="2">
                  <c:v> تعتبر عملية تقديم طلب تقديم الاعتراضات واضحة ومناسبة</c:v>
                </c:pt>
              </c:strCache>
            </c:strRef>
          </c:cat>
          <c:val>
            <c:numRef>
              <c:f>الرضا!$K$77:$K$79</c:f>
              <c:numCache>
                <c:formatCode>0%</c:formatCode>
                <c:ptCount val="3"/>
                <c:pt idx="0">
                  <c:v>0.63369175627240149</c:v>
                </c:pt>
                <c:pt idx="1">
                  <c:v>0.64480286738351256</c:v>
                </c:pt>
                <c:pt idx="2">
                  <c:v>0.65197132616487452</c:v>
                </c:pt>
              </c:numCache>
            </c:numRef>
          </c:val>
        </c:ser>
        <c:dLbls>
          <c:dLblPos val="outEnd"/>
          <c:showLegendKey val="0"/>
          <c:showVal val="1"/>
          <c:showCatName val="0"/>
          <c:showSerName val="0"/>
          <c:showPercent val="0"/>
          <c:showBubbleSize val="0"/>
        </c:dLbls>
        <c:gapWidth val="150"/>
        <c:axId val="98857344"/>
        <c:axId val="98858880"/>
      </c:barChart>
      <c:catAx>
        <c:axId val="98857344"/>
        <c:scaling>
          <c:orientation val="minMax"/>
        </c:scaling>
        <c:delete val="0"/>
        <c:axPos val="b"/>
        <c:majorTickMark val="out"/>
        <c:minorTickMark val="none"/>
        <c:tickLblPos val="nextTo"/>
        <c:crossAx val="98858880"/>
        <c:crosses val="autoZero"/>
        <c:auto val="1"/>
        <c:lblAlgn val="ctr"/>
        <c:lblOffset val="100"/>
        <c:noMultiLvlLbl val="0"/>
      </c:catAx>
      <c:valAx>
        <c:axId val="98858880"/>
        <c:scaling>
          <c:orientation val="minMax"/>
        </c:scaling>
        <c:delete val="0"/>
        <c:axPos val="l"/>
        <c:majorGridlines/>
        <c:numFmt formatCode="0.0%" sourceLinked="1"/>
        <c:majorTickMark val="out"/>
        <c:minorTickMark val="none"/>
        <c:tickLblPos val="nextTo"/>
        <c:txPr>
          <a:bodyPr/>
          <a:lstStyle/>
          <a:p>
            <a:pPr>
              <a:defRPr b="1">
                <a:latin typeface="Garamond" panose="02020404030301010803" pitchFamily="18" charset="0"/>
              </a:defRPr>
            </a:pPr>
            <a:endParaRPr lang="en-US"/>
          </a:p>
        </c:txPr>
        <c:crossAx val="98857344"/>
        <c:crosses val="autoZero"/>
        <c:crossBetween val="between"/>
      </c:valAx>
      <c:dTable>
        <c:showHorzBorder val="1"/>
        <c:showVertBorder val="1"/>
        <c:showOutline val="1"/>
        <c:showKeys val="1"/>
      </c:dTable>
    </c:plotArea>
    <c:legend>
      <c:legendPos val="r"/>
      <c:layout/>
      <c:overlay val="0"/>
      <c:txPr>
        <a:bodyPr/>
        <a:lstStyle/>
        <a:p>
          <a:pPr>
            <a:defRPr>
              <a:latin typeface="Garamond" panose="02020404030301010803" pitchFamily="18" charset="0"/>
            </a:defRPr>
          </a:pPr>
          <a:endParaRPr lang="en-US"/>
        </a:p>
      </c:txPr>
    </c:legend>
    <c:plotVisOnly val="1"/>
    <c:dispBlanksAs val="gap"/>
    <c:showDLblsOverMax val="0"/>
  </c:chart>
  <c:spPr>
    <a:ln>
      <a:solidFill>
        <a:schemeClr val="bg1">
          <a:lumMod val="85000"/>
        </a:schemeClr>
      </a:solidFill>
    </a:ln>
  </c:spPr>
  <c:txPr>
    <a:bodyPr/>
    <a:lstStyle/>
    <a:p>
      <a:pPr>
        <a:defRPr sz="1800"/>
      </a:pPr>
      <a:endParaRPr lang="en-US"/>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8"/>
    </mc:Choice>
    <mc:Fallback>
      <c:style val="28"/>
    </mc:Fallback>
  </mc:AlternateContent>
  <c:chart>
    <c:title>
      <c:tx>
        <c:rich>
          <a:bodyPr/>
          <a:lstStyle/>
          <a:p>
            <a:pPr>
              <a:defRPr sz="2000"/>
            </a:pPr>
            <a:r>
              <a:rPr lang="ar-AE" sz="2000"/>
              <a:t>نسبة الرضا عن اسلوب وكفاءة موظفي الهيئة </a:t>
            </a:r>
            <a:endParaRPr lang="en-US" sz="2000"/>
          </a:p>
        </c:rich>
      </c:tx>
      <c:layout/>
      <c:overlay val="0"/>
    </c:title>
    <c:autoTitleDeleted val="0"/>
    <c:plotArea>
      <c:layout>
        <c:manualLayout>
          <c:layoutTarget val="inner"/>
          <c:xMode val="edge"/>
          <c:yMode val="edge"/>
          <c:x val="0.19213241727137048"/>
          <c:y val="0.13625408981411569"/>
          <c:w val="0.7898937265194792"/>
          <c:h val="0.41099611692374072"/>
        </c:manualLayout>
      </c:layout>
      <c:barChart>
        <c:barDir val="col"/>
        <c:grouping val="clustered"/>
        <c:varyColors val="0"/>
        <c:ser>
          <c:idx val="0"/>
          <c:order val="0"/>
          <c:tx>
            <c:strRef>
              <c:f>الرضا!$J$97</c:f>
              <c:strCache>
                <c:ptCount val="1"/>
                <c:pt idx="0">
                  <c:v>نسبة الرضا2016</c:v>
                </c:pt>
              </c:strCache>
            </c:strRef>
          </c:tx>
          <c:spPr>
            <a:solidFill>
              <a:srgbClr val="92D050"/>
            </a:solidFill>
          </c:spPr>
          <c:invertIfNegative val="0"/>
          <c:dLbls>
            <c:txPr>
              <a:bodyPr/>
              <a:lstStyle/>
              <a:p>
                <a:pPr>
                  <a:defRPr sz="1600"/>
                </a:pPr>
                <a:endParaRPr lang="en-US"/>
              </a:p>
            </c:txPr>
            <c:dLblPos val="outEnd"/>
            <c:showLegendKey val="0"/>
            <c:showVal val="1"/>
            <c:showCatName val="0"/>
            <c:showSerName val="0"/>
            <c:showPercent val="0"/>
            <c:showBubbleSize val="0"/>
            <c:showLeaderLines val="0"/>
          </c:dLbls>
          <c:cat>
            <c:strRef>
              <c:f>الرضا!$I$98:$I$101</c:f>
              <c:strCache>
                <c:ptCount val="4"/>
                <c:pt idx="0">
                  <c:v>لدى موظفي الهيئة المعرفة المناسبة بآليات تقديم والحصول على الخدمة</c:v>
                </c:pt>
                <c:pt idx="1">
                  <c:v>يقوم موظفي الهيئة بالرد على الاستفسارات بالأسلوب اللبق والمناسب </c:v>
                </c:pt>
                <c:pt idx="2">
                  <c:v>يقوم موظفي الهيئة بتقديم النصيحة والارشاد المناسب حول الخدمة</c:v>
                </c:pt>
                <c:pt idx="3">
                  <c:v>تقوم الهيئة باستحداث مبادرات وتطوير برامج تتعلق بخدمة الاستفسارات القانونية بشكل يتناسب مع متطلبات المتعاملين (العيادة القانونية، اسأل الخبير القانوني، الاسئلة الاكثر شيوعاً)</c:v>
                </c:pt>
              </c:strCache>
            </c:strRef>
          </c:cat>
          <c:val>
            <c:numRef>
              <c:f>الرضا!$J$98:$J$101</c:f>
              <c:numCache>
                <c:formatCode>0.0%</c:formatCode>
                <c:ptCount val="4"/>
                <c:pt idx="0">
                  <c:v>0.6561056105610561</c:v>
                </c:pt>
                <c:pt idx="1">
                  <c:v>0.67821782178217827</c:v>
                </c:pt>
                <c:pt idx="2">
                  <c:v>0.66171617161716167</c:v>
                </c:pt>
                <c:pt idx="3">
                  <c:v>0.67128712871287133</c:v>
                </c:pt>
              </c:numCache>
            </c:numRef>
          </c:val>
        </c:ser>
        <c:ser>
          <c:idx val="1"/>
          <c:order val="1"/>
          <c:tx>
            <c:strRef>
              <c:f>الرضا!$K$97</c:f>
              <c:strCache>
                <c:ptCount val="1"/>
                <c:pt idx="0">
                  <c:v>نسبة الرضا2015</c:v>
                </c:pt>
              </c:strCache>
            </c:strRef>
          </c:tx>
          <c:invertIfNegative val="0"/>
          <c:dLbls>
            <c:txPr>
              <a:bodyPr/>
              <a:lstStyle/>
              <a:p>
                <a:pPr>
                  <a:defRPr sz="1600"/>
                </a:pPr>
                <a:endParaRPr lang="en-US"/>
              </a:p>
            </c:txPr>
            <c:dLblPos val="outEnd"/>
            <c:showLegendKey val="0"/>
            <c:showVal val="1"/>
            <c:showCatName val="0"/>
            <c:showSerName val="0"/>
            <c:showPercent val="0"/>
            <c:showBubbleSize val="0"/>
            <c:showLeaderLines val="0"/>
          </c:dLbls>
          <c:cat>
            <c:strRef>
              <c:f>الرضا!$I$98:$I$101</c:f>
              <c:strCache>
                <c:ptCount val="4"/>
                <c:pt idx="0">
                  <c:v>لدى موظفي الهيئة المعرفة المناسبة بآليات تقديم والحصول على الخدمة</c:v>
                </c:pt>
                <c:pt idx="1">
                  <c:v>يقوم موظفي الهيئة بالرد على الاستفسارات بالأسلوب اللبق والمناسب </c:v>
                </c:pt>
                <c:pt idx="2">
                  <c:v>يقوم موظفي الهيئة بتقديم النصيحة والارشاد المناسب حول الخدمة</c:v>
                </c:pt>
                <c:pt idx="3">
                  <c:v>تقوم الهيئة باستحداث مبادرات وتطوير برامج تتعلق بخدمة الاستفسارات القانونية بشكل يتناسب مع متطلبات المتعاملين (العيادة القانونية، اسأل الخبير القانوني، الاسئلة الاكثر شيوعاً)</c:v>
                </c:pt>
              </c:strCache>
            </c:strRef>
          </c:cat>
          <c:val>
            <c:numRef>
              <c:f>الرضا!$K$98:$K$101</c:f>
              <c:numCache>
                <c:formatCode>0%</c:formatCode>
                <c:ptCount val="4"/>
                <c:pt idx="0">
                  <c:v>0.66129032258064513</c:v>
                </c:pt>
                <c:pt idx="1">
                  <c:v>0.67562724014336917</c:v>
                </c:pt>
                <c:pt idx="2">
                  <c:v>0.66774193548387095</c:v>
                </c:pt>
                <c:pt idx="3">
                  <c:v>0.66129032258064513</c:v>
                </c:pt>
              </c:numCache>
            </c:numRef>
          </c:val>
        </c:ser>
        <c:dLbls>
          <c:dLblPos val="outEnd"/>
          <c:showLegendKey val="0"/>
          <c:showVal val="1"/>
          <c:showCatName val="0"/>
          <c:showSerName val="0"/>
          <c:showPercent val="0"/>
          <c:showBubbleSize val="0"/>
        </c:dLbls>
        <c:gapWidth val="150"/>
        <c:axId val="101015552"/>
        <c:axId val="101017088"/>
      </c:barChart>
      <c:catAx>
        <c:axId val="101015552"/>
        <c:scaling>
          <c:orientation val="minMax"/>
        </c:scaling>
        <c:delete val="0"/>
        <c:axPos val="b"/>
        <c:majorTickMark val="out"/>
        <c:minorTickMark val="none"/>
        <c:tickLblPos val="nextTo"/>
        <c:crossAx val="101017088"/>
        <c:crosses val="autoZero"/>
        <c:auto val="1"/>
        <c:lblAlgn val="ctr"/>
        <c:lblOffset val="100"/>
        <c:noMultiLvlLbl val="0"/>
      </c:catAx>
      <c:valAx>
        <c:axId val="101017088"/>
        <c:scaling>
          <c:orientation val="minMax"/>
        </c:scaling>
        <c:delete val="0"/>
        <c:axPos val="l"/>
        <c:majorGridlines/>
        <c:numFmt formatCode="0.0%" sourceLinked="1"/>
        <c:majorTickMark val="out"/>
        <c:minorTickMark val="none"/>
        <c:tickLblPos val="nextTo"/>
        <c:txPr>
          <a:bodyPr/>
          <a:lstStyle/>
          <a:p>
            <a:pPr>
              <a:defRPr sz="1600"/>
            </a:pPr>
            <a:endParaRPr lang="en-US"/>
          </a:p>
        </c:txPr>
        <c:crossAx val="101015552"/>
        <c:crosses val="autoZero"/>
        <c:crossBetween val="between"/>
      </c:valAx>
      <c:dTable>
        <c:showHorzBorder val="1"/>
        <c:showVertBorder val="1"/>
        <c:showOutline val="1"/>
        <c:showKeys val="1"/>
        <c:txPr>
          <a:bodyPr/>
          <a:lstStyle/>
          <a:p>
            <a:pPr rtl="0">
              <a:defRPr sz="1330"/>
            </a:pPr>
            <a:endParaRPr lang="en-US"/>
          </a:p>
        </c:txPr>
      </c:dTable>
    </c:plotArea>
    <c:plotVisOnly val="1"/>
    <c:dispBlanksAs val="gap"/>
    <c:showDLblsOverMax val="0"/>
  </c:chart>
  <c:spPr>
    <a:ln>
      <a:solidFill>
        <a:schemeClr val="bg1">
          <a:lumMod val="85000"/>
        </a:schemeClr>
      </a:solidFill>
    </a:ln>
  </c:spPr>
  <c:txPr>
    <a:bodyPr/>
    <a:lstStyle/>
    <a:p>
      <a:pPr>
        <a:defRPr sz="1400" b="1">
          <a:latin typeface="Garamond" panose="02020404030301010803" pitchFamily="18" charset="0"/>
        </a:defRPr>
      </a:pPr>
      <a:endParaRPr lang="en-US"/>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2"/>
    </mc:Choice>
    <mc:Fallback>
      <c:style val="32"/>
    </mc:Fallback>
  </mc:AlternateContent>
  <c:chart>
    <c:title>
      <c:tx>
        <c:rich>
          <a:bodyPr/>
          <a:lstStyle/>
          <a:p>
            <a:pPr>
              <a:defRPr sz="2000"/>
            </a:pPr>
            <a:r>
              <a:rPr lang="ar-AE" sz="2000"/>
              <a:t>نسبة الرضا عن مخرجات الخدمة </a:t>
            </a:r>
          </a:p>
        </c:rich>
      </c:tx>
      <c:layout/>
      <c:overlay val="0"/>
    </c:title>
    <c:autoTitleDeleted val="0"/>
    <c:plotArea>
      <c:layout/>
      <c:barChart>
        <c:barDir val="col"/>
        <c:grouping val="clustered"/>
        <c:varyColors val="0"/>
        <c:ser>
          <c:idx val="0"/>
          <c:order val="0"/>
          <c:tx>
            <c:strRef>
              <c:f>الرضا!$J$131</c:f>
              <c:strCache>
                <c:ptCount val="1"/>
                <c:pt idx="0">
                  <c:v>نسبة الرضا2016</c:v>
                </c:pt>
              </c:strCache>
            </c:strRef>
          </c:tx>
          <c:spPr>
            <a:solidFill>
              <a:srgbClr val="92D050"/>
            </a:solidFill>
          </c:spPr>
          <c:invertIfNegative val="0"/>
          <c:cat>
            <c:strRef>
              <c:f>الرضا!$I$132:$I$134</c:f>
              <c:strCache>
                <c:ptCount val="3"/>
                <c:pt idx="0">
                  <c:v>الردود المقدمة حول الاستفسارات القانونية/ طلبات الاعتراض واضحة </c:v>
                </c:pt>
                <c:pt idx="1">
                  <c:v>الردود المقدمة حول طلبات الاعتراض واضحة </c:v>
                </c:pt>
                <c:pt idx="2">
                  <c:v>الاسئلة الاكثر شيوعا الموجودة ضمن خدمة الاستفسارات القانونية ساهمت بالإجابة على بعض الاستفسارات المطلوبة دون الحاجة لتقديم الاستفسار</c:v>
                </c:pt>
              </c:strCache>
            </c:strRef>
          </c:cat>
          <c:val>
            <c:numRef>
              <c:f>الرضا!$J$132:$J$134</c:f>
              <c:numCache>
                <c:formatCode>0.0%</c:formatCode>
                <c:ptCount val="3"/>
                <c:pt idx="0">
                  <c:v>0.63432343234323429</c:v>
                </c:pt>
                <c:pt idx="1">
                  <c:v>0.63300330033003305</c:v>
                </c:pt>
                <c:pt idx="2">
                  <c:v>0.6587458745874587</c:v>
                </c:pt>
              </c:numCache>
            </c:numRef>
          </c:val>
        </c:ser>
        <c:ser>
          <c:idx val="1"/>
          <c:order val="1"/>
          <c:tx>
            <c:strRef>
              <c:f>الرضا!$K$131</c:f>
              <c:strCache>
                <c:ptCount val="1"/>
                <c:pt idx="0">
                  <c:v>نسبة الرضا2015</c:v>
                </c:pt>
              </c:strCache>
            </c:strRef>
          </c:tx>
          <c:invertIfNegative val="0"/>
          <c:cat>
            <c:strRef>
              <c:f>الرضا!$I$132:$I$134</c:f>
              <c:strCache>
                <c:ptCount val="3"/>
                <c:pt idx="0">
                  <c:v>الردود المقدمة حول الاستفسارات القانونية/ طلبات الاعتراض واضحة </c:v>
                </c:pt>
                <c:pt idx="1">
                  <c:v>الردود المقدمة حول طلبات الاعتراض واضحة </c:v>
                </c:pt>
                <c:pt idx="2">
                  <c:v>الاسئلة الاكثر شيوعا الموجودة ضمن خدمة الاستفسارات القانونية ساهمت بالإجابة على بعض الاستفسارات المطلوبة دون الحاجة لتقديم الاستفسار</c:v>
                </c:pt>
              </c:strCache>
            </c:strRef>
          </c:cat>
          <c:val>
            <c:numRef>
              <c:f>الرضا!$K$132:$K$134</c:f>
              <c:numCache>
                <c:formatCode>0%</c:formatCode>
                <c:ptCount val="3"/>
                <c:pt idx="0">
                  <c:v>0.65734767025089602</c:v>
                </c:pt>
                <c:pt idx="1">
                  <c:v>0.65734767025089602</c:v>
                </c:pt>
                <c:pt idx="2">
                  <c:v>0.66774193548387095</c:v>
                </c:pt>
              </c:numCache>
            </c:numRef>
          </c:val>
        </c:ser>
        <c:dLbls>
          <c:dLblPos val="outEnd"/>
          <c:showLegendKey val="0"/>
          <c:showVal val="1"/>
          <c:showCatName val="0"/>
          <c:showSerName val="0"/>
          <c:showPercent val="0"/>
          <c:showBubbleSize val="0"/>
        </c:dLbls>
        <c:gapWidth val="150"/>
        <c:axId val="98310400"/>
        <c:axId val="98316288"/>
      </c:barChart>
      <c:catAx>
        <c:axId val="98310400"/>
        <c:scaling>
          <c:orientation val="minMax"/>
        </c:scaling>
        <c:delete val="0"/>
        <c:axPos val="b"/>
        <c:majorTickMark val="out"/>
        <c:minorTickMark val="none"/>
        <c:tickLblPos val="nextTo"/>
        <c:crossAx val="98316288"/>
        <c:crosses val="autoZero"/>
        <c:auto val="1"/>
        <c:lblAlgn val="ctr"/>
        <c:lblOffset val="100"/>
        <c:noMultiLvlLbl val="0"/>
      </c:catAx>
      <c:valAx>
        <c:axId val="98316288"/>
        <c:scaling>
          <c:orientation val="minMax"/>
        </c:scaling>
        <c:delete val="0"/>
        <c:axPos val="l"/>
        <c:majorGridlines/>
        <c:numFmt formatCode="0.0%" sourceLinked="1"/>
        <c:majorTickMark val="out"/>
        <c:minorTickMark val="none"/>
        <c:tickLblPos val="nextTo"/>
        <c:crossAx val="98310400"/>
        <c:crosses val="autoZero"/>
        <c:crossBetween val="between"/>
      </c:valAx>
      <c:dTable>
        <c:showHorzBorder val="1"/>
        <c:showVertBorder val="1"/>
        <c:showOutline val="1"/>
        <c:showKeys val="1"/>
      </c:dTable>
    </c:plotArea>
    <c:legend>
      <c:legendPos val="r"/>
      <c:layout/>
      <c:overlay val="0"/>
    </c:legend>
    <c:plotVisOnly val="1"/>
    <c:dispBlanksAs val="gap"/>
    <c:showDLblsOverMax val="0"/>
  </c:chart>
  <c:spPr>
    <a:ln>
      <a:solidFill>
        <a:schemeClr val="bg1">
          <a:lumMod val="85000"/>
        </a:schemeClr>
      </a:solidFill>
    </a:ln>
  </c:spPr>
  <c:txPr>
    <a:bodyPr/>
    <a:lstStyle/>
    <a:p>
      <a:pPr>
        <a:defRPr sz="1400" b="1">
          <a:latin typeface="Arial" panose="020B0604020202020204" pitchFamily="34" charset="0"/>
          <a:cs typeface="Arial" panose="020B0604020202020204" pitchFamily="34" charset="0"/>
        </a:defRPr>
      </a:pPr>
      <a:endParaRPr lang="en-US"/>
    </a:p>
  </c:tx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0"/>
    </mc:Choice>
    <mc:Fallback>
      <c:style val="30"/>
    </mc:Fallback>
  </mc:AlternateContent>
  <c:chart>
    <c:title>
      <c:tx>
        <c:rich>
          <a:bodyPr/>
          <a:lstStyle/>
          <a:p>
            <a:pPr>
              <a:defRPr sz="2000"/>
            </a:pPr>
            <a:r>
              <a:rPr lang="ar-AE" sz="2000" dirty="0"/>
              <a:t>نسبة الرضا عن نظام </a:t>
            </a:r>
            <a:r>
              <a:rPr lang="ar-AE" sz="2000" dirty="0" err="1"/>
              <a:t>اتمتة</a:t>
            </a:r>
            <a:r>
              <a:rPr lang="ar-AE" sz="2000" dirty="0"/>
              <a:t> </a:t>
            </a:r>
            <a:r>
              <a:rPr lang="ar-AE" sz="2000" dirty="0" smtClean="0"/>
              <a:t>السياسات حسب المحاور </a:t>
            </a:r>
            <a:r>
              <a:rPr lang="ar-AE" sz="2000" dirty="0"/>
              <a:t>(اسأل الخبير القانوني)</a:t>
            </a:r>
          </a:p>
        </c:rich>
      </c:tx>
      <c:layout/>
      <c:overlay val="0"/>
    </c:title>
    <c:autoTitleDeleted val="0"/>
    <c:plotArea>
      <c:layout/>
      <c:barChart>
        <c:barDir val="col"/>
        <c:grouping val="clustered"/>
        <c:varyColors val="0"/>
        <c:ser>
          <c:idx val="0"/>
          <c:order val="0"/>
          <c:tx>
            <c:strRef>
              <c:f>الرضا!$J$154</c:f>
              <c:strCache>
                <c:ptCount val="1"/>
                <c:pt idx="0">
                  <c:v>نسبة الرضا2016</c:v>
                </c:pt>
              </c:strCache>
            </c:strRef>
          </c:tx>
          <c:spPr>
            <a:solidFill>
              <a:srgbClr val="92D050"/>
            </a:solidFill>
          </c:spPr>
          <c:invertIfNegative val="0"/>
          <c:dLbls>
            <c:txPr>
              <a:bodyPr/>
              <a:lstStyle/>
              <a:p>
                <a:pPr>
                  <a:defRPr sz="1400"/>
                </a:pPr>
                <a:endParaRPr lang="en-US"/>
              </a:p>
            </c:txPr>
            <c:dLblPos val="outEnd"/>
            <c:showLegendKey val="0"/>
            <c:showVal val="1"/>
            <c:showCatName val="0"/>
            <c:showSerName val="0"/>
            <c:showPercent val="0"/>
            <c:showBubbleSize val="0"/>
            <c:showLeaderLines val="0"/>
          </c:dLbls>
          <c:cat>
            <c:strRef>
              <c:f>الرضا!$I$155:$I$158</c:f>
              <c:strCache>
                <c:ptCount val="4"/>
                <c:pt idx="0">
                  <c:v>ساهم النظام في توفير الوقت والجهد في الرد على الاستفسارات</c:v>
                </c:pt>
                <c:pt idx="1">
                  <c:v>يعتبر النظام سهل الاستخدام ومناسب</c:v>
                </c:pt>
                <c:pt idx="2">
                  <c:v>يحتوي النظام على الاستفسارات الرئيسية التي احتاجها كموظف حكومي اتحادي حول قانون ولائحة الموارد البشرية</c:v>
                </c:pt>
                <c:pt idx="3">
                  <c:v>الاجابات المتوفرة على النظام واضحة ويمكن الاعتماد عليها</c:v>
                </c:pt>
              </c:strCache>
            </c:strRef>
          </c:cat>
          <c:val>
            <c:numRef>
              <c:f>الرضا!$J$155:$J$158</c:f>
              <c:numCache>
                <c:formatCode>0.0%</c:formatCode>
                <c:ptCount val="4"/>
                <c:pt idx="0">
                  <c:v>0.66996699669966997</c:v>
                </c:pt>
                <c:pt idx="1">
                  <c:v>0.66831683168316836</c:v>
                </c:pt>
                <c:pt idx="2">
                  <c:v>0.66006600660066006</c:v>
                </c:pt>
                <c:pt idx="3">
                  <c:v>0.6572847682119205</c:v>
                </c:pt>
              </c:numCache>
            </c:numRef>
          </c:val>
        </c:ser>
        <c:ser>
          <c:idx val="1"/>
          <c:order val="1"/>
          <c:tx>
            <c:strRef>
              <c:f>الرضا!$K$154</c:f>
              <c:strCache>
                <c:ptCount val="1"/>
                <c:pt idx="0">
                  <c:v>نسبة الرضا2015</c:v>
                </c:pt>
              </c:strCache>
            </c:strRef>
          </c:tx>
          <c:invertIfNegative val="0"/>
          <c:dLbls>
            <c:txPr>
              <a:bodyPr/>
              <a:lstStyle/>
              <a:p>
                <a:pPr>
                  <a:defRPr sz="1400"/>
                </a:pPr>
                <a:endParaRPr lang="en-US"/>
              </a:p>
            </c:txPr>
            <c:dLblPos val="outEnd"/>
            <c:showLegendKey val="0"/>
            <c:showVal val="1"/>
            <c:showCatName val="0"/>
            <c:showSerName val="0"/>
            <c:showPercent val="0"/>
            <c:showBubbleSize val="0"/>
            <c:showLeaderLines val="0"/>
          </c:dLbls>
          <c:cat>
            <c:strRef>
              <c:f>الرضا!$I$155:$I$158</c:f>
              <c:strCache>
                <c:ptCount val="4"/>
                <c:pt idx="0">
                  <c:v>ساهم النظام في توفير الوقت والجهد في الرد على الاستفسارات</c:v>
                </c:pt>
                <c:pt idx="1">
                  <c:v>يعتبر النظام سهل الاستخدام ومناسب</c:v>
                </c:pt>
                <c:pt idx="2">
                  <c:v>يحتوي النظام على الاستفسارات الرئيسية التي احتاجها كموظف حكومي اتحادي حول قانون ولائحة الموارد البشرية</c:v>
                </c:pt>
                <c:pt idx="3">
                  <c:v>الاجابات المتوفرة على النظام واضحة ويمكن الاعتماد عليها</c:v>
                </c:pt>
              </c:strCache>
            </c:strRef>
          </c:cat>
          <c:val>
            <c:numRef>
              <c:f>الرضا!$K$155:$K$158</c:f>
              <c:numCache>
                <c:formatCode>0%</c:formatCode>
                <c:ptCount val="4"/>
                <c:pt idx="0">
                  <c:v>0.66344086021505377</c:v>
                </c:pt>
                <c:pt idx="1">
                  <c:v>0.67060931899641574</c:v>
                </c:pt>
                <c:pt idx="2">
                  <c:v>0.6645161290322581</c:v>
                </c:pt>
                <c:pt idx="3">
                  <c:v>0.6591397849462366</c:v>
                </c:pt>
              </c:numCache>
            </c:numRef>
          </c:val>
        </c:ser>
        <c:dLbls>
          <c:dLblPos val="outEnd"/>
          <c:showLegendKey val="0"/>
          <c:showVal val="1"/>
          <c:showCatName val="0"/>
          <c:showSerName val="0"/>
          <c:showPercent val="0"/>
          <c:showBubbleSize val="0"/>
        </c:dLbls>
        <c:gapWidth val="150"/>
        <c:axId val="98362112"/>
        <c:axId val="98363648"/>
      </c:barChart>
      <c:catAx>
        <c:axId val="98362112"/>
        <c:scaling>
          <c:orientation val="minMax"/>
        </c:scaling>
        <c:delete val="0"/>
        <c:axPos val="b"/>
        <c:majorTickMark val="out"/>
        <c:minorTickMark val="none"/>
        <c:tickLblPos val="nextTo"/>
        <c:crossAx val="98363648"/>
        <c:crosses val="autoZero"/>
        <c:auto val="1"/>
        <c:lblAlgn val="ctr"/>
        <c:lblOffset val="100"/>
        <c:noMultiLvlLbl val="0"/>
      </c:catAx>
      <c:valAx>
        <c:axId val="98363648"/>
        <c:scaling>
          <c:orientation val="minMax"/>
        </c:scaling>
        <c:delete val="0"/>
        <c:axPos val="l"/>
        <c:majorGridlines/>
        <c:numFmt formatCode="0.0%" sourceLinked="1"/>
        <c:majorTickMark val="out"/>
        <c:minorTickMark val="none"/>
        <c:tickLblPos val="nextTo"/>
        <c:txPr>
          <a:bodyPr/>
          <a:lstStyle/>
          <a:p>
            <a:pPr>
              <a:defRPr sz="1400"/>
            </a:pPr>
            <a:endParaRPr lang="en-US"/>
          </a:p>
        </c:txPr>
        <c:crossAx val="98362112"/>
        <c:crosses val="autoZero"/>
        <c:crossBetween val="between"/>
      </c:valAx>
      <c:dTable>
        <c:showHorzBorder val="1"/>
        <c:showVertBorder val="1"/>
        <c:showOutline val="1"/>
        <c:showKeys val="1"/>
      </c:dTable>
    </c:plotArea>
    <c:legend>
      <c:legendPos val="r"/>
      <c:layout/>
      <c:overlay val="0"/>
    </c:legend>
    <c:plotVisOnly val="1"/>
    <c:dispBlanksAs val="gap"/>
    <c:showDLblsOverMax val="0"/>
  </c:chart>
  <c:spPr>
    <a:ln>
      <a:solidFill>
        <a:schemeClr val="bg1">
          <a:lumMod val="85000"/>
        </a:schemeClr>
      </a:solidFill>
    </a:ln>
  </c:spPr>
  <c:txPr>
    <a:bodyPr/>
    <a:lstStyle/>
    <a:p>
      <a:pPr>
        <a:defRPr sz="1300" b="1"/>
      </a:pPr>
      <a:endParaRPr lang="en-US"/>
    </a:p>
  </c:txPr>
  <c:externalData r:id="rId1">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sz="2000"/>
            </a:pPr>
            <a:r>
              <a:rPr lang="ar-AE" sz="2000"/>
              <a:t>الرضا عن الخدمات المشتركة لعام 2016 </a:t>
            </a:r>
            <a:endParaRPr lang="en-US" sz="2000"/>
          </a:p>
        </c:rich>
      </c:tx>
      <c:layout/>
      <c:overlay val="0"/>
    </c:title>
    <c:autoTitleDeleted val="0"/>
    <c:plotArea>
      <c:layout/>
      <c:barChart>
        <c:barDir val="col"/>
        <c:grouping val="clustered"/>
        <c:varyColors val="0"/>
        <c:ser>
          <c:idx val="0"/>
          <c:order val="0"/>
          <c:tx>
            <c:strRef>
              <c:f>Sheet1!$H$4</c:f>
              <c:strCache>
                <c:ptCount val="1"/>
                <c:pt idx="0">
                  <c:v>2016</c:v>
                </c:pt>
              </c:strCache>
            </c:strRef>
          </c:tx>
          <c:spPr>
            <a:solidFill>
              <a:srgbClr val="92D050"/>
            </a:solidFill>
          </c:spPr>
          <c:invertIfNegative val="0"/>
          <c:cat>
            <c:strRef>
              <c:f>Sheet1!$G$5:$G$14</c:f>
              <c:strCache>
                <c:ptCount val="10"/>
                <c:pt idx="0">
                  <c:v>الرضا عن ادارات الخدمات المشتركة للهيئة </c:v>
                </c:pt>
                <c:pt idx="1">
                  <c:v>الرضا عن بطاقة ما قصرت</c:v>
                </c:pt>
                <c:pt idx="2">
                  <c:v>الرضا عن الافطار الشهري</c:v>
                </c:pt>
                <c:pt idx="3">
                  <c:v>الرضا عن اسبوع الابتكار</c:v>
                </c:pt>
                <c:pt idx="4">
                  <c:v>الرضا عن فعاليات نادي الموارد البشرية</c:v>
                </c:pt>
                <c:pt idx="5">
                  <c:v>الرضا عن مبادرات السعادة والرفاه الوظيفي</c:v>
                </c:pt>
                <c:pt idx="6">
                  <c:v>الرضا عن جلسة السعادة مع المدير العام</c:v>
                </c:pt>
                <c:pt idx="7">
                  <c:v>الرضا عن عروض امتيازات</c:v>
                </c:pt>
                <c:pt idx="8">
                  <c:v>الرضا عن الية متابعة و ادارة نظام الاقتراحات</c:v>
                </c:pt>
                <c:pt idx="9">
                  <c:v>الرضا عن حلقات نادي القراءة</c:v>
                </c:pt>
              </c:strCache>
            </c:strRef>
          </c:cat>
          <c:val>
            <c:numRef>
              <c:f>Sheet1!$H$5:$H$14</c:f>
              <c:numCache>
                <c:formatCode>0%</c:formatCode>
                <c:ptCount val="10"/>
                <c:pt idx="0" formatCode="0.0%">
                  <c:v>0.6857671957671958</c:v>
                </c:pt>
                <c:pt idx="1">
                  <c:v>0.81981981981981977</c:v>
                </c:pt>
                <c:pt idx="2">
                  <c:v>0.87037037037037035</c:v>
                </c:pt>
                <c:pt idx="3">
                  <c:v>0.72222222222222221</c:v>
                </c:pt>
                <c:pt idx="4">
                  <c:v>0.76576576576576572</c:v>
                </c:pt>
                <c:pt idx="5">
                  <c:v>0.78378378378378377</c:v>
                </c:pt>
                <c:pt idx="6">
                  <c:v>0.6</c:v>
                </c:pt>
                <c:pt idx="7">
                  <c:v>0.4144144144144144</c:v>
                </c:pt>
                <c:pt idx="8">
                  <c:v>0.66666666666666663</c:v>
                </c:pt>
                <c:pt idx="9">
                  <c:v>0.43518518518518517</c:v>
                </c:pt>
              </c:numCache>
            </c:numRef>
          </c:val>
        </c:ser>
        <c:dLbls>
          <c:dLblPos val="outEnd"/>
          <c:showLegendKey val="0"/>
          <c:showVal val="1"/>
          <c:showCatName val="0"/>
          <c:showSerName val="0"/>
          <c:showPercent val="0"/>
          <c:showBubbleSize val="0"/>
        </c:dLbls>
        <c:gapWidth val="150"/>
        <c:axId val="98416512"/>
        <c:axId val="98418048"/>
      </c:barChart>
      <c:catAx>
        <c:axId val="98416512"/>
        <c:scaling>
          <c:orientation val="minMax"/>
        </c:scaling>
        <c:delete val="0"/>
        <c:axPos val="b"/>
        <c:majorTickMark val="out"/>
        <c:minorTickMark val="none"/>
        <c:tickLblPos val="nextTo"/>
        <c:crossAx val="98418048"/>
        <c:crosses val="autoZero"/>
        <c:auto val="1"/>
        <c:lblAlgn val="ctr"/>
        <c:lblOffset val="100"/>
        <c:noMultiLvlLbl val="0"/>
      </c:catAx>
      <c:valAx>
        <c:axId val="98418048"/>
        <c:scaling>
          <c:orientation val="minMax"/>
        </c:scaling>
        <c:delete val="0"/>
        <c:axPos val="l"/>
        <c:majorGridlines/>
        <c:numFmt formatCode="0.0%" sourceLinked="1"/>
        <c:majorTickMark val="out"/>
        <c:minorTickMark val="none"/>
        <c:tickLblPos val="nextTo"/>
        <c:crossAx val="98416512"/>
        <c:crosses val="autoZero"/>
        <c:crossBetween val="between"/>
      </c:valAx>
      <c:dTable>
        <c:showHorzBorder val="1"/>
        <c:showVertBorder val="1"/>
        <c:showOutline val="1"/>
        <c:showKeys val="1"/>
      </c:dTable>
    </c:plotArea>
    <c:plotVisOnly val="1"/>
    <c:dispBlanksAs val="gap"/>
    <c:showDLblsOverMax val="0"/>
  </c:chart>
  <c:spPr>
    <a:ln>
      <a:solidFill>
        <a:schemeClr val="bg1">
          <a:lumMod val="85000"/>
        </a:schemeClr>
      </a:solidFill>
    </a:ln>
  </c:spPr>
  <c:txPr>
    <a:bodyPr/>
    <a:lstStyle/>
    <a:p>
      <a:pPr>
        <a:defRPr sz="1400" b="1"/>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sz="2000"/>
            </a:pPr>
            <a:r>
              <a:rPr lang="ar-AE" sz="2000" dirty="0"/>
              <a:t>الرضا عن نظام اجراءات الموارد البشرية حسب المحاور</a:t>
            </a:r>
            <a:endParaRPr lang="en-US" sz="2000" dirty="0"/>
          </a:p>
        </c:rich>
      </c:tx>
      <c:layout/>
      <c:overlay val="0"/>
    </c:title>
    <c:autoTitleDeleted val="0"/>
    <c:plotArea>
      <c:layout/>
      <c:barChart>
        <c:barDir val="col"/>
        <c:grouping val="clustered"/>
        <c:varyColors val="0"/>
        <c:ser>
          <c:idx val="0"/>
          <c:order val="0"/>
          <c:tx>
            <c:strRef>
              <c:f>'نظام الموارد البشرية'!$D$66</c:f>
              <c:strCache>
                <c:ptCount val="1"/>
                <c:pt idx="0">
                  <c:v>نسبة الرضا 2016</c:v>
                </c:pt>
              </c:strCache>
            </c:strRef>
          </c:tx>
          <c:spPr>
            <a:solidFill>
              <a:srgbClr val="92D050"/>
            </a:solidFill>
          </c:spPr>
          <c:invertIfNegative val="0"/>
          <c:cat>
            <c:strRef>
              <c:f>'نظام الموارد البشرية'!$C$67:$C$69</c:f>
              <c:strCache>
                <c:ptCount val="3"/>
                <c:pt idx="0">
                  <c:v>يعتبر نظام إجراءات الموارد البشرية الالكتروني واضح وسهل الاستخدام</c:v>
                </c:pt>
                <c:pt idx="1">
                  <c:v>يعتبر دليل نظام إجراءات الموارد البشرية المتوفر على الموقع الالكتروني للهيئة - صفحة بياناتي الالكترونية- واضح وساهم برفع معرفتي في استخدام النظام</c:v>
                </c:pt>
                <c:pt idx="2">
                  <c:v>تعتبر عملية تحميل المستندات وتقديم الوثائق في النظام سهلة وتتم ضمن وقت مناسب</c:v>
                </c:pt>
              </c:strCache>
            </c:strRef>
          </c:cat>
          <c:val>
            <c:numRef>
              <c:f>'نظام الموارد البشرية'!$D$67:$D$69</c:f>
              <c:numCache>
                <c:formatCode>0%</c:formatCode>
                <c:ptCount val="3"/>
                <c:pt idx="0">
                  <c:v>0.59230769230769231</c:v>
                </c:pt>
                <c:pt idx="1">
                  <c:v>0.63076923076923075</c:v>
                </c:pt>
                <c:pt idx="2">
                  <c:v>0.61538461538461542</c:v>
                </c:pt>
              </c:numCache>
            </c:numRef>
          </c:val>
        </c:ser>
        <c:ser>
          <c:idx val="1"/>
          <c:order val="1"/>
          <c:tx>
            <c:strRef>
              <c:f>'نظام الموارد البشرية'!$E$66</c:f>
              <c:strCache>
                <c:ptCount val="1"/>
                <c:pt idx="0">
                  <c:v>نسبة الرضا 2015</c:v>
                </c:pt>
              </c:strCache>
            </c:strRef>
          </c:tx>
          <c:invertIfNegative val="0"/>
          <c:cat>
            <c:strRef>
              <c:f>'نظام الموارد البشرية'!$C$67:$C$69</c:f>
              <c:strCache>
                <c:ptCount val="3"/>
                <c:pt idx="0">
                  <c:v>يعتبر نظام إجراءات الموارد البشرية الالكتروني واضح وسهل الاستخدام</c:v>
                </c:pt>
                <c:pt idx="1">
                  <c:v>يعتبر دليل نظام إجراءات الموارد البشرية المتوفر على الموقع الالكتروني للهيئة - صفحة بياناتي الالكترونية- واضح وساهم برفع معرفتي في استخدام النظام</c:v>
                </c:pt>
                <c:pt idx="2">
                  <c:v>تعتبر عملية تحميل المستندات وتقديم الوثائق في النظام سهلة وتتم ضمن وقت مناسب</c:v>
                </c:pt>
              </c:strCache>
            </c:strRef>
          </c:cat>
          <c:val>
            <c:numRef>
              <c:f>'نظام الموارد البشرية'!$E$67:$E$69</c:f>
              <c:numCache>
                <c:formatCode>0%</c:formatCode>
                <c:ptCount val="3"/>
                <c:pt idx="0">
                  <c:v>0.78</c:v>
                </c:pt>
                <c:pt idx="1">
                  <c:v>0.74</c:v>
                </c:pt>
                <c:pt idx="2">
                  <c:v>0.76</c:v>
                </c:pt>
              </c:numCache>
            </c:numRef>
          </c:val>
        </c:ser>
        <c:dLbls>
          <c:dLblPos val="outEnd"/>
          <c:showLegendKey val="0"/>
          <c:showVal val="1"/>
          <c:showCatName val="0"/>
          <c:showSerName val="0"/>
          <c:showPercent val="0"/>
          <c:showBubbleSize val="0"/>
        </c:dLbls>
        <c:gapWidth val="150"/>
        <c:axId val="92172288"/>
        <c:axId val="92173824"/>
      </c:barChart>
      <c:catAx>
        <c:axId val="92172288"/>
        <c:scaling>
          <c:orientation val="minMax"/>
        </c:scaling>
        <c:delete val="0"/>
        <c:axPos val="b"/>
        <c:majorTickMark val="none"/>
        <c:minorTickMark val="none"/>
        <c:tickLblPos val="nextTo"/>
        <c:crossAx val="92173824"/>
        <c:crosses val="autoZero"/>
        <c:auto val="1"/>
        <c:lblAlgn val="ctr"/>
        <c:lblOffset val="100"/>
        <c:noMultiLvlLbl val="0"/>
      </c:catAx>
      <c:valAx>
        <c:axId val="92173824"/>
        <c:scaling>
          <c:orientation val="minMax"/>
        </c:scaling>
        <c:delete val="0"/>
        <c:axPos val="l"/>
        <c:majorGridlines/>
        <c:numFmt formatCode="0%" sourceLinked="1"/>
        <c:majorTickMark val="none"/>
        <c:minorTickMark val="none"/>
        <c:tickLblPos val="nextTo"/>
        <c:crossAx val="92172288"/>
        <c:crosses val="autoZero"/>
        <c:crossBetween val="between"/>
      </c:valAx>
      <c:dTable>
        <c:showHorzBorder val="1"/>
        <c:showVertBorder val="1"/>
        <c:showOutline val="1"/>
        <c:showKeys val="1"/>
        <c:txPr>
          <a:bodyPr/>
          <a:lstStyle/>
          <a:p>
            <a:pPr rtl="0">
              <a:defRPr b="1"/>
            </a:pPr>
            <a:endParaRPr lang="en-US"/>
          </a:p>
        </c:txPr>
      </c:dTable>
    </c:plotArea>
    <c:legend>
      <c:legendPos val="r"/>
      <c:layout/>
      <c:overlay val="0"/>
    </c:legend>
    <c:plotVisOnly val="1"/>
    <c:dispBlanksAs val="gap"/>
    <c:showDLblsOverMax val="0"/>
  </c:chart>
  <c:spPr>
    <a:ln>
      <a:solidFill>
        <a:schemeClr val="bg1">
          <a:lumMod val="85000"/>
        </a:schemeClr>
      </a:solidFill>
    </a:ln>
  </c:spPr>
  <c:txPr>
    <a:bodyPr/>
    <a:lstStyle/>
    <a:p>
      <a:pPr>
        <a:defRPr sz="14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sz="2000"/>
            </a:pPr>
            <a:r>
              <a:rPr lang="ar-AE" sz="2000"/>
              <a:t>نسبة الرضا عن التدريب على انظمة بياناتي </a:t>
            </a:r>
            <a:endParaRPr lang="en-US" sz="2000"/>
          </a:p>
        </c:rich>
      </c:tx>
      <c:layout/>
      <c:overlay val="0"/>
    </c:title>
    <c:autoTitleDeleted val="0"/>
    <c:plotArea>
      <c:layout/>
      <c:barChart>
        <c:barDir val="col"/>
        <c:grouping val="clustered"/>
        <c:varyColors val="0"/>
        <c:ser>
          <c:idx val="0"/>
          <c:order val="0"/>
          <c:tx>
            <c:strRef>
              <c:f>'نظام التدريب'!$C$29</c:f>
              <c:strCache>
                <c:ptCount val="1"/>
                <c:pt idx="0">
                  <c:v>نسبة الرضا 2016</c:v>
                </c:pt>
              </c:strCache>
            </c:strRef>
          </c:tx>
          <c:spPr>
            <a:solidFill>
              <a:srgbClr val="92D050"/>
            </a:solidFill>
          </c:spPr>
          <c:invertIfNegative val="0"/>
          <c:cat>
            <c:strRef>
              <c:f>'نظام التدريب'!$B$30:$B$32</c:f>
              <c:strCache>
                <c:ptCount val="3"/>
                <c:pt idx="0">
                  <c:v>قامت الهيئة الاتحادية للموارد البشرية بتنفيذ التدريب المناسب لموظفي ادارات الموارد البشرية لاستخدام نظام اجراءات الموارد البشرية الالكتروني </c:v>
                </c:pt>
                <c:pt idx="1">
                  <c:v>تم تدريب المعنيين في جهتنا على استخدام نظام الدعم الفني (Remedy System) من قبل الهيئة </c:v>
                </c:pt>
                <c:pt idx="2">
                  <c:v>تم تنفيذ التدريب المناسب حول استخدام نظام التقارير الاحصائية من قبل الهيئة الاتحادية للموارد البشرية الحكومية</c:v>
                </c:pt>
              </c:strCache>
            </c:strRef>
          </c:cat>
          <c:val>
            <c:numRef>
              <c:f>'نظام التدريب'!$C$30:$C$32</c:f>
              <c:numCache>
                <c:formatCode>0%</c:formatCode>
                <c:ptCount val="3"/>
                <c:pt idx="0">
                  <c:v>0.60769230769230764</c:v>
                </c:pt>
                <c:pt idx="1">
                  <c:v>0.65384615384615385</c:v>
                </c:pt>
                <c:pt idx="2">
                  <c:v>0.59230769230769231</c:v>
                </c:pt>
              </c:numCache>
            </c:numRef>
          </c:val>
        </c:ser>
        <c:ser>
          <c:idx val="1"/>
          <c:order val="1"/>
          <c:tx>
            <c:strRef>
              <c:f>'نظام التدريب'!$D$29</c:f>
              <c:strCache>
                <c:ptCount val="1"/>
                <c:pt idx="0">
                  <c:v>نسبة الرضا 2015</c:v>
                </c:pt>
              </c:strCache>
            </c:strRef>
          </c:tx>
          <c:invertIfNegative val="0"/>
          <c:cat>
            <c:strRef>
              <c:f>'نظام التدريب'!$B$30:$B$32</c:f>
              <c:strCache>
                <c:ptCount val="3"/>
                <c:pt idx="0">
                  <c:v>قامت الهيئة الاتحادية للموارد البشرية بتنفيذ التدريب المناسب لموظفي ادارات الموارد البشرية لاستخدام نظام اجراءات الموارد البشرية الالكتروني </c:v>
                </c:pt>
                <c:pt idx="1">
                  <c:v>تم تدريب المعنيين في جهتنا على استخدام نظام الدعم الفني (Remedy System) من قبل الهيئة </c:v>
                </c:pt>
                <c:pt idx="2">
                  <c:v>تم تنفيذ التدريب المناسب حول استخدام نظام التقارير الاحصائية من قبل الهيئة الاتحادية للموارد البشرية الحكومية</c:v>
                </c:pt>
              </c:strCache>
            </c:strRef>
          </c:cat>
          <c:val>
            <c:numRef>
              <c:f>'نظام التدريب'!$D$30:$D$32</c:f>
              <c:numCache>
                <c:formatCode>0%</c:formatCode>
                <c:ptCount val="3"/>
                <c:pt idx="0">
                  <c:v>0.74</c:v>
                </c:pt>
                <c:pt idx="1">
                  <c:v>0.72</c:v>
                </c:pt>
                <c:pt idx="2">
                  <c:v>0.71</c:v>
                </c:pt>
              </c:numCache>
            </c:numRef>
          </c:val>
        </c:ser>
        <c:dLbls>
          <c:dLblPos val="outEnd"/>
          <c:showLegendKey val="0"/>
          <c:showVal val="1"/>
          <c:showCatName val="0"/>
          <c:showSerName val="0"/>
          <c:showPercent val="0"/>
          <c:showBubbleSize val="0"/>
        </c:dLbls>
        <c:gapWidth val="150"/>
        <c:axId val="93530752"/>
        <c:axId val="93553024"/>
      </c:barChart>
      <c:catAx>
        <c:axId val="93530752"/>
        <c:scaling>
          <c:orientation val="minMax"/>
        </c:scaling>
        <c:delete val="0"/>
        <c:axPos val="b"/>
        <c:majorTickMark val="none"/>
        <c:minorTickMark val="none"/>
        <c:tickLblPos val="nextTo"/>
        <c:crossAx val="93553024"/>
        <c:crosses val="autoZero"/>
        <c:auto val="1"/>
        <c:lblAlgn val="ctr"/>
        <c:lblOffset val="100"/>
        <c:noMultiLvlLbl val="0"/>
      </c:catAx>
      <c:valAx>
        <c:axId val="93553024"/>
        <c:scaling>
          <c:orientation val="minMax"/>
        </c:scaling>
        <c:delete val="0"/>
        <c:axPos val="l"/>
        <c:majorGridlines/>
        <c:numFmt formatCode="0%" sourceLinked="1"/>
        <c:majorTickMark val="none"/>
        <c:minorTickMark val="none"/>
        <c:tickLblPos val="nextTo"/>
        <c:crossAx val="93530752"/>
        <c:crosses val="autoZero"/>
        <c:crossBetween val="between"/>
      </c:valAx>
      <c:dTable>
        <c:showHorzBorder val="1"/>
        <c:showVertBorder val="1"/>
        <c:showOutline val="1"/>
        <c:showKeys val="1"/>
      </c:dTable>
    </c:plotArea>
    <c:legend>
      <c:legendPos val="r"/>
      <c:layout/>
      <c:overlay val="0"/>
    </c:legend>
    <c:plotVisOnly val="1"/>
    <c:dispBlanksAs val="gap"/>
    <c:showDLblsOverMax val="0"/>
  </c:chart>
  <c:spPr>
    <a:ln>
      <a:solidFill>
        <a:schemeClr val="bg1">
          <a:lumMod val="85000"/>
        </a:schemeClr>
      </a:solidFill>
    </a:ln>
  </c:spPr>
  <c:txPr>
    <a:bodyPr/>
    <a:lstStyle/>
    <a:p>
      <a:pPr>
        <a:defRPr sz="1600" b="1"/>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sz="2000">
                <a:cs typeface="+mn-cs"/>
              </a:defRPr>
            </a:pPr>
            <a:r>
              <a:rPr lang="ar-AE" sz="2000">
                <a:cs typeface="+mn-cs"/>
              </a:rPr>
              <a:t>الرضا العام عن نظام الدعم الفني </a:t>
            </a:r>
            <a:r>
              <a:rPr lang="en-US" sz="2000">
                <a:cs typeface="+mn-cs"/>
              </a:rPr>
              <a:t>BMC REMEDY</a:t>
            </a:r>
          </a:p>
        </c:rich>
      </c:tx>
      <c:layout/>
      <c:overlay val="0"/>
    </c:title>
    <c:autoTitleDeleted val="0"/>
    <c:plotArea>
      <c:layout/>
      <c:barChart>
        <c:barDir val="col"/>
        <c:grouping val="clustered"/>
        <c:varyColors val="0"/>
        <c:ser>
          <c:idx val="0"/>
          <c:order val="0"/>
          <c:tx>
            <c:strRef>
              <c:f>'bmc remedy'!$G$5</c:f>
              <c:strCache>
                <c:ptCount val="1"/>
                <c:pt idx="0">
                  <c:v>المستهدف </c:v>
                </c:pt>
              </c:strCache>
            </c:strRef>
          </c:tx>
          <c:invertIfNegative val="0"/>
          <c:cat>
            <c:numRef>
              <c:f>'bmc remedy'!$H$4:$I$4</c:f>
              <c:numCache>
                <c:formatCode>General</c:formatCode>
                <c:ptCount val="2"/>
                <c:pt idx="0">
                  <c:v>2016</c:v>
                </c:pt>
                <c:pt idx="1">
                  <c:v>2015</c:v>
                </c:pt>
              </c:numCache>
            </c:numRef>
          </c:cat>
          <c:val>
            <c:numRef>
              <c:f>'bmc remedy'!$H$5:$I$5</c:f>
              <c:numCache>
                <c:formatCode>General</c:formatCode>
                <c:ptCount val="2"/>
                <c:pt idx="0" formatCode="0%">
                  <c:v>0.72</c:v>
                </c:pt>
              </c:numCache>
            </c:numRef>
          </c:val>
        </c:ser>
        <c:ser>
          <c:idx val="1"/>
          <c:order val="1"/>
          <c:tx>
            <c:strRef>
              <c:f>'bmc remedy'!$G$6</c:f>
              <c:strCache>
                <c:ptCount val="1"/>
                <c:pt idx="0">
                  <c:v>المحقق</c:v>
                </c:pt>
              </c:strCache>
            </c:strRef>
          </c:tx>
          <c:spPr>
            <a:solidFill>
              <a:srgbClr val="92D050"/>
            </a:solidFill>
          </c:spPr>
          <c:invertIfNegative val="0"/>
          <c:cat>
            <c:numRef>
              <c:f>'bmc remedy'!$H$4:$I$4</c:f>
              <c:numCache>
                <c:formatCode>General</c:formatCode>
                <c:ptCount val="2"/>
                <c:pt idx="0">
                  <c:v>2016</c:v>
                </c:pt>
                <c:pt idx="1">
                  <c:v>2015</c:v>
                </c:pt>
              </c:numCache>
            </c:numRef>
          </c:cat>
          <c:val>
            <c:numRef>
              <c:f>'bmc remedy'!$H$6:$I$6</c:f>
              <c:numCache>
                <c:formatCode>0%</c:formatCode>
                <c:ptCount val="2"/>
                <c:pt idx="0">
                  <c:v>0.63846153846153841</c:v>
                </c:pt>
                <c:pt idx="1">
                  <c:v>0.68</c:v>
                </c:pt>
              </c:numCache>
            </c:numRef>
          </c:val>
        </c:ser>
        <c:dLbls>
          <c:dLblPos val="outEnd"/>
          <c:showLegendKey val="0"/>
          <c:showVal val="1"/>
          <c:showCatName val="0"/>
          <c:showSerName val="0"/>
          <c:showPercent val="0"/>
          <c:showBubbleSize val="0"/>
        </c:dLbls>
        <c:gapWidth val="150"/>
        <c:axId val="93574656"/>
        <c:axId val="93576192"/>
      </c:barChart>
      <c:catAx>
        <c:axId val="93574656"/>
        <c:scaling>
          <c:orientation val="minMax"/>
        </c:scaling>
        <c:delete val="0"/>
        <c:axPos val="b"/>
        <c:numFmt formatCode="General" sourceLinked="1"/>
        <c:majorTickMark val="none"/>
        <c:minorTickMark val="none"/>
        <c:tickLblPos val="nextTo"/>
        <c:crossAx val="93576192"/>
        <c:crosses val="autoZero"/>
        <c:auto val="1"/>
        <c:lblAlgn val="ctr"/>
        <c:lblOffset val="100"/>
        <c:noMultiLvlLbl val="0"/>
      </c:catAx>
      <c:valAx>
        <c:axId val="93576192"/>
        <c:scaling>
          <c:orientation val="minMax"/>
        </c:scaling>
        <c:delete val="0"/>
        <c:axPos val="l"/>
        <c:majorGridlines/>
        <c:numFmt formatCode="0%" sourceLinked="1"/>
        <c:majorTickMark val="none"/>
        <c:minorTickMark val="none"/>
        <c:tickLblPos val="nextTo"/>
        <c:crossAx val="93574656"/>
        <c:crosses val="autoZero"/>
        <c:crossBetween val="between"/>
      </c:valAx>
    </c:plotArea>
    <c:legend>
      <c:legendPos val="r"/>
      <c:layout/>
      <c:overlay val="0"/>
    </c:legend>
    <c:plotVisOnly val="1"/>
    <c:dispBlanksAs val="gap"/>
    <c:showDLblsOverMax val="0"/>
  </c:chart>
  <c:spPr>
    <a:ln>
      <a:solidFill>
        <a:schemeClr val="bg1">
          <a:lumMod val="85000"/>
        </a:schemeClr>
      </a:solidFill>
    </a:ln>
  </c:spPr>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sz="2000"/>
            </a:pPr>
            <a:r>
              <a:rPr lang="ar-AE" sz="2000"/>
              <a:t>الرضا عن نظام الدعم الفني حسب المحاور </a:t>
            </a:r>
            <a:endParaRPr lang="en-US" sz="2000"/>
          </a:p>
        </c:rich>
      </c:tx>
      <c:layout/>
      <c:overlay val="0"/>
    </c:title>
    <c:autoTitleDeleted val="0"/>
    <c:plotArea>
      <c:layout/>
      <c:barChart>
        <c:barDir val="col"/>
        <c:grouping val="clustered"/>
        <c:varyColors val="0"/>
        <c:ser>
          <c:idx val="0"/>
          <c:order val="0"/>
          <c:tx>
            <c:strRef>
              <c:f>'bmc remedy'!$C$32</c:f>
              <c:strCache>
                <c:ptCount val="1"/>
                <c:pt idx="0">
                  <c:v>نسبة الرضا 2016</c:v>
                </c:pt>
              </c:strCache>
            </c:strRef>
          </c:tx>
          <c:spPr>
            <a:solidFill>
              <a:srgbClr val="92D050"/>
            </a:solidFill>
          </c:spPr>
          <c:invertIfNegative val="0"/>
          <c:cat>
            <c:strRef>
              <c:f>'bmc remedy'!$B$33:$B$35</c:f>
              <c:strCache>
                <c:ptCount val="3"/>
                <c:pt idx="0">
                  <c:v>يعتبر نظام الدعم الفني (Remedy System) واضح وسهل الاستخدام</c:v>
                </c:pt>
                <c:pt idx="1">
                  <c:v>يتم إنجازا طلبات الدعم الفني المقدمة عبر نظام الدعم (Remedy System) ضمن الوقت المناسب</c:v>
                </c:pt>
                <c:pt idx="2">
                  <c:v>يتم الرد على طلبات الدعم الفني المقدمة عبر نظام الدعم (Remedy System) بالأسلوب الواضح والمناسب</c:v>
                </c:pt>
              </c:strCache>
            </c:strRef>
          </c:cat>
          <c:val>
            <c:numRef>
              <c:f>'bmc remedy'!$C$33:$C$35</c:f>
              <c:numCache>
                <c:formatCode>0%</c:formatCode>
                <c:ptCount val="3"/>
                <c:pt idx="0">
                  <c:v>0.7</c:v>
                </c:pt>
                <c:pt idx="1">
                  <c:v>0.55384615384615388</c:v>
                </c:pt>
                <c:pt idx="2">
                  <c:v>0.6</c:v>
                </c:pt>
              </c:numCache>
            </c:numRef>
          </c:val>
        </c:ser>
        <c:ser>
          <c:idx val="1"/>
          <c:order val="1"/>
          <c:tx>
            <c:strRef>
              <c:f>'bmc remedy'!$D$32</c:f>
              <c:strCache>
                <c:ptCount val="1"/>
                <c:pt idx="0">
                  <c:v>نسبة الرضا 2015</c:v>
                </c:pt>
              </c:strCache>
            </c:strRef>
          </c:tx>
          <c:invertIfNegative val="0"/>
          <c:cat>
            <c:strRef>
              <c:f>'bmc remedy'!$B$33:$B$35</c:f>
              <c:strCache>
                <c:ptCount val="3"/>
                <c:pt idx="0">
                  <c:v>يعتبر نظام الدعم الفني (Remedy System) واضح وسهل الاستخدام</c:v>
                </c:pt>
                <c:pt idx="1">
                  <c:v>يتم إنجازا طلبات الدعم الفني المقدمة عبر نظام الدعم (Remedy System) ضمن الوقت المناسب</c:v>
                </c:pt>
                <c:pt idx="2">
                  <c:v>يتم الرد على طلبات الدعم الفني المقدمة عبر نظام الدعم (Remedy System) بالأسلوب الواضح والمناسب</c:v>
                </c:pt>
              </c:strCache>
            </c:strRef>
          </c:cat>
          <c:val>
            <c:numRef>
              <c:f>'bmc remedy'!$D$33:$D$35</c:f>
              <c:numCache>
                <c:formatCode>0%</c:formatCode>
                <c:ptCount val="3"/>
                <c:pt idx="0">
                  <c:v>0.69</c:v>
                </c:pt>
                <c:pt idx="1">
                  <c:v>0.72</c:v>
                </c:pt>
                <c:pt idx="2">
                  <c:v>0.71</c:v>
                </c:pt>
              </c:numCache>
            </c:numRef>
          </c:val>
        </c:ser>
        <c:dLbls>
          <c:dLblPos val="outEnd"/>
          <c:showLegendKey val="0"/>
          <c:showVal val="1"/>
          <c:showCatName val="0"/>
          <c:showSerName val="0"/>
          <c:showPercent val="0"/>
          <c:showBubbleSize val="0"/>
        </c:dLbls>
        <c:gapWidth val="150"/>
        <c:axId val="93641344"/>
        <c:axId val="94773632"/>
      </c:barChart>
      <c:catAx>
        <c:axId val="93641344"/>
        <c:scaling>
          <c:orientation val="minMax"/>
        </c:scaling>
        <c:delete val="0"/>
        <c:axPos val="b"/>
        <c:majorTickMark val="none"/>
        <c:minorTickMark val="none"/>
        <c:tickLblPos val="nextTo"/>
        <c:crossAx val="94773632"/>
        <c:crosses val="autoZero"/>
        <c:auto val="1"/>
        <c:lblAlgn val="ctr"/>
        <c:lblOffset val="100"/>
        <c:noMultiLvlLbl val="0"/>
      </c:catAx>
      <c:valAx>
        <c:axId val="94773632"/>
        <c:scaling>
          <c:orientation val="minMax"/>
        </c:scaling>
        <c:delete val="0"/>
        <c:axPos val="l"/>
        <c:majorGridlines/>
        <c:numFmt formatCode="0%" sourceLinked="1"/>
        <c:majorTickMark val="none"/>
        <c:minorTickMark val="none"/>
        <c:tickLblPos val="nextTo"/>
        <c:crossAx val="93641344"/>
        <c:crosses val="autoZero"/>
        <c:crossBetween val="between"/>
      </c:valAx>
      <c:dTable>
        <c:showHorzBorder val="1"/>
        <c:showVertBorder val="1"/>
        <c:showOutline val="1"/>
        <c:showKeys val="1"/>
      </c:dTable>
    </c:plotArea>
    <c:legend>
      <c:legendPos val="r"/>
      <c:layout/>
      <c:overlay val="0"/>
    </c:legend>
    <c:plotVisOnly val="1"/>
    <c:dispBlanksAs val="gap"/>
    <c:showDLblsOverMax val="0"/>
  </c:chart>
  <c:spPr>
    <a:ln>
      <a:solidFill>
        <a:schemeClr val="bg1">
          <a:lumMod val="85000"/>
        </a:schemeClr>
      </a:solidFill>
    </a:ln>
  </c:spPr>
  <c:txPr>
    <a:bodyPr/>
    <a:lstStyle/>
    <a:p>
      <a:pPr>
        <a:defRPr sz="1600" b="1"/>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sz="2000"/>
            </a:pPr>
            <a:r>
              <a:rPr lang="ar-AE" sz="2000" dirty="0"/>
              <a:t>الرضا العام عن نظام التقارير الاحصائية </a:t>
            </a:r>
          </a:p>
        </c:rich>
      </c:tx>
      <c:layout/>
      <c:overlay val="0"/>
    </c:title>
    <c:autoTitleDeleted val="0"/>
    <c:plotArea>
      <c:layout/>
      <c:barChart>
        <c:barDir val="col"/>
        <c:grouping val="clustered"/>
        <c:varyColors val="0"/>
        <c:ser>
          <c:idx val="0"/>
          <c:order val="0"/>
          <c:tx>
            <c:strRef>
              <c:f>'نظام التقارير الاحصائية'!$F$5</c:f>
              <c:strCache>
                <c:ptCount val="1"/>
                <c:pt idx="0">
                  <c:v>المحقق</c:v>
                </c:pt>
              </c:strCache>
            </c:strRef>
          </c:tx>
          <c:spPr>
            <a:solidFill>
              <a:srgbClr val="92D050"/>
            </a:solidFill>
            <a:ln>
              <a:solidFill>
                <a:schemeClr val="bg1">
                  <a:lumMod val="85000"/>
                </a:schemeClr>
              </a:solidFill>
            </a:ln>
          </c:spPr>
          <c:invertIfNegative val="0"/>
          <c:cat>
            <c:numRef>
              <c:f>'نظام التقارير الاحصائية'!$G$4:$H$4</c:f>
              <c:numCache>
                <c:formatCode>General</c:formatCode>
                <c:ptCount val="2"/>
                <c:pt idx="0">
                  <c:v>2016</c:v>
                </c:pt>
                <c:pt idx="1">
                  <c:v>2015</c:v>
                </c:pt>
              </c:numCache>
            </c:numRef>
          </c:cat>
          <c:val>
            <c:numRef>
              <c:f>'نظام التقارير الاحصائية'!$G$5:$H$5</c:f>
              <c:numCache>
                <c:formatCode>0%</c:formatCode>
                <c:ptCount val="2"/>
                <c:pt idx="0">
                  <c:v>0.56153846153846154</c:v>
                </c:pt>
                <c:pt idx="1">
                  <c:v>0.79</c:v>
                </c:pt>
              </c:numCache>
            </c:numRef>
          </c:val>
        </c:ser>
        <c:dLbls>
          <c:dLblPos val="outEnd"/>
          <c:showLegendKey val="0"/>
          <c:showVal val="1"/>
          <c:showCatName val="0"/>
          <c:showSerName val="0"/>
          <c:showPercent val="0"/>
          <c:showBubbleSize val="0"/>
        </c:dLbls>
        <c:gapWidth val="150"/>
        <c:axId val="94791168"/>
        <c:axId val="94807168"/>
      </c:barChart>
      <c:catAx>
        <c:axId val="94791168"/>
        <c:scaling>
          <c:orientation val="minMax"/>
        </c:scaling>
        <c:delete val="0"/>
        <c:axPos val="b"/>
        <c:numFmt formatCode="General" sourceLinked="1"/>
        <c:majorTickMark val="none"/>
        <c:minorTickMark val="none"/>
        <c:tickLblPos val="nextTo"/>
        <c:crossAx val="94807168"/>
        <c:crosses val="autoZero"/>
        <c:auto val="1"/>
        <c:lblAlgn val="ctr"/>
        <c:lblOffset val="100"/>
        <c:noMultiLvlLbl val="0"/>
      </c:catAx>
      <c:valAx>
        <c:axId val="94807168"/>
        <c:scaling>
          <c:orientation val="minMax"/>
        </c:scaling>
        <c:delete val="0"/>
        <c:axPos val="l"/>
        <c:majorGridlines/>
        <c:numFmt formatCode="0%" sourceLinked="1"/>
        <c:majorTickMark val="none"/>
        <c:minorTickMark val="none"/>
        <c:tickLblPos val="nextTo"/>
        <c:crossAx val="94791168"/>
        <c:crosses val="autoZero"/>
        <c:crossBetween val="between"/>
      </c:valAx>
    </c:plotArea>
    <c:legend>
      <c:legendPos val="r"/>
      <c:layout/>
      <c:overlay val="0"/>
    </c:legend>
    <c:plotVisOnly val="1"/>
    <c:dispBlanksAs val="gap"/>
    <c:showDLblsOverMax val="0"/>
  </c:chart>
  <c:spPr>
    <a:ln>
      <a:solidFill>
        <a:schemeClr val="bg1">
          <a:lumMod val="85000"/>
        </a:schemeClr>
      </a:solidFill>
    </a:ln>
  </c:spPr>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sz="2000"/>
            </a:pPr>
            <a:r>
              <a:rPr lang="ar-AE" sz="2000"/>
              <a:t>الرضا عن نظام التقارير الاحصائية على المحاور</a:t>
            </a:r>
            <a:endParaRPr lang="en-US" sz="2000"/>
          </a:p>
        </c:rich>
      </c:tx>
      <c:layout/>
      <c:overlay val="0"/>
    </c:title>
    <c:autoTitleDeleted val="0"/>
    <c:plotArea>
      <c:layout/>
      <c:barChart>
        <c:barDir val="col"/>
        <c:grouping val="clustered"/>
        <c:varyColors val="0"/>
        <c:ser>
          <c:idx val="0"/>
          <c:order val="0"/>
          <c:tx>
            <c:strRef>
              <c:f>'نظام التقارير الاحصائية'!$C$43</c:f>
              <c:strCache>
                <c:ptCount val="1"/>
                <c:pt idx="0">
                  <c:v>نسبة الرضا 2016</c:v>
                </c:pt>
              </c:strCache>
            </c:strRef>
          </c:tx>
          <c:spPr>
            <a:solidFill>
              <a:srgbClr val="92D050"/>
            </a:solidFill>
          </c:spPr>
          <c:invertIfNegative val="0"/>
          <c:cat>
            <c:strRef>
              <c:f>'نظام التقارير الاحصائية'!$B$44:$B$47</c:f>
              <c:strCache>
                <c:ptCount val="4"/>
                <c:pt idx="0">
                  <c:v>يعتبر نظام التقارير الإحصائية واضح وسهل الاستخدام</c:v>
                </c:pt>
                <c:pt idx="1">
                  <c:v>يوفر النظام التقارير الإحصائية الرئيسية التي تحتاجها الجهة</c:v>
                </c:pt>
                <c:pt idx="2">
                  <c:v>ساهم النظام في توفير معلومات وإحصائيات واضحة حول معاملات واجراءات والارقام المتعلقة بالموارد البشرية في الجهة</c:v>
                </c:pt>
                <c:pt idx="3">
                  <c:v>تم تنفيذ التدريب المناسب حول استخدام النظام من قبل الهيئة الاتحادية للموارد البشرية الحكومية</c:v>
                </c:pt>
              </c:strCache>
            </c:strRef>
          </c:cat>
          <c:val>
            <c:numRef>
              <c:f>'نظام التقارير الاحصائية'!$C$44:$C$47</c:f>
              <c:numCache>
                <c:formatCode>0%</c:formatCode>
                <c:ptCount val="4"/>
                <c:pt idx="0">
                  <c:v>0.56153846153846154</c:v>
                </c:pt>
                <c:pt idx="1">
                  <c:v>0.56923076923076921</c:v>
                </c:pt>
                <c:pt idx="2">
                  <c:v>0.56923076923076921</c:v>
                </c:pt>
                <c:pt idx="3">
                  <c:v>0.59230769230769231</c:v>
                </c:pt>
              </c:numCache>
            </c:numRef>
          </c:val>
        </c:ser>
        <c:ser>
          <c:idx val="1"/>
          <c:order val="1"/>
          <c:tx>
            <c:strRef>
              <c:f>'نظام التقارير الاحصائية'!$D$43</c:f>
              <c:strCache>
                <c:ptCount val="1"/>
                <c:pt idx="0">
                  <c:v>نسبة الرضا2015</c:v>
                </c:pt>
              </c:strCache>
            </c:strRef>
          </c:tx>
          <c:invertIfNegative val="0"/>
          <c:cat>
            <c:strRef>
              <c:f>'نظام التقارير الاحصائية'!$B$44:$B$47</c:f>
              <c:strCache>
                <c:ptCount val="4"/>
                <c:pt idx="0">
                  <c:v>يعتبر نظام التقارير الإحصائية واضح وسهل الاستخدام</c:v>
                </c:pt>
                <c:pt idx="1">
                  <c:v>يوفر النظام التقارير الإحصائية الرئيسية التي تحتاجها الجهة</c:v>
                </c:pt>
                <c:pt idx="2">
                  <c:v>ساهم النظام في توفير معلومات وإحصائيات واضحة حول معاملات واجراءات والارقام المتعلقة بالموارد البشرية في الجهة</c:v>
                </c:pt>
                <c:pt idx="3">
                  <c:v>تم تنفيذ التدريب المناسب حول استخدام النظام من قبل الهيئة الاتحادية للموارد البشرية الحكومية</c:v>
                </c:pt>
              </c:strCache>
            </c:strRef>
          </c:cat>
          <c:val>
            <c:numRef>
              <c:f>'نظام التقارير الاحصائية'!$D$44:$D$47</c:f>
              <c:numCache>
                <c:formatCode>0%</c:formatCode>
                <c:ptCount val="4"/>
                <c:pt idx="0">
                  <c:v>0.73</c:v>
                </c:pt>
                <c:pt idx="1">
                  <c:v>0.81</c:v>
                </c:pt>
                <c:pt idx="2">
                  <c:v>0.75</c:v>
                </c:pt>
                <c:pt idx="3">
                  <c:v>0.71</c:v>
                </c:pt>
              </c:numCache>
            </c:numRef>
          </c:val>
        </c:ser>
        <c:dLbls>
          <c:dLblPos val="outEnd"/>
          <c:showLegendKey val="0"/>
          <c:showVal val="1"/>
          <c:showCatName val="0"/>
          <c:showSerName val="0"/>
          <c:showPercent val="0"/>
          <c:showBubbleSize val="0"/>
        </c:dLbls>
        <c:gapWidth val="150"/>
        <c:axId val="95130368"/>
        <c:axId val="95131904"/>
      </c:barChart>
      <c:catAx>
        <c:axId val="95130368"/>
        <c:scaling>
          <c:orientation val="minMax"/>
        </c:scaling>
        <c:delete val="0"/>
        <c:axPos val="b"/>
        <c:majorTickMark val="none"/>
        <c:minorTickMark val="none"/>
        <c:tickLblPos val="nextTo"/>
        <c:crossAx val="95131904"/>
        <c:crosses val="autoZero"/>
        <c:auto val="1"/>
        <c:lblAlgn val="ctr"/>
        <c:lblOffset val="100"/>
        <c:noMultiLvlLbl val="0"/>
      </c:catAx>
      <c:valAx>
        <c:axId val="95131904"/>
        <c:scaling>
          <c:orientation val="minMax"/>
        </c:scaling>
        <c:delete val="0"/>
        <c:axPos val="l"/>
        <c:majorGridlines/>
        <c:numFmt formatCode="0%" sourceLinked="1"/>
        <c:majorTickMark val="none"/>
        <c:minorTickMark val="none"/>
        <c:tickLblPos val="nextTo"/>
        <c:crossAx val="95130368"/>
        <c:crosses val="autoZero"/>
        <c:crossBetween val="between"/>
      </c:valAx>
      <c:dTable>
        <c:showHorzBorder val="1"/>
        <c:showVertBorder val="1"/>
        <c:showOutline val="1"/>
        <c:showKeys val="1"/>
      </c:dTable>
    </c:plotArea>
    <c:legend>
      <c:legendPos val="r"/>
      <c:layout/>
      <c:overlay val="0"/>
    </c:legend>
    <c:plotVisOnly val="1"/>
    <c:dispBlanksAs val="gap"/>
    <c:showDLblsOverMax val="0"/>
  </c:chart>
  <c:spPr>
    <a:ln>
      <a:solidFill>
        <a:schemeClr val="bg1">
          <a:lumMod val="85000"/>
        </a:schemeClr>
      </a:solidFill>
    </a:ln>
  </c:spPr>
  <c:txPr>
    <a:bodyPr/>
    <a:lstStyle/>
    <a:p>
      <a:pPr>
        <a:defRPr sz="1400" b="1"/>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72BC11-6803-4E0B-8603-89B6A2963DC3}" type="datetimeFigureOut">
              <a:rPr lang="en-US" smtClean="0"/>
              <a:t>1/29/2017</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675373-734A-4BD7-B097-934598F528BC}" type="slidenum">
              <a:rPr lang="en-US" smtClean="0"/>
              <a:t>‹#›</a:t>
            </a:fld>
            <a:endParaRPr lang="en-US"/>
          </a:p>
        </p:txBody>
      </p:sp>
    </p:spTree>
    <p:extLst>
      <p:ext uri="{BB962C8B-B14F-4D97-AF65-F5344CB8AC3E}">
        <p14:creationId xmlns:p14="http://schemas.microsoft.com/office/powerpoint/2010/main" val="21408085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a:p>
        </p:txBody>
      </p:sp>
      <p:sp>
        <p:nvSpPr>
          <p:cNvPr id="4" name="عنصر نائب لرقم الشريحة 3"/>
          <p:cNvSpPr>
            <a:spLocks noGrp="1"/>
          </p:cNvSpPr>
          <p:nvPr>
            <p:ph type="sldNum" sz="quarter" idx="10"/>
          </p:nvPr>
        </p:nvSpPr>
        <p:spPr/>
        <p:txBody>
          <a:bodyPr/>
          <a:lstStyle/>
          <a:p>
            <a:fld id="{26675373-734A-4BD7-B097-934598F528BC}" type="slidenum">
              <a:rPr lang="en-US" smtClean="0"/>
              <a:t>1</a:t>
            </a:fld>
            <a:endParaRPr lang="en-US"/>
          </a:p>
        </p:txBody>
      </p:sp>
    </p:spTree>
    <p:extLst>
      <p:ext uri="{BB962C8B-B14F-4D97-AF65-F5344CB8AC3E}">
        <p14:creationId xmlns:p14="http://schemas.microsoft.com/office/powerpoint/2010/main" val="3470218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شريحة عنوان">
    <p:spTree>
      <p:nvGrpSpPr>
        <p:cNvPr id="1" name=""/>
        <p:cNvGrpSpPr/>
        <p:nvPr/>
      </p:nvGrpSpPr>
      <p:grpSpPr>
        <a:xfrm>
          <a:off x="0" y="0"/>
          <a:ext cx="0" cy="0"/>
          <a:chOff x="0" y="0"/>
          <a:chExt cx="0" cy="0"/>
        </a:xfrm>
      </p:grpSpPr>
      <p:sp>
        <p:nvSpPr>
          <p:cNvPr id="4" name="عنصر نائب للتاريخ 3"/>
          <p:cNvSpPr>
            <a:spLocks noGrp="1"/>
          </p:cNvSpPr>
          <p:nvPr>
            <p:ph type="dt" sz="half" idx="10"/>
          </p:nvPr>
        </p:nvSpPr>
        <p:spPr>
          <a:xfrm>
            <a:off x="457200" y="6356350"/>
            <a:ext cx="2133600" cy="365125"/>
          </a:xfrm>
          <a:prstGeom prst="rect">
            <a:avLst/>
          </a:prstGeom>
        </p:spPr>
        <p:txBody>
          <a:bodyPr/>
          <a:lstStyle/>
          <a:p>
            <a:fld id="{4DE02CC5-5D03-485A-9EEA-E519514D0439}" type="datetimeFigureOut">
              <a:rPr lang="en-US" smtClean="0"/>
              <a:t>1/29/2017</a:t>
            </a:fld>
            <a:endParaRPr lang="en-US"/>
          </a:p>
        </p:txBody>
      </p:sp>
      <p:sp>
        <p:nvSpPr>
          <p:cNvPr id="5" name="عنصر نائب للتذييل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عنصر نائب لرقم الشريحة 5"/>
          <p:cNvSpPr>
            <a:spLocks noGrp="1"/>
          </p:cNvSpPr>
          <p:nvPr>
            <p:ph type="sldNum" sz="quarter" idx="12"/>
          </p:nvPr>
        </p:nvSpPr>
        <p:spPr>
          <a:xfrm>
            <a:off x="6553200" y="6356350"/>
            <a:ext cx="2133600" cy="365125"/>
          </a:xfrm>
          <a:prstGeom prst="rect">
            <a:avLst/>
          </a:prstGeom>
        </p:spPr>
        <p:txBody>
          <a:bodyPr/>
          <a:lstStyle/>
          <a:p>
            <a:fld id="{56427F38-63A5-4D63-9399-D970397CA46A}" type="slidenum">
              <a:rPr lang="en-US" smtClean="0"/>
              <a:t>‹#›</a:t>
            </a:fld>
            <a:endParaRPr lang="en-US"/>
          </a:p>
        </p:txBody>
      </p:sp>
      <p:sp>
        <p:nvSpPr>
          <p:cNvPr id="8" name="مستطيل 7"/>
          <p:cNvSpPr/>
          <p:nvPr userDrawn="1"/>
        </p:nvSpPr>
        <p:spPr>
          <a:xfrm>
            <a:off x="0" y="4953000"/>
            <a:ext cx="9144000" cy="1905000"/>
          </a:xfrm>
          <a:prstGeom prst="rect">
            <a:avLst/>
          </a:prstGeom>
          <a:solidFill>
            <a:srgbClr val="B68A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1708352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عنوان ونص عمودي">
    <p:spTree>
      <p:nvGrpSpPr>
        <p:cNvPr id="1" name=""/>
        <p:cNvGrpSpPr/>
        <p:nvPr/>
      </p:nvGrpSpPr>
      <p:grpSpPr>
        <a:xfrm>
          <a:off x="0" y="0"/>
          <a:ext cx="0" cy="0"/>
          <a:chOff x="0" y="0"/>
          <a:chExt cx="0" cy="0"/>
        </a:xfrm>
      </p:grpSpPr>
      <p:sp>
        <p:nvSpPr>
          <p:cNvPr id="4" name="عنصر نائب للتاريخ 3"/>
          <p:cNvSpPr>
            <a:spLocks noGrp="1"/>
          </p:cNvSpPr>
          <p:nvPr>
            <p:ph type="dt" sz="half" idx="10"/>
          </p:nvPr>
        </p:nvSpPr>
        <p:spPr>
          <a:xfrm>
            <a:off x="457200" y="6356350"/>
            <a:ext cx="2133600" cy="365125"/>
          </a:xfrm>
          <a:prstGeom prst="rect">
            <a:avLst/>
          </a:prstGeom>
        </p:spPr>
        <p:txBody>
          <a:bodyPr/>
          <a:lstStyle/>
          <a:p>
            <a:fld id="{4DE02CC5-5D03-485A-9EEA-E519514D0439}" type="datetimeFigureOut">
              <a:rPr lang="en-US" smtClean="0"/>
              <a:t>1/29/2017</a:t>
            </a:fld>
            <a:endParaRPr lang="en-US"/>
          </a:p>
        </p:txBody>
      </p:sp>
      <p:sp>
        <p:nvSpPr>
          <p:cNvPr id="5" name="عنصر نائب للتذييل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عنصر نائب لرقم الشريحة 5"/>
          <p:cNvSpPr>
            <a:spLocks noGrp="1"/>
          </p:cNvSpPr>
          <p:nvPr>
            <p:ph type="sldNum" sz="quarter" idx="12"/>
          </p:nvPr>
        </p:nvSpPr>
        <p:spPr>
          <a:xfrm>
            <a:off x="6553200" y="6356350"/>
            <a:ext cx="2133600" cy="365125"/>
          </a:xfrm>
          <a:prstGeom prst="rect">
            <a:avLst/>
          </a:prstGeom>
        </p:spPr>
        <p:txBody>
          <a:bodyPr/>
          <a:lstStyle/>
          <a:p>
            <a:fld id="{56427F38-63A5-4D63-9399-D970397CA46A}" type="slidenum">
              <a:rPr lang="en-US" smtClean="0"/>
              <a:t>‹#›</a:t>
            </a:fld>
            <a:endParaRPr lang="en-US"/>
          </a:p>
        </p:txBody>
      </p:sp>
    </p:spTree>
    <p:extLst>
      <p:ext uri="{BB962C8B-B14F-4D97-AF65-F5344CB8AC3E}">
        <p14:creationId xmlns:p14="http://schemas.microsoft.com/office/powerpoint/2010/main" val="3342435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عنوان ونص عموديان">
    <p:spTree>
      <p:nvGrpSpPr>
        <p:cNvPr id="1" name=""/>
        <p:cNvGrpSpPr/>
        <p:nvPr/>
      </p:nvGrpSpPr>
      <p:grpSpPr>
        <a:xfrm>
          <a:off x="0" y="0"/>
          <a:ext cx="0" cy="0"/>
          <a:chOff x="0" y="0"/>
          <a:chExt cx="0" cy="0"/>
        </a:xfrm>
      </p:grpSpPr>
      <p:sp>
        <p:nvSpPr>
          <p:cNvPr id="4" name="عنصر نائب للتاريخ 3"/>
          <p:cNvSpPr>
            <a:spLocks noGrp="1"/>
          </p:cNvSpPr>
          <p:nvPr>
            <p:ph type="dt" sz="half" idx="10"/>
          </p:nvPr>
        </p:nvSpPr>
        <p:spPr>
          <a:xfrm>
            <a:off x="457200" y="6356350"/>
            <a:ext cx="2133600" cy="365125"/>
          </a:xfrm>
          <a:prstGeom prst="rect">
            <a:avLst/>
          </a:prstGeom>
        </p:spPr>
        <p:txBody>
          <a:bodyPr/>
          <a:lstStyle/>
          <a:p>
            <a:fld id="{4DE02CC5-5D03-485A-9EEA-E519514D0439}" type="datetimeFigureOut">
              <a:rPr lang="en-US" smtClean="0"/>
              <a:t>1/29/2017</a:t>
            </a:fld>
            <a:endParaRPr lang="en-US"/>
          </a:p>
        </p:txBody>
      </p:sp>
      <p:sp>
        <p:nvSpPr>
          <p:cNvPr id="5" name="عنصر نائب للتذييل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عنصر نائب لرقم الشريحة 5"/>
          <p:cNvSpPr>
            <a:spLocks noGrp="1"/>
          </p:cNvSpPr>
          <p:nvPr>
            <p:ph type="sldNum" sz="quarter" idx="12"/>
          </p:nvPr>
        </p:nvSpPr>
        <p:spPr>
          <a:xfrm>
            <a:off x="6553200" y="6356350"/>
            <a:ext cx="2133600" cy="365125"/>
          </a:xfrm>
          <a:prstGeom prst="rect">
            <a:avLst/>
          </a:prstGeom>
        </p:spPr>
        <p:txBody>
          <a:bodyPr/>
          <a:lstStyle/>
          <a:p>
            <a:fld id="{56427F38-63A5-4D63-9399-D970397CA46A}" type="slidenum">
              <a:rPr lang="en-US" smtClean="0"/>
              <a:t>‹#›</a:t>
            </a:fld>
            <a:endParaRPr lang="en-US"/>
          </a:p>
        </p:txBody>
      </p:sp>
    </p:spTree>
    <p:extLst>
      <p:ext uri="{BB962C8B-B14F-4D97-AF65-F5344CB8AC3E}">
        <p14:creationId xmlns:p14="http://schemas.microsoft.com/office/powerpoint/2010/main" val="3356771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عنوان ومحتوى">
    <p:spTree>
      <p:nvGrpSpPr>
        <p:cNvPr id="1" name=""/>
        <p:cNvGrpSpPr/>
        <p:nvPr/>
      </p:nvGrpSpPr>
      <p:grpSpPr>
        <a:xfrm>
          <a:off x="0" y="0"/>
          <a:ext cx="0" cy="0"/>
          <a:chOff x="0" y="0"/>
          <a:chExt cx="0" cy="0"/>
        </a:xfrm>
      </p:grpSpPr>
      <p:sp>
        <p:nvSpPr>
          <p:cNvPr id="7" name="مستطيل 6"/>
          <p:cNvSpPr/>
          <p:nvPr userDrawn="1"/>
        </p:nvSpPr>
        <p:spPr>
          <a:xfrm>
            <a:off x="0" y="6667500"/>
            <a:ext cx="9144000" cy="190500"/>
          </a:xfrm>
          <a:prstGeom prst="rect">
            <a:avLst/>
          </a:prstGeom>
          <a:solidFill>
            <a:srgbClr val="B68A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userDrawn="1"/>
        </p:nvSpPr>
        <p:spPr>
          <a:xfrm>
            <a:off x="228600" y="6578084"/>
            <a:ext cx="2133600" cy="338554"/>
          </a:xfrm>
          <a:prstGeom prst="rect">
            <a:avLst/>
          </a:prstGeom>
          <a:noFill/>
        </p:spPr>
        <p:txBody>
          <a:bodyPr wrap="square" rtlCol="0">
            <a:spAutoFit/>
          </a:bodyPr>
          <a:lstStyle/>
          <a:p>
            <a:r>
              <a:rPr lang="en-US" sz="1600" b="1" dirty="0" smtClean="0">
                <a:solidFill>
                  <a:schemeClr val="bg1"/>
                </a:solidFill>
                <a:latin typeface="Garamond" panose="02020404030301010803" pitchFamily="18" charset="0"/>
              </a:rPr>
              <a:t>29/Jan/2017</a:t>
            </a:r>
            <a:endParaRPr lang="en-US" sz="1600" b="1" dirty="0">
              <a:solidFill>
                <a:schemeClr val="bg1"/>
              </a:solidFill>
              <a:latin typeface="Garamond" panose="02020404030301010803" pitchFamily="18" charset="0"/>
            </a:endParaRPr>
          </a:p>
        </p:txBody>
      </p:sp>
    </p:spTree>
    <p:extLst>
      <p:ext uri="{BB962C8B-B14F-4D97-AF65-F5344CB8AC3E}">
        <p14:creationId xmlns:p14="http://schemas.microsoft.com/office/powerpoint/2010/main" val="27906745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عنوان المقطع">
    <p:spTree>
      <p:nvGrpSpPr>
        <p:cNvPr id="1" name=""/>
        <p:cNvGrpSpPr/>
        <p:nvPr/>
      </p:nvGrpSpPr>
      <p:grpSpPr>
        <a:xfrm>
          <a:off x="0" y="0"/>
          <a:ext cx="0" cy="0"/>
          <a:chOff x="0" y="0"/>
          <a:chExt cx="0" cy="0"/>
        </a:xfrm>
      </p:grpSpPr>
      <p:sp>
        <p:nvSpPr>
          <p:cNvPr id="4" name="عنصر نائب للتاريخ 3"/>
          <p:cNvSpPr>
            <a:spLocks noGrp="1"/>
          </p:cNvSpPr>
          <p:nvPr>
            <p:ph type="dt" sz="half" idx="10"/>
          </p:nvPr>
        </p:nvSpPr>
        <p:spPr>
          <a:xfrm>
            <a:off x="457200" y="6356350"/>
            <a:ext cx="2133600" cy="365125"/>
          </a:xfrm>
          <a:prstGeom prst="rect">
            <a:avLst/>
          </a:prstGeom>
        </p:spPr>
        <p:txBody>
          <a:bodyPr/>
          <a:lstStyle/>
          <a:p>
            <a:fld id="{4DE02CC5-5D03-485A-9EEA-E519514D0439}" type="datetimeFigureOut">
              <a:rPr lang="en-US" smtClean="0"/>
              <a:t>1/29/2017</a:t>
            </a:fld>
            <a:endParaRPr lang="en-US"/>
          </a:p>
        </p:txBody>
      </p:sp>
      <p:sp>
        <p:nvSpPr>
          <p:cNvPr id="5" name="عنصر نائب للتذييل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عنصر نائب لرقم الشريحة 5"/>
          <p:cNvSpPr>
            <a:spLocks noGrp="1"/>
          </p:cNvSpPr>
          <p:nvPr>
            <p:ph type="sldNum" sz="quarter" idx="12"/>
          </p:nvPr>
        </p:nvSpPr>
        <p:spPr>
          <a:xfrm>
            <a:off x="6553200" y="6356350"/>
            <a:ext cx="2133600" cy="365125"/>
          </a:xfrm>
          <a:prstGeom prst="rect">
            <a:avLst/>
          </a:prstGeom>
        </p:spPr>
        <p:txBody>
          <a:bodyPr/>
          <a:lstStyle/>
          <a:p>
            <a:fld id="{56427F38-63A5-4D63-9399-D970397CA46A}" type="slidenum">
              <a:rPr lang="en-US" smtClean="0"/>
              <a:t>‹#›</a:t>
            </a:fld>
            <a:endParaRPr lang="en-US"/>
          </a:p>
        </p:txBody>
      </p:sp>
    </p:spTree>
    <p:extLst>
      <p:ext uri="{BB962C8B-B14F-4D97-AF65-F5344CB8AC3E}">
        <p14:creationId xmlns:p14="http://schemas.microsoft.com/office/powerpoint/2010/main" val="3715259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محتويين">
    <p:spTree>
      <p:nvGrpSpPr>
        <p:cNvPr id="1" name=""/>
        <p:cNvGrpSpPr/>
        <p:nvPr/>
      </p:nvGrpSpPr>
      <p:grpSpPr>
        <a:xfrm>
          <a:off x="0" y="0"/>
          <a:ext cx="0" cy="0"/>
          <a:chOff x="0" y="0"/>
          <a:chExt cx="0" cy="0"/>
        </a:xfrm>
      </p:grpSpPr>
      <p:sp>
        <p:nvSpPr>
          <p:cNvPr id="5" name="عنصر نائب للتاريخ 4"/>
          <p:cNvSpPr>
            <a:spLocks noGrp="1"/>
          </p:cNvSpPr>
          <p:nvPr>
            <p:ph type="dt" sz="half" idx="10"/>
          </p:nvPr>
        </p:nvSpPr>
        <p:spPr>
          <a:xfrm>
            <a:off x="457200" y="6356350"/>
            <a:ext cx="2133600" cy="365125"/>
          </a:xfrm>
          <a:prstGeom prst="rect">
            <a:avLst/>
          </a:prstGeom>
        </p:spPr>
        <p:txBody>
          <a:bodyPr/>
          <a:lstStyle/>
          <a:p>
            <a:fld id="{4DE02CC5-5D03-485A-9EEA-E519514D0439}" type="datetimeFigureOut">
              <a:rPr lang="en-US" smtClean="0"/>
              <a:t>1/29/2017</a:t>
            </a:fld>
            <a:endParaRPr lang="en-US"/>
          </a:p>
        </p:txBody>
      </p:sp>
      <p:sp>
        <p:nvSpPr>
          <p:cNvPr id="6" name="عنصر نائب للتذييل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عنصر نائب لرقم الشريحة 6"/>
          <p:cNvSpPr>
            <a:spLocks noGrp="1"/>
          </p:cNvSpPr>
          <p:nvPr>
            <p:ph type="sldNum" sz="quarter" idx="12"/>
          </p:nvPr>
        </p:nvSpPr>
        <p:spPr>
          <a:xfrm>
            <a:off x="6553200" y="6356350"/>
            <a:ext cx="2133600" cy="365125"/>
          </a:xfrm>
          <a:prstGeom prst="rect">
            <a:avLst/>
          </a:prstGeom>
        </p:spPr>
        <p:txBody>
          <a:bodyPr/>
          <a:lstStyle/>
          <a:p>
            <a:fld id="{56427F38-63A5-4D63-9399-D970397CA46A}" type="slidenum">
              <a:rPr lang="en-US" smtClean="0"/>
              <a:t>‹#›</a:t>
            </a:fld>
            <a:endParaRPr lang="en-US"/>
          </a:p>
        </p:txBody>
      </p:sp>
    </p:spTree>
    <p:extLst>
      <p:ext uri="{BB962C8B-B14F-4D97-AF65-F5344CB8AC3E}">
        <p14:creationId xmlns:p14="http://schemas.microsoft.com/office/powerpoint/2010/main" val="3554307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مقارنة">
    <p:spTree>
      <p:nvGrpSpPr>
        <p:cNvPr id="1" name=""/>
        <p:cNvGrpSpPr/>
        <p:nvPr/>
      </p:nvGrpSpPr>
      <p:grpSpPr>
        <a:xfrm>
          <a:off x="0" y="0"/>
          <a:ext cx="0" cy="0"/>
          <a:chOff x="0" y="0"/>
          <a:chExt cx="0" cy="0"/>
        </a:xfrm>
      </p:grpSpPr>
      <p:sp>
        <p:nvSpPr>
          <p:cNvPr id="7" name="عنصر نائب للتاريخ 6"/>
          <p:cNvSpPr>
            <a:spLocks noGrp="1"/>
          </p:cNvSpPr>
          <p:nvPr>
            <p:ph type="dt" sz="half" idx="10"/>
          </p:nvPr>
        </p:nvSpPr>
        <p:spPr>
          <a:xfrm>
            <a:off x="457200" y="6356350"/>
            <a:ext cx="2133600" cy="365125"/>
          </a:xfrm>
          <a:prstGeom prst="rect">
            <a:avLst/>
          </a:prstGeom>
        </p:spPr>
        <p:txBody>
          <a:bodyPr/>
          <a:lstStyle/>
          <a:p>
            <a:fld id="{4DE02CC5-5D03-485A-9EEA-E519514D0439}" type="datetimeFigureOut">
              <a:rPr lang="en-US" smtClean="0"/>
              <a:t>1/29/2017</a:t>
            </a:fld>
            <a:endParaRPr lang="en-US"/>
          </a:p>
        </p:txBody>
      </p:sp>
      <p:sp>
        <p:nvSpPr>
          <p:cNvPr id="8" name="عنصر نائب للتذييل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عنصر نائب لرقم الشريحة 8"/>
          <p:cNvSpPr>
            <a:spLocks noGrp="1"/>
          </p:cNvSpPr>
          <p:nvPr>
            <p:ph type="sldNum" sz="quarter" idx="12"/>
          </p:nvPr>
        </p:nvSpPr>
        <p:spPr>
          <a:xfrm>
            <a:off x="6553200" y="6356350"/>
            <a:ext cx="2133600" cy="365125"/>
          </a:xfrm>
          <a:prstGeom prst="rect">
            <a:avLst/>
          </a:prstGeom>
        </p:spPr>
        <p:txBody>
          <a:bodyPr/>
          <a:lstStyle/>
          <a:p>
            <a:fld id="{56427F38-63A5-4D63-9399-D970397CA46A}" type="slidenum">
              <a:rPr lang="en-US" smtClean="0"/>
              <a:t>‹#›</a:t>
            </a:fld>
            <a:endParaRPr lang="en-US"/>
          </a:p>
        </p:txBody>
      </p:sp>
    </p:spTree>
    <p:extLst>
      <p:ext uri="{BB962C8B-B14F-4D97-AF65-F5344CB8AC3E}">
        <p14:creationId xmlns:p14="http://schemas.microsoft.com/office/powerpoint/2010/main" val="348475347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a:prstGeom prst="rect">
            <a:avLst/>
          </a:prstGeom>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a:xfrm>
            <a:off x="457200" y="6356350"/>
            <a:ext cx="2133600" cy="365125"/>
          </a:xfrm>
          <a:prstGeom prst="rect">
            <a:avLst/>
          </a:prstGeom>
        </p:spPr>
        <p:txBody>
          <a:bodyPr/>
          <a:lstStyle/>
          <a:p>
            <a:fld id="{4DE02CC5-5D03-485A-9EEA-E519514D0439}" type="datetimeFigureOut">
              <a:rPr lang="en-US" smtClean="0"/>
              <a:t>1/29/2017</a:t>
            </a:fld>
            <a:endParaRPr lang="en-US"/>
          </a:p>
        </p:txBody>
      </p:sp>
      <p:sp>
        <p:nvSpPr>
          <p:cNvPr id="4" name="عنصر نائب للتذييل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عنصر نائب لرقم الشريحة 4"/>
          <p:cNvSpPr>
            <a:spLocks noGrp="1"/>
          </p:cNvSpPr>
          <p:nvPr>
            <p:ph type="sldNum" sz="quarter" idx="12"/>
          </p:nvPr>
        </p:nvSpPr>
        <p:spPr>
          <a:xfrm>
            <a:off x="6553200" y="6356350"/>
            <a:ext cx="2133600" cy="365125"/>
          </a:xfrm>
          <a:prstGeom prst="rect">
            <a:avLst/>
          </a:prstGeom>
        </p:spPr>
        <p:txBody>
          <a:bodyPr/>
          <a:lstStyle/>
          <a:p>
            <a:fld id="{56427F38-63A5-4D63-9399-D970397CA46A}" type="slidenum">
              <a:rPr lang="en-US" smtClean="0"/>
              <a:t>‹#›</a:t>
            </a:fld>
            <a:endParaRPr lang="en-US"/>
          </a:p>
        </p:txBody>
      </p:sp>
    </p:spTree>
    <p:extLst>
      <p:ext uri="{BB962C8B-B14F-4D97-AF65-F5344CB8AC3E}">
        <p14:creationId xmlns:p14="http://schemas.microsoft.com/office/powerpoint/2010/main" val="1366822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457200" y="6356350"/>
            <a:ext cx="2133600" cy="365125"/>
          </a:xfrm>
          <a:prstGeom prst="rect">
            <a:avLst/>
          </a:prstGeom>
        </p:spPr>
        <p:txBody>
          <a:bodyPr/>
          <a:lstStyle/>
          <a:p>
            <a:fld id="{4DE02CC5-5D03-485A-9EEA-E519514D0439}" type="datetimeFigureOut">
              <a:rPr lang="en-US" smtClean="0"/>
              <a:t>1/29/2017</a:t>
            </a:fld>
            <a:endParaRPr lang="en-US"/>
          </a:p>
        </p:txBody>
      </p:sp>
      <p:sp>
        <p:nvSpPr>
          <p:cNvPr id="3" name="عنصر نائب للتذييل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عنصر نائب لرقم الشريحة 3"/>
          <p:cNvSpPr>
            <a:spLocks noGrp="1"/>
          </p:cNvSpPr>
          <p:nvPr>
            <p:ph type="sldNum" sz="quarter" idx="12"/>
          </p:nvPr>
        </p:nvSpPr>
        <p:spPr>
          <a:xfrm>
            <a:off x="6553200" y="6356350"/>
            <a:ext cx="2133600" cy="365125"/>
          </a:xfrm>
          <a:prstGeom prst="rect">
            <a:avLst/>
          </a:prstGeom>
        </p:spPr>
        <p:txBody>
          <a:bodyPr/>
          <a:lstStyle/>
          <a:p>
            <a:fld id="{56427F38-63A5-4D63-9399-D970397CA46A}" type="slidenum">
              <a:rPr lang="en-US" smtClean="0"/>
              <a:t>‹#›</a:t>
            </a:fld>
            <a:endParaRPr lang="en-US"/>
          </a:p>
        </p:txBody>
      </p:sp>
    </p:spTree>
    <p:extLst>
      <p:ext uri="{BB962C8B-B14F-4D97-AF65-F5344CB8AC3E}">
        <p14:creationId xmlns:p14="http://schemas.microsoft.com/office/powerpoint/2010/main" val="2545207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محتوى ذو تسمية توضيحية">
    <p:spTree>
      <p:nvGrpSpPr>
        <p:cNvPr id="1" name=""/>
        <p:cNvGrpSpPr/>
        <p:nvPr/>
      </p:nvGrpSpPr>
      <p:grpSpPr>
        <a:xfrm>
          <a:off x="0" y="0"/>
          <a:ext cx="0" cy="0"/>
          <a:chOff x="0" y="0"/>
          <a:chExt cx="0" cy="0"/>
        </a:xfrm>
      </p:grpSpPr>
      <p:sp>
        <p:nvSpPr>
          <p:cNvPr id="5" name="عنصر نائب للتاريخ 4"/>
          <p:cNvSpPr>
            <a:spLocks noGrp="1"/>
          </p:cNvSpPr>
          <p:nvPr>
            <p:ph type="dt" sz="half" idx="10"/>
          </p:nvPr>
        </p:nvSpPr>
        <p:spPr>
          <a:xfrm>
            <a:off x="457200" y="6356350"/>
            <a:ext cx="2133600" cy="365125"/>
          </a:xfrm>
          <a:prstGeom prst="rect">
            <a:avLst/>
          </a:prstGeom>
        </p:spPr>
        <p:txBody>
          <a:bodyPr/>
          <a:lstStyle/>
          <a:p>
            <a:fld id="{4DE02CC5-5D03-485A-9EEA-E519514D0439}" type="datetimeFigureOut">
              <a:rPr lang="en-US" smtClean="0"/>
              <a:t>1/29/2017</a:t>
            </a:fld>
            <a:endParaRPr lang="en-US"/>
          </a:p>
        </p:txBody>
      </p:sp>
      <p:sp>
        <p:nvSpPr>
          <p:cNvPr id="6" name="عنصر نائب للتذييل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عنصر نائب لرقم الشريحة 6"/>
          <p:cNvSpPr>
            <a:spLocks noGrp="1"/>
          </p:cNvSpPr>
          <p:nvPr>
            <p:ph type="sldNum" sz="quarter" idx="12"/>
          </p:nvPr>
        </p:nvSpPr>
        <p:spPr>
          <a:xfrm>
            <a:off x="6553200" y="6356350"/>
            <a:ext cx="2133600" cy="365125"/>
          </a:xfrm>
          <a:prstGeom prst="rect">
            <a:avLst/>
          </a:prstGeom>
        </p:spPr>
        <p:txBody>
          <a:bodyPr/>
          <a:lstStyle/>
          <a:p>
            <a:fld id="{56427F38-63A5-4D63-9399-D970397CA46A}" type="slidenum">
              <a:rPr lang="en-US" smtClean="0"/>
              <a:t>‹#›</a:t>
            </a:fld>
            <a:endParaRPr lang="en-US"/>
          </a:p>
        </p:txBody>
      </p:sp>
    </p:spTree>
    <p:extLst>
      <p:ext uri="{BB962C8B-B14F-4D97-AF65-F5344CB8AC3E}">
        <p14:creationId xmlns:p14="http://schemas.microsoft.com/office/powerpoint/2010/main" val="711467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صورة ذو تسمية توضيحية">
    <p:spTree>
      <p:nvGrpSpPr>
        <p:cNvPr id="1" name=""/>
        <p:cNvGrpSpPr/>
        <p:nvPr/>
      </p:nvGrpSpPr>
      <p:grpSpPr>
        <a:xfrm>
          <a:off x="0" y="0"/>
          <a:ext cx="0" cy="0"/>
          <a:chOff x="0" y="0"/>
          <a:chExt cx="0" cy="0"/>
        </a:xfrm>
      </p:grpSpPr>
      <p:sp>
        <p:nvSpPr>
          <p:cNvPr id="5" name="عنصر نائب للتاريخ 4"/>
          <p:cNvSpPr>
            <a:spLocks noGrp="1"/>
          </p:cNvSpPr>
          <p:nvPr>
            <p:ph type="dt" sz="half" idx="10"/>
          </p:nvPr>
        </p:nvSpPr>
        <p:spPr>
          <a:xfrm>
            <a:off x="457200" y="6356350"/>
            <a:ext cx="2133600" cy="365125"/>
          </a:xfrm>
          <a:prstGeom prst="rect">
            <a:avLst/>
          </a:prstGeom>
        </p:spPr>
        <p:txBody>
          <a:bodyPr/>
          <a:lstStyle/>
          <a:p>
            <a:fld id="{4DE02CC5-5D03-485A-9EEA-E519514D0439}" type="datetimeFigureOut">
              <a:rPr lang="en-US" smtClean="0"/>
              <a:t>1/29/2017</a:t>
            </a:fld>
            <a:endParaRPr lang="en-US"/>
          </a:p>
        </p:txBody>
      </p:sp>
      <p:sp>
        <p:nvSpPr>
          <p:cNvPr id="6" name="عنصر نائب للتذييل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عنصر نائب لرقم الشريحة 6"/>
          <p:cNvSpPr>
            <a:spLocks noGrp="1"/>
          </p:cNvSpPr>
          <p:nvPr>
            <p:ph type="sldNum" sz="quarter" idx="12"/>
          </p:nvPr>
        </p:nvSpPr>
        <p:spPr>
          <a:xfrm>
            <a:off x="6553200" y="6356350"/>
            <a:ext cx="2133600" cy="365125"/>
          </a:xfrm>
          <a:prstGeom prst="rect">
            <a:avLst/>
          </a:prstGeom>
        </p:spPr>
        <p:txBody>
          <a:bodyPr/>
          <a:lstStyle/>
          <a:p>
            <a:fld id="{56427F38-63A5-4D63-9399-D970397CA46A}" type="slidenum">
              <a:rPr lang="en-US" smtClean="0"/>
              <a:t>‹#›</a:t>
            </a:fld>
            <a:endParaRPr lang="en-US"/>
          </a:p>
        </p:txBody>
      </p:sp>
    </p:spTree>
    <p:extLst>
      <p:ext uri="{BB962C8B-B14F-4D97-AF65-F5344CB8AC3E}">
        <p14:creationId xmlns:p14="http://schemas.microsoft.com/office/powerpoint/2010/main" val="1968168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صورة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332349" y="76200"/>
            <a:ext cx="659251" cy="891381"/>
          </a:xfrm>
          <a:prstGeom prst="rect">
            <a:avLst/>
          </a:prstGeom>
        </p:spPr>
      </p:pic>
      <p:pic>
        <p:nvPicPr>
          <p:cNvPr id="8" name="صورة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52400" y="203667"/>
            <a:ext cx="3962400" cy="636447"/>
          </a:xfrm>
          <a:prstGeom prst="rect">
            <a:avLst/>
          </a:prstGeom>
        </p:spPr>
      </p:pic>
    </p:spTree>
    <p:extLst>
      <p:ext uri="{BB962C8B-B14F-4D97-AF65-F5344CB8AC3E}">
        <p14:creationId xmlns:p14="http://schemas.microsoft.com/office/powerpoint/2010/main" val="23622811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chart" Target="../charts/chart2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chart" Target="../charts/chart2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chart" Target="../charts/chart2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chart" Target="../charts/chart3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chart" Target="../charts/chart3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chart" Target="../charts/chart3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chart" Target="../charts/chart3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chart" Target="../charts/chart3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idx="4294967295"/>
          </p:nvPr>
        </p:nvSpPr>
        <p:spPr>
          <a:xfrm>
            <a:off x="685800" y="1853201"/>
            <a:ext cx="7772400" cy="857250"/>
          </a:xfrm>
          <a:prstGeom prst="rect">
            <a:avLst/>
          </a:prstGeom>
        </p:spPr>
        <p:txBody>
          <a:bodyPr>
            <a:normAutofit/>
          </a:bodyPr>
          <a:lstStyle/>
          <a:p>
            <a:pPr algn="r" rtl="1"/>
            <a:r>
              <a:rPr lang="ar-AE" sz="4000" b="1" dirty="0" smtClean="0">
                <a:cs typeface="+mn-cs"/>
              </a:rPr>
              <a:t>تقرير الاستبيانات السنوي لعام 2016</a:t>
            </a:r>
            <a:endParaRPr lang="en-US" sz="4000" b="1" dirty="0">
              <a:cs typeface="+mn-cs"/>
            </a:endParaRPr>
          </a:p>
        </p:txBody>
      </p:sp>
      <p:sp>
        <p:nvSpPr>
          <p:cNvPr id="4" name="عنوان فرعي 2"/>
          <p:cNvSpPr txBox="1">
            <a:spLocks/>
          </p:cNvSpPr>
          <p:nvPr/>
        </p:nvSpPr>
        <p:spPr>
          <a:xfrm>
            <a:off x="2057400" y="3758201"/>
            <a:ext cx="6400800" cy="5334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ar-AE" sz="2200" dirty="0" smtClean="0">
                <a:solidFill>
                  <a:schemeClr val="tx1"/>
                </a:solidFill>
              </a:rPr>
              <a:t>يناير 2016</a:t>
            </a:r>
            <a:endParaRPr lang="en-US" sz="2200" dirty="0">
              <a:solidFill>
                <a:schemeClr val="tx1"/>
              </a:solidFill>
            </a:endParaRPr>
          </a:p>
        </p:txBody>
      </p:sp>
      <p:sp>
        <p:nvSpPr>
          <p:cNvPr id="6" name="عنوان فرعي 2"/>
          <p:cNvSpPr txBox="1">
            <a:spLocks/>
          </p:cNvSpPr>
          <p:nvPr/>
        </p:nvSpPr>
        <p:spPr>
          <a:xfrm>
            <a:off x="3543300" y="4526408"/>
            <a:ext cx="2057400" cy="3429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pt-BR" sz="1200" b="1" dirty="0">
                <a:solidFill>
                  <a:srgbClr val="B68A35"/>
                </a:solidFill>
              </a:rPr>
              <a:t>Federal Authority | </a:t>
            </a:r>
            <a:r>
              <a:rPr lang="ar-AE" sz="1200" b="1" dirty="0" smtClean="0">
                <a:solidFill>
                  <a:srgbClr val="B68A35"/>
                </a:solidFill>
              </a:rPr>
              <a:t>هيئة اتحادية</a:t>
            </a:r>
            <a:endParaRPr lang="en-US" sz="1200" dirty="0">
              <a:solidFill>
                <a:srgbClr val="B68A35"/>
              </a:solidFill>
            </a:endParaRPr>
          </a:p>
        </p:txBody>
      </p:sp>
    </p:spTree>
    <p:extLst>
      <p:ext uri="{BB962C8B-B14F-4D97-AF65-F5344CB8AC3E}">
        <p14:creationId xmlns:p14="http://schemas.microsoft.com/office/powerpoint/2010/main" val="25959660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entagon 8"/>
          <p:cNvSpPr/>
          <p:nvPr/>
        </p:nvSpPr>
        <p:spPr>
          <a:xfrm rot="5400000">
            <a:off x="5981700" y="3543300"/>
            <a:ext cx="5410200" cy="457200"/>
          </a:xfrm>
          <a:prstGeom prst="homePlate">
            <a:avLst/>
          </a:prstGeom>
          <a:solidFill>
            <a:schemeClr val="bg1">
              <a:lumMod val="6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8409801" y="1295400"/>
            <a:ext cx="492443" cy="4876800"/>
          </a:xfrm>
          <a:prstGeom prst="rect">
            <a:avLst/>
          </a:prstGeom>
          <a:noFill/>
        </p:spPr>
        <p:txBody>
          <a:bodyPr vert="vert270" wrap="square" rtlCol="0">
            <a:spAutoFit/>
          </a:bodyPr>
          <a:lstStyle/>
          <a:p>
            <a:pPr algn="ctr"/>
            <a:r>
              <a:rPr lang="ar-AE" b="1" dirty="0" smtClean="0">
                <a:solidFill>
                  <a:schemeClr val="bg1"/>
                </a:solidFill>
              </a:rPr>
              <a:t>الرضــا </a:t>
            </a:r>
            <a:r>
              <a:rPr lang="ar-AE" sz="2000" b="1" dirty="0" smtClean="0">
                <a:solidFill>
                  <a:schemeClr val="bg1"/>
                </a:solidFill>
              </a:rPr>
              <a:t>العـام عن نظام بياناتي</a:t>
            </a:r>
            <a:endParaRPr lang="en-US" b="1" dirty="0">
              <a:solidFill>
                <a:schemeClr val="bg1"/>
              </a:solidFill>
            </a:endParaRPr>
          </a:p>
        </p:txBody>
      </p:sp>
      <p:cxnSp>
        <p:nvCxnSpPr>
          <p:cNvPr id="6" name="Straight Connector 5"/>
          <p:cNvCxnSpPr/>
          <p:nvPr/>
        </p:nvCxnSpPr>
        <p:spPr>
          <a:xfrm>
            <a:off x="0" y="1066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graphicFrame>
        <p:nvGraphicFramePr>
          <p:cNvPr id="7" name="Chart 6"/>
          <p:cNvGraphicFramePr>
            <a:graphicFrameLocks/>
          </p:cNvGraphicFramePr>
          <p:nvPr>
            <p:extLst>
              <p:ext uri="{D42A27DB-BD31-4B8C-83A1-F6EECF244321}">
                <p14:modId xmlns:p14="http://schemas.microsoft.com/office/powerpoint/2010/main" val="2796692665"/>
              </p:ext>
            </p:extLst>
          </p:nvPr>
        </p:nvGraphicFramePr>
        <p:xfrm>
          <a:off x="685800" y="1524000"/>
          <a:ext cx="7239000" cy="3886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16791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1219274770"/>
              </p:ext>
            </p:extLst>
          </p:nvPr>
        </p:nvGraphicFramePr>
        <p:xfrm>
          <a:off x="685800" y="1371600"/>
          <a:ext cx="7391400" cy="4495800"/>
        </p:xfrm>
        <a:graphic>
          <a:graphicData uri="http://schemas.openxmlformats.org/drawingml/2006/chart">
            <c:chart xmlns:c="http://schemas.openxmlformats.org/drawingml/2006/chart" xmlns:r="http://schemas.openxmlformats.org/officeDocument/2006/relationships" r:id="rId2"/>
          </a:graphicData>
        </a:graphic>
      </p:graphicFrame>
      <p:sp>
        <p:nvSpPr>
          <p:cNvPr id="3" name="Pentagon 2"/>
          <p:cNvSpPr/>
          <p:nvPr/>
        </p:nvSpPr>
        <p:spPr>
          <a:xfrm rot="5400000">
            <a:off x="5981700" y="3543300"/>
            <a:ext cx="5410200" cy="457200"/>
          </a:xfrm>
          <a:prstGeom prst="homePlate">
            <a:avLst/>
          </a:prstGeom>
          <a:solidFill>
            <a:schemeClr val="bg1">
              <a:lumMod val="6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rot="16200000">
            <a:off x="6210300" y="3358632"/>
            <a:ext cx="4952999" cy="369332"/>
          </a:xfrm>
          <a:prstGeom prst="rect">
            <a:avLst/>
          </a:prstGeom>
        </p:spPr>
        <p:txBody>
          <a:bodyPr wrap="square">
            <a:spAutoFit/>
          </a:bodyPr>
          <a:lstStyle/>
          <a:p>
            <a:pPr algn="ctr"/>
            <a:r>
              <a:rPr lang="ar-AE" b="1" dirty="0">
                <a:solidFill>
                  <a:schemeClr val="bg1"/>
                </a:solidFill>
              </a:rPr>
              <a:t>الرضا عن نظام اجراءات الموارد البشرية</a:t>
            </a:r>
          </a:p>
        </p:txBody>
      </p:sp>
      <p:cxnSp>
        <p:nvCxnSpPr>
          <p:cNvPr id="6" name="Straight Connector 5"/>
          <p:cNvCxnSpPr/>
          <p:nvPr/>
        </p:nvCxnSpPr>
        <p:spPr>
          <a:xfrm>
            <a:off x="0" y="1066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graphicFrame>
        <p:nvGraphicFramePr>
          <p:cNvPr id="7" name="Chart 6"/>
          <p:cNvGraphicFramePr>
            <a:graphicFrameLocks/>
          </p:cNvGraphicFramePr>
          <p:nvPr>
            <p:extLst>
              <p:ext uri="{D42A27DB-BD31-4B8C-83A1-F6EECF244321}">
                <p14:modId xmlns:p14="http://schemas.microsoft.com/office/powerpoint/2010/main" val="3792248840"/>
              </p:ext>
            </p:extLst>
          </p:nvPr>
        </p:nvGraphicFramePr>
        <p:xfrm>
          <a:off x="1219200" y="1600200"/>
          <a:ext cx="6629400" cy="4191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685546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ntagon 3"/>
          <p:cNvSpPr/>
          <p:nvPr/>
        </p:nvSpPr>
        <p:spPr>
          <a:xfrm rot="5400000">
            <a:off x="5981700" y="3543300"/>
            <a:ext cx="5410200" cy="457200"/>
          </a:xfrm>
          <a:prstGeom prst="homePlate">
            <a:avLst/>
          </a:prstGeom>
          <a:solidFill>
            <a:schemeClr val="bg1">
              <a:lumMod val="6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8409801" y="1219200"/>
            <a:ext cx="492443" cy="4724400"/>
          </a:xfrm>
          <a:prstGeom prst="rect">
            <a:avLst/>
          </a:prstGeom>
          <a:noFill/>
        </p:spPr>
        <p:txBody>
          <a:bodyPr vert="vert270" wrap="square" rtlCol="0">
            <a:spAutoFit/>
          </a:bodyPr>
          <a:lstStyle/>
          <a:p>
            <a:pPr algn="ctr"/>
            <a:r>
              <a:rPr lang="ar-AE" sz="2000" b="1" dirty="0">
                <a:solidFill>
                  <a:schemeClr val="bg1"/>
                </a:solidFill>
              </a:rPr>
              <a:t>الرضا عن نظام اجراءات الموارد البشرية حسب المحاور</a:t>
            </a:r>
          </a:p>
        </p:txBody>
      </p:sp>
      <p:cxnSp>
        <p:nvCxnSpPr>
          <p:cNvPr id="7" name="Straight Connector 6"/>
          <p:cNvCxnSpPr/>
          <p:nvPr/>
        </p:nvCxnSpPr>
        <p:spPr>
          <a:xfrm>
            <a:off x="0" y="1066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graphicFrame>
        <p:nvGraphicFramePr>
          <p:cNvPr id="6" name="Chart 5"/>
          <p:cNvGraphicFramePr>
            <a:graphicFrameLocks/>
          </p:cNvGraphicFramePr>
          <p:nvPr>
            <p:extLst>
              <p:ext uri="{D42A27DB-BD31-4B8C-83A1-F6EECF244321}">
                <p14:modId xmlns:p14="http://schemas.microsoft.com/office/powerpoint/2010/main" val="64247329"/>
              </p:ext>
            </p:extLst>
          </p:nvPr>
        </p:nvGraphicFramePr>
        <p:xfrm>
          <a:off x="381000" y="1371600"/>
          <a:ext cx="7848600" cy="4953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16791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ntagon 1"/>
          <p:cNvSpPr/>
          <p:nvPr/>
        </p:nvSpPr>
        <p:spPr>
          <a:xfrm rot="5400000">
            <a:off x="5981700" y="3543300"/>
            <a:ext cx="5410200" cy="457200"/>
          </a:xfrm>
          <a:prstGeom prst="homePlate">
            <a:avLst/>
          </a:prstGeom>
          <a:solidFill>
            <a:schemeClr val="accent2">
              <a:lumMod val="60000"/>
              <a:lumOff val="4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8409801" y="1066800"/>
            <a:ext cx="492443" cy="5029200"/>
          </a:xfrm>
          <a:prstGeom prst="rect">
            <a:avLst/>
          </a:prstGeom>
          <a:noFill/>
        </p:spPr>
        <p:txBody>
          <a:bodyPr vert="vert270" wrap="square" rtlCol="0">
            <a:spAutoFit/>
          </a:bodyPr>
          <a:lstStyle/>
          <a:p>
            <a:pPr algn="ctr"/>
            <a:r>
              <a:rPr lang="ar-AE" sz="2000" b="1" dirty="0" smtClean="0">
                <a:solidFill>
                  <a:schemeClr val="bg1"/>
                </a:solidFill>
              </a:rPr>
              <a:t>نسبة</a:t>
            </a:r>
            <a:r>
              <a:rPr lang="ar-AE" sz="2000" b="1" dirty="0">
                <a:solidFill>
                  <a:schemeClr val="bg1"/>
                </a:solidFill>
              </a:rPr>
              <a:t> </a:t>
            </a:r>
            <a:r>
              <a:rPr lang="ar-AE" sz="2000" b="1" dirty="0" smtClean="0">
                <a:solidFill>
                  <a:schemeClr val="bg1"/>
                </a:solidFill>
              </a:rPr>
              <a:t>الرضا عن التدريب على انظمة بياناتي </a:t>
            </a:r>
            <a:endParaRPr lang="en-US" sz="2000" b="1" dirty="0">
              <a:solidFill>
                <a:schemeClr val="bg1"/>
              </a:solidFill>
            </a:endParaRPr>
          </a:p>
        </p:txBody>
      </p:sp>
      <p:cxnSp>
        <p:nvCxnSpPr>
          <p:cNvPr id="6" name="Straight Connector 5"/>
          <p:cNvCxnSpPr/>
          <p:nvPr/>
        </p:nvCxnSpPr>
        <p:spPr>
          <a:xfrm>
            <a:off x="0" y="1066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graphicFrame>
        <p:nvGraphicFramePr>
          <p:cNvPr id="7" name="Chart 6"/>
          <p:cNvGraphicFramePr>
            <a:graphicFrameLocks/>
          </p:cNvGraphicFramePr>
          <p:nvPr>
            <p:extLst>
              <p:ext uri="{D42A27DB-BD31-4B8C-83A1-F6EECF244321}">
                <p14:modId xmlns:p14="http://schemas.microsoft.com/office/powerpoint/2010/main" val="1863171437"/>
              </p:ext>
            </p:extLst>
          </p:nvPr>
        </p:nvGraphicFramePr>
        <p:xfrm>
          <a:off x="304800" y="1219200"/>
          <a:ext cx="7848600" cy="5181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040108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Pentagon 12"/>
          <p:cNvSpPr/>
          <p:nvPr/>
        </p:nvSpPr>
        <p:spPr>
          <a:xfrm rot="5400000">
            <a:off x="5981700" y="3543300"/>
            <a:ext cx="5410200" cy="457200"/>
          </a:xfrm>
          <a:prstGeom prst="homePlate">
            <a:avLst/>
          </a:prstGeom>
          <a:solidFill>
            <a:schemeClr val="accent3">
              <a:lumMod val="60000"/>
              <a:lumOff val="4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8409801" y="1219200"/>
            <a:ext cx="492443" cy="5029200"/>
          </a:xfrm>
          <a:prstGeom prst="rect">
            <a:avLst/>
          </a:prstGeom>
          <a:noFill/>
        </p:spPr>
        <p:txBody>
          <a:bodyPr vert="vert270" wrap="square" rtlCol="0">
            <a:spAutoFit/>
          </a:bodyPr>
          <a:lstStyle/>
          <a:p>
            <a:pPr algn="ctr"/>
            <a:r>
              <a:rPr lang="en-US" sz="2000" b="1" dirty="0" smtClean="0">
                <a:solidFill>
                  <a:schemeClr val="bg1"/>
                </a:solidFill>
              </a:rPr>
              <a:t>BMC REMEDY</a:t>
            </a:r>
            <a:r>
              <a:rPr lang="ar-AE" sz="2000" b="1" dirty="0">
                <a:solidFill>
                  <a:schemeClr val="bg1"/>
                </a:solidFill>
              </a:rPr>
              <a:t> الرضــا العــام </a:t>
            </a:r>
            <a:r>
              <a:rPr lang="ar-AE" sz="2000" b="1" dirty="0" smtClean="0">
                <a:solidFill>
                  <a:schemeClr val="bg1"/>
                </a:solidFill>
              </a:rPr>
              <a:t>عن</a:t>
            </a:r>
            <a:r>
              <a:rPr lang="en-US" sz="2000" b="1" dirty="0" smtClean="0">
                <a:solidFill>
                  <a:schemeClr val="bg1"/>
                </a:solidFill>
              </a:rPr>
              <a:t>  </a:t>
            </a:r>
            <a:endParaRPr lang="en-US" sz="2000" b="1" dirty="0">
              <a:solidFill>
                <a:schemeClr val="bg1"/>
              </a:solidFill>
            </a:endParaRPr>
          </a:p>
        </p:txBody>
      </p:sp>
      <p:cxnSp>
        <p:nvCxnSpPr>
          <p:cNvPr id="5" name="Straight Connector 4"/>
          <p:cNvCxnSpPr/>
          <p:nvPr/>
        </p:nvCxnSpPr>
        <p:spPr>
          <a:xfrm>
            <a:off x="0" y="1066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graphicFrame>
        <p:nvGraphicFramePr>
          <p:cNvPr id="7" name="Chart 6"/>
          <p:cNvGraphicFramePr>
            <a:graphicFrameLocks/>
          </p:cNvGraphicFramePr>
          <p:nvPr>
            <p:extLst>
              <p:ext uri="{D42A27DB-BD31-4B8C-83A1-F6EECF244321}">
                <p14:modId xmlns:p14="http://schemas.microsoft.com/office/powerpoint/2010/main" val="2787850614"/>
              </p:ext>
            </p:extLst>
          </p:nvPr>
        </p:nvGraphicFramePr>
        <p:xfrm>
          <a:off x="533400" y="1371600"/>
          <a:ext cx="7696200" cy="4724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30748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p:cNvCxnSpPr/>
          <p:nvPr/>
        </p:nvCxnSpPr>
        <p:spPr>
          <a:xfrm>
            <a:off x="0" y="1066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graphicFrame>
        <p:nvGraphicFramePr>
          <p:cNvPr id="7" name="Chart 6"/>
          <p:cNvGraphicFramePr>
            <a:graphicFrameLocks/>
          </p:cNvGraphicFramePr>
          <p:nvPr>
            <p:extLst>
              <p:ext uri="{D42A27DB-BD31-4B8C-83A1-F6EECF244321}">
                <p14:modId xmlns:p14="http://schemas.microsoft.com/office/powerpoint/2010/main" val="637245797"/>
              </p:ext>
            </p:extLst>
          </p:nvPr>
        </p:nvGraphicFramePr>
        <p:xfrm>
          <a:off x="228600" y="1219200"/>
          <a:ext cx="8077200" cy="5257800"/>
        </p:xfrm>
        <a:graphic>
          <a:graphicData uri="http://schemas.openxmlformats.org/drawingml/2006/chart">
            <c:chart xmlns:c="http://schemas.openxmlformats.org/drawingml/2006/chart" xmlns:r="http://schemas.openxmlformats.org/officeDocument/2006/relationships" r:id="rId2"/>
          </a:graphicData>
        </a:graphic>
      </p:graphicFrame>
      <p:sp>
        <p:nvSpPr>
          <p:cNvPr id="9" name="Pentagon 8"/>
          <p:cNvSpPr/>
          <p:nvPr/>
        </p:nvSpPr>
        <p:spPr>
          <a:xfrm rot="5400000">
            <a:off x="5981700" y="3543300"/>
            <a:ext cx="5410200" cy="457200"/>
          </a:xfrm>
          <a:prstGeom prst="homePlate">
            <a:avLst/>
          </a:prstGeom>
          <a:solidFill>
            <a:schemeClr val="accent3">
              <a:lumMod val="60000"/>
              <a:lumOff val="4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8409801" y="1219200"/>
            <a:ext cx="492443" cy="5029200"/>
          </a:xfrm>
          <a:prstGeom prst="rect">
            <a:avLst/>
          </a:prstGeom>
          <a:noFill/>
        </p:spPr>
        <p:txBody>
          <a:bodyPr vert="vert270" wrap="square" rtlCol="0">
            <a:spAutoFit/>
          </a:bodyPr>
          <a:lstStyle/>
          <a:p>
            <a:pPr algn="ctr"/>
            <a:r>
              <a:rPr lang="en-US" sz="2000" b="1" dirty="0" smtClean="0">
                <a:solidFill>
                  <a:schemeClr val="bg1"/>
                </a:solidFill>
              </a:rPr>
              <a:t>BMC REMEDY</a:t>
            </a:r>
            <a:r>
              <a:rPr lang="ar-AE" sz="2000" b="1" dirty="0">
                <a:solidFill>
                  <a:schemeClr val="bg1"/>
                </a:solidFill>
              </a:rPr>
              <a:t> الرضــا العــام </a:t>
            </a:r>
            <a:r>
              <a:rPr lang="ar-AE" sz="2000" b="1" dirty="0" smtClean="0">
                <a:solidFill>
                  <a:schemeClr val="bg1"/>
                </a:solidFill>
              </a:rPr>
              <a:t>عن</a:t>
            </a:r>
            <a:r>
              <a:rPr lang="en-US" sz="2000" b="1" dirty="0" smtClean="0">
                <a:solidFill>
                  <a:schemeClr val="bg1"/>
                </a:solidFill>
              </a:rPr>
              <a:t>  </a:t>
            </a:r>
            <a:endParaRPr lang="en-US" sz="2000" b="1" dirty="0">
              <a:solidFill>
                <a:schemeClr val="bg1"/>
              </a:solidFill>
            </a:endParaRPr>
          </a:p>
        </p:txBody>
      </p:sp>
    </p:spTree>
    <p:extLst>
      <p:ext uri="{BB962C8B-B14F-4D97-AF65-F5344CB8AC3E}">
        <p14:creationId xmlns:p14="http://schemas.microsoft.com/office/powerpoint/2010/main" val="29077118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entagon 5"/>
          <p:cNvSpPr/>
          <p:nvPr/>
        </p:nvSpPr>
        <p:spPr>
          <a:xfrm rot="5400000">
            <a:off x="5981700" y="3543300"/>
            <a:ext cx="5410200" cy="457200"/>
          </a:xfrm>
          <a:prstGeom prst="homePlate">
            <a:avLst/>
          </a:prstGeom>
          <a:solidFill>
            <a:schemeClr val="accent6">
              <a:lumMod val="40000"/>
              <a:lumOff val="6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8409801" y="1066800"/>
            <a:ext cx="461665" cy="5334000"/>
          </a:xfrm>
          <a:prstGeom prst="rect">
            <a:avLst/>
          </a:prstGeom>
          <a:noFill/>
        </p:spPr>
        <p:txBody>
          <a:bodyPr vert="vert270" wrap="square" rtlCol="0">
            <a:spAutoFit/>
          </a:bodyPr>
          <a:lstStyle/>
          <a:p>
            <a:pPr algn="ctr"/>
            <a:r>
              <a:rPr lang="ar-AE" b="1" dirty="0">
                <a:solidFill>
                  <a:schemeClr val="bg1"/>
                </a:solidFill>
              </a:rPr>
              <a:t>الرضا العام عن نظام التقارير الاحصائية </a:t>
            </a:r>
          </a:p>
        </p:txBody>
      </p:sp>
      <p:cxnSp>
        <p:nvCxnSpPr>
          <p:cNvPr id="9" name="Straight Connector 8"/>
          <p:cNvCxnSpPr/>
          <p:nvPr/>
        </p:nvCxnSpPr>
        <p:spPr>
          <a:xfrm>
            <a:off x="0" y="1066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graphicFrame>
        <p:nvGraphicFramePr>
          <p:cNvPr id="10" name="Chart 9"/>
          <p:cNvGraphicFramePr>
            <a:graphicFrameLocks/>
          </p:cNvGraphicFramePr>
          <p:nvPr>
            <p:extLst>
              <p:ext uri="{D42A27DB-BD31-4B8C-83A1-F6EECF244321}">
                <p14:modId xmlns:p14="http://schemas.microsoft.com/office/powerpoint/2010/main" val="2885278271"/>
              </p:ext>
            </p:extLst>
          </p:nvPr>
        </p:nvGraphicFramePr>
        <p:xfrm>
          <a:off x="762000" y="1447800"/>
          <a:ext cx="7086600" cy="4419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614090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entagon 5"/>
          <p:cNvSpPr/>
          <p:nvPr/>
        </p:nvSpPr>
        <p:spPr>
          <a:xfrm rot="5400000">
            <a:off x="5981700" y="3543300"/>
            <a:ext cx="5410200" cy="457200"/>
          </a:xfrm>
          <a:prstGeom prst="homePlate">
            <a:avLst/>
          </a:prstGeom>
          <a:solidFill>
            <a:schemeClr val="accent6">
              <a:lumMod val="40000"/>
              <a:lumOff val="6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8409801" y="1066800"/>
            <a:ext cx="461665" cy="5334000"/>
          </a:xfrm>
          <a:prstGeom prst="rect">
            <a:avLst/>
          </a:prstGeom>
          <a:noFill/>
        </p:spPr>
        <p:txBody>
          <a:bodyPr vert="vert270" wrap="square" rtlCol="0">
            <a:spAutoFit/>
          </a:bodyPr>
          <a:lstStyle/>
          <a:p>
            <a:pPr algn="ctr"/>
            <a:r>
              <a:rPr lang="ar-AE" b="1" dirty="0">
                <a:solidFill>
                  <a:schemeClr val="bg1"/>
                </a:solidFill>
              </a:rPr>
              <a:t>الرضا العام عن نظام التقارير الاحصائية </a:t>
            </a:r>
          </a:p>
        </p:txBody>
      </p:sp>
      <p:cxnSp>
        <p:nvCxnSpPr>
          <p:cNvPr id="9" name="Straight Connector 8"/>
          <p:cNvCxnSpPr/>
          <p:nvPr/>
        </p:nvCxnSpPr>
        <p:spPr>
          <a:xfrm>
            <a:off x="0" y="1066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graphicFrame>
        <p:nvGraphicFramePr>
          <p:cNvPr id="8" name="Chart 7"/>
          <p:cNvGraphicFramePr>
            <a:graphicFrameLocks/>
          </p:cNvGraphicFramePr>
          <p:nvPr>
            <p:extLst>
              <p:ext uri="{D42A27DB-BD31-4B8C-83A1-F6EECF244321}">
                <p14:modId xmlns:p14="http://schemas.microsoft.com/office/powerpoint/2010/main" val="3932624661"/>
              </p:ext>
            </p:extLst>
          </p:nvPr>
        </p:nvGraphicFramePr>
        <p:xfrm>
          <a:off x="228600" y="1295400"/>
          <a:ext cx="8001000" cy="5105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030395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entagon 6"/>
          <p:cNvSpPr/>
          <p:nvPr/>
        </p:nvSpPr>
        <p:spPr>
          <a:xfrm rot="5400000">
            <a:off x="5981700" y="3543300"/>
            <a:ext cx="5410200" cy="457200"/>
          </a:xfrm>
          <a:prstGeom prst="homePlate">
            <a:avLst/>
          </a:prstGeom>
          <a:solidFill>
            <a:schemeClr val="accent4">
              <a:lumMod val="40000"/>
              <a:lumOff val="6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8409801" y="1219200"/>
            <a:ext cx="492443" cy="4953000"/>
          </a:xfrm>
          <a:prstGeom prst="rect">
            <a:avLst/>
          </a:prstGeom>
          <a:noFill/>
        </p:spPr>
        <p:txBody>
          <a:bodyPr vert="vert270" wrap="square" rtlCol="0">
            <a:spAutoFit/>
          </a:bodyPr>
          <a:lstStyle/>
          <a:p>
            <a:pPr algn="ctr"/>
            <a:r>
              <a:rPr lang="ar-AE" sz="2000" b="1" dirty="0" smtClean="0">
                <a:solidFill>
                  <a:schemeClr val="bg1"/>
                </a:solidFill>
              </a:rPr>
              <a:t>اهم ملاحظات الواردة</a:t>
            </a:r>
            <a:endParaRPr lang="en-US" sz="2000" b="1" dirty="0">
              <a:solidFill>
                <a:schemeClr val="bg1"/>
              </a:solidFill>
            </a:endParaRPr>
          </a:p>
        </p:txBody>
      </p:sp>
      <p:cxnSp>
        <p:nvCxnSpPr>
          <p:cNvPr id="9" name="Straight Connector 8"/>
          <p:cNvCxnSpPr/>
          <p:nvPr/>
        </p:nvCxnSpPr>
        <p:spPr>
          <a:xfrm>
            <a:off x="0" y="1066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762000" y="2362200"/>
            <a:ext cx="7193280" cy="3359061"/>
          </a:xfrm>
          <a:prstGeom prst="rect">
            <a:avLst/>
          </a:prstGeom>
          <a:noFill/>
        </p:spPr>
        <p:txBody>
          <a:bodyPr wrap="square" rtlCol="0">
            <a:spAutoFit/>
          </a:bodyPr>
          <a:lstStyle/>
          <a:p>
            <a:pPr marL="342900" indent="-342900" algn="just" rtl="1">
              <a:lnSpc>
                <a:spcPct val="150000"/>
              </a:lnSpc>
              <a:buAutoNum type="arabicPeriod"/>
            </a:pPr>
            <a:r>
              <a:rPr lang="ar-AE" sz="2400" b="1" dirty="0" smtClean="0"/>
              <a:t>كثرة شاشات الادخال لنظام اجراءات الموارد البشري </a:t>
            </a:r>
          </a:p>
          <a:p>
            <a:pPr marL="342900" indent="-342900" algn="just" rtl="1">
              <a:lnSpc>
                <a:spcPct val="150000"/>
              </a:lnSpc>
              <a:buAutoNum type="arabicPeriod"/>
            </a:pPr>
            <a:r>
              <a:rPr lang="ar-AE" sz="2400" b="1" dirty="0" smtClean="0"/>
              <a:t>تأخير في حل مشاكل الدعم الفني للأنظمة مما يؤدي </a:t>
            </a:r>
          </a:p>
          <a:p>
            <a:pPr marL="342900" indent="-342900" algn="just" rtl="1">
              <a:lnSpc>
                <a:spcPct val="150000"/>
              </a:lnSpc>
              <a:buAutoNum type="arabicPeriod"/>
            </a:pPr>
            <a:r>
              <a:rPr lang="ar-AE" sz="2400" b="1" dirty="0" smtClean="0"/>
              <a:t>التدريب من خلال مختصين و ليس شركات خارجية</a:t>
            </a:r>
          </a:p>
          <a:p>
            <a:pPr marL="342900" indent="-342900" algn="just" rtl="1">
              <a:lnSpc>
                <a:spcPct val="150000"/>
              </a:lnSpc>
              <a:buAutoNum type="arabicPeriod"/>
            </a:pPr>
            <a:r>
              <a:rPr lang="ar-AE" sz="2400" b="1" dirty="0"/>
              <a:t>الاجتماعات الدورية بين فريق الدعم الفني في الهيئة الاتحادية للموارد </a:t>
            </a:r>
            <a:r>
              <a:rPr lang="ar-AE" sz="2400" b="1" dirty="0" smtClean="0"/>
              <a:t>البشرية </a:t>
            </a:r>
            <a:r>
              <a:rPr lang="ar-AE" sz="2400" b="1" dirty="0"/>
              <a:t>والمستخدمين ليتم حل المشاكل الحالية </a:t>
            </a:r>
            <a:r>
              <a:rPr lang="ar-AE" sz="2400" b="1" dirty="0" smtClean="0"/>
              <a:t>والمستقبلية</a:t>
            </a:r>
          </a:p>
          <a:p>
            <a:pPr marL="342900" indent="-342900" algn="just" rtl="1">
              <a:lnSpc>
                <a:spcPct val="150000"/>
              </a:lnSpc>
              <a:buAutoNum type="arabicPeriod"/>
            </a:pPr>
            <a:endParaRPr lang="en-US" sz="2400" b="1" dirty="0" smtClean="0"/>
          </a:p>
        </p:txBody>
      </p:sp>
      <p:sp>
        <p:nvSpPr>
          <p:cNvPr id="4" name="TextBox 3"/>
          <p:cNvSpPr txBox="1"/>
          <p:nvPr/>
        </p:nvSpPr>
        <p:spPr>
          <a:xfrm>
            <a:off x="1920240" y="1376065"/>
            <a:ext cx="4876800" cy="461665"/>
          </a:xfrm>
          <a:prstGeom prst="rect">
            <a:avLst/>
          </a:prstGeom>
          <a:noFill/>
        </p:spPr>
        <p:txBody>
          <a:bodyPr wrap="square" rtlCol="0">
            <a:spAutoFit/>
          </a:bodyPr>
          <a:lstStyle/>
          <a:p>
            <a:pPr algn="ctr"/>
            <a:r>
              <a:rPr lang="ar-AE" sz="2400" b="1" u="sng" dirty="0" smtClean="0"/>
              <a:t>بعض ملاحظات المستخدمين </a:t>
            </a:r>
            <a:endParaRPr lang="en-US" sz="2400" b="1" u="sng" dirty="0"/>
          </a:p>
        </p:txBody>
      </p:sp>
    </p:spTree>
    <p:extLst>
      <p:ext uri="{BB962C8B-B14F-4D97-AF65-F5344CB8AC3E}">
        <p14:creationId xmlns:p14="http://schemas.microsoft.com/office/powerpoint/2010/main" val="36504716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2945445670"/>
              </p:ext>
            </p:extLst>
          </p:nvPr>
        </p:nvGraphicFramePr>
        <p:xfrm>
          <a:off x="1104900" y="1485900"/>
          <a:ext cx="6934200" cy="4419600"/>
        </p:xfrm>
        <a:graphic>
          <a:graphicData uri="http://schemas.openxmlformats.org/drawingml/2006/chart">
            <c:chart xmlns:c="http://schemas.openxmlformats.org/drawingml/2006/chart" xmlns:r="http://schemas.openxmlformats.org/officeDocument/2006/relationships" r:id="rId2"/>
          </a:graphicData>
        </a:graphic>
      </p:graphicFrame>
      <p:cxnSp>
        <p:nvCxnSpPr>
          <p:cNvPr id="3" name="Straight Connector 2"/>
          <p:cNvCxnSpPr/>
          <p:nvPr/>
        </p:nvCxnSpPr>
        <p:spPr>
          <a:xfrm>
            <a:off x="0" y="1066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sp>
        <p:nvSpPr>
          <p:cNvPr id="5" name="Pentagon 4"/>
          <p:cNvSpPr/>
          <p:nvPr/>
        </p:nvSpPr>
        <p:spPr>
          <a:xfrm rot="5400000">
            <a:off x="5981700" y="3543300"/>
            <a:ext cx="5410200" cy="457200"/>
          </a:xfrm>
          <a:prstGeom prst="homePlate">
            <a:avLst/>
          </a:prstGeom>
          <a:solidFill>
            <a:schemeClr val="accent4">
              <a:lumMod val="40000"/>
              <a:lumOff val="6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8409801" y="1219200"/>
            <a:ext cx="492443" cy="4953000"/>
          </a:xfrm>
          <a:prstGeom prst="rect">
            <a:avLst/>
          </a:prstGeom>
          <a:noFill/>
        </p:spPr>
        <p:txBody>
          <a:bodyPr vert="vert270" wrap="square" rtlCol="0">
            <a:spAutoFit/>
          </a:bodyPr>
          <a:lstStyle/>
          <a:p>
            <a:pPr algn="ctr"/>
            <a:r>
              <a:rPr lang="ar-AE" sz="2000" b="1" dirty="0" smtClean="0">
                <a:solidFill>
                  <a:schemeClr val="bg1"/>
                </a:solidFill>
              </a:rPr>
              <a:t>الرضا عن نظام الخدمة الذاتية</a:t>
            </a:r>
            <a:endParaRPr lang="en-US" sz="2000" b="1" dirty="0">
              <a:solidFill>
                <a:schemeClr val="bg1"/>
              </a:solidFill>
            </a:endParaRPr>
          </a:p>
        </p:txBody>
      </p:sp>
    </p:spTree>
    <p:extLst>
      <p:ext uri="{BB962C8B-B14F-4D97-AF65-F5344CB8AC3E}">
        <p14:creationId xmlns:p14="http://schemas.microsoft.com/office/powerpoint/2010/main" val="40439510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idx="4294967295"/>
          </p:nvPr>
        </p:nvSpPr>
        <p:spPr>
          <a:xfrm>
            <a:off x="-152400" y="914400"/>
            <a:ext cx="8580120" cy="685800"/>
          </a:xfrm>
          <a:prstGeom prst="rect">
            <a:avLst/>
          </a:prstGeom>
        </p:spPr>
        <p:txBody>
          <a:bodyPr/>
          <a:lstStyle/>
          <a:p>
            <a:pPr algn="r"/>
            <a:r>
              <a:rPr lang="ar-AE" sz="3200" b="1" dirty="0" smtClean="0"/>
              <a:t>المحتويات </a:t>
            </a:r>
            <a:endParaRPr lang="en-US" sz="3200" b="1" dirty="0">
              <a:cs typeface="+mn-cs"/>
            </a:endParaRPr>
          </a:p>
        </p:txBody>
      </p:sp>
      <p:cxnSp>
        <p:nvCxnSpPr>
          <p:cNvPr id="6" name="Straight Connector 5"/>
          <p:cNvCxnSpPr/>
          <p:nvPr/>
        </p:nvCxnSpPr>
        <p:spPr>
          <a:xfrm>
            <a:off x="0" y="1447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graphicFrame>
        <p:nvGraphicFramePr>
          <p:cNvPr id="8" name="Table 7"/>
          <p:cNvGraphicFramePr>
            <a:graphicFrameLocks noGrp="1"/>
          </p:cNvGraphicFramePr>
          <p:nvPr>
            <p:extLst>
              <p:ext uri="{D42A27DB-BD31-4B8C-83A1-F6EECF244321}">
                <p14:modId xmlns:p14="http://schemas.microsoft.com/office/powerpoint/2010/main" val="2761302005"/>
              </p:ext>
            </p:extLst>
          </p:nvPr>
        </p:nvGraphicFramePr>
        <p:xfrm>
          <a:off x="457200" y="1600200"/>
          <a:ext cx="8229600" cy="5090160"/>
        </p:xfrm>
        <a:graphic>
          <a:graphicData uri="http://schemas.openxmlformats.org/drawingml/2006/table">
            <a:tbl>
              <a:tblPr firstRow="1" bandRow="1">
                <a:tableStyleId>{2D5ABB26-0587-4C30-8999-92F81FD0307C}</a:tableStyleId>
              </a:tblPr>
              <a:tblGrid>
                <a:gridCol w="8229600"/>
              </a:tblGrid>
              <a:tr h="457200">
                <a:tc>
                  <a:txBody>
                    <a:bodyPr/>
                    <a:lstStyle/>
                    <a:p>
                      <a:pPr marL="0" indent="0" algn="r" rtl="1">
                        <a:buFont typeface="Arial" panose="020B0604020202020204" pitchFamily="34" charset="0"/>
                        <a:buNone/>
                      </a:pPr>
                      <a:r>
                        <a:rPr lang="ar-AE" sz="2200" b="1" u="none" dirty="0" smtClean="0">
                          <a:latin typeface="Sakkal Majalla" panose="02000000000000000000" pitchFamily="2" charset="-78"/>
                          <a:cs typeface="+mn-cs"/>
                        </a:rPr>
                        <a:t>1. ملخص</a:t>
                      </a:r>
                      <a:r>
                        <a:rPr lang="ar-AE" sz="2200" b="1" u="none" baseline="0" dirty="0" smtClean="0">
                          <a:latin typeface="Sakkal Majalla" panose="02000000000000000000" pitchFamily="2" charset="-78"/>
                          <a:cs typeface="+mn-cs"/>
                        </a:rPr>
                        <a:t> الاستبيانات لعام 2016</a:t>
                      </a:r>
                      <a:endParaRPr lang="en-US" sz="2200" b="1" u="none" dirty="0">
                        <a:latin typeface="Sakkal Majalla" panose="02000000000000000000" pitchFamily="2" charset="-78"/>
                        <a:cs typeface="+mn-cs"/>
                      </a:endParaRPr>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r>
              <a:tr h="457200">
                <a:tc>
                  <a:txBody>
                    <a:bodyPr/>
                    <a:lstStyle/>
                    <a:p>
                      <a:pPr marL="0" indent="0" algn="r" rtl="1">
                        <a:buFont typeface="Arial" panose="020B0604020202020204" pitchFamily="34" charset="0"/>
                        <a:buNone/>
                      </a:pPr>
                      <a:r>
                        <a:rPr lang="ar-AE" sz="2200" b="1" u="none" dirty="0" smtClean="0">
                          <a:latin typeface="Sakkal Majalla" panose="02000000000000000000" pitchFamily="2" charset="-78"/>
                          <a:cs typeface="+mn-cs"/>
                        </a:rPr>
                        <a:t>2. استبيانات الرضا عن انظمة بياناتي </a:t>
                      </a:r>
                      <a:endParaRPr lang="en-US" sz="2200" b="1" u="none" dirty="0">
                        <a:latin typeface="Sakkal Majalla" panose="02000000000000000000" pitchFamily="2" charset="-78"/>
                        <a:cs typeface="+mn-cs"/>
                      </a:endParaRPr>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r>
              <a:tr h="0">
                <a:tc>
                  <a:txBody>
                    <a:bodyPr/>
                    <a:lstStyle/>
                    <a:p>
                      <a:pPr marL="285750" indent="-285750" algn="r" rtl="1">
                        <a:buFont typeface="Arial" panose="020B0604020202020204" pitchFamily="34" charset="0"/>
                        <a:buChar char="•"/>
                      </a:pPr>
                      <a:r>
                        <a:rPr lang="ar-AE" sz="1800" b="1" dirty="0" smtClean="0">
                          <a:cs typeface="+mn-cs"/>
                        </a:rPr>
                        <a:t>انظمة بياناتي الموجهة لإدارات الموارد البشرية في الجهات(نظام اجراءات الموارد البشرية، نظام الدعم الفني)</a:t>
                      </a:r>
                      <a:endParaRPr lang="ar-AE" sz="1800" b="1" dirty="0">
                        <a:cs typeface="+mn-cs"/>
                      </a:endParaRPr>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r>
              <a:tr h="0">
                <a:tc>
                  <a:txBody>
                    <a:bodyPr/>
                    <a:lstStyle/>
                    <a:p>
                      <a:pPr marL="285750" marR="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AE" sz="1800" b="1" kern="1200" dirty="0" smtClean="0">
                          <a:solidFill>
                            <a:schemeClr val="tx1"/>
                          </a:solidFill>
                          <a:latin typeface="+mn-lt"/>
                          <a:ea typeface="+mn-ea"/>
                          <a:cs typeface="+mn-cs"/>
                        </a:rPr>
                        <a:t>استبيان الرضا عن نظام التوظيف</a:t>
                      </a:r>
                      <a:r>
                        <a:rPr lang="ar-AE" sz="1800" b="1" kern="1200" baseline="0" dirty="0" smtClean="0">
                          <a:solidFill>
                            <a:schemeClr val="tx1"/>
                          </a:solidFill>
                          <a:latin typeface="+mn-lt"/>
                          <a:ea typeface="+mn-ea"/>
                          <a:cs typeface="+mn-cs"/>
                        </a:rPr>
                        <a:t> الالكتروني</a:t>
                      </a:r>
                      <a:endParaRPr lang="en-US" sz="1800" b="1" kern="1200" dirty="0" smtClean="0">
                        <a:solidFill>
                          <a:schemeClr val="tx1"/>
                        </a:solidFill>
                        <a:latin typeface="+mn-lt"/>
                        <a:ea typeface="+mn-ea"/>
                        <a:cs typeface="+mn-cs"/>
                      </a:endParaRPr>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r>
              <a:tr h="0">
                <a:tc>
                  <a:txBody>
                    <a:bodyPr/>
                    <a:lstStyle/>
                    <a:p>
                      <a:pPr marL="285750" indent="-285750" algn="r" rtl="1">
                        <a:buFont typeface="Arial" panose="020B0604020202020204" pitchFamily="34" charset="0"/>
                        <a:buChar char="•"/>
                      </a:pPr>
                      <a:r>
                        <a:rPr lang="ar-AE" sz="1800" b="1" kern="1200" dirty="0" smtClean="0">
                          <a:solidFill>
                            <a:schemeClr val="tx1"/>
                          </a:solidFill>
                          <a:latin typeface="+mn-lt"/>
                          <a:ea typeface="+mn-ea"/>
                          <a:cs typeface="+mn-cs"/>
                        </a:rPr>
                        <a:t>نظام الخدمة الذاتية </a:t>
                      </a:r>
                      <a:endParaRPr lang="en-US" sz="1800" b="1" kern="1200" dirty="0">
                        <a:solidFill>
                          <a:schemeClr val="tx1"/>
                        </a:solidFill>
                        <a:latin typeface="+mn-lt"/>
                        <a:ea typeface="+mn-ea"/>
                        <a:cs typeface="+mn-cs"/>
                      </a:endParaRPr>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r>
              <a:tr h="0">
                <a:tc>
                  <a:txBody>
                    <a:bodyPr/>
                    <a:lstStyle/>
                    <a:p>
                      <a:pPr marL="285750" indent="-285750" algn="r" rtl="1">
                        <a:buFont typeface="Arial" panose="020B0604020202020204" pitchFamily="34" charset="0"/>
                        <a:buChar char="•"/>
                      </a:pPr>
                      <a:r>
                        <a:rPr lang="ar-AE" sz="1800" b="1" kern="1200" dirty="0" smtClean="0">
                          <a:solidFill>
                            <a:schemeClr val="tx1"/>
                          </a:solidFill>
                          <a:latin typeface="+mn-lt"/>
                          <a:ea typeface="+mn-ea"/>
                          <a:cs typeface="+mn-cs"/>
                        </a:rPr>
                        <a:t>نظام الاشعارات</a:t>
                      </a:r>
                      <a:endParaRPr lang="en-US" sz="1800" b="1" kern="1200" dirty="0">
                        <a:solidFill>
                          <a:schemeClr val="tx1"/>
                        </a:solidFill>
                        <a:latin typeface="+mn-lt"/>
                        <a:ea typeface="+mn-ea"/>
                        <a:cs typeface="+mn-cs"/>
                      </a:endParaRPr>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r>
              <a:tr h="0">
                <a:tc>
                  <a:txBody>
                    <a:bodyPr/>
                    <a:lstStyle/>
                    <a:p>
                      <a:pPr marL="285750" indent="-285750" algn="r" rtl="1">
                        <a:buFont typeface="Arial" panose="020B0604020202020204" pitchFamily="34" charset="0"/>
                        <a:buChar char="•"/>
                      </a:pPr>
                      <a:r>
                        <a:rPr lang="ar-AE" sz="1800" b="1" kern="1200" dirty="0" smtClean="0">
                          <a:solidFill>
                            <a:schemeClr val="tx1"/>
                          </a:solidFill>
                          <a:latin typeface="+mn-lt"/>
                          <a:ea typeface="+mn-ea"/>
                          <a:cs typeface="+mn-cs"/>
                        </a:rPr>
                        <a:t>نظام</a:t>
                      </a:r>
                      <a:r>
                        <a:rPr lang="ar-AE" sz="1800" b="1" kern="1200" baseline="0" dirty="0" smtClean="0">
                          <a:solidFill>
                            <a:schemeClr val="tx1"/>
                          </a:solidFill>
                          <a:latin typeface="+mn-lt"/>
                          <a:ea typeface="+mn-ea"/>
                          <a:cs typeface="+mn-cs"/>
                        </a:rPr>
                        <a:t> الارشفة </a:t>
                      </a:r>
                      <a:endParaRPr lang="en-US" sz="1800" b="1" kern="1200" dirty="0">
                        <a:solidFill>
                          <a:schemeClr val="tx1"/>
                        </a:solidFill>
                        <a:latin typeface="+mn-lt"/>
                        <a:ea typeface="+mn-ea"/>
                        <a:cs typeface="+mn-cs"/>
                      </a:endParaRPr>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r>
              <a:tr h="0">
                <a:tc>
                  <a:txBody>
                    <a:bodyPr/>
                    <a:lstStyle/>
                    <a:p>
                      <a:pPr marL="285750" indent="-285750" algn="r" rtl="1">
                        <a:buFont typeface="Arial" panose="020B0604020202020204" pitchFamily="34" charset="0"/>
                        <a:buChar char="•"/>
                      </a:pPr>
                      <a:r>
                        <a:rPr lang="ar-AE" sz="1800" b="1" kern="1200" dirty="0" smtClean="0">
                          <a:solidFill>
                            <a:schemeClr val="tx1"/>
                          </a:solidFill>
                          <a:latin typeface="+mn-lt"/>
                          <a:ea typeface="+mn-ea"/>
                          <a:cs typeface="+mn-cs"/>
                        </a:rPr>
                        <a:t>الموقع الالكتروني لبياناتي</a:t>
                      </a:r>
                      <a:endParaRPr lang="en-US" sz="1800" b="1" kern="1200" dirty="0">
                        <a:solidFill>
                          <a:schemeClr val="tx1"/>
                        </a:solidFill>
                        <a:latin typeface="+mn-lt"/>
                        <a:ea typeface="+mn-ea"/>
                        <a:cs typeface="+mn-cs"/>
                      </a:endParaRPr>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r>
              <a:tr h="0">
                <a:tc>
                  <a:txBody>
                    <a:bodyPr/>
                    <a:lstStyle/>
                    <a:p>
                      <a:pPr marL="0" marR="0" indent="0" algn="r" defTabSz="914400" rtl="1" eaLnBrk="1" fontAlgn="auto" latinLnBrk="0" hangingPunct="1">
                        <a:lnSpc>
                          <a:spcPct val="100000"/>
                        </a:lnSpc>
                        <a:spcBef>
                          <a:spcPts val="0"/>
                        </a:spcBef>
                        <a:spcAft>
                          <a:spcPts val="0"/>
                        </a:spcAft>
                        <a:buClrTx/>
                        <a:buSzTx/>
                        <a:buFont typeface="Arial" panose="020B0604020202020204" pitchFamily="34" charset="0"/>
                        <a:buNone/>
                        <a:tabLst/>
                        <a:defRPr/>
                      </a:pPr>
                      <a:r>
                        <a:rPr lang="ar-AE" sz="2200" b="1" u="none" kern="1200" dirty="0" smtClean="0">
                          <a:solidFill>
                            <a:schemeClr val="tx1"/>
                          </a:solidFill>
                          <a:latin typeface="Sakkal Majalla" panose="02000000000000000000" pitchFamily="2" charset="-78"/>
                          <a:ea typeface="+mn-ea"/>
                          <a:cs typeface="+mn-cs"/>
                        </a:rPr>
                        <a:t>3. الرضا عن نظام ادارة الاداء</a:t>
                      </a:r>
                      <a:endParaRPr lang="en-US" sz="2200" b="1" u="none" kern="1200" dirty="0" smtClean="0">
                        <a:solidFill>
                          <a:schemeClr val="tx1"/>
                        </a:solidFill>
                        <a:latin typeface="Sakkal Majalla" panose="02000000000000000000" pitchFamily="2" charset="-78"/>
                        <a:ea typeface="+mn-ea"/>
                        <a:cs typeface="+mn-cs"/>
                      </a:endParaRPr>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r>
              <a:tr h="0">
                <a:tc>
                  <a:txBody>
                    <a:bodyPr/>
                    <a:lstStyle/>
                    <a:p>
                      <a:pPr marL="0" marR="0" indent="0" algn="r" defTabSz="914400" rtl="1" eaLnBrk="1" fontAlgn="auto" latinLnBrk="0" hangingPunct="1">
                        <a:lnSpc>
                          <a:spcPct val="100000"/>
                        </a:lnSpc>
                        <a:spcBef>
                          <a:spcPts val="0"/>
                        </a:spcBef>
                        <a:spcAft>
                          <a:spcPts val="0"/>
                        </a:spcAft>
                        <a:buClrTx/>
                        <a:buSzTx/>
                        <a:buFont typeface="Arial" panose="020B0604020202020204" pitchFamily="34" charset="0"/>
                        <a:buNone/>
                        <a:tabLst/>
                        <a:defRPr/>
                      </a:pPr>
                      <a:r>
                        <a:rPr lang="ar-AE" sz="2200" b="1" u="none" kern="1200" dirty="0" smtClean="0">
                          <a:solidFill>
                            <a:schemeClr val="tx1"/>
                          </a:solidFill>
                          <a:latin typeface="Sakkal Majalla" panose="02000000000000000000" pitchFamily="2" charset="-78"/>
                          <a:ea typeface="+mn-ea"/>
                          <a:cs typeface="+mn-cs"/>
                        </a:rPr>
                        <a:t>4. نظام التدريب و التطوير</a:t>
                      </a:r>
                      <a:endParaRPr lang="en-US" sz="2200" b="1" u="none" kern="1200" dirty="0" smtClean="0">
                        <a:solidFill>
                          <a:schemeClr val="tx1"/>
                        </a:solidFill>
                        <a:latin typeface="Sakkal Majalla" panose="02000000000000000000" pitchFamily="2" charset="-78"/>
                        <a:ea typeface="+mn-ea"/>
                        <a:cs typeface="+mn-cs"/>
                      </a:endParaRPr>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r>
              <a:tr h="0">
                <a:tc>
                  <a:txBody>
                    <a:bodyPr/>
                    <a:lstStyle/>
                    <a:p>
                      <a:pPr marL="0" marR="0" indent="0" algn="r" defTabSz="914400" rtl="1" eaLnBrk="1" fontAlgn="auto" latinLnBrk="0" hangingPunct="1">
                        <a:lnSpc>
                          <a:spcPct val="100000"/>
                        </a:lnSpc>
                        <a:spcBef>
                          <a:spcPts val="0"/>
                        </a:spcBef>
                        <a:spcAft>
                          <a:spcPts val="0"/>
                        </a:spcAft>
                        <a:buClrTx/>
                        <a:buSzTx/>
                        <a:buFont typeface="Arial" panose="020B0604020202020204" pitchFamily="34" charset="0"/>
                        <a:buNone/>
                        <a:tabLst/>
                        <a:defRPr/>
                      </a:pPr>
                      <a:r>
                        <a:rPr lang="ar-AE" sz="2200" b="1" u="none" kern="1200" dirty="0" smtClean="0">
                          <a:solidFill>
                            <a:schemeClr val="tx1"/>
                          </a:solidFill>
                          <a:latin typeface="Sakkal Majalla" panose="02000000000000000000" pitchFamily="2" charset="-78"/>
                          <a:ea typeface="+mn-ea"/>
                          <a:cs typeface="+mn-cs"/>
                        </a:rPr>
                        <a:t>5. لاستفسارات القانونية و </a:t>
                      </a:r>
                      <a:r>
                        <a:rPr lang="en-US" sz="2200" b="1" u="none" kern="1200" dirty="0" smtClean="0">
                          <a:solidFill>
                            <a:schemeClr val="tx1"/>
                          </a:solidFill>
                          <a:latin typeface="Sakkal Majalla" panose="02000000000000000000" pitchFamily="2" charset="-78"/>
                          <a:ea typeface="+mn-ea"/>
                          <a:cs typeface="+mn-cs"/>
                        </a:rPr>
                        <a:t>OPA</a:t>
                      </a:r>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r>
              <a:tr h="0">
                <a:tc>
                  <a:txBody>
                    <a:bodyPr/>
                    <a:lstStyle/>
                    <a:p>
                      <a:pPr marL="0" marR="0" indent="0" algn="r" defTabSz="914400" rtl="1" eaLnBrk="1" fontAlgn="auto" latinLnBrk="0" hangingPunct="1">
                        <a:lnSpc>
                          <a:spcPct val="100000"/>
                        </a:lnSpc>
                        <a:spcBef>
                          <a:spcPts val="0"/>
                        </a:spcBef>
                        <a:spcAft>
                          <a:spcPts val="0"/>
                        </a:spcAft>
                        <a:buClrTx/>
                        <a:buSzTx/>
                        <a:buFont typeface="Arial" panose="020B0604020202020204" pitchFamily="34" charset="0"/>
                        <a:buNone/>
                        <a:tabLst/>
                        <a:defRPr/>
                      </a:pPr>
                      <a:r>
                        <a:rPr lang="ar-AE" sz="2200" b="1" u="none" kern="1200" dirty="0" smtClean="0">
                          <a:solidFill>
                            <a:schemeClr val="tx1"/>
                          </a:solidFill>
                          <a:latin typeface="Sakkal Majalla" panose="02000000000000000000" pitchFamily="2" charset="-78"/>
                          <a:ea typeface="+mn-ea"/>
                          <a:cs typeface="+mn-cs"/>
                        </a:rPr>
                        <a:t>6. الرضا عن الخدمات المشتركة</a:t>
                      </a:r>
                      <a:endParaRPr lang="en-US" sz="2200" b="1" u="none" kern="1200" dirty="0" smtClean="0">
                        <a:solidFill>
                          <a:schemeClr val="tx1"/>
                        </a:solidFill>
                        <a:latin typeface="Sakkal Majalla" panose="02000000000000000000" pitchFamily="2" charset="-78"/>
                        <a:ea typeface="+mn-ea"/>
                        <a:cs typeface="+mn-cs"/>
                      </a:endParaRPr>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r>
            </a:tbl>
          </a:graphicData>
        </a:graphic>
      </p:graphicFrame>
    </p:spTree>
    <p:extLst>
      <p:ext uri="{BB962C8B-B14F-4D97-AF65-F5344CB8AC3E}">
        <p14:creationId xmlns:p14="http://schemas.microsoft.com/office/powerpoint/2010/main" val="13125563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0" y="1066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graphicFrame>
        <p:nvGraphicFramePr>
          <p:cNvPr id="6" name="Chart 5"/>
          <p:cNvGraphicFramePr>
            <a:graphicFrameLocks/>
          </p:cNvGraphicFramePr>
          <p:nvPr>
            <p:extLst>
              <p:ext uri="{D42A27DB-BD31-4B8C-83A1-F6EECF244321}">
                <p14:modId xmlns:p14="http://schemas.microsoft.com/office/powerpoint/2010/main" val="3950745221"/>
              </p:ext>
            </p:extLst>
          </p:nvPr>
        </p:nvGraphicFramePr>
        <p:xfrm>
          <a:off x="381000" y="1257300"/>
          <a:ext cx="7772400" cy="5029200"/>
        </p:xfrm>
        <a:graphic>
          <a:graphicData uri="http://schemas.openxmlformats.org/drawingml/2006/chart">
            <c:chart xmlns:c="http://schemas.openxmlformats.org/drawingml/2006/chart" xmlns:r="http://schemas.openxmlformats.org/officeDocument/2006/relationships" r:id="rId2"/>
          </a:graphicData>
        </a:graphic>
      </p:graphicFrame>
      <p:sp>
        <p:nvSpPr>
          <p:cNvPr id="8" name="Pentagon 7"/>
          <p:cNvSpPr/>
          <p:nvPr/>
        </p:nvSpPr>
        <p:spPr>
          <a:xfrm rot="5400000">
            <a:off x="5981700" y="3543300"/>
            <a:ext cx="5410200" cy="457200"/>
          </a:xfrm>
          <a:prstGeom prst="homePlate">
            <a:avLst/>
          </a:prstGeom>
          <a:solidFill>
            <a:schemeClr val="accent4">
              <a:lumMod val="40000"/>
              <a:lumOff val="6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8409801" y="1219200"/>
            <a:ext cx="492443" cy="4953000"/>
          </a:xfrm>
          <a:prstGeom prst="rect">
            <a:avLst/>
          </a:prstGeom>
          <a:noFill/>
        </p:spPr>
        <p:txBody>
          <a:bodyPr vert="vert270" wrap="square" rtlCol="0">
            <a:spAutoFit/>
          </a:bodyPr>
          <a:lstStyle/>
          <a:p>
            <a:pPr algn="ctr"/>
            <a:r>
              <a:rPr lang="ar-AE" sz="2000" b="1" dirty="0" smtClean="0">
                <a:solidFill>
                  <a:schemeClr val="bg1"/>
                </a:solidFill>
              </a:rPr>
              <a:t>الرضا عن نظام الخدمة الذاتية</a:t>
            </a:r>
            <a:endParaRPr lang="en-US" sz="2000" b="1" dirty="0">
              <a:solidFill>
                <a:schemeClr val="bg1"/>
              </a:solidFill>
            </a:endParaRPr>
          </a:p>
        </p:txBody>
      </p:sp>
    </p:spTree>
    <p:extLst>
      <p:ext uri="{BB962C8B-B14F-4D97-AF65-F5344CB8AC3E}">
        <p14:creationId xmlns:p14="http://schemas.microsoft.com/office/powerpoint/2010/main" val="10096064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a:off x="0" y="1066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sp>
        <p:nvSpPr>
          <p:cNvPr id="5" name="Pentagon 4"/>
          <p:cNvSpPr/>
          <p:nvPr/>
        </p:nvSpPr>
        <p:spPr>
          <a:xfrm rot="5400000">
            <a:off x="5981700" y="3543300"/>
            <a:ext cx="5410200" cy="457200"/>
          </a:xfrm>
          <a:prstGeom prst="homePlate">
            <a:avLst/>
          </a:prstGeom>
          <a:solidFill>
            <a:schemeClr val="accent4">
              <a:lumMod val="40000"/>
              <a:lumOff val="6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8409801" y="1219200"/>
            <a:ext cx="492443" cy="4953000"/>
          </a:xfrm>
          <a:prstGeom prst="rect">
            <a:avLst/>
          </a:prstGeom>
          <a:noFill/>
        </p:spPr>
        <p:txBody>
          <a:bodyPr vert="vert270" wrap="square" rtlCol="0">
            <a:spAutoFit/>
          </a:bodyPr>
          <a:lstStyle/>
          <a:p>
            <a:pPr algn="ctr"/>
            <a:r>
              <a:rPr lang="ar-AE" sz="2000" b="1" dirty="0" smtClean="0">
                <a:solidFill>
                  <a:schemeClr val="bg1"/>
                </a:solidFill>
              </a:rPr>
              <a:t>الرضا عن نظام الخدمة الذاتية</a:t>
            </a:r>
            <a:endParaRPr lang="en-US" sz="2000" b="1" dirty="0">
              <a:solidFill>
                <a:schemeClr val="bg1"/>
              </a:solidFill>
            </a:endParaRPr>
          </a:p>
        </p:txBody>
      </p:sp>
      <p:graphicFrame>
        <p:nvGraphicFramePr>
          <p:cNvPr id="8" name="Chart 7"/>
          <p:cNvGraphicFramePr>
            <a:graphicFrameLocks/>
          </p:cNvGraphicFramePr>
          <p:nvPr>
            <p:extLst>
              <p:ext uri="{D42A27DB-BD31-4B8C-83A1-F6EECF244321}">
                <p14:modId xmlns:p14="http://schemas.microsoft.com/office/powerpoint/2010/main" val="2495161762"/>
              </p:ext>
            </p:extLst>
          </p:nvPr>
        </p:nvGraphicFramePr>
        <p:xfrm>
          <a:off x="228600" y="1219200"/>
          <a:ext cx="8001000" cy="5257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680961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ntagon 3"/>
          <p:cNvSpPr/>
          <p:nvPr/>
        </p:nvSpPr>
        <p:spPr>
          <a:xfrm rot="5400000">
            <a:off x="5981700" y="3543300"/>
            <a:ext cx="5410200" cy="457200"/>
          </a:xfrm>
          <a:prstGeom prst="homePlate">
            <a:avLst/>
          </a:prstGeom>
          <a:solidFill>
            <a:srgbClr val="B68A35"/>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rot="16200000">
            <a:off x="6210249" y="3358537"/>
            <a:ext cx="4953101" cy="400110"/>
          </a:xfrm>
          <a:prstGeom prst="rect">
            <a:avLst/>
          </a:prstGeom>
        </p:spPr>
        <p:txBody>
          <a:bodyPr wrap="square">
            <a:spAutoFit/>
          </a:bodyPr>
          <a:lstStyle/>
          <a:p>
            <a:pPr algn="ctr">
              <a:defRPr sz="1680" b="1" i="0" u="none" strike="noStrike" kern="1200" baseline="0">
                <a:solidFill>
                  <a:prstClr val="black"/>
                </a:solidFill>
                <a:latin typeface="Garamond" panose="02020404030301010803" pitchFamily="18" charset="0"/>
                <a:ea typeface="+mn-ea"/>
                <a:cs typeface="+mn-cs"/>
              </a:defRPr>
            </a:pPr>
            <a:r>
              <a:rPr lang="ar-AE" sz="2000" dirty="0" smtClean="0">
                <a:solidFill>
                  <a:schemeClr val="bg1"/>
                </a:solidFill>
              </a:rPr>
              <a:t>قنوات التواص المفضلة</a:t>
            </a:r>
            <a:endParaRPr lang="en-US" sz="2000" dirty="0">
              <a:solidFill>
                <a:schemeClr val="bg1"/>
              </a:solidFill>
            </a:endParaRPr>
          </a:p>
        </p:txBody>
      </p:sp>
      <p:cxnSp>
        <p:nvCxnSpPr>
          <p:cNvPr id="7" name="Straight Connector 6"/>
          <p:cNvCxnSpPr/>
          <p:nvPr/>
        </p:nvCxnSpPr>
        <p:spPr>
          <a:xfrm>
            <a:off x="0" y="1066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graphicFrame>
        <p:nvGraphicFramePr>
          <p:cNvPr id="11" name="Chart 10"/>
          <p:cNvGraphicFramePr>
            <a:graphicFrameLocks/>
          </p:cNvGraphicFramePr>
          <p:nvPr>
            <p:extLst>
              <p:ext uri="{D42A27DB-BD31-4B8C-83A1-F6EECF244321}">
                <p14:modId xmlns:p14="http://schemas.microsoft.com/office/powerpoint/2010/main" val="1476762900"/>
              </p:ext>
            </p:extLst>
          </p:nvPr>
        </p:nvGraphicFramePr>
        <p:xfrm>
          <a:off x="381000" y="1219200"/>
          <a:ext cx="7924800" cy="5257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219521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entagon 6"/>
          <p:cNvSpPr/>
          <p:nvPr/>
        </p:nvSpPr>
        <p:spPr>
          <a:xfrm rot="5400000">
            <a:off x="5981700" y="3543300"/>
            <a:ext cx="5410200" cy="457200"/>
          </a:xfrm>
          <a:prstGeom prst="homePlate">
            <a:avLst/>
          </a:prstGeom>
          <a:solidFill>
            <a:schemeClr val="accent4">
              <a:lumMod val="40000"/>
              <a:lumOff val="6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8409801" y="1219200"/>
            <a:ext cx="492443" cy="4953000"/>
          </a:xfrm>
          <a:prstGeom prst="rect">
            <a:avLst/>
          </a:prstGeom>
          <a:noFill/>
        </p:spPr>
        <p:txBody>
          <a:bodyPr vert="vert270" wrap="square" rtlCol="0">
            <a:spAutoFit/>
          </a:bodyPr>
          <a:lstStyle/>
          <a:p>
            <a:pPr algn="ctr"/>
            <a:r>
              <a:rPr lang="ar-AE" sz="2000" b="1" dirty="0" smtClean="0">
                <a:solidFill>
                  <a:schemeClr val="bg1"/>
                </a:solidFill>
              </a:rPr>
              <a:t>اهم ملاحظات الواردة</a:t>
            </a:r>
            <a:endParaRPr lang="en-US" sz="2000" b="1" dirty="0">
              <a:solidFill>
                <a:schemeClr val="bg1"/>
              </a:solidFill>
            </a:endParaRPr>
          </a:p>
        </p:txBody>
      </p:sp>
      <p:cxnSp>
        <p:nvCxnSpPr>
          <p:cNvPr id="9" name="Straight Connector 8"/>
          <p:cNvCxnSpPr/>
          <p:nvPr/>
        </p:nvCxnSpPr>
        <p:spPr>
          <a:xfrm>
            <a:off x="0" y="1066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419100" y="1952685"/>
            <a:ext cx="7879080" cy="4524315"/>
          </a:xfrm>
          <a:prstGeom prst="rect">
            <a:avLst/>
          </a:prstGeom>
          <a:noFill/>
        </p:spPr>
        <p:txBody>
          <a:bodyPr wrap="square" rtlCol="0">
            <a:spAutoFit/>
          </a:bodyPr>
          <a:lstStyle/>
          <a:p>
            <a:pPr marL="342900" indent="-342900" algn="just" rtl="1">
              <a:lnSpc>
                <a:spcPct val="150000"/>
              </a:lnSpc>
              <a:buAutoNum type="arabicPeriod"/>
            </a:pPr>
            <a:r>
              <a:rPr lang="ar-AE" sz="2400" dirty="0" smtClean="0"/>
              <a:t>مرونة الانظمة:  </a:t>
            </a:r>
            <a:r>
              <a:rPr lang="ar-AE" sz="2400" dirty="0"/>
              <a:t>بحيث لا يمكن إعادة رفع الطلب في حال وجود خطأ وتم رفضها، وعملية التصحيح معقدة وغير </a:t>
            </a:r>
            <a:r>
              <a:rPr lang="ar-AE" sz="2400" dirty="0" smtClean="0"/>
              <a:t>واضحة</a:t>
            </a:r>
          </a:p>
          <a:p>
            <a:pPr marL="342900" indent="-342900" algn="just" rtl="1">
              <a:lnSpc>
                <a:spcPct val="150000"/>
              </a:lnSpc>
              <a:buAutoNum type="arabicPeriod"/>
            </a:pPr>
            <a:r>
              <a:rPr lang="ar-AE" sz="2400" dirty="0"/>
              <a:t>تفعيل خاصة الرجوع عن </a:t>
            </a:r>
            <a:r>
              <a:rPr lang="ar-AE" sz="2400" dirty="0" smtClean="0"/>
              <a:t>الاجراءات في حالة الادخال الخاطئ</a:t>
            </a:r>
          </a:p>
          <a:p>
            <a:pPr marL="342900" indent="-342900" algn="just" rtl="1">
              <a:lnSpc>
                <a:spcPct val="150000"/>
              </a:lnSpc>
              <a:buAutoNum type="arabicPeriod"/>
            </a:pPr>
            <a:r>
              <a:rPr lang="ar-AE" sz="2400" dirty="0" smtClean="0"/>
              <a:t>اضافة </a:t>
            </a:r>
            <a:r>
              <a:rPr lang="ar-AE" sz="2400" dirty="0"/>
              <a:t>مجموعه من الفيديوهات </a:t>
            </a:r>
            <a:r>
              <a:rPr lang="ar-AE" sz="2400" dirty="0" smtClean="0"/>
              <a:t>السريعة </a:t>
            </a:r>
            <a:r>
              <a:rPr lang="ar-AE" sz="2400" dirty="0"/>
              <a:t>50 ثانيه لشرح وتوضيح بعض خصائص وخدمات النظام والتطبيق الذكي </a:t>
            </a:r>
            <a:r>
              <a:rPr lang="ar-AE" sz="2400" dirty="0" smtClean="0"/>
              <a:t>الرئيسية</a:t>
            </a:r>
          </a:p>
          <a:p>
            <a:pPr marL="342900" indent="-342900" algn="just" rtl="1">
              <a:lnSpc>
                <a:spcPct val="150000"/>
              </a:lnSpc>
              <a:buAutoNum type="arabicPeriod"/>
            </a:pPr>
            <a:r>
              <a:rPr lang="ar-AE" sz="2400" dirty="0" smtClean="0"/>
              <a:t>اضافة </a:t>
            </a:r>
            <a:r>
              <a:rPr lang="ar-AE" sz="2400" dirty="0"/>
              <a:t>قناة </a:t>
            </a:r>
            <a:r>
              <a:rPr lang="ar-AE" sz="2400" dirty="0" err="1"/>
              <a:t>الواتس</a:t>
            </a:r>
            <a:r>
              <a:rPr lang="ar-AE" sz="2400" dirty="0"/>
              <a:t> اب للدعم </a:t>
            </a:r>
            <a:r>
              <a:rPr lang="ar-AE" sz="2400" dirty="0" smtClean="0"/>
              <a:t>الفني</a:t>
            </a:r>
          </a:p>
          <a:p>
            <a:pPr marL="342900" indent="-342900" algn="just" rtl="1">
              <a:lnSpc>
                <a:spcPct val="150000"/>
              </a:lnSpc>
              <a:buAutoNum type="arabicPeriod"/>
            </a:pPr>
            <a:r>
              <a:rPr lang="ar-AE" sz="2400" dirty="0" smtClean="0"/>
              <a:t>إضافة </a:t>
            </a:r>
            <a:r>
              <a:rPr lang="en-US" sz="2400" dirty="0" smtClean="0"/>
              <a:t>Pop </a:t>
            </a:r>
            <a:r>
              <a:rPr lang="en-US" sz="2400" dirty="0"/>
              <a:t>up Alerts</a:t>
            </a:r>
            <a:r>
              <a:rPr lang="en-US" sz="2400" dirty="0" smtClean="0"/>
              <a:t>)</a:t>
            </a:r>
            <a:r>
              <a:rPr lang="ar-AE" sz="2400" dirty="0" smtClean="0"/>
              <a:t>) في </a:t>
            </a:r>
            <a:r>
              <a:rPr lang="ar-AE" sz="2400" dirty="0"/>
              <a:t>الخانات التي تعبأ فيها البيانات لوجود لبس عند </a:t>
            </a:r>
            <a:r>
              <a:rPr lang="ar-AE" sz="2400" dirty="0" smtClean="0"/>
              <a:t>البعض </a:t>
            </a:r>
            <a:r>
              <a:rPr lang="ar-AE" sz="2400" dirty="0"/>
              <a:t>حيث تتعطل العملية بسبب الإدخال الخاطئ لبعض البيانات </a:t>
            </a:r>
            <a:endParaRPr lang="en-US" sz="2400" b="1" dirty="0" smtClean="0"/>
          </a:p>
        </p:txBody>
      </p:sp>
      <p:sp>
        <p:nvSpPr>
          <p:cNvPr id="6" name="TextBox 5"/>
          <p:cNvSpPr txBox="1"/>
          <p:nvPr/>
        </p:nvSpPr>
        <p:spPr>
          <a:xfrm>
            <a:off x="1920240" y="1376065"/>
            <a:ext cx="4876800" cy="461665"/>
          </a:xfrm>
          <a:prstGeom prst="rect">
            <a:avLst/>
          </a:prstGeom>
          <a:noFill/>
        </p:spPr>
        <p:txBody>
          <a:bodyPr wrap="square" rtlCol="0">
            <a:spAutoFit/>
          </a:bodyPr>
          <a:lstStyle/>
          <a:p>
            <a:pPr algn="ctr"/>
            <a:r>
              <a:rPr lang="ar-AE" sz="2400" b="1" u="sng" dirty="0" smtClean="0"/>
              <a:t>بعض ملاحظات المستخدمين </a:t>
            </a:r>
            <a:endParaRPr lang="en-US" sz="2400" b="1" u="sng" dirty="0"/>
          </a:p>
        </p:txBody>
      </p:sp>
    </p:spTree>
    <p:extLst>
      <p:ext uri="{BB962C8B-B14F-4D97-AF65-F5344CB8AC3E}">
        <p14:creationId xmlns:p14="http://schemas.microsoft.com/office/powerpoint/2010/main" val="6925441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entagon 6"/>
          <p:cNvSpPr/>
          <p:nvPr/>
        </p:nvSpPr>
        <p:spPr>
          <a:xfrm rot="5400000">
            <a:off x="5981700" y="3543300"/>
            <a:ext cx="5410200" cy="457200"/>
          </a:xfrm>
          <a:prstGeom prst="homePlate">
            <a:avLst/>
          </a:prstGeom>
          <a:solidFill>
            <a:schemeClr val="accent4">
              <a:lumMod val="40000"/>
              <a:lumOff val="6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8409801" y="1219200"/>
            <a:ext cx="492443" cy="4953000"/>
          </a:xfrm>
          <a:prstGeom prst="rect">
            <a:avLst/>
          </a:prstGeom>
          <a:noFill/>
        </p:spPr>
        <p:txBody>
          <a:bodyPr vert="vert270" wrap="square" rtlCol="0">
            <a:spAutoFit/>
          </a:bodyPr>
          <a:lstStyle/>
          <a:p>
            <a:pPr algn="ctr"/>
            <a:r>
              <a:rPr lang="ar-AE" sz="2000" b="1" dirty="0" smtClean="0">
                <a:solidFill>
                  <a:schemeClr val="bg1"/>
                </a:solidFill>
              </a:rPr>
              <a:t>الرضا عن نظام الارشفة </a:t>
            </a:r>
            <a:endParaRPr lang="en-US" sz="2000" b="1" dirty="0">
              <a:solidFill>
                <a:schemeClr val="bg1"/>
              </a:solidFill>
            </a:endParaRPr>
          </a:p>
        </p:txBody>
      </p:sp>
      <p:cxnSp>
        <p:nvCxnSpPr>
          <p:cNvPr id="9" name="Straight Connector 8"/>
          <p:cNvCxnSpPr/>
          <p:nvPr/>
        </p:nvCxnSpPr>
        <p:spPr>
          <a:xfrm>
            <a:off x="0" y="1066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graphicFrame>
        <p:nvGraphicFramePr>
          <p:cNvPr id="5" name="Chart 4"/>
          <p:cNvGraphicFramePr>
            <a:graphicFrameLocks/>
          </p:cNvGraphicFramePr>
          <p:nvPr>
            <p:extLst>
              <p:ext uri="{D42A27DB-BD31-4B8C-83A1-F6EECF244321}">
                <p14:modId xmlns:p14="http://schemas.microsoft.com/office/powerpoint/2010/main" val="1145052355"/>
              </p:ext>
            </p:extLst>
          </p:nvPr>
        </p:nvGraphicFramePr>
        <p:xfrm>
          <a:off x="762000" y="1371600"/>
          <a:ext cx="7315200" cy="4648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072603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entagon 6"/>
          <p:cNvSpPr/>
          <p:nvPr/>
        </p:nvSpPr>
        <p:spPr>
          <a:xfrm rot="5400000">
            <a:off x="5981700" y="3543300"/>
            <a:ext cx="5410200" cy="457200"/>
          </a:xfrm>
          <a:prstGeom prst="homePlate">
            <a:avLst/>
          </a:prstGeom>
          <a:solidFill>
            <a:schemeClr val="accent4">
              <a:lumMod val="40000"/>
              <a:lumOff val="6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8409801" y="1219200"/>
            <a:ext cx="492443" cy="4953000"/>
          </a:xfrm>
          <a:prstGeom prst="rect">
            <a:avLst/>
          </a:prstGeom>
          <a:noFill/>
        </p:spPr>
        <p:txBody>
          <a:bodyPr vert="vert270" wrap="square" rtlCol="0">
            <a:spAutoFit/>
          </a:bodyPr>
          <a:lstStyle/>
          <a:p>
            <a:pPr algn="ctr"/>
            <a:r>
              <a:rPr lang="ar-AE" sz="2000" b="1" dirty="0">
                <a:solidFill>
                  <a:schemeClr val="bg1"/>
                </a:solidFill>
              </a:rPr>
              <a:t>الرضا عن نظام الارشفة </a:t>
            </a:r>
            <a:endParaRPr lang="en-US" sz="2000" b="1" dirty="0">
              <a:solidFill>
                <a:schemeClr val="bg1"/>
              </a:solidFill>
            </a:endParaRPr>
          </a:p>
        </p:txBody>
      </p:sp>
      <p:cxnSp>
        <p:nvCxnSpPr>
          <p:cNvPr id="9" name="Straight Connector 8"/>
          <p:cNvCxnSpPr/>
          <p:nvPr/>
        </p:nvCxnSpPr>
        <p:spPr>
          <a:xfrm>
            <a:off x="0" y="1066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graphicFrame>
        <p:nvGraphicFramePr>
          <p:cNvPr id="6" name="Chart 5"/>
          <p:cNvGraphicFramePr>
            <a:graphicFrameLocks/>
          </p:cNvGraphicFramePr>
          <p:nvPr>
            <p:extLst>
              <p:ext uri="{D42A27DB-BD31-4B8C-83A1-F6EECF244321}">
                <p14:modId xmlns:p14="http://schemas.microsoft.com/office/powerpoint/2010/main" val="2541047171"/>
              </p:ext>
            </p:extLst>
          </p:nvPr>
        </p:nvGraphicFramePr>
        <p:xfrm>
          <a:off x="380999" y="1219200"/>
          <a:ext cx="8028801" cy="5105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93379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entagon 6"/>
          <p:cNvSpPr/>
          <p:nvPr/>
        </p:nvSpPr>
        <p:spPr>
          <a:xfrm rot="5400000">
            <a:off x="5981700" y="3543300"/>
            <a:ext cx="5410200" cy="457200"/>
          </a:xfrm>
          <a:prstGeom prst="homePlate">
            <a:avLst/>
          </a:prstGeom>
          <a:solidFill>
            <a:schemeClr val="accent4">
              <a:lumMod val="40000"/>
              <a:lumOff val="6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8409801" y="1219200"/>
            <a:ext cx="492443" cy="4953000"/>
          </a:xfrm>
          <a:prstGeom prst="rect">
            <a:avLst/>
          </a:prstGeom>
          <a:noFill/>
        </p:spPr>
        <p:txBody>
          <a:bodyPr vert="vert270" wrap="square" rtlCol="0">
            <a:spAutoFit/>
          </a:bodyPr>
          <a:lstStyle/>
          <a:p>
            <a:pPr algn="ctr"/>
            <a:r>
              <a:rPr lang="ar-AE" sz="2000" b="1" dirty="0" smtClean="0">
                <a:solidFill>
                  <a:schemeClr val="bg1"/>
                </a:solidFill>
              </a:rPr>
              <a:t>اهم ملاحظات الواردة</a:t>
            </a:r>
            <a:endParaRPr lang="en-US" sz="2000" b="1" dirty="0">
              <a:solidFill>
                <a:schemeClr val="bg1"/>
              </a:solidFill>
            </a:endParaRPr>
          </a:p>
        </p:txBody>
      </p:sp>
      <p:cxnSp>
        <p:nvCxnSpPr>
          <p:cNvPr id="9" name="Straight Connector 8"/>
          <p:cNvCxnSpPr/>
          <p:nvPr/>
        </p:nvCxnSpPr>
        <p:spPr>
          <a:xfrm>
            <a:off x="0" y="1066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472440" y="2133600"/>
            <a:ext cx="7391400" cy="3416320"/>
          </a:xfrm>
          <a:prstGeom prst="rect">
            <a:avLst/>
          </a:prstGeom>
          <a:noFill/>
        </p:spPr>
        <p:txBody>
          <a:bodyPr wrap="square" rtlCol="0">
            <a:spAutoFit/>
          </a:bodyPr>
          <a:lstStyle/>
          <a:p>
            <a:pPr marL="342900" indent="-342900" algn="just" rtl="1">
              <a:lnSpc>
                <a:spcPct val="150000"/>
              </a:lnSpc>
              <a:buAutoNum type="arabicPeriod"/>
            </a:pPr>
            <a:r>
              <a:rPr lang="ar-AE" sz="2400" dirty="0" smtClean="0"/>
              <a:t>توسيع </a:t>
            </a:r>
            <a:r>
              <a:rPr lang="ar-AE" sz="2400" dirty="0"/>
              <a:t>في عملية الارشفة وليس التقيد بمستندات بعينها مثل توثيق الاعمال القديمة والحديثة وخاصة مثل الاعمال الفنية والمتخصصة للموظفين بكافة </a:t>
            </a:r>
            <a:r>
              <a:rPr lang="ar-AE" sz="2400" dirty="0" smtClean="0"/>
              <a:t>التخصصات.</a:t>
            </a:r>
            <a:endParaRPr lang="ar-AE" sz="2400" dirty="0"/>
          </a:p>
          <a:p>
            <a:pPr marL="342900" indent="-342900" algn="just" rtl="1">
              <a:lnSpc>
                <a:spcPct val="150000"/>
              </a:lnSpc>
              <a:buAutoNum type="arabicPeriod"/>
            </a:pPr>
            <a:r>
              <a:rPr lang="ar-AE" sz="2400" dirty="0"/>
              <a:t>استخدام ترجمة انجليزية افضل للقوائم</a:t>
            </a:r>
          </a:p>
          <a:p>
            <a:pPr marL="342900" indent="-342900" algn="just" rtl="1">
              <a:lnSpc>
                <a:spcPct val="150000"/>
              </a:lnSpc>
              <a:buAutoNum type="arabicPeriod"/>
            </a:pPr>
            <a:r>
              <a:rPr lang="ar-AE" sz="2400" dirty="0" smtClean="0"/>
              <a:t>زيادة سعة حجم </a:t>
            </a:r>
            <a:r>
              <a:rPr lang="ar-AE" sz="2400" dirty="0"/>
              <a:t>الملفات المرفقة </a:t>
            </a:r>
            <a:r>
              <a:rPr lang="ar-AE" sz="2400" dirty="0" smtClean="0"/>
              <a:t>حيث انها محددة </a:t>
            </a:r>
            <a:r>
              <a:rPr lang="ar-AE" sz="2400" dirty="0"/>
              <a:t>مما يصعب على الموظف ارفاق الملفات </a:t>
            </a:r>
            <a:endParaRPr lang="en-US" sz="2400" dirty="0"/>
          </a:p>
        </p:txBody>
      </p:sp>
      <p:sp>
        <p:nvSpPr>
          <p:cNvPr id="6" name="TextBox 5"/>
          <p:cNvSpPr txBox="1"/>
          <p:nvPr/>
        </p:nvSpPr>
        <p:spPr>
          <a:xfrm>
            <a:off x="1920240" y="1376065"/>
            <a:ext cx="4876800" cy="461665"/>
          </a:xfrm>
          <a:prstGeom prst="rect">
            <a:avLst/>
          </a:prstGeom>
          <a:noFill/>
        </p:spPr>
        <p:txBody>
          <a:bodyPr wrap="square" rtlCol="0">
            <a:spAutoFit/>
          </a:bodyPr>
          <a:lstStyle/>
          <a:p>
            <a:pPr algn="ctr"/>
            <a:r>
              <a:rPr lang="ar-AE" sz="2400" b="1" u="sng" dirty="0" smtClean="0"/>
              <a:t>بعض ملاحظات المستخدمين </a:t>
            </a:r>
            <a:endParaRPr lang="en-US" sz="2400" b="1" u="sng" dirty="0"/>
          </a:p>
        </p:txBody>
      </p:sp>
    </p:spTree>
    <p:extLst>
      <p:ext uri="{BB962C8B-B14F-4D97-AF65-F5344CB8AC3E}">
        <p14:creationId xmlns:p14="http://schemas.microsoft.com/office/powerpoint/2010/main" val="6390944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entagon 6"/>
          <p:cNvSpPr/>
          <p:nvPr/>
        </p:nvSpPr>
        <p:spPr>
          <a:xfrm rot="5400000">
            <a:off x="5981700" y="3543300"/>
            <a:ext cx="5410200" cy="457200"/>
          </a:xfrm>
          <a:prstGeom prst="homePlate">
            <a:avLst/>
          </a:prstGeom>
          <a:solidFill>
            <a:schemeClr val="accent4">
              <a:lumMod val="40000"/>
              <a:lumOff val="6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8409801" y="1219200"/>
            <a:ext cx="492443" cy="4953000"/>
          </a:xfrm>
          <a:prstGeom prst="rect">
            <a:avLst/>
          </a:prstGeom>
          <a:noFill/>
        </p:spPr>
        <p:txBody>
          <a:bodyPr vert="vert270" wrap="square" rtlCol="0">
            <a:spAutoFit/>
          </a:bodyPr>
          <a:lstStyle/>
          <a:p>
            <a:pPr algn="ctr"/>
            <a:r>
              <a:rPr lang="ar-AE" sz="2000" b="1" dirty="0">
                <a:solidFill>
                  <a:schemeClr val="bg1"/>
                </a:solidFill>
              </a:rPr>
              <a:t>الرضا العام عن نظام التوظيف الالكتروني</a:t>
            </a:r>
          </a:p>
        </p:txBody>
      </p:sp>
      <p:cxnSp>
        <p:nvCxnSpPr>
          <p:cNvPr id="9" name="Straight Connector 8"/>
          <p:cNvCxnSpPr/>
          <p:nvPr/>
        </p:nvCxnSpPr>
        <p:spPr>
          <a:xfrm>
            <a:off x="0" y="1066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graphicFrame>
        <p:nvGraphicFramePr>
          <p:cNvPr id="5" name="Chart 4"/>
          <p:cNvGraphicFramePr>
            <a:graphicFrameLocks/>
          </p:cNvGraphicFramePr>
          <p:nvPr>
            <p:extLst>
              <p:ext uri="{D42A27DB-BD31-4B8C-83A1-F6EECF244321}">
                <p14:modId xmlns:p14="http://schemas.microsoft.com/office/powerpoint/2010/main" val="1287206744"/>
              </p:ext>
            </p:extLst>
          </p:nvPr>
        </p:nvGraphicFramePr>
        <p:xfrm>
          <a:off x="685800" y="1447800"/>
          <a:ext cx="7543800" cy="4724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933796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ntagon 3"/>
          <p:cNvSpPr/>
          <p:nvPr/>
        </p:nvSpPr>
        <p:spPr>
          <a:xfrm rot="5400000">
            <a:off x="5981700" y="3543300"/>
            <a:ext cx="5410200" cy="457200"/>
          </a:xfrm>
          <a:prstGeom prst="homePlate">
            <a:avLst/>
          </a:prstGeom>
          <a:solidFill>
            <a:schemeClr val="accent4">
              <a:lumMod val="40000"/>
              <a:lumOff val="6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rot="16200000">
            <a:off x="6210249" y="3404702"/>
            <a:ext cx="4953101" cy="307777"/>
          </a:xfrm>
          <a:prstGeom prst="rect">
            <a:avLst/>
          </a:prstGeom>
        </p:spPr>
        <p:txBody>
          <a:bodyPr wrap="square">
            <a:spAutoFit/>
          </a:bodyPr>
          <a:lstStyle/>
          <a:p>
            <a:pPr algn="ctr">
              <a:defRPr sz="1680" b="1" i="0" u="none" strike="noStrike" kern="1200" baseline="0">
                <a:solidFill>
                  <a:prstClr val="black"/>
                </a:solidFill>
                <a:latin typeface="Garamond" panose="02020404030301010803" pitchFamily="18" charset="0"/>
                <a:ea typeface="+mn-ea"/>
                <a:cs typeface="+mn-cs"/>
              </a:defRPr>
            </a:pPr>
            <a:r>
              <a:rPr lang="ar-AE" sz="1400" dirty="0">
                <a:solidFill>
                  <a:schemeClr val="bg1"/>
                </a:solidFill>
              </a:rPr>
              <a:t>الرضا العام عن نظام التوظيف الالكتروني</a:t>
            </a:r>
          </a:p>
        </p:txBody>
      </p:sp>
      <p:cxnSp>
        <p:nvCxnSpPr>
          <p:cNvPr id="7" name="Straight Connector 6"/>
          <p:cNvCxnSpPr/>
          <p:nvPr/>
        </p:nvCxnSpPr>
        <p:spPr>
          <a:xfrm>
            <a:off x="0" y="1066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graphicFrame>
        <p:nvGraphicFramePr>
          <p:cNvPr id="8" name="Chart 7"/>
          <p:cNvGraphicFramePr>
            <a:graphicFrameLocks/>
          </p:cNvGraphicFramePr>
          <p:nvPr>
            <p:extLst>
              <p:ext uri="{D42A27DB-BD31-4B8C-83A1-F6EECF244321}">
                <p14:modId xmlns:p14="http://schemas.microsoft.com/office/powerpoint/2010/main" val="4090447552"/>
              </p:ext>
            </p:extLst>
          </p:nvPr>
        </p:nvGraphicFramePr>
        <p:xfrm>
          <a:off x="228600" y="1219200"/>
          <a:ext cx="8077200" cy="5257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327625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entagon 6"/>
          <p:cNvSpPr/>
          <p:nvPr/>
        </p:nvSpPr>
        <p:spPr>
          <a:xfrm rot="5400000">
            <a:off x="5981700" y="3543300"/>
            <a:ext cx="5410200" cy="457200"/>
          </a:xfrm>
          <a:prstGeom prst="homePlate">
            <a:avLst/>
          </a:prstGeom>
          <a:solidFill>
            <a:schemeClr val="accent4">
              <a:lumMod val="40000"/>
              <a:lumOff val="6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8409801" y="1219200"/>
            <a:ext cx="492443" cy="4953000"/>
          </a:xfrm>
          <a:prstGeom prst="rect">
            <a:avLst/>
          </a:prstGeom>
          <a:noFill/>
        </p:spPr>
        <p:txBody>
          <a:bodyPr vert="vert270" wrap="square" rtlCol="0">
            <a:spAutoFit/>
          </a:bodyPr>
          <a:lstStyle/>
          <a:p>
            <a:pPr algn="ctr"/>
            <a:r>
              <a:rPr lang="ar-AE" sz="2000" b="1" dirty="0" smtClean="0">
                <a:solidFill>
                  <a:schemeClr val="bg1"/>
                </a:solidFill>
              </a:rPr>
              <a:t>اهم ملاحظات الواردة</a:t>
            </a:r>
            <a:endParaRPr lang="en-US" sz="2000" b="1" dirty="0">
              <a:solidFill>
                <a:schemeClr val="bg1"/>
              </a:solidFill>
            </a:endParaRPr>
          </a:p>
        </p:txBody>
      </p:sp>
      <p:cxnSp>
        <p:nvCxnSpPr>
          <p:cNvPr id="9" name="Straight Connector 8"/>
          <p:cNvCxnSpPr/>
          <p:nvPr/>
        </p:nvCxnSpPr>
        <p:spPr>
          <a:xfrm>
            <a:off x="0" y="1066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731520" y="2362200"/>
            <a:ext cx="7013017" cy="2862322"/>
          </a:xfrm>
          <a:prstGeom prst="rect">
            <a:avLst/>
          </a:prstGeom>
          <a:noFill/>
        </p:spPr>
        <p:txBody>
          <a:bodyPr wrap="square" rtlCol="0">
            <a:spAutoFit/>
          </a:bodyPr>
          <a:lstStyle/>
          <a:p>
            <a:pPr marL="342900" indent="-342900" algn="just" rtl="1">
              <a:lnSpc>
                <a:spcPct val="150000"/>
              </a:lnSpc>
              <a:buAutoNum type="arabicPeriod"/>
            </a:pPr>
            <a:r>
              <a:rPr lang="ar-AE" sz="2400" dirty="0"/>
              <a:t>افادة المتقدم بالطلب عن الإجراءات سواء قبول او </a:t>
            </a:r>
            <a:r>
              <a:rPr lang="ar-AE" sz="2400" dirty="0" smtClean="0"/>
              <a:t>رفض و امكانية تتبع </a:t>
            </a:r>
            <a:r>
              <a:rPr lang="ar-AE" sz="2400" dirty="0"/>
              <a:t>طلبات التوظيف من خلال ارسال رسائل نصية لمقدم الطلب برقم </a:t>
            </a:r>
            <a:r>
              <a:rPr lang="ar-AE" sz="2400" dirty="0" smtClean="0"/>
              <a:t>طلبه.</a:t>
            </a:r>
            <a:endParaRPr lang="ar-AE" sz="2400" dirty="0"/>
          </a:p>
          <a:p>
            <a:pPr marL="342900" indent="-342900" algn="just" rtl="1">
              <a:lnSpc>
                <a:spcPct val="150000"/>
              </a:lnSpc>
              <a:buAutoNum type="arabicPeriod"/>
            </a:pPr>
            <a:r>
              <a:rPr lang="ar-AE" sz="2400" dirty="0"/>
              <a:t>ارسال اشعار لكافة المستخدمين في حال طرح طلبات </a:t>
            </a:r>
            <a:r>
              <a:rPr lang="ar-AE" sz="2400" dirty="0" smtClean="0"/>
              <a:t>جديدة.</a:t>
            </a:r>
            <a:endParaRPr lang="ar-AE" sz="2400" dirty="0"/>
          </a:p>
          <a:p>
            <a:pPr marL="342900" indent="-342900" algn="just" rtl="1">
              <a:lnSpc>
                <a:spcPct val="150000"/>
              </a:lnSpc>
              <a:buAutoNum type="arabicPeriod"/>
            </a:pPr>
            <a:r>
              <a:rPr lang="ar-AE" sz="2400" dirty="0"/>
              <a:t>عمل ورشات عمل و دورات تدريبية بشكل </a:t>
            </a:r>
            <a:r>
              <a:rPr lang="ar-AE" sz="2400" dirty="0" smtClean="0"/>
              <a:t>دوري.</a:t>
            </a:r>
            <a:endParaRPr lang="en-US" sz="2400" dirty="0"/>
          </a:p>
        </p:txBody>
      </p:sp>
      <p:sp>
        <p:nvSpPr>
          <p:cNvPr id="6" name="TextBox 5"/>
          <p:cNvSpPr txBox="1"/>
          <p:nvPr/>
        </p:nvSpPr>
        <p:spPr>
          <a:xfrm>
            <a:off x="1920240" y="1369755"/>
            <a:ext cx="4876800" cy="461665"/>
          </a:xfrm>
          <a:prstGeom prst="rect">
            <a:avLst/>
          </a:prstGeom>
          <a:noFill/>
        </p:spPr>
        <p:txBody>
          <a:bodyPr wrap="square" rtlCol="0">
            <a:spAutoFit/>
          </a:bodyPr>
          <a:lstStyle/>
          <a:p>
            <a:pPr algn="ctr"/>
            <a:r>
              <a:rPr lang="ar-AE" sz="2400" b="1" u="sng" dirty="0" smtClean="0"/>
              <a:t>بعض ملاحظات المستخدمين </a:t>
            </a:r>
            <a:endParaRPr lang="en-US" sz="2400" b="1" u="sng" dirty="0"/>
          </a:p>
        </p:txBody>
      </p:sp>
    </p:spTree>
    <p:extLst>
      <p:ext uri="{BB962C8B-B14F-4D97-AF65-F5344CB8AC3E}">
        <p14:creationId xmlns:p14="http://schemas.microsoft.com/office/powerpoint/2010/main" val="25245842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7884859"/>
              </p:ext>
            </p:extLst>
          </p:nvPr>
        </p:nvGraphicFramePr>
        <p:xfrm>
          <a:off x="304800" y="1295401"/>
          <a:ext cx="8382000" cy="5250942"/>
        </p:xfrm>
        <a:graphic>
          <a:graphicData uri="http://schemas.openxmlformats.org/drawingml/2006/table">
            <a:tbl>
              <a:tblPr firstRow="1" bandRow="1">
                <a:tableStyleId>{2D5ABB26-0587-4C30-8999-92F81FD0307C}</a:tableStyleId>
              </a:tblPr>
              <a:tblGrid>
                <a:gridCol w="4191000"/>
                <a:gridCol w="4191000"/>
              </a:tblGrid>
              <a:tr h="678908">
                <a:tc gridSpan="2">
                  <a:txBody>
                    <a:bodyPr/>
                    <a:lstStyle/>
                    <a:p>
                      <a:pPr algn="ctr"/>
                      <a:r>
                        <a:rPr lang="ar-AE" sz="2800" b="1" u="sng" dirty="0" smtClean="0">
                          <a:latin typeface="Sakkal Majalla" panose="02000000000000000000" pitchFamily="2" charset="-78"/>
                          <a:cs typeface="Sakkal Majalla" panose="02000000000000000000" pitchFamily="2" charset="-78"/>
                        </a:rPr>
                        <a:t>ملخص</a:t>
                      </a:r>
                      <a:r>
                        <a:rPr lang="ar-AE" sz="2800" b="1" u="sng" baseline="0" dirty="0" smtClean="0">
                          <a:latin typeface="Sakkal Majalla" panose="02000000000000000000" pitchFamily="2" charset="-78"/>
                          <a:cs typeface="Sakkal Majalla" panose="02000000000000000000" pitchFamily="2" charset="-78"/>
                        </a:rPr>
                        <a:t> خطة الاستبيانات 2016</a:t>
                      </a:r>
                      <a:endParaRPr lang="en-US" sz="2800" b="1" u="sng" dirty="0">
                        <a:latin typeface="Sakkal Majalla" panose="02000000000000000000" pitchFamily="2" charset="-78"/>
                        <a:cs typeface="Sakkal Majalla" panose="02000000000000000000" pitchFamily="2" charset="-78"/>
                      </a:endParaRPr>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c hMerge="1">
                  <a:txBody>
                    <a:bodyPr/>
                    <a:lstStyle/>
                    <a:p>
                      <a:endParaRPr lang="en-US"/>
                    </a:p>
                  </a:txBody>
                  <a:tcPr/>
                </a:tc>
              </a:tr>
              <a:tr h="1147745">
                <a:tc>
                  <a:txBody>
                    <a:bodyPr/>
                    <a:lstStyle/>
                    <a:p>
                      <a:pPr algn="r" rtl="1"/>
                      <a:r>
                        <a:rPr lang="ar-AE" sz="2400" b="1" u="none" dirty="0" smtClean="0">
                          <a:latin typeface="Sakkal Majalla" panose="02000000000000000000" pitchFamily="2" charset="-78"/>
                          <a:cs typeface="Sakkal Majalla" panose="02000000000000000000" pitchFamily="2" charset="-78"/>
                        </a:rPr>
                        <a:t>24 استبيان</a:t>
                      </a:r>
                      <a:r>
                        <a:rPr lang="ar-AE" sz="2400" b="1" u="none" baseline="0" dirty="0" smtClean="0">
                          <a:latin typeface="Sakkal Majalla" panose="02000000000000000000" pitchFamily="2" charset="-78"/>
                          <a:cs typeface="Sakkal Majalla" panose="02000000000000000000" pitchFamily="2" charset="-78"/>
                        </a:rPr>
                        <a:t> </a:t>
                      </a:r>
                    </a:p>
                    <a:p>
                      <a:pPr algn="r" rtl="1"/>
                      <a:r>
                        <a:rPr lang="ar-AE" sz="2400" b="1" u="none" baseline="0" dirty="0" smtClean="0">
                          <a:latin typeface="Sakkal Majalla" panose="02000000000000000000" pitchFamily="2" charset="-78"/>
                          <a:cs typeface="Sakkal Majalla" panose="02000000000000000000" pitchFamily="2" charset="-78"/>
                        </a:rPr>
                        <a:t>11 خلال النصف الاول </a:t>
                      </a:r>
                    </a:p>
                    <a:p>
                      <a:pPr algn="r" rtl="1"/>
                      <a:r>
                        <a:rPr lang="ar-AE" sz="2400" b="1" u="none" baseline="0" dirty="0" smtClean="0">
                          <a:latin typeface="Sakkal Majalla" panose="02000000000000000000" pitchFamily="2" charset="-78"/>
                          <a:cs typeface="Sakkal Majalla" panose="02000000000000000000" pitchFamily="2" charset="-78"/>
                        </a:rPr>
                        <a:t>13 خلال النصف الثاني</a:t>
                      </a:r>
                      <a:endParaRPr lang="en-US" sz="2400" b="1" u="none" dirty="0">
                        <a:latin typeface="Sakkal Majalla" panose="02000000000000000000" pitchFamily="2" charset="-78"/>
                        <a:cs typeface="Sakkal Majalla" panose="02000000000000000000" pitchFamily="2" charset="-78"/>
                      </a:endParaRPr>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AE" sz="2400" b="1" u="none" dirty="0" smtClean="0">
                          <a:latin typeface="Sakkal Majalla" panose="02000000000000000000" pitchFamily="2" charset="-78"/>
                          <a:cs typeface="Sakkal Majalla" panose="02000000000000000000" pitchFamily="2" charset="-78"/>
                        </a:rPr>
                        <a:t>عدد</a:t>
                      </a:r>
                      <a:r>
                        <a:rPr lang="ar-AE" sz="2400" b="1" u="none" baseline="0" dirty="0" smtClean="0">
                          <a:latin typeface="Sakkal Majalla" panose="02000000000000000000" pitchFamily="2" charset="-78"/>
                          <a:cs typeface="Sakkal Majalla" panose="02000000000000000000" pitchFamily="2" charset="-78"/>
                        </a:rPr>
                        <a:t> الاستبيانات المطلوبة خلال العام 2016</a:t>
                      </a:r>
                      <a:endParaRPr lang="en-US" sz="2400" b="1" u="none" dirty="0" smtClean="0">
                        <a:latin typeface="Sakkal Majalla" panose="02000000000000000000" pitchFamily="2" charset="-78"/>
                        <a:cs typeface="Sakkal Majalla" panose="02000000000000000000" pitchFamily="2" charset="-78"/>
                      </a:endParaRPr>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r>
              <a:tr h="2560354">
                <a:tc>
                  <a:txBody>
                    <a:bodyPr/>
                    <a:lstStyle/>
                    <a:p>
                      <a:pPr algn="r" rtl="1"/>
                      <a:r>
                        <a:rPr lang="ar-AE" sz="2400" b="1" u="none" dirty="0" smtClean="0">
                          <a:latin typeface="Sakkal Majalla" panose="02000000000000000000" pitchFamily="2" charset="-78"/>
                          <a:cs typeface="Sakkal Majalla" panose="02000000000000000000" pitchFamily="2" charset="-78"/>
                        </a:rPr>
                        <a:t> </a:t>
                      </a:r>
                      <a:r>
                        <a:rPr lang="ar-AE" sz="2400" b="1" u="none" dirty="0" smtClean="0">
                          <a:latin typeface="Sakkal Majalla" panose="02000000000000000000" pitchFamily="2" charset="-78"/>
                          <a:cs typeface="Sakkal Majalla" panose="02000000000000000000" pitchFamily="2" charset="-78"/>
                        </a:rPr>
                        <a:t>1 </a:t>
                      </a:r>
                      <a:r>
                        <a:rPr lang="ar-AE" sz="2400" b="1" u="none" dirty="0" smtClean="0">
                          <a:latin typeface="Sakkal Majalla" panose="02000000000000000000" pitchFamily="2" charset="-78"/>
                          <a:cs typeface="Sakkal Majalla" panose="02000000000000000000" pitchFamily="2" charset="-78"/>
                        </a:rPr>
                        <a:t>من خلال </a:t>
                      </a:r>
                      <a:r>
                        <a:rPr lang="en-US" sz="2400" b="1" u="none" dirty="0" smtClean="0">
                          <a:latin typeface="Sakkal Majalla" panose="02000000000000000000" pitchFamily="2" charset="-78"/>
                          <a:cs typeface="Sakkal Majalla" panose="02000000000000000000" pitchFamily="2" charset="-78"/>
                        </a:rPr>
                        <a:t>google</a:t>
                      </a:r>
                      <a:r>
                        <a:rPr lang="en-US" sz="2400" b="1" u="none" baseline="0" dirty="0" smtClean="0">
                          <a:latin typeface="Sakkal Majalla" panose="02000000000000000000" pitchFamily="2" charset="-78"/>
                          <a:cs typeface="Sakkal Majalla" panose="02000000000000000000" pitchFamily="2" charset="-78"/>
                        </a:rPr>
                        <a:t> forms </a:t>
                      </a:r>
                      <a:r>
                        <a:rPr lang="ar-AE" sz="2400" b="1" u="none" dirty="0" smtClean="0">
                          <a:latin typeface="Sakkal Majalla" panose="02000000000000000000" pitchFamily="2" charset="-78"/>
                          <a:cs typeface="Sakkal Majalla" panose="02000000000000000000" pitchFamily="2" charset="-78"/>
                        </a:rPr>
                        <a:t>(التعاقب</a:t>
                      </a:r>
                      <a:r>
                        <a:rPr lang="ar-AE" sz="2400" b="1" u="none" baseline="0" dirty="0" smtClean="0">
                          <a:latin typeface="Sakkal Majalla" panose="02000000000000000000" pitchFamily="2" charset="-78"/>
                          <a:cs typeface="Sakkal Majalla" panose="02000000000000000000" pitchFamily="2" charset="-78"/>
                        </a:rPr>
                        <a:t> </a:t>
                      </a:r>
                      <a:r>
                        <a:rPr lang="ar-AE" sz="2400" b="1" u="none" baseline="0" dirty="0" smtClean="0">
                          <a:latin typeface="Sakkal Majalla" panose="02000000000000000000" pitchFamily="2" charset="-78"/>
                          <a:cs typeface="Sakkal Majalla" panose="02000000000000000000" pitchFamily="2" charset="-78"/>
                        </a:rPr>
                        <a:t>الوظيفي، استطلاع حصر المسميات الوظيفية الخاصة بخدمة المتعاملين وإسعادهم في الحكومة الاتحادية، فعاليات رمضان، )</a:t>
                      </a:r>
                      <a:endParaRPr lang="ar-AE" sz="2400" b="1" u="none" baseline="0" dirty="0" smtClean="0">
                        <a:latin typeface="Sakkal Majalla" panose="02000000000000000000" pitchFamily="2" charset="-78"/>
                        <a:cs typeface="Sakkal Majalla" panose="02000000000000000000" pitchFamily="2" charset="-78"/>
                      </a:endParaRPr>
                    </a:p>
                    <a:p>
                      <a:pPr algn="r" rtl="1"/>
                      <a:r>
                        <a:rPr lang="ar-AE" sz="2400" b="1" u="none" baseline="0" dirty="0" smtClean="0">
                          <a:latin typeface="Sakkal Majalla" panose="02000000000000000000" pitchFamily="2" charset="-78"/>
                          <a:cs typeface="Sakkal Majalla" panose="02000000000000000000" pitchFamily="2" charset="-78"/>
                        </a:rPr>
                        <a:t>من خلال </a:t>
                      </a:r>
                      <a:r>
                        <a:rPr lang="ar-AE" sz="2400" b="1" u="none" baseline="0" dirty="0" err="1" smtClean="0">
                          <a:latin typeface="Sakkal Majalla" panose="02000000000000000000" pitchFamily="2" charset="-78"/>
                          <a:cs typeface="Sakkal Majalla" panose="02000000000000000000" pitchFamily="2" charset="-78"/>
                        </a:rPr>
                        <a:t>المنتميتر</a:t>
                      </a:r>
                      <a:r>
                        <a:rPr lang="en-US" sz="2400" b="1" u="none" baseline="0" dirty="0" smtClean="0">
                          <a:latin typeface="Sakkal Majalla" panose="02000000000000000000" pitchFamily="2" charset="-78"/>
                          <a:cs typeface="Sakkal Majalla" panose="02000000000000000000" pitchFamily="2" charset="-78"/>
                        </a:rPr>
                        <a:t> 30 </a:t>
                      </a:r>
                      <a:r>
                        <a:rPr lang="ar-AE" sz="2400" b="1" u="none" baseline="0" dirty="0" smtClean="0">
                          <a:latin typeface="Sakkal Majalla" panose="02000000000000000000" pitchFamily="2" charset="-78"/>
                          <a:cs typeface="Sakkal Majalla" panose="02000000000000000000" pitchFamily="2" charset="-78"/>
                        </a:rPr>
                        <a:t> استبيان على مدار عام 2016 </a:t>
                      </a:r>
                      <a:endParaRPr lang="en-US" sz="2400" b="1" u="none" dirty="0">
                        <a:latin typeface="Sakkal Majalla" panose="02000000000000000000" pitchFamily="2" charset="-78"/>
                        <a:cs typeface="Sakkal Majalla" panose="02000000000000000000" pitchFamily="2" charset="-78"/>
                      </a:endParaRPr>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pPr algn="r"/>
                      <a:r>
                        <a:rPr lang="ar-AE" sz="2400" b="1" u="none" dirty="0" smtClean="0">
                          <a:latin typeface="Sakkal Majalla" panose="02000000000000000000" pitchFamily="2" charset="-78"/>
                          <a:cs typeface="Sakkal Majalla" panose="02000000000000000000" pitchFamily="2" charset="-78"/>
                        </a:rPr>
                        <a:t>الاستبيانات</a:t>
                      </a:r>
                      <a:r>
                        <a:rPr lang="ar-AE" sz="2400" b="1" u="none" baseline="0" dirty="0" smtClean="0">
                          <a:latin typeface="Sakkal Majalla" panose="02000000000000000000" pitchFamily="2" charset="-78"/>
                          <a:cs typeface="Sakkal Majalla" panose="02000000000000000000" pitchFamily="2" charset="-78"/>
                        </a:rPr>
                        <a:t> الاضافية خلال العام 2016</a:t>
                      </a:r>
                      <a:endParaRPr lang="en-US" sz="2400" b="1" u="none" dirty="0">
                        <a:latin typeface="Sakkal Majalla" panose="02000000000000000000" pitchFamily="2" charset="-78"/>
                        <a:cs typeface="Sakkal Majalla" panose="02000000000000000000" pitchFamily="2" charset="-78"/>
                      </a:endParaRPr>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r>
              <a:tr h="794593">
                <a:tc>
                  <a:txBody>
                    <a:bodyPr/>
                    <a:lstStyle/>
                    <a:p>
                      <a:pPr algn="r" rtl="1"/>
                      <a:r>
                        <a:rPr lang="ar-AE" sz="2400" b="1" u="none" baseline="0" dirty="0" smtClean="0">
                          <a:latin typeface="Sakkal Majalla" panose="02000000000000000000" pitchFamily="2" charset="-78"/>
                          <a:cs typeface="Sakkal Majalla" panose="02000000000000000000" pitchFamily="2" charset="-78"/>
                        </a:rPr>
                        <a:t>العمل عن بعد، دور الهيئة المجتمعي، عام الخير ، القراءة في العمل</a:t>
                      </a:r>
                      <a:endParaRPr lang="en-US" sz="2400" b="1" u="none" dirty="0">
                        <a:latin typeface="Sakkal Majalla" panose="02000000000000000000" pitchFamily="2" charset="-78"/>
                        <a:cs typeface="Sakkal Majalla" panose="02000000000000000000" pitchFamily="2" charset="-78"/>
                      </a:endParaRPr>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pPr algn="r"/>
                      <a:r>
                        <a:rPr lang="ar-AE" sz="2400" b="1" u="none" dirty="0" smtClean="0">
                          <a:latin typeface="Sakkal Majalla" panose="02000000000000000000" pitchFamily="2" charset="-78"/>
                          <a:cs typeface="Sakkal Majalla" panose="02000000000000000000" pitchFamily="2" charset="-78"/>
                        </a:rPr>
                        <a:t>استبيانات</a:t>
                      </a:r>
                      <a:r>
                        <a:rPr lang="ar-AE" sz="2400" b="1" u="none" baseline="0" dirty="0" smtClean="0">
                          <a:latin typeface="Sakkal Majalla" panose="02000000000000000000" pitchFamily="2" charset="-78"/>
                          <a:cs typeface="Sakkal Majalla" panose="02000000000000000000" pitchFamily="2" charset="-78"/>
                        </a:rPr>
                        <a:t> اضافية تم عملها بداية عام 2017</a:t>
                      </a:r>
                      <a:endParaRPr lang="en-US" sz="2400" b="1" u="none" dirty="0">
                        <a:latin typeface="Sakkal Majalla" panose="02000000000000000000" pitchFamily="2" charset="-78"/>
                        <a:cs typeface="Sakkal Majalla" panose="02000000000000000000" pitchFamily="2" charset="-78"/>
                      </a:endParaRPr>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r>
            </a:tbl>
          </a:graphicData>
        </a:graphic>
      </p:graphicFrame>
      <p:cxnSp>
        <p:nvCxnSpPr>
          <p:cNvPr id="3" name="Straight Connector 2"/>
          <p:cNvCxnSpPr/>
          <p:nvPr/>
        </p:nvCxnSpPr>
        <p:spPr>
          <a:xfrm>
            <a:off x="0" y="1066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58089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entagon 6"/>
          <p:cNvSpPr/>
          <p:nvPr/>
        </p:nvSpPr>
        <p:spPr>
          <a:xfrm rot="5400000">
            <a:off x="5981700" y="3543300"/>
            <a:ext cx="5410200" cy="457200"/>
          </a:xfrm>
          <a:prstGeom prst="homePlate">
            <a:avLst/>
          </a:prstGeom>
          <a:solidFill>
            <a:schemeClr val="accent4">
              <a:lumMod val="40000"/>
              <a:lumOff val="6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8409801" y="1219200"/>
            <a:ext cx="492443" cy="4953000"/>
          </a:xfrm>
          <a:prstGeom prst="rect">
            <a:avLst/>
          </a:prstGeom>
          <a:noFill/>
        </p:spPr>
        <p:txBody>
          <a:bodyPr vert="vert270" wrap="square" rtlCol="0">
            <a:spAutoFit/>
          </a:bodyPr>
          <a:lstStyle/>
          <a:p>
            <a:pPr algn="ctr"/>
            <a:r>
              <a:rPr lang="ar-AE" sz="2000" b="1" dirty="0">
                <a:solidFill>
                  <a:schemeClr val="bg1"/>
                </a:solidFill>
              </a:rPr>
              <a:t>الرضا </a:t>
            </a:r>
            <a:r>
              <a:rPr lang="ar-AE" sz="2000" b="1" dirty="0" smtClean="0">
                <a:solidFill>
                  <a:schemeClr val="bg1"/>
                </a:solidFill>
              </a:rPr>
              <a:t>عن </a:t>
            </a:r>
            <a:r>
              <a:rPr lang="ar-AE" sz="2000" b="1" dirty="0">
                <a:solidFill>
                  <a:schemeClr val="bg1"/>
                </a:solidFill>
              </a:rPr>
              <a:t>نظام الاشعارات </a:t>
            </a:r>
          </a:p>
        </p:txBody>
      </p:sp>
      <p:cxnSp>
        <p:nvCxnSpPr>
          <p:cNvPr id="9" name="Straight Connector 8"/>
          <p:cNvCxnSpPr/>
          <p:nvPr/>
        </p:nvCxnSpPr>
        <p:spPr>
          <a:xfrm>
            <a:off x="0" y="1066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graphicFrame>
        <p:nvGraphicFramePr>
          <p:cNvPr id="5" name="Chart 4"/>
          <p:cNvGraphicFramePr>
            <a:graphicFrameLocks/>
          </p:cNvGraphicFramePr>
          <p:nvPr>
            <p:extLst>
              <p:ext uri="{D42A27DB-BD31-4B8C-83A1-F6EECF244321}">
                <p14:modId xmlns:p14="http://schemas.microsoft.com/office/powerpoint/2010/main" val="803219857"/>
              </p:ext>
            </p:extLst>
          </p:nvPr>
        </p:nvGraphicFramePr>
        <p:xfrm>
          <a:off x="304800" y="1371600"/>
          <a:ext cx="7924800" cy="4800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933796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entagon 6"/>
          <p:cNvSpPr/>
          <p:nvPr/>
        </p:nvSpPr>
        <p:spPr>
          <a:xfrm rot="5400000">
            <a:off x="5981700" y="3543300"/>
            <a:ext cx="5410200" cy="457200"/>
          </a:xfrm>
          <a:prstGeom prst="homePlate">
            <a:avLst/>
          </a:prstGeom>
          <a:solidFill>
            <a:schemeClr val="accent4">
              <a:lumMod val="40000"/>
              <a:lumOff val="6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8409801" y="1219200"/>
            <a:ext cx="492443" cy="4953000"/>
          </a:xfrm>
          <a:prstGeom prst="rect">
            <a:avLst/>
          </a:prstGeom>
          <a:noFill/>
        </p:spPr>
        <p:txBody>
          <a:bodyPr vert="vert270" wrap="square" rtlCol="0">
            <a:spAutoFit/>
          </a:bodyPr>
          <a:lstStyle/>
          <a:p>
            <a:pPr algn="ctr"/>
            <a:r>
              <a:rPr lang="ar-AE" sz="2000" b="1" dirty="0">
                <a:solidFill>
                  <a:schemeClr val="bg1"/>
                </a:solidFill>
              </a:rPr>
              <a:t>الرضا عن نظام الاشعارات </a:t>
            </a:r>
          </a:p>
        </p:txBody>
      </p:sp>
      <p:cxnSp>
        <p:nvCxnSpPr>
          <p:cNvPr id="9" name="Straight Connector 8"/>
          <p:cNvCxnSpPr/>
          <p:nvPr/>
        </p:nvCxnSpPr>
        <p:spPr>
          <a:xfrm>
            <a:off x="0" y="1066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graphicFrame>
        <p:nvGraphicFramePr>
          <p:cNvPr id="5" name="Chart 4"/>
          <p:cNvGraphicFramePr>
            <a:graphicFrameLocks/>
          </p:cNvGraphicFramePr>
          <p:nvPr>
            <p:extLst>
              <p:ext uri="{D42A27DB-BD31-4B8C-83A1-F6EECF244321}">
                <p14:modId xmlns:p14="http://schemas.microsoft.com/office/powerpoint/2010/main" val="2629383531"/>
              </p:ext>
            </p:extLst>
          </p:nvPr>
        </p:nvGraphicFramePr>
        <p:xfrm>
          <a:off x="381000" y="1295400"/>
          <a:ext cx="7772400" cy="5181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933796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entagon 6"/>
          <p:cNvSpPr/>
          <p:nvPr/>
        </p:nvSpPr>
        <p:spPr>
          <a:xfrm rot="5400000">
            <a:off x="5981700" y="3543300"/>
            <a:ext cx="5410200" cy="457200"/>
          </a:xfrm>
          <a:prstGeom prst="homePlate">
            <a:avLst/>
          </a:prstGeom>
          <a:solidFill>
            <a:schemeClr val="accent4">
              <a:lumMod val="40000"/>
              <a:lumOff val="6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8409801" y="1219200"/>
            <a:ext cx="492443" cy="4953000"/>
          </a:xfrm>
          <a:prstGeom prst="rect">
            <a:avLst/>
          </a:prstGeom>
          <a:noFill/>
        </p:spPr>
        <p:txBody>
          <a:bodyPr vert="vert270" wrap="square" rtlCol="0">
            <a:spAutoFit/>
          </a:bodyPr>
          <a:lstStyle/>
          <a:p>
            <a:pPr algn="ctr"/>
            <a:r>
              <a:rPr lang="ar-AE" sz="2000" b="1" dirty="0">
                <a:solidFill>
                  <a:schemeClr val="bg1"/>
                </a:solidFill>
              </a:rPr>
              <a:t>الرضا عن نظام الاشعارات </a:t>
            </a:r>
          </a:p>
        </p:txBody>
      </p:sp>
      <p:cxnSp>
        <p:nvCxnSpPr>
          <p:cNvPr id="9" name="Straight Connector 8"/>
          <p:cNvCxnSpPr/>
          <p:nvPr/>
        </p:nvCxnSpPr>
        <p:spPr>
          <a:xfrm>
            <a:off x="0" y="1066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graphicFrame>
        <p:nvGraphicFramePr>
          <p:cNvPr id="5" name="Chart 4"/>
          <p:cNvGraphicFramePr>
            <a:graphicFrameLocks/>
          </p:cNvGraphicFramePr>
          <p:nvPr>
            <p:extLst>
              <p:ext uri="{D42A27DB-BD31-4B8C-83A1-F6EECF244321}">
                <p14:modId xmlns:p14="http://schemas.microsoft.com/office/powerpoint/2010/main" val="2911467170"/>
              </p:ext>
            </p:extLst>
          </p:nvPr>
        </p:nvGraphicFramePr>
        <p:xfrm>
          <a:off x="381000" y="1219200"/>
          <a:ext cx="7772400" cy="5105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933796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entagon 6"/>
          <p:cNvSpPr/>
          <p:nvPr/>
        </p:nvSpPr>
        <p:spPr>
          <a:xfrm rot="5400000">
            <a:off x="5981700" y="3543300"/>
            <a:ext cx="5410200" cy="457200"/>
          </a:xfrm>
          <a:prstGeom prst="homePlate">
            <a:avLst/>
          </a:prstGeom>
          <a:solidFill>
            <a:schemeClr val="accent4">
              <a:lumMod val="40000"/>
              <a:lumOff val="6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8409801" y="1219200"/>
            <a:ext cx="492443" cy="4953000"/>
          </a:xfrm>
          <a:prstGeom prst="rect">
            <a:avLst/>
          </a:prstGeom>
          <a:noFill/>
        </p:spPr>
        <p:txBody>
          <a:bodyPr vert="vert270" wrap="square" rtlCol="0">
            <a:spAutoFit/>
          </a:bodyPr>
          <a:lstStyle/>
          <a:p>
            <a:pPr algn="ctr"/>
            <a:r>
              <a:rPr lang="ar-AE" sz="2000" b="1" dirty="0" smtClean="0">
                <a:solidFill>
                  <a:schemeClr val="bg1"/>
                </a:solidFill>
              </a:rPr>
              <a:t>اهم ملاحظات الواردة</a:t>
            </a:r>
            <a:endParaRPr lang="en-US" sz="2000" b="1" dirty="0">
              <a:solidFill>
                <a:schemeClr val="bg1"/>
              </a:solidFill>
            </a:endParaRPr>
          </a:p>
        </p:txBody>
      </p:sp>
      <p:cxnSp>
        <p:nvCxnSpPr>
          <p:cNvPr id="9" name="Straight Connector 8"/>
          <p:cNvCxnSpPr/>
          <p:nvPr/>
        </p:nvCxnSpPr>
        <p:spPr>
          <a:xfrm>
            <a:off x="0" y="1066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381000" y="2057400"/>
            <a:ext cx="7848600" cy="3970318"/>
          </a:xfrm>
          <a:prstGeom prst="rect">
            <a:avLst/>
          </a:prstGeom>
          <a:noFill/>
        </p:spPr>
        <p:txBody>
          <a:bodyPr wrap="square" rtlCol="0">
            <a:spAutoFit/>
          </a:bodyPr>
          <a:lstStyle/>
          <a:p>
            <a:pPr marL="342900" indent="-342900" algn="just" rtl="1">
              <a:lnSpc>
                <a:spcPct val="150000"/>
              </a:lnSpc>
              <a:buAutoNum type="arabicPeriod"/>
            </a:pPr>
            <a:r>
              <a:rPr lang="ar-AE" sz="2400" dirty="0" smtClean="0"/>
              <a:t>عند </a:t>
            </a:r>
            <a:r>
              <a:rPr lang="ar-AE" sz="2400" dirty="0"/>
              <a:t>اجراء معاملة يرد اشعارات متعددة حول استلام الطلب ومن ثم حالة الطلب ومن ثم وضعية الطلب وبالتالي الصعب فهم محتوياته ولا يصل بصورة سهله القراءة </a:t>
            </a:r>
            <a:endParaRPr lang="ar-AE" sz="2400" dirty="0" smtClean="0"/>
          </a:p>
          <a:p>
            <a:pPr marL="342900" indent="-342900" algn="just" rtl="1">
              <a:lnSpc>
                <a:spcPct val="150000"/>
              </a:lnSpc>
              <a:buFontTx/>
              <a:buAutoNum type="arabicPeriod"/>
            </a:pPr>
            <a:r>
              <a:rPr lang="ar-AE" sz="2400" dirty="0" smtClean="0"/>
              <a:t>الرابط </a:t>
            </a:r>
            <a:r>
              <a:rPr lang="ar-AE" sz="2400" dirty="0"/>
              <a:t>الموجود في الرسائل المرسلة في العادة لا يعمل او يتم الانتقال الى نظام الدعم الفني ولا نملك له اسم مستخدم ولا يمكن انشاء اسم </a:t>
            </a:r>
            <a:r>
              <a:rPr lang="ar-AE" sz="2400" dirty="0" smtClean="0"/>
              <a:t>مستخدم</a:t>
            </a:r>
          </a:p>
          <a:p>
            <a:pPr marL="342900" indent="-342900" algn="just" rtl="1">
              <a:lnSpc>
                <a:spcPct val="150000"/>
              </a:lnSpc>
              <a:buFontTx/>
              <a:buAutoNum type="arabicPeriod"/>
            </a:pPr>
            <a:r>
              <a:rPr lang="ar-AE" sz="2400" dirty="0"/>
              <a:t> وصول الاشعارات برسائل نصيه الى الهاتف المحمول </a:t>
            </a:r>
            <a:r>
              <a:rPr lang="ar-AE" sz="2400" dirty="0" smtClean="0"/>
              <a:t>او </a:t>
            </a:r>
            <a:r>
              <a:rPr lang="ar-AE" sz="2400" dirty="0" err="1"/>
              <a:t>الوتساب</a:t>
            </a:r>
            <a:r>
              <a:rPr lang="ar-AE" sz="2400" dirty="0"/>
              <a:t> او اي قنوات تواصل عبر الهواتف </a:t>
            </a:r>
            <a:r>
              <a:rPr lang="ar-AE" sz="2400" dirty="0" smtClean="0"/>
              <a:t>الذكية</a:t>
            </a:r>
            <a:endParaRPr lang="ar-AE" sz="2400" dirty="0"/>
          </a:p>
        </p:txBody>
      </p:sp>
      <p:sp>
        <p:nvSpPr>
          <p:cNvPr id="6" name="TextBox 5"/>
          <p:cNvSpPr txBox="1"/>
          <p:nvPr/>
        </p:nvSpPr>
        <p:spPr>
          <a:xfrm>
            <a:off x="1920240" y="1369755"/>
            <a:ext cx="4876800" cy="461665"/>
          </a:xfrm>
          <a:prstGeom prst="rect">
            <a:avLst/>
          </a:prstGeom>
          <a:noFill/>
        </p:spPr>
        <p:txBody>
          <a:bodyPr wrap="square" rtlCol="0">
            <a:spAutoFit/>
          </a:bodyPr>
          <a:lstStyle/>
          <a:p>
            <a:pPr algn="ctr"/>
            <a:r>
              <a:rPr lang="ar-AE" sz="2400" b="1" u="sng" dirty="0" smtClean="0"/>
              <a:t>بعض ملاحظات المستخدمين </a:t>
            </a:r>
            <a:endParaRPr lang="en-US" sz="2400" b="1" u="sng" dirty="0"/>
          </a:p>
        </p:txBody>
      </p:sp>
    </p:spTree>
    <p:extLst>
      <p:ext uri="{BB962C8B-B14F-4D97-AF65-F5344CB8AC3E}">
        <p14:creationId xmlns:p14="http://schemas.microsoft.com/office/powerpoint/2010/main" val="36933796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entagon 6"/>
          <p:cNvSpPr/>
          <p:nvPr/>
        </p:nvSpPr>
        <p:spPr>
          <a:xfrm rot="5400000">
            <a:off x="5981700" y="3543300"/>
            <a:ext cx="5410200" cy="457200"/>
          </a:xfrm>
          <a:prstGeom prst="homePlate">
            <a:avLst/>
          </a:prstGeom>
          <a:solidFill>
            <a:schemeClr val="accent4">
              <a:lumMod val="40000"/>
              <a:lumOff val="6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8409801" y="1219200"/>
            <a:ext cx="800219" cy="4953000"/>
          </a:xfrm>
          <a:prstGeom prst="rect">
            <a:avLst/>
          </a:prstGeom>
          <a:noFill/>
        </p:spPr>
        <p:txBody>
          <a:bodyPr vert="vert270" wrap="square" rtlCol="0">
            <a:spAutoFit/>
          </a:bodyPr>
          <a:lstStyle/>
          <a:p>
            <a:pPr algn="ctr"/>
            <a:r>
              <a:rPr lang="ar-AE" sz="2000" b="1" dirty="0">
                <a:solidFill>
                  <a:schemeClr val="bg1"/>
                </a:solidFill>
              </a:rPr>
              <a:t>الرضا عن الموقع الالكتروني لبياناتي</a:t>
            </a:r>
          </a:p>
          <a:p>
            <a:pPr algn="ctr"/>
            <a:endParaRPr lang="en-US" sz="2000" b="1" dirty="0">
              <a:solidFill>
                <a:schemeClr val="bg1"/>
              </a:solidFill>
            </a:endParaRPr>
          </a:p>
        </p:txBody>
      </p:sp>
      <p:cxnSp>
        <p:nvCxnSpPr>
          <p:cNvPr id="9" name="Straight Connector 8"/>
          <p:cNvCxnSpPr/>
          <p:nvPr/>
        </p:nvCxnSpPr>
        <p:spPr>
          <a:xfrm>
            <a:off x="0" y="1066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graphicFrame>
        <p:nvGraphicFramePr>
          <p:cNvPr id="5" name="Chart 4"/>
          <p:cNvGraphicFramePr>
            <a:graphicFrameLocks/>
          </p:cNvGraphicFramePr>
          <p:nvPr>
            <p:extLst>
              <p:ext uri="{D42A27DB-BD31-4B8C-83A1-F6EECF244321}">
                <p14:modId xmlns:p14="http://schemas.microsoft.com/office/powerpoint/2010/main" val="4274382751"/>
              </p:ext>
            </p:extLst>
          </p:nvPr>
        </p:nvGraphicFramePr>
        <p:xfrm>
          <a:off x="304800" y="1219200"/>
          <a:ext cx="7924800" cy="5257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93379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81000" y="2590800"/>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AE" dirty="0" smtClean="0"/>
              <a:t>نظام ادارة الاداء </a:t>
            </a:r>
            <a:endParaRPr lang="en-US" dirty="0"/>
          </a:p>
        </p:txBody>
      </p:sp>
    </p:spTree>
    <p:extLst>
      <p:ext uri="{BB962C8B-B14F-4D97-AF65-F5344CB8AC3E}">
        <p14:creationId xmlns:p14="http://schemas.microsoft.com/office/powerpoint/2010/main" val="173767448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entagon 6"/>
          <p:cNvSpPr/>
          <p:nvPr/>
        </p:nvSpPr>
        <p:spPr>
          <a:xfrm rot="5400000">
            <a:off x="5981700" y="3543300"/>
            <a:ext cx="5410200" cy="457200"/>
          </a:xfrm>
          <a:prstGeom prst="homePlate">
            <a:avLst/>
          </a:prstGeom>
          <a:solidFill>
            <a:schemeClr val="accent4">
              <a:lumMod val="40000"/>
              <a:lumOff val="6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8409801" y="1219200"/>
            <a:ext cx="492443" cy="4953000"/>
          </a:xfrm>
          <a:prstGeom prst="rect">
            <a:avLst/>
          </a:prstGeom>
          <a:noFill/>
        </p:spPr>
        <p:txBody>
          <a:bodyPr vert="vert270" wrap="square" rtlCol="0">
            <a:spAutoFit/>
          </a:bodyPr>
          <a:lstStyle/>
          <a:p>
            <a:pPr algn="ctr"/>
            <a:r>
              <a:rPr lang="ar-AE" sz="2000" b="1" dirty="0">
                <a:solidFill>
                  <a:schemeClr val="bg1"/>
                </a:solidFill>
              </a:rPr>
              <a:t> نظام ادارة الاداء </a:t>
            </a:r>
            <a:endParaRPr lang="en-US" sz="2000" b="1" dirty="0">
              <a:solidFill>
                <a:schemeClr val="bg1"/>
              </a:solidFill>
            </a:endParaRPr>
          </a:p>
        </p:txBody>
      </p:sp>
      <p:cxnSp>
        <p:nvCxnSpPr>
          <p:cNvPr id="9" name="Straight Connector 8"/>
          <p:cNvCxnSpPr/>
          <p:nvPr/>
        </p:nvCxnSpPr>
        <p:spPr>
          <a:xfrm>
            <a:off x="0" y="1066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graphicFrame>
        <p:nvGraphicFramePr>
          <p:cNvPr id="5" name="Chart 4"/>
          <p:cNvGraphicFramePr>
            <a:graphicFrameLocks/>
          </p:cNvGraphicFramePr>
          <p:nvPr>
            <p:extLst>
              <p:ext uri="{D42A27DB-BD31-4B8C-83A1-F6EECF244321}">
                <p14:modId xmlns:p14="http://schemas.microsoft.com/office/powerpoint/2010/main" val="2155461433"/>
              </p:ext>
            </p:extLst>
          </p:nvPr>
        </p:nvGraphicFramePr>
        <p:xfrm>
          <a:off x="609600" y="1447800"/>
          <a:ext cx="7467600" cy="4495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1923803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entagon 6"/>
          <p:cNvSpPr/>
          <p:nvPr/>
        </p:nvSpPr>
        <p:spPr>
          <a:xfrm rot="5400000">
            <a:off x="5981700" y="3543300"/>
            <a:ext cx="5410200" cy="457200"/>
          </a:xfrm>
          <a:prstGeom prst="homePlate">
            <a:avLst/>
          </a:prstGeom>
          <a:solidFill>
            <a:schemeClr val="accent4">
              <a:lumMod val="40000"/>
              <a:lumOff val="6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8409801" y="1219200"/>
            <a:ext cx="492443" cy="4953000"/>
          </a:xfrm>
          <a:prstGeom prst="rect">
            <a:avLst/>
          </a:prstGeom>
          <a:noFill/>
        </p:spPr>
        <p:txBody>
          <a:bodyPr vert="vert270" wrap="square" rtlCol="0">
            <a:spAutoFit/>
          </a:bodyPr>
          <a:lstStyle/>
          <a:p>
            <a:pPr algn="ctr"/>
            <a:r>
              <a:rPr lang="ar-AE" sz="2000" b="1" dirty="0">
                <a:solidFill>
                  <a:schemeClr val="bg1"/>
                </a:solidFill>
              </a:rPr>
              <a:t> نظام ادارة الاداء </a:t>
            </a:r>
            <a:endParaRPr lang="en-US" sz="2000" b="1" dirty="0">
              <a:solidFill>
                <a:schemeClr val="bg1"/>
              </a:solidFill>
            </a:endParaRPr>
          </a:p>
        </p:txBody>
      </p:sp>
      <p:cxnSp>
        <p:nvCxnSpPr>
          <p:cNvPr id="9" name="Straight Connector 8"/>
          <p:cNvCxnSpPr/>
          <p:nvPr/>
        </p:nvCxnSpPr>
        <p:spPr>
          <a:xfrm>
            <a:off x="0" y="1066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graphicFrame>
        <p:nvGraphicFramePr>
          <p:cNvPr id="6" name="Chart 5"/>
          <p:cNvGraphicFramePr>
            <a:graphicFrameLocks/>
          </p:cNvGraphicFramePr>
          <p:nvPr>
            <p:extLst>
              <p:ext uri="{D42A27DB-BD31-4B8C-83A1-F6EECF244321}">
                <p14:modId xmlns:p14="http://schemas.microsoft.com/office/powerpoint/2010/main" val="1772287033"/>
              </p:ext>
            </p:extLst>
          </p:nvPr>
        </p:nvGraphicFramePr>
        <p:xfrm>
          <a:off x="457200" y="1219200"/>
          <a:ext cx="7848600" cy="4800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1347189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entagon 6"/>
          <p:cNvSpPr/>
          <p:nvPr/>
        </p:nvSpPr>
        <p:spPr>
          <a:xfrm rot="5400000">
            <a:off x="5981700" y="3543300"/>
            <a:ext cx="5410200" cy="457200"/>
          </a:xfrm>
          <a:prstGeom prst="homePlate">
            <a:avLst/>
          </a:prstGeom>
          <a:solidFill>
            <a:schemeClr val="accent4">
              <a:lumMod val="40000"/>
              <a:lumOff val="6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8409801" y="1219200"/>
            <a:ext cx="492443" cy="4953000"/>
          </a:xfrm>
          <a:prstGeom prst="rect">
            <a:avLst/>
          </a:prstGeom>
          <a:noFill/>
        </p:spPr>
        <p:txBody>
          <a:bodyPr vert="vert270" wrap="square" rtlCol="0">
            <a:spAutoFit/>
          </a:bodyPr>
          <a:lstStyle/>
          <a:p>
            <a:pPr algn="ctr"/>
            <a:r>
              <a:rPr lang="ar-AE" sz="2000" b="1" dirty="0" smtClean="0">
                <a:solidFill>
                  <a:schemeClr val="bg1"/>
                </a:solidFill>
              </a:rPr>
              <a:t>اهم ملاحظات الواردة</a:t>
            </a:r>
            <a:endParaRPr lang="en-US" sz="2000" b="1" dirty="0">
              <a:solidFill>
                <a:schemeClr val="bg1"/>
              </a:solidFill>
            </a:endParaRPr>
          </a:p>
        </p:txBody>
      </p:sp>
      <p:cxnSp>
        <p:nvCxnSpPr>
          <p:cNvPr id="9" name="Straight Connector 8"/>
          <p:cNvCxnSpPr/>
          <p:nvPr/>
        </p:nvCxnSpPr>
        <p:spPr>
          <a:xfrm>
            <a:off x="0" y="1066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304800" y="2070080"/>
            <a:ext cx="7962900" cy="3416320"/>
          </a:xfrm>
          <a:prstGeom prst="rect">
            <a:avLst/>
          </a:prstGeom>
          <a:noFill/>
        </p:spPr>
        <p:txBody>
          <a:bodyPr wrap="square" rtlCol="0">
            <a:spAutoFit/>
          </a:bodyPr>
          <a:lstStyle/>
          <a:p>
            <a:pPr marL="342900" indent="-342900" algn="just" rtl="1">
              <a:lnSpc>
                <a:spcPct val="150000"/>
              </a:lnSpc>
              <a:buAutoNum type="arabicPeriod"/>
            </a:pPr>
            <a:r>
              <a:rPr lang="ar-AE" sz="2400" dirty="0"/>
              <a:t>ترفع سعة المساحة المخصصة لمرفقات الاثبات الخاصة بالتقييم</a:t>
            </a:r>
          </a:p>
          <a:p>
            <a:pPr marL="342900" indent="-342900" algn="just" rtl="1">
              <a:lnSpc>
                <a:spcPct val="150000"/>
              </a:lnSpc>
              <a:buAutoNum type="arabicPeriod"/>
            </a:pPr>
            <a:r>
              <a:rPr lang="ar-AE" sz="2400" dirty="0"/>
              <a:t>توقيت المحدد </a:t>
            </a:r>
            <a:r>
              <a:rPr lang="ar-AE" sz="2400" dirty="0" err="1"/>
              <a:t>لانهاء</a:t>
            </a:r>
            <a:r>
              <a:rPr lang="ar-AE" sz="2400" dirty="0"/>
              <a:t> عملية التقييم لا يتناسب مع مواعيد اغلاق النظام الإلكتروني لمتابعة أداء الجهة كخطط استراتيجية وتشغيلية، وعليه لا يعتبر التقييم شاملاً للموظف إذا كان من المقرر إتمام بعض المهام مع نهاية العام</a:t>
            </a:r>
            <a:r>
              <a:rPr lang="ar-AE" sz="2400" dirty="0" smtClean="0"/>
              <a:t>، </a:t>
            </a:r>
            <a:r>
              <a:rPr lang="ar-AE" sz="2400" dirty="0"/>
              <a:t>نقترح شهري ديسمبر ويناير عوضاً عن نوفمبر وديسمبر. </a:t>
            </a:r>
            <a:endParaRPr lang="ar-AE" sz="2400" dirty="0" smtClean="0"/>
          </a:p>
          <a:p>
            <a:pPr algn="just" rtl="1">
              <a:lnSpc>
                <a:spcPct val="150000"/>
              </a:lnSpc>
            </a:pPr>
            <a:r>
              <a:rPr lang="ar-AE" sz="2400" dirty="0"/>
              <a:t> </a:t>
            </a:r>
            <a:endParaRPr lang="en-US" sz="2400" dirty="0"/>
          </a:p>
        </p:txBody>
      </p:sp>
      <p:sp>
        <p:nvSpPr>
          <p:cNvPr id="6" name="TextBox 5"/>
          <p:cNvSpPr txBox="1"/>
          <p:nvPr/>
        </p:nvSpPr>
        <p:spPr>
          <a:xfrm>
            <a:off x="1920240" y="1369755"/>
            <a:ext cx="4876800" cy="461665"/>
          </a:xfrm>
          <a:prstGeom prst="rect">
            <a:avLst/>
          </a:prstGeom>
          <a:noFill/>
        </p:spPr>
        <p:txBody>
          <a:bodyPr wrap="square" rtlCol="0">
            <a:spAutoFit/>
          </a:bodyPr>
          <a:lstStyle/>
          <a:p>
            <a:pPr algn="ctr"/>
            <a:r>
              <a:rPr lang="ar-AE" sz="2400" b="1" u="sng" dirty="0" smtClean="0"/>
              <a:t>بعض ملاحظات المستخدمين </a:t>
            </a:r>
            <a:endParaRPr lang="en-US" sz="2400" b="1" u="sng" dirty="0"/>
          </a:p>
        </p:txBody>
      </p:sp>
    </p:spTree>
    <p:extLst>
      <p:ext uri="{BB962C8B-B14F-4D97-AF65-F5344CB8AC3E}">
        <p14:creationId xmlns:p14="http://schemas.microsoft.com/office/powerpoint/2010/main" val="45659328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81000" y="2590800"/>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AE" dirty="0" smtClean="0"/>
              <a:t>نظام التدريب و التطوير </a:t>
            </a:r>
            <a:endParaRPr lang="en-US" dirty="0"/>
          </a:p>
        </p:txBody>
      </p:sp>
    </p:spTree>
    <p:extLst>
      <p:ext uri="{BB962C8B-B14F-4D97-AF65-F5344CB8AC3E}">
        <p14:creationId xmlns:p14="http://schemas.microsoft.com/office/powerpoint/2010/main" val="26334553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712853120"/>
              </p:ext>
            </p:extLst>
          </p:nvPr>
        </p:nvGraphicFramePr>
        <p:xfrm>
          <a:off x="387778" y="1981200"/>
          <a:ext cx="8368444" cy="4283064"/>
        </p:xfrm>
        <a:graphic>
          <a:graphicData uri="http://schemas.openxmlformats.org/drawingml/2006/table">
            <a:tbl>
              <a:tblPr rtl="1">
                <a:tableStyleId>{69C7853C-536D-4A76-A0AE-DD22124D55A5}</a:tableStyleId>
              </a:tblPr>
              <a:tblGrid>
                <a:gridCol w="3127063"/>
                <a:gridCol w="1297020"/>
                <a:gridCol w="1314787"/>
                <a:gridCol w="1314787"/>
                <a:gridCol w="1314787"/>
              </a:tblGrid>
              <a:tr h="730472">
                <a:tc>
                  <a:txBody>
                    <a:bodyPr/>
                    <a:lstStyle/>
                    <a:p>
                      <a:pPr algn="r" rtl="1" fontAlgn="ctr"/>
                      <a:r>
                        <a:rPr lang="ar-AE" sz="1600" b="1" u="none" strike="noStrike" dirty="0">
                          <a:solidFill>
                            <a:schemeClr val="tx1"/>
                          </a:solidFill>
                          <a:effectLst/>
                        </a:rPr>
                        <a:t>اسم مقياس الأداء التشغيلي</a:t>
                      </a:r>
                      <a:endParaRPr lang="ar-AE" sz="1600" b="1" i="0" u="none" strike="noStrike" dirty="0">
                        <a:solidFill>
                          <a:schemeClr val="tx1"/>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BCA43E"/>
                    </a:solidFill>
                  </a:tcPr>
                </a:tc>
                <a:tc>
                  <a:txBody>
                    <a:bodyPr/>
                    <a:lstStyle/>
                    <a:p>
                      <a:pPr algn="ctr" rtl="1" fontAlgn="ctr"/>
                      <a:r>
                        <a:rPr lang="ar-AE" sz="1600" b="1" u="none" strike="noStrike" dirty="0">
                          <a:solidFill>
                            <a:schemeClr val="tx1"/>
                          </a:solidFill>
                          <a:effectLst/>
                        </a:rPr>
                        <a:t>المسؤول عن المقياس</a:t>
                      </a:r>
                      <a:endParaRPr lang="ar-AE" sz="1600" b="1" i="0" u="none" strike="noStrike" dirty="0">
                        <a:solidFill>
                          <a:schemeClr val="tx1"/>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BCA43E"/>
                    </a:solidFill>
                  </a:tcPr>
                </a:tc>
                <a:tc>
                  <a:txBody>
                    <a:bodyPr/>
                    <a:lstStyle/>
                    <a:p>
                      <a:pPr algn="ctr" rtl="1" fontAlgn="ctr"/>
                      <a:r>
                        <a:rPr lang="ar-AE" sz="1600" b="1" u="none" strike="noStrike" dirty="0" smtClean="0">
                          <a:solidFill>
                            <a:schemeClr val="tx1"/>
                          </a:solidFill>
                          <a:effectLst/>
                        </a:rPr>
                        <a:t>المستهدف للربع الاول </a:t>
                      </a:r>
                      <a:endParaRPr lang="ar-AE" sz="1600" b="1" i="0" u="none" strike="noStrike" dirty="0">
                        <a:solidFill>
                          <a:schemeClr val="tx1"/>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BCA43E"/>
                    </a:solidFill>
                  </a:tcPr>
                </a:tc>
                <a:tc>
                  <a:txBody>
                    <a:bodyPr/>
                    <a:lstStyle/>
                    <a:p>
                      <a:pPr algn="ctr" rtl="1" fontAlgn="ctr"/>
                      <a:r>
                        <a:rPr lang="ar-AE" sz="1600" b="1" u="none" strike="noStrike" dirty="0" smtClean="0">
                          <a:solidFill>
                            <a:schemeClr val="tx1"/>
                          </a:solidFill>
                          <a:effectLst/>
                        </a:rPr>
                        <a:t>المستهدف للربع الثاني </a:t>
                      </a:r>
                      <a:endParaRPr lang="ar-AE" sz="1600" b="1" i="0" u="none" strike="noStrike" dirty="0">
                        <a:solidFill>
                          <a:schemeClr val="tx1"/>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BCA43E"/>
                    </a:solidFill>
                  </a:tcPr>
                </a:tc>
                <a:tc>
                  <a:txBody>
                    <a:bodyPr/>
                    <a:lstStyle/>
                    <a:p>
                      <a:pPr algn="ctr" rtl="1" fontAlgn="ctr"/>
                      <a:r>
                        <a:rPr lang="ar-AE" sz="1600" b="1" u="none" strike="noStrike" dirty="0">
                          <a:solidFill>
                            <a:schemeClr val="tx1"/>
                          </a:solidFill>
                          <a:effectLst/>
                        </a:rPr>
                        <a:t>المتحقق لعام 2015</a:t>
                      </a:r>
                      <a:endParaRPr lang="ar-AE" sz="1600" b="1" i="0" u="none" strike="noStrike" dirty="0">
                        <a:solidFill>
                          <a:schemeClr val="tx1"/>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BCA43E"/>
                    </a:solidFill>
                  </a:tcPr>
                </a:tc>
              </a:tr>
              <a:tr h="445743">
                <a:tc>
                  <a:txBody>
                    <a:bodyPr/>
                    <a:lstStyle/>
                    <a:p>
                      <a:pPr algn="r" rtl="1" fontAlgn="t"/>
                      <a:r>
                        <a:rPr lang="ar-AE" sz="1600" b="1" u="none" strike="noStrike" dirty="0">
                          <a:effectLst/>
                        </a:rPr>
                        <a:t>نسبة رضا المتعاملين عن نظام </a:t>
                      </a:r>
                      <a:r>
                        <a:rPr lang="ar-AE" sz="1600" b="1" u="none" strike="noStrike" dirty="0" smtClean="0">
                          <a:effectLst/>
                        </a:rPr>
                        <a:t>أتمته </a:t>
                      </a:r>
                      <a:r>
                        <a:rPr lang="ar-AE" sz="1600" b="1" u="none" strike="noStrike" dirty="0">
                          <a:effectLst/>
                        </a:rPr>
                        <a:t>السياسات</a:t>
                      </a:r>
                      <a:endParaRPr lang="ar-AE" sz="1600" b="1" i="0" u="none" strike="noStrike" dirty="0">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1" fontAlgn="ctr"/>
                      <a:r>
                        <a:rPr lang="ar-AE" sz="1600" b="1" u="none" strike="noStrike" dirty="0">
                          <a:effectLst/>
                        </a:rPr>
                        <a:t>قطاع السياسات</a:t>
                      </a:r>
                      <a:endParaRPr lang="ar-AE" sz="1600" b="1" i="0" u="none" strike="noStrike" dirty="0">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70%</a:t>
                      </a:r>
                      <a:endParaRPr lang="en-US" sz="1600" b="1" i="0" u="none" strike="noStrike" dirty="0">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 </a:t>
                      </a:r>
                      <a:endParaRPr lang="en-US" sz="1600" b="1" i="0" u="none" strike="noStrike" dirty="0">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68%</a:t>
                      </a:r>
                      <a:endParaRPr lang="en-US" sz="1600" b="1" i="0" u="none" strike="noStrike" dirty="0">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92D050"/>
                    </a:solidFill>
                  </a:tcPr>
                </a:tc>
              </a:tr>
              <a:tr h="368893">
                <a:tc>
                  <a:txBody>
                    <a:bodyPr/>
                    <a:lstStyle/>
                    <a:p>
                      <a:pPr algn="r" rtl="1" fontAlgn="t"/>
                      <a:r>
                        <a:rPr lang="ar-AE" sz="1600" b="1" u="none" strike="noStrike" dirty="0">
                          <a:effectLst/>
                        </a:rPr>
                        <a:t>نسبة رضا المشاركين عن الجائزة</a:t>
                      </a:r>
                      <a:endParaRPr lang="ar-AE" sz="1600" b="1" i="0" u="none" strike="noStrike" dirty="0">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1" fontAlgn="ctr"/>
                      <a:r>
                        <a:rPr lang="ar-AE" sz="1600" b="1" u="none" strike="noStrike" dirty="0">
                          <a:effectLst/>
                        </a:rPr>
                        <a:t>قطاع السياسات</a:t>
                      </a:r>
                      <a:endParaRPr lang="ar-AE" sz="1600" b="1" i="0" u="none" strike="noStrike" dirty="0">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 </a:t>
                      </a:r>
                      <a:endParaRPr lang="en-US" sz="1600" b="1" i="0" u="none" strike="noStrike" dirty="0">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70%</a:t>
                      </a:r>
                      <a:endParaRPr lang="en-US" sz="1600" b="1" i="0" u="none" strike="noStrike" dirty="0">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smtClean="0">
                          <a:effectLst/>
                        </a:rPr>
                        <a:t>74%</a:t>
                      </a:r>
                      <a:r>
                        <a:rPr lang="en-US" sz="1600" b="1" u="none" strike="noStrike" dirty="0">
                          <a:effectLst/>
                        </a:rPr>
                        <a:t> </a:t>
                      </a:r>
                      <a:endParaRPr lang="en-US" sz="1600" b="1" i="0" u="none" strike="noStrike" dirty="0">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92D050"/>
                    </a:solidFill>
                  </a:tcPr>
                </a:tc>
              </a:tr>
              <a:tr h="445743">
                <a:tc>
                  <a:txBody>
                    <a:bodyPr/>
                    <a:lstStyle/>
                    <a:p>
                      <a:pPr algn="r" rtl="1" fontAlgn="t"/>
                      <a:r>
                        <a:rPr lang="ar-AE" sz="1600" b="1" u="none" strike="noStrike" dirty="0">
                          <a:effectLst/>
                        </a:rPr>
                        <a:t>نسبة رضا المتعاملين عن </a:t>
                      </a:r>
                      <a:r>
                        <a:rPr lang="ar-AE" sz="1600" b="1" u="none" strike="noStrike" dirty="0" smtClean="0">
                          <a:effectLst/>
                        </a:rPr>
                        <a:t>التطبيقات </a:t>
                      </a:r>
                      <a:r>
                        <a:rPr lang="ar-AE" sz="1600" b="1" u="none" strike="noStrike" dirty="0">
                          <a:effectLst/>
                        </a:rPr>
                        <a:t>الذكية</a:t>
                      </a:r>
                      <a:endParaRPr lang="ar-AE" sz="1600" b="1" i="0" u="none" strike="noStrike" dirty="0">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1" fontAlgn="ctr"/>
                      <a:r>
                        <a:rPr lang="ar-AE" sz="1600" b="1" u="none" strike="noStrike">
                          <a:effectLst/>
                        </a:rPr>
                        <a:t>بياناتي</a:t>
                      </a:r>
                      <a:endParaRPr lang="ar-AE" sz="1600" b="1" i="0" u="none" strike="noStrike">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a:effectLst/>
                        </a:rPr>
                        <a:t>75%</a:t>
                      </a:r>
                      <a:endParaRPr lang="en-US" sz="1600" b="1" i="0" u="none" strike="noStrike">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a:effectLst/>
                        </a:rPr>
                        <a:t> </a:t>
                      </a:r>
                      <a:endParaRPr lang="en-US" sz="1600" b="1" i="0" u="none" strike="noStrike">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75%</a:t>
                      </a:r>
                      <a:endParaRPr lang="en-US" sz="1600" b="1" i="0" u="none" strike="noStrike" dirty="0">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92D050"/>
                    </a:solidFill>
                  </a:tcPr>
                </a:tc>
              </a:tr>
              <a:tr h="445743">
                <a:tc>
                  <a:txBody>
                    <a:bodyPr/>
                    <a:lstStyle/>
                    <a:p>
                      <a:pPr algn="r" rtl="1" fontAlgn="ctr"/>
                      <a:r>
                        <a:rPr lang="ar-AE" sz="1600" b="1" u="none" strike="noStrike" dirty="0">
                          <a:effectLst/>
                        </a:rPr>
                        <a:t>نسبة رضا المتعاملين عن نظام التقارير الذكية</a:t>
                      </a:r>
                      <a:endParaRPr lang="ar-AE" sz="1600" b="1" i="0" u="none" strike="noStrike" dirty="0">
                        <a:solidFill>
                          <a:srgbClr val="000000"/>
                        </a:solidFill>
                        <a:effectLst/>
                        <a:latin typeface="Calibri"/>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1" fontAlgn="ctr"/>
                      <a:r>
                        <a:rPr lang="ar-AE" sz="1600" b="1" u="none" strike="noStrike">
                          <a:effectLst/>
                        </a:rPr>
                        <a:t>بياناتي</a:t>
                      </a:r>
                      <a:endParaRPr lang="ar-AE" sz="1600" b="1" i="0" u="none" strike="noStrike">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75%</a:t>
                      </a:r>
                      <a:endParaRPr lang="en-US" sz="1600" b="1" i="0" u="none" strike="noStrike" dirty="0">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a:effectLst/>
                        </a:rPr>
                        <a:t> </a:t>
                      </a:r>
                      <a:endParaRPr lang="en-US" sz="1600" b="1" i="0" u="none" strike="noStrike">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69%</a:t>
                      </a:r>
                      <a:endParaRPr lang="en-US" sz="1600" b="1" i="0" u="none" strike="noStrike" dirty="0">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92D050"/>
                    </a:solidFill>
                  </a:tcPr>
                </a:tc>
              </a:tr>
              <a:tr h="445743">
                <a:tc>
                  <a:txBody>
                    <a:bodyPr/>
                    <a:lstStyle/>
                    <a:p>
                      <a:pPr algn="r" rtl="1" fontAlgn="t"/>
                      <a:r>
                        <a:rPr lang="ar-AE" sz="1600" b="1" u="none" strike="noStrike" dirty="0">
                          <a:effectLst/>
                        </a:rPr>
                        <a:t>نسبة رضا الجهات الاتحادية عن نظام بياناتي</a:t>
                      </a:r>
                      <a:endParaRPr lang="ar-AE" sz="1600" b="1" i="0" u="none" strike="noStrike" dirty="0">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1" fontAlgn="ctr"/>
                      <a:r>
                        <a:rPr lang="ar-AE" sz="1600" b="1" u="none" strike="noStrike">
                          <a:effectLst/>
                        </a:rPr>
                        <a:t>بياناتي</a:t>
                      </a:r>
                      <a:endParaRPr lang="ar-AE" sz="1600" b="1" i="0" u="none" strike="noStrike">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a:effectLst/>
                        </a:rPr>
                        <a:t>75%</a:t>
                      </a:r>
                      <a:endParaRPr lang="en-US" sz="1600" b="1" i="0" u="none" strike="noStrike">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a:effectLst/>
                        </a:rPr>
                        <a:t> </a:t>
                      </a:r>
                      <a:endParaRPr lang="en-US" sz="1600" b="1" i="0" u="none" strike="noStrike">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78%</a:t>
                      </a:r>
                      <a:endParaRPr lang="en-US" sz="1600" b="1" i="0" u="none" strike="noStrike" dirty="0">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92D050"/>
                    </a:solidFill>
                  </a:tcPr>
                </a:tc>
              </a:tr>
              <a:tr h="445743">
                <a:tc>
                  <a:txBody>
                    <a:bodyPr/>
                    <a:lstStyle/>
                    <a:p>
                      <a:pPr algn="r" rtl="1" fontAlgn="ctr"/>
                      <a:r>
                        <a:rPr lang="ar-AE" sz="1600" b="1" u="none" strike="noStrike" dirty="0">
                          <a:effectLst/>
                        </a:rPr>
                        <a:t>نسبة رضا المتعاملين على نظام مكتب الخدمة</a:t>
                      </a:r>
                      <a:endParaRPr lang="ar-AE" sz="1600" b="1" i="0" u="none" strike="noStrike" dirty="0">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1" fontAlgn="ctr"/>
                      <a:r>
                        <a:rPr lang="ar-AE" sz="1600" b="1" u="none" strike="noStrike">
                          <a:effectLst/>
                        </a:rPr>
                        <a:t>بياناتي</a:t>
                      </a:r>
                      <a:endParaRPr lang="ar-AE" sz="1600" b="1" i="0" u="none" strike="noStrike">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a:effectLst/>
                        </a:rPr>
                        <a:t>75%</a:t>
                      </a:r>
                      <a:endParaRPr lang="en-US" sz="1600" b="1" i="0" u="none" strike="noStrike">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a:effectLst/>
                        </a:rPr>
                        <a:t> </a:t>
                      </a:r>
                      <a:endParaRPr lang="en-US" sz="1600" b="1" i="0" u="none" strike="noStrike">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76%</a:t>
                      </a:r>
                      <a:endParaRPr lang="en-US" sz="1600" b="1" i="0" u="none" strike="noStrike" dirty="0">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92D050"/>
                    </a:solidFill>
                  </a:tcPr>
                </a:tc>
              </a:tr>
              <a:tr h="381993">
                <a:tc>
                  <a:txBody>
                    <a:bodyPr/>
                    <a:lstStyle/>
                    <a:p>
                      <a:pPr algn="r" rtl="1" fontAlgn="t"/>
                      <a:r>
                        <a:rPr lang="ar-AE" sz="1600" b="1" u="none" strike="noStrike" dirty="0">
                          <a:effectLst/>
                        </a:rPr>
                        <a:t>نسبة الرضا عن نظام التدريب والتطوير</a:t>
                      </a:r>
                      <a:endParaRPr lang="ar-AE" sz="1600" b="1" i="0" u="none" strike="noStrike" dirty="0">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1" fontAlgn="ctr"/>
                      <a:r>
                        <a:rPr lang="ar-AE" sz="1600" b="1" u="none" strike="noStrike">
                          <a:effectLst/>
                        </a:rPr>
                        <a:t>قطاع البرامج</a:t>
                      </a:r>
                      <a:endParaRPr lang="ar-AE" sz="1600" b="1" i="0" u="none" strike="noStrike">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75%</a:t>
                      </a:r>
                      <a:endParaRPr lang="en-US" sz="1600" b="1" i="0" u="none" strike="noStrike" dirty="0">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 </a:t>
                      </a:r>
                      <a:endParaRPr lang="en-US" sz="1600" b="1" i="0" u="none" strike="noStrike" dirty="0">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62%</a:t>
                      </a:r>
                      <a:endParaRPr lang="en-US" sz="1600" b="1" i="0" u="none" strike="noStrike" dirty="0">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FFFF00"/>
                    </a:solidFill>
                  </a:tcPr>
                </a:tc>
              </a:tr>
              <a:tr h="572991">
                <a:tc>
                  <a:txBody>
                    <a:bodyPr/>
                    <a:lstStyle/>
                    <a:p>
                      <a:pPr algn="r" rtl="1" fontAlgn="t"/>
                      <a:r>
                        <a:rPr lang="ar-AE" sz="1600" b="1" u="none" strike="noStrike" dirty="0">
                          <a:effectLst/>
                        </a:rPr>
                        <a:t>نسبة رضا الموظفين عن العروض المقدمة (برنامج امتيازات</a:t>
                      </a:r>
                      <a:endParaRPr lang="ar-AE" sz="1600" b="1" i="0" u="none" strike="noStrike" dirty="0">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1" fontAlgn="ctr"/>
                      <a:r>
                        <a:rPr lang="ar-AE" sz="1600" b="1" u="none" strike="noStrike" dirty="0">
                          <a:effectLst/>
                        </a:rPr>
                        <a:t>الاتصال الحكومي</a:t>
                      </a:r>
                      <a:endParaRPr lang="ar-AE" sz="1600" b="1" i="0" u="none" strike="noStrike" dirty="0">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 </a:t>
                      </a:r>
                      <a:endParaRPr lang="en-US" sz="1600" b="1" i="0" u="none" strike="noStrike" dirty="0">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80%</a:t>
                      </a:r>
                      <a:endParaRPr lang="en-US" sz="1600" b="1" i="0" u="none" strike="noStrike" dirty="0">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 </a:t>
                      </a:r>
                      <a:r>
                        <a:rPr lang="ar-AE" sz="1600" b="1" u="none" strike="noStrike" dirty="0" smtClean="0">
                          <a:effectLst/>
                        </a:rPr>
                        <a:t>58%</a:t>
                      </a:r>
                      <a:endParaRPr lang="en-US" sz="1600" b="1" i="0" u="none" strike="noStrike" dirty="0">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FF0000"/>
                    </a:solidFill>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34552808"/>
              </p:ext>
            </p:extLst>
          </p:nvPr>
        </p:nvGraphicFramePr>
        <p:xfrm>
          <a:off x="457200" y="1219200"/>
          <a:ext cx="8229600" cy="703145"/>
        </p:xfrm>
        <a:graphic>
          <a:graphicData uri="http://schemas.openxmlformats.org/drawingml/2006/table">
            <a:tbl>
              <a:tblPr firstRow="1" bandRow="1">
                <a:tableStyleId>{2D5ABB26-0587-4C30-8999-92F81FD0307C}</a:tableStyleId>
              </a:tblPr>
              <a:tblGrid>
                <a:gridCol w="8229600"/>
              </a:tblGrid>
              <a:tr h="703145">
                <a:tc>
                  <a:txBody>
                    <a:bodyPr/>
                    <a:lstStyle/>
                    <a:p>
                      <a:pPr algn="ctr"/>
                      <a:r>
                        <a:rPr lang="ar-AE" sz="2800" b="1" u="sng" dirty="0" smtClean="0">
                          <a:latin typeface="Sakkal Majalla" panose="02000000000000000000" pitchFamily="2" charset="-78"/>
                          <a:cs typeface="Sakkal Majalla" panose="02000000000000000000" pitchFamily="2" charset="-78"/>
                        </a:rPr>
                        <a:t>ملخص</a:t>
                      </a:r>
                      <a:r>
                        <a:rPr lang="ar-AE" sz="2800" b="1" u="sng" baseline="0" dirty="0" smtClean="0">
                          <a:latin typeface="Sakkal Majalla" panose="02000000000000000000" pitchFamily="2" charset="-78"/>
                          <a:cs typeface="Sakkal Majalla" panose="02000000000000000000" pitchFamily="2" charset="-78"/>
                        </a:rPr>
                        <a:t> خطة الاستبيانات النصف الاول  2016</a:t>
                      </a:r>
                      <a:endParaRPr lang="en-US" sz="2800" b="1" u="sng" dirty="0">
                        <a:latin typeface="Sakkal Majalla" panose="02000000000000000000" pitchFamily="2" charset="-78"/>
                        <a:cs typeface="Sakkal Majalla" panose="02000000000000000000" pitchFamily="2" charset="-78"/>
                      </a:endParaRPr>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r>
            </a:tbl>
          </a:graphicData>
        </a:graphic>
      </p:graphicFrame>
      <p:cxnSp>
        <p:nvCxnSpPr>
          <p:cNvPr id="4" name="Straight Connector 3"/>
          <p:cNvCxnSpPr/>
          <p:nvPr/>
        </p:nvCxnSpPr>
        <p:spPr>
          <a:xfrm>
            <a:off x="0" y="1066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563465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entagon 8"/>
          <p:cNvSpPr/>
          <p:nvPr/>
        </p:nvSpPr>
        <p:spPr>
          <a:xfrm rot="5400000">
            <a:off x="5981700" y="3543300"/>
            <a:ext cx="5410200" cy="457200"/>
          </a:xfrm>
          <a:prstGeom prst="homePlate">
            <a:avLst/>
          </a:prstGeom>
          <a:solidFill>
            <a:schemeClr val="bg1">
              <a:lumMod val="6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8409801" y="1295400"/>
            <a:ext cx="492443" cy="4876800"/>
          </a:xfrm>
          <a:prstGeom prst="rect">
            <a:avLst/>
          </a:prstGeom>
          <a:noFill/>
        </p:spPr>
        <p:txBody>
          <a:bodyPr vert="vert270" wrap="square" rtlCol="0">
            <a:spAutoFit/>
          </a:bodyPr>
          <a:lstStyle/>
          <a:p>
            <a:pPr algn="ctr"/>
            <a:r>
              <a:rPr lang="ar-AE" b="1" dirty="0" smtClean="0">
                <a:solidFill>
                  <a:schemeClr val="bg1"/>
                </a:solidFill>
              </a:rPr>
              <a:t>الرضــا </a:t>
            </a:r>
            <a:r>
              <a:rPr lang="ar-AE" sz="2000" b="1" dirty="0" smtClean="0">
                <a:solidFill>
                  <a:schemeClr val="bg1"/>
                </a:solidFill>
              </a:rPr>
              <a:t>العـام عن نظام التدريب و التطوير</a:t>
            </a:r>
            <a:endParaRPr lang="en-US" b="1" dirty="0">
              <a:solidFill>
                <a:schemeClr val="bg1"/>
              </a:solidFill>
            </a:endParaRPr>
          </a:p>
        </p:txBody>
      </p:sp>
      <p:graphicFrame>
        <p:nvGraphicFramePr>
          <p:cNvPr id="5" name="Chart 4"/>
          <p:cNvGraphicFramePr>
            <a:graphicFrameLocks/>
          </p:cNvGraphicFramePr>
          <p:nvPr>
            <p:extLst>
              <p:ext uri="{D42A27DB-BD31-4B8C-83A1-F6EECF244321}">
                <p14:modId xmlns:p14="http://schemas.microsoft.com/office/powerpoint/2010/main" val="1520409752"/>
              </p:ext>
            </p:extLst>
          </p:nvPr>
        </p:nvGraphicFramePr>
        <p:xfrm>
          <a:off x="1143000" y="1295400"/>
          <a:ext cx="6705600" cy="4343400"/>
        </p:xfrm>
        <a:graphic>
          <a:graphicData uri="http://schemas.openxmlformats.org/drawingml/2006/chart">
            <c:chart xmlns:c="http://schemas.openxmlformats.org/drawingml/2006/chart" xmlns:r="http://schemas.openxmlformats.org/officeDocument/2006/relationships" r:id="rId2"/>
          </a:graphicData>
        </a:graphic>
      </p:graphicFrame>
      <p:cxnSp>
        <p:nvCxnSpPr>
          <p:cNvPr id="6" name="Straight Connector 5"/>
          <p:cNvCxnSpPr/>
          <p:nvPr/>
        </p:nvCxnSpPr>
        <p:spPr>
          <a:xfrm>
            <a:off x="0" y="1066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913241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p:cNvCxnSpPr/>
          <p:nvPr/>
        </p:nvCxnSpPr>
        <p:spPr>
          <a:xfrm>
            <a:off x="0" y="1066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graphicFrame>
        <p:nvGraphicFramePr>
          <p:cNvPr id="5" name="Chart 4"/>
          <p:cNvGraphicFramePr>
            <a:graphicFrameLocks/>
          </p:cNvGraphicFramePr>
          <p:nvPr>
            <p:extLst>
              <p:ext uri="{D42A27DB-BD31-4B8C-83A1-F6EECF244321}">
                <p14:modId xmlns:p14="http://schemas.microsoft.com/office/powerpoint/2010/main" val="1007314486"/>
              </p:ext>
            </p:extLst>
          </p:nvPr>
        </p:nvGraphicFramePr>
        <p:xfrm>
          <a:off x="228600" y="1219200"/>
          <a:ext cx="8077200" cy="5257800"/>
        </p:xfrm>
        <a:graphic>
          <a:graphicData uri="http://schemas.openxmlformats.org/drawingml/2006/chart">
            <c:chart xmlns:c="http://schemas.openxmlformats.org/drawingml/2006/chart" xmlns:r="http://schemas.openxmlformats.org/officeDocument/2006/relationships" r:id="rId2"/>
          </a:graphicData>
        </a:graphic>
      </p:graphicFrame>
      <p:sp>
        <p:nvSpPr>
          <p:cNvPr id="6" name="Pentagon 5"/>
          <p:cNvSpPr/>
          <p:nvPr/>
        </p:nvSpPr>
        <p:spPr>
          <a:xfrm rot="5400000">
            <a:off x="5981700" y="3543300"/>
            <a:ext cx="5410200" cy="457200"/>
          </a:xfrm>
          <a:prstGeom prst="homePlate">
            <a:avLst/>
          </a:prstGeom>
          <a:solidFill>
            <a:schemeClr val="bg1">
              <a:lumMod val="6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8409801" y="1295400"/>
            <a:ext cx="492443" cy="4876800"/>
          </a:xfrm>
          <a:prstGeom prst="rect">
            <a:avLst/>
          </a:prstGeom>
          <a:noFill/>
        </p:spPr>
        <p:txBody>
          <a:bodyPr vert="vert270" wrap="square" rtlCol="0">
            <a:spAutoFit/>
          </a:bodyPr>
          <a:lstStyle/>
          <a:p>
            <a:pPr algn="ctr"/>
            <a:r>
              <a:rPr lang="ar-AE" b="1" dirty="0" smtClean="0">
                <a:solidFill>
                  <a:schemeClr val="bg1"/>
                </a:solidFill>
              </a:rPr>
              <a:t>الرضــا </a:t>
            </a:r>
            <a:r>
              <a:rPr lang="ar-AE" sz="2000" b="1" dirty="0" smtClean="0">
                <a:solidFill>
                  <a:schemeClr val="bg1"/>
                </a:solidFill>
              </a:rPr>
              <a:t>العـام عن نظام التدريب و التطوير</a:t>
            </a:r>
            <a:endParaRPr lang="en-US" b="1" dirty="0">
              <a:solidFill>
                <a:schemeClr val="bg1"/>
              </a:solidFill>
            </a:endParaRPr>
          </a:p>
        </p:txBody>
      </p:sp>
    </p:spTree>
    <p:extLst>
      <p:ext uri="{BB962C8B-B14F-4D97-AF65-F5344CB8AC3E}">
        <p14:creationId xmlns:p14="http://schemas.microsoft.com/office/powerpoint/2010/main" val="268340211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entagon 6"/>
          <p:cNvSpPr/>
          <p:nvPr/>
        </p:nvSpPr>
        <p:spPr>
          <a:xfrm rot="5400000">
            <a:off x="5981700" y="3543300"/>
            <a:ext cx="5410200" cy="457200"/>
          </a:xfrm>
          <a:prstGeom prst="homePlate">
            <a:avLst/>
          </a:prstGeom>
          <a:solidFill>
            <a:schemeClr val="accent4">
              <a:lumMod val="40000"/>
              <a:lumOff val="6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8409801" y="1219200"/>
            <a:ext cx="492443" cy="4953000"/>
          </a:xfrm>
          <a:prstGeom prst="rect">
            <a:avLst/>
          </a:prstGeom>
          <a:noFill/>
        </p:spPr>
        <p:txBody>
          <a:bodyPr vert="vert270" wrap="square" rtlCol="0">
            <a:spAutoFit/>
          </a:bodyPr>
          <a:lstStyle/>
          <a:p>
            <a:pPr algn="ctr"/>
            <a:r>
              <a:rPr lang="ar-AE" sz="2000" b="1" dirty="0" smtClean="0">
                <a:solidFill>
                  <a:schemeClr val="bg1"/>
                </a:solidFill>
              </a:rPr>
              <a:t>اهم ملاحظات الواردة</a:t>
            </a:r>
            <a:endParaRPr lang="en-US" sz="2000" b="1" dirty="0">
              <a:solidFill>
                <a:schemeClr val="bg1"/>
              </a:solidFill>
            </a:endParaRPr>
          </a:p>
        </p:txBody>
      </p:sp>
      <p:cxnSp>
        <p:nvCxnSpPr>
          <p:cNvPr id="9" name="Straight Connector 8"/>
          <p:cNvCxnSpPr/>
          <p:nvPr/>
        </p:nvCxnSpPr>
        <p:spPr>
          <a:xfrm>
            <a:off x="0" y="1066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533400" y="2057400"/>
            <a:ext cx="7543800" cy="3970318"/>
          </a:xfrm>
          <a:prstGeom prst="rect">
            <a:avLst/>
          </a:prstGeom>
          <a:noFill/>
        </p:spPr>
        <p:txBody>
          <a:bodyPr wrap="square" rtlCol="0">
            <a:spAutoFit/>
          </a:bodyPr>
          <a:lstStyle>
            <a:defPPr>
              <a:defRPr lang="en-US"/>
            </a:defPPr>
            <a:lvl1pPr marL="342900" indent="-342900" algn="just" rtl="1">
              <a:lnSpc>
                <a:spcPct val="150000"/>
              </a:lnSpc>
              <a:buAutoNum type="arabicPeriod"/>
              <a:defRPr sz="2400"/>
            </a:lvl1pPr>
          </a:lstStyle>
          <a:p>
            <a:pPr algn="r"/>
            <a:r>
              <a:rPr lang="ar-AE" dirty="0"/>
              <a:t>ترتيب البرامج التدريبية بحسب تاريخ انعقاد البرنامج لتسهيل عملية البحث عن </a:t>
            </a:r>
            <a:r>
              <a:rPr lang="ar-AE" dirty="0" smtClean="0"/>
              <a:t>البرامج</a:t>
            </a:r>
          </a:p>
          <a:p>
            <a:pPr algn="r"/>
            <a:r>
              <a:rPr lang="ar-AE" dirty="0" smtClean="0"/>
              <a:t> </a:t>
            </a:r>
            <a:r>
              <a:rPr lang="ar-AE" dirty="0"/>
              <a:t>اضافة خاصية </a:t>
            </a:r>
            <a:r>
              <a:rPr lang="ar-AE" dirty="0" smtClean="0"/>
              <a:t>العودة </a:t>
            </a:r>
            <a:r>
              <a:rPr lang="ar-AE" dirty="0"/>
              <a:t>في </a:t>
            </a:r>
            <a:r>
              <a:rPr lang="ar-AE" dirty="0" smtClean="0"/>
              <a:t>حالة </a:t>
            </a:r>
            <a:r>
              <a:rPr lang="ar-AE" dirty="0"/>
              <a:t>الرغبة بإضافة وتعديل بيانات بدل من الذهاب إلى الصفحة الرئيسية في </a:t>
            </a:r>
            <a:r>
              <a:rPr lang="ar-AE" dirty="0" smtClean="0"/>
              <a:t>بياناتي</a:t>
            </a:r>
          </a:p>
          <a:p>
            <a:pPr algn="r"/>
            <a:r>
              <a:rPr lang="ar-AE" dirty="0" smtClean="0"/>
              <a:t>خذف </a:t>
            </a:r>
            <a:r>
              <a:rPr lang="ar-AE" dirty="0"/>
              <a:t>بعض الخانات أو الخطوات لتسهيل عملية الادخال </a:t>
            </a:r>
            <a:endParaRPr lang="ar-AE" dirty="0" smtClean="0"/>
          </a:p>
          <a:p>
            <a:pPr algn="r"/>
            <a:r>
              <a:rPr lang="ar-AE" dirty="0"/>
              <a:t>ن</a:t>
            </a:r>
            <a:r>
              <a:rPr lang="ar-AE" dirty="0" smtClean="0"/>
              <a:t>ظام </a:t>
            </a:r>
            <a:r>
              <a:rPr lang="ar-AE" dirty="0"/>
              <a:t>المستخدم والشاشات ليست سهلة للاستخدام </a:t>
            </a:r>
          </a:p>
          <a:p>
            <a:r>
              <a:rPr lang="ar-AE" dirty="0" smtClean="0"/>
              <a:t>صعوبة عملية تقييم </a:t>
            </a:r>
            <a:r>
              <a:rPr lang="ar-AE" dirty="0"/>
              <a:t>البرامج من خلال النظام </a:t>
            </a:r>
            <a:endParaRPr lang="en-US" dirty="0"/>
          </a:p>
        </p:txBody>
      </p:sp>
      <p:sp>
        <p:nvSpPr>
          <p:cNvPr id="6" name="TextBox 5"/>
          <p:cNvSpPr txBox="1"/>
          <p:nvPr/>
        </p:nvSpPr>
        <p:spPr>
          <a:xfrm>
            <a:off x="1920240" y="1369755"/>
            <a:ext cx="4876800" cy="461665"/>
          </a:xfrm>
          <a:prstGeom prst="rect">
            <a:avLst/>
          </a:prstGeom>
          <a:noFill/>
        </p:spPr>
        <p:txBody>
          <a:bodyPr wrap="square" rtlCol="0">
            <a:spAutoFit/>
          </a:bodyPr>
          <a:lstStyle/>
          <a:p>
            <a:pPr algn="ctr"/>
            <a:r>
              <a:rPr lang="ar-AE" sz="2400" b="1" u="sng" dirty="0" smtClean="0"/>
              <a:t>بعض ملاحظات المستخدمين </a:t>
            </a:r>
            <a:endParaRPr lang="en-US" sz="2400" b="1" u="sng" dirty="0"/>
          </a:p>
        </p:txBody>
      </p:sp>
    </p:spTree>
    <p:extLst>
      <p:ext uri="{BB962C8B-B14F-4D97-AF65-F5344CB8AC3E}">
        <p14:creationId xmlns:p14="http://schemas.microsoft.com/office/powerpoint/2010/main" val="268340211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81000" y="2590800"/>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r>
              <a:rPr lang="ar-AE" dirty="0" smtClean="0"/>
              <a:t>الاستفسارات القانونية  و </a:t>
            </a:r>
            <a:r>
              <a:rPr lang="en-US" dirty="0" smtClean="0"/>
              <a:t>OPA</a:t>
            </a:r>
          </a:p>
        </p:txBody>
      </p:sp>
    </p:spTree>
    <p:extLst>
      <p:ext uri="{BB962C8B-B14F-4D97-AF65-F5344CB8AC3E}">
        <p14:creationId xmlns:p14="http://schemas.microsoft.com/office/powerpoint/2010/main" val="372309304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a:graphicFrameLocks/>
          </p:cNvGraphicFramePr>
          <p:nvPr>
            <p:extLst>
              <p:ext uri="{D42A27DB-BD31-4B8C-83A1-F6EECF244321}">
                <p14:modId xmlns:p14="http://schemas.microsoft.com/office/powerpoint/2010/main" val="4176173366"/>
              </p:ext>
            </p:extLst>
          </p:nvPr>
        </p:nvGraphicFramePr>
        <p:xfrm>
          <a:off x="914400" y="1295400"/>
          <a:ext cx="7010400" cy="5257800"/>
        </p:xfrm>
        <a:graphic>
          <a:graphicData uri="http://schemas.openxmlformats.org/drawingml/2006/chart">
            <c:chart xmlns:c="http://schemas.openxmlformats.org/drawingml/2006/chart" xmlns:r="http://schemas.openxmlformats.org/officeDocument/2006/relationships" r:id="rId2"/>
          </a:graphicData>
        </a:graphic>
      </p:graphicFrame>
      <p:sp>
        <p:nvSpPr>
          <p:cNvPr id="9" name="Pentagon 8"/>
          <p:cNvSpPr/>
          <p:nvPr/>
        </p:nvSpPr>
        <p:spPr>
          <a:xfrm rot="5400000">
            <a:off x="5981700" y="3543300"/>
            <a:ext cx="5410200" cy="457200"/>
          </a:xfrm>
          <a:prstGeom prst="homePlate">
            <a:avLst/>
          </a:prstGeom>
          <a:solidFill>
            <a:schemeClr val="bg1">
              <a:lumMod val="6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8409801" y="1295400"/>
            <a:ext cx="492443" cy="4876800"/>
          </a:xfrm>
          <a:prstGeom prst="rect">
            <a:avLst/>
          </a:prstGeom>
          <a:noFill/>
        </p:spPr>
        <p:txBody>
          <a:bodyPr vert="vert270" wrap="square" rtlCol="0">
            <a:spAutoFit/>
          </a:bodyPr>
          <a:lstStyle/>
          <a:p>
            <a:pPr algn="ctr"/>
            <a:r>
              <a:rPr lang="ar-AE" b="1" dirty="0" smtClean="0">
                <a:solidFill>
                  <a:schemeClr val="bg1"/>
                </a:solidFill>
              </a:rPr>
              <a:t>الرضــا </a:t>
            </a:r>
            <a:r>
              <a:rPr lang="ar-AE" sz="2000" b="1" dirty="0" smtClean="0">
                <a:solidFill>
                  <a:schemeClr val="bg1"/>
                </a:solidFill>
              </a:rPr>
              <a:t>العـام عن خدمة الاستشارات القانونية</a:t>
            </a:r>
            <a:r>
              <a:rPr lang="ar-AE" b="1" dirty="0" smtClean="0">
                <a:solidFill>
                  <a:schemeClr val="bg1"/>
                </a:solidFill>
              </a:rPr>
              <a:t> </a:t>
            </a:r>
            <a:endParaRPr lang="en-US" b="1" dirty="0">
              <a:solidFill>
                <a:schemeClr val="bg1"/>
              </a:solidFill>
            </a:endParaRPr>
          </a:p>
        </p:txBody>
      </p:sp>
      <p:cxnSp>
        <p:nvCxnSpPr>
          <p:cNvPr id="5" name="Straight Connector 4"/>
          <p:cNvCxnSpPr/>
          <p:nvPr/>
        </p:nvCxnSpPr>
        <p:spPr>
          <a:xfrm>
            <a:off x="0" y="1066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381220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1211291802"/>
              </p:ext>
            </p:extLst>
          </p:nvPr>
        </p:nvGraphicFramePr>
        <p:xfrm>
          <a:off x="1447800" y="1371600"/>
          <a:ext cx="6400800" cy="4800600"/>
        </p:xfrm>
        <a:graphic>
          <a:graphicData uri="http://schemas.openxmlformats.org/drawingml/2006/chart">
            <c:chart xmlns:c="http://schemas.openxmlformats.org/drawingml/2006/chart" xmlns:r="http://schemas.openxmlformats.org/officeDocument/2006/relationships" r:id="rId2"/>
          </a:graphicData>
        </a:graphic>
      </p:graphicFrame>
      <p:sp>
        <p:nvSpPr>
          <p:cNvPr id="4" name="Pentagon 3"/>
          <p:cNvSpPr/>
          <p:nvPr/>
        </p:nvSpPr>
        <p:spPr>
          <a:xfrm rot="5400000">
            <a:off x="5981700" y="3543300"/>
            <a:ext cx="5410200" cy="457200"/>
          </a:xfrm>
          <a:prstGeom prst="homePlate">
            <a:avLst/>
          </a:prstGeom>
          <a:solidFill>
            <a:schemeClr val="bg1">
              <a:lumMod val="6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8409801" y="1371600"/>
            <a:ext cx="492443" cy="4419600"/>
          </a:xfrm>
          <a:prstGeom prst="rect">
            <a:avLst/>
          </a:prstGeom>
          <a:noFill/>
        </p:spPr>
        <p:txBody>
          <a:bodyPr vert="vert270" wrap="square" rtlCol="0">
            <a:spAutoFit/>
          </a:bodyPr>
          <a:lstStyle/>
          <a:p>
            <a:pPr algn="ctr"/>
            <a:r>
              <a:rPr lang="ar-AE" sz="2000" b="1" dirty="0" smtClean="0">
                <a:solidFill>
                  <a:schemeClr val="bg1"/>
                </a:solidFill>
              </a:rPr>
              <a:t>الرضـا العــام عن </a:t>
            </a:r>
            <a:r>
              <a:rPr lang="ar-AE" sz="2000" b="1" dirty="0">
                <a:solidFill>
                  <a:schemeClr val="bg1"/>
                </a:solidFill>
              </a:rPr>
              <a:t>خدمة الاعتراضات </a:t>
            </a:r>
            <a:r>
              <a:rPr lang="ar-AE" sz="2000" b="1" dirty="0" smtClean="0">
                <a:solidFill>
                  <a:schemeClr val="bg1"/>
                </a:solidFill>
              </a:rPr>
              <a:t> </a:t>
            </a:r>
            <a:endParaRPr lang="en-US" sz="2000" b="1" dirty="0">
              <a:solidFill>
                <a:schemeClr val="bg1"/>
              </a:solidFill>
            </a:endParaRPr>
          </a:p>
        </p:txBody>
      </p:sp>
      <p:cxnSp>
        <p:nvCxnSpPr>
          <p:cNvPr id="6" name="Straight Connector 5"/>
          <p:cNvCxnSpPr/>
          <p:nvPr/>
        </p:nvCxnSpPr>
        <p:spPr>
          <a:xfrm>
            <a:off x="0" y="1066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58407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hart 11"/>
          <p:cNvGraphicFramePr>
            <a:graphicFrameLocks/>
          </p:cNvGraphicFramePr>
          <p:nvPr>
            <p:extLst>
              <p:ext uri="{D42A27DB-BD31-4B8C-83A1-F6EECF244321}">
                <p14:modId xmlns:p14="http://schemas.microsoft.com/office/powerpoint/2010/main" val="4134947905"/>
              </p:ext>
            </p:extLst>
          </p:nvPr>
        </p:nvGraphicFramePr>
        <p:xfrm>
          <a:off x="1295400" y="1600200"/>
          <a:ext cx="63246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13" name="Pentagon 12"/>
          <p:cNvSpPr/>
          <p:nvPr/>
        </p:nvSpPr>
        <p:spPr>
          <a:xfrm rot="5400000">
            <a:off x="5981700" y="3543300"/>
            <a:ext cx="5410200" cy="457200"/>
          </a:xfrm>
          <a:prstGeom prst="homePlate">
            <a:avLst/>
          </a:prstGeom>
          <a:solidFill>
            <a:schemeClr val="bg1">
              <a:lumMod val="6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8409801" y="1219200"/>
            <a:ext cx="492443" cy="5029200"/>
          </a:xfrm>
          <a:prstGeom prst="rect">
            <a:avLst/>
          </a:prstGeom>
          <a:noFill/>
        </p:spPr>
        <p:txBody>
          <a:bodyPr vert="vert270" wrap="square" rtlCol="0">
            <a:spAutoFit/>
          </a:bodyPr>
          <a:lstStyle/>
          <a:p>
            <a:pPr algn="ctr"/>
            <a:r>
              <a:rPr lang="ar-AE" sz="2000" b="1" dirty="0" smtClean="0">
                <a:solidFill>
                  <a:schemeClr val="bg1"/>
                </a:solidFill>
              </a:rPr>
              <a:t>الرضــا العــام عن نظام اسأل الخبير القانوني </a:t>
            </a:r>
            <a:endParaRPr lang="en-US" sz="2000" b="1" dirty="0">
              <a:solidFill>
                <a:schemeClr val="bg1"/>
              </a:solidFill>
            </a:endParaRPr>
          </a:p>
        </p:txBody>
      </p:sp>
      <p:cxnSp>
        <p:nvCxnSpPr>
          <p:cNvPr id="5" name="Straight Connector 4"/>
          <p:cNvCxnSpPr/>
          <p:nvPr/>
        </p:nvCxnSpPr>
        <p:spPr>
          <a:xfrm>
            <a:off x="0" y="1066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115257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1072663"/>
            <a:ext cx="7848600" cy="461665"/>
          </a:xfrm>
          <a:prstGeom prst="rect">
            <a:avLst/>
          </a:prstGeom>
        </p:spPr>
        <p:txBody>
          <a:bodyPr wrap="square">
            <a:spAutoFit/>
          </a:bodyPr>
          <a:lstStyle/>
          <a:p>
            <a:pPr algn="r" rtl="1"/>
            <a:r>
              <a:rPr lang="ar-AE" sz="2400" b="1" dirty="0"/>
              <a:t>الاستشارات القانونية والنظر في الاعتراضات على قرارات لجان التظلمات</a:t>
            </a:r>
          </a:p>
        </p:txBody>
      </p:sp>
      <p:sp>
        <p:nvSpPr>
          <p:cNvPr id="31" name="Pentagon 30"/>
          <p:cNvSpPr/>
          <p:nvPr/>
        </p:nvSpPr>
        <p:spPr>
          <a:xfrm rot="5400000">
            <a:off x="5981700" y="3543300"/>
            <a:ext cx="5410200" cy="457200"/>
          </a:xfrm>
          <a:prstGeom prst="homePlate">
            <a:avLst/>
          </a:prstGeom>
          <a:solidFill>
            <a:schemeClr val="accent3">
              <a:lumMod val="60000"/>
              <a:lumOff val="4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8409801" y="2546866"/>
            <a:ext cx="492443" cy="2514600"/>
          </a:xfrm>
          <a:prstGeom prst="rect">
            <a:avLst/>
          </a:prstGeom>
          <a:noFill/>
        </p:spPr>
        <p:txBody>
          <a:bodyPr vert="vert270" wrap="square" rtlCol="0">
            <a:spAutoFit/>
          </a:bodyPr>
          <a:lstStyle/>
          <a:p>
            <a:pPr algn="just"/>
            <a:r>
              <a:rPr lang="ar-AE" sz="2000" b="1" dirty="0" smtClean="0">
                <a:solidFill>
                  <a:schemeClr val="bg1"/>
                </a:solidFill>
              </a:rPr>
              <a:t>سهولة الوصول الى الخدمة </a:t>
            </a:r>
            <a:endParaRPr lang="en-US" sz="2000" b="1" dirty="0">
              <a:solidFill>
                <a:schemeClr val="bg1"/>
              </a:solidFill>
            </a:endParaRPr>
          </a:p>
        </p:txBody>
      </p:sp>
      <p:graphicFrame>
        <p:nvGraphicFramePr>
          <p:cNvPr id="6" name="Chart 5"/>
          <p:cNvGraphicFramePr>
            <a:graphicFrameLocks/>
          </p:cNvGraphicFramePr>
          <p:nvPr>
            <p:extLst>
              <p:ext uri="{D42A27DB-BD31-4B8C-83A1-F6EECF244321}">
                <p14:modId xmlns:p14="http://schemas.microsoft.com/office/powerpoint/2010/main" val="2263602670"/>
              </p:ext>
            </p:extLst>
          </p:nvPr>
        </p:nvGraphicFramePr>
        <p:xfrm>
          <a:off x="304800" y="1676400"/>
          <a:ext cx="7772400" cy="4800600"/>
        </p:xfrm>
        <a:graphic>
          <a:graphicData uri="http://schemas.openxmlformats.org/drawingml/2006/chart">
            <c:chart xmlns:c="http://schemas.openxmlformats.org/drawingml/2006/chart" xmlns:r="http://schemas.openxmlformats.org/officeDocument/2006/relationships" r:id="rId2"/>
          </a:graphicData>
        </a:graphic>
      </p:graphicFrame>
      <p:cxnSp>
        <p:nvCxnSpPr>
          <p:cNvPr id="7" name="Straight Connector 6"/>
          <p:cNvCxnSpPr/>
          <p:nvPr/>
        </p:nvCxnSpPr>
        <p:spPr>
          <a:xfrm>
            <a:off x="0" y="1066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356784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ntagon 3"/>
          <p:cNvSpPr/>
          <p:nvPr/>
        </p:nvSpPr>
        <p:spPr>
          <a:xfrm rot="5400000">
            <a:off x="5981700" y="3543300"/>
            <a:ext cx="5410200" cy="457200"/>
          </a:xfrm>
          <a:prstGeom prst="homePlate">
            <a:avLst/>
          </a:prstGeom>
          <a:solidFill>
            <a:schemeClr val="accent5">
              <a:lumMod val="60000"/>
              <a:lumOff val="4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8409801" y="2546866"/>
            <a:ext cx="492443" cy="2514600"/>
          </a:xfrm>
          <a:prstGeom prst="rect">
            <a:avLst/>
          </a:prstGeom>
          <a:noFill/>
        </p:spPr>
        <p:txBody>
          <a:bodyPr vert="vert270" wrap="square" rtlCol="0">
            <a:spAutoFit/>
          </a:bodyPr>
          <a:lstStyle/>
          <a:p>
            <a:pPr algn="ctr"/>
            <a:r>
              <a:rPr lang="ar-AE" sz="2000" b="1" dirty="0">
                <a:solidFill>
                  <a:schemeClr val="bg1"/>
                </a:solidFill>
              </a:rPr>
              <a:t>سرعة تقديم الخدمة</a:t>
            </a:r>
            <a:endParaRPr lang="en-US" sz="2000" b="1" dirty="0">
              <a:solidFill>
                <a:schemeClr val="bg1"/>
              </a:solidFill>
            </a:endParaRPr>
          </a:p>
        </p:txBody>
      </p:sp>
      <p:sp>
        <p:nvSpPr>
          <p:cNvPr id="7" name="Rectangle 6"/>
          <p:cNvSpPr/>
          <p:nvPr/>
        </p:nvSpPr>
        <p:spPr>
          <a:xfrm>
            <a:off x="457200" y="1072663"/>
            <a:ext cx="7848600" cy="461665"/>
          </a:xfrm>
          <a:prstGeom prst="rect">
            <a:avLst/>
          </a:prstGeom>
        </p:spPr>
        <p:txBody>
          <a:bodyPr wrap="square">
            <a:spAutoFit/>
          </a:bodyPr>
          <a:lstStyle/>
          <a:p>
            <a:pPr algn="r" rtl="1"/>
            <a:r>
              <a:rPr lang="ar-AE" sz="2400" b="1" dirty="0"/>
              <a:t>الاستشارات القانونية والنظر في الاعتراضات على قرارات لجان التظلمات</a:t>
            </a:r>
          </a:p>
        </p:txBody>
      </p:sp>
      <p:graphicFrame>
        <p:nvGraphicFramePr>
          <p:cNvPr id="9" name="Chart 8"/>
          <p:cNvGraphicFramePr>
            <a:graphicFrameLocks/>
          </p:cNvGraphicFramePr>
          <p:nvPr>
            <p:extLst>
              <p:ext uri="{D42A27DB-BD31-4B8C-83A1-F6EECF244321}">
                <p14:modId xmlns:p14="http://schemas.microsoft.com/office/powerpoint/2010/main" val="3283787002"/>
              </p:ext>
            </p:extLst>
          </p:nvPr>
        </p:nvGraphicFramePr>
        <p:xfrm>
          <a:off x="304800" y="1534328"/>
          <a:ext cx="7848600" cy="4942672"/>
        </p:xfrm>
        <a:graphic>
          <a:graphicData uri="http://schemas.openxmlformats.org/drawingml/2006/chart">
            <c:chart xmlns:c="http://schemas.openxmlformats.org/drawingml/2006/chart" xmlns:r="http://schemas.openxmlformats.org/officeDocument/2006/relationships" r:id="rId2"/>
          </a:graphicData>
        </a:graphic>
      </p:graphicFrame>
      <p:cxnSp>
        <p:nvCxnSpPr>
          <p:cNvPr id="6" name="Straight Connector 5"/>
          <p:cNvCxnSpPr/>
          <p:nvPr/>
        </p:nvCxnSpPr>
        <p:spPr>
          <a:xfrm>
            <a:off x="0" y="1066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293198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entagon 4"/>
          <p:cNvSpPr/>
          <p:nvPr/>
        </p:nvSpPr>
        <p:spPr>
          <a:xfrm rot="5400000">
            <a:off x="5981700" y="3543300"/>
            <a:ext cx="5410200" cy="457200"/>
          </a:xfrm>
          <a:prstGeom prst="homePlate">
            <a:avLst/>
          </a:prstGeom>
          <a:solidFill>
            <a:schemeClr val="accent2">
              <a:lumMod val="60000"/>
              <a:lumOff val="4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8409801" y="2546866"/>
            <a:ext cx="492443" cy="2514600"/>
          </a:xfrm>
          <a:prstGeom prst="rect">
            <a:avLst/>
          </a:prstGeom>
          <a:noFill/>
        </p:spPr>
        <p:txBody>
          <a:bodyPr vert="vert270" wrap="square" rtlCol="0">
            <a:spAutoFit/>
          </a:bodyPr>
          <a:lstStyle/>
          <a:p>
            <a:pPr algn="ctr"/>
            <a:r>
              <a:rPr lang="ar-AE" sz="2000" b="1" dirty="0">
                <a:solidFill>
                  <a:schemeClr val="bg1"/>
                </a:solidFill>
              </a:rPr>
              <a:t>اسلوب وكفاءة موظفي الهيئة </a:t>
            </a:r>
            <a:endParaRPr lang="en-US" sz="2000" b="1" dirty="0">
              <a:solidFill>
                <a:schemeClr val="bg1"/>
              </a:solidFill>
            </a:endParaRPr>
          </a:p>
        </p:txBody>
      </p:sp>
      <p:graphicFrame>
        <p:nvGraphicFramePr>
          <p:cNvPr id="9" name="Chart 8"/>
          <p:cNvGraphicFramePr>
            <a:graphicFrameLocks/>
          </p:cNvGraphicFramePr>
          <p:nvPr>
            <p:extLst>
              <p:ext uri="{D42A27DB-BD31-4B8C-83A1-F6EECF244321}">
                <p14:modId xmlns:p14="http://schemas.microsoft.com/office/powerpoint/2010/main" val="2177844566"/>
              </p:ext>
            </p:extLst>
          </p:nvPr>
        </p:nvGraphicFramePr>
        <p:xfrm>
          <a:off x="304800" y="1219200"/>
          <a:ext cx="7772400" cy="5366266"/>
        </p:xfrm>
        <a:graphic>
          <a:graphicData uri="http://schemas.openxmlformats.org/drawingml/2006/chart">
            <c:chart xmlns:c="http://schemas.openxmlformats.org/drawingml/2006/chart" xmlns:r="http://schemas.openxmlformats.org/officeDocument/2006/relationships" r:id="rId2"/>
          </a:graphicData>
        </a:graphic>
      </p:graphicFrame>
      <p:cxnSp>
        <p:nvCxnSpPr>
          <p:cNvPr id="7" name="Straight Connector 6"/>
          <p:cNvCxnSpPr/>
          <p:nvPr/>
        </p:nvCxnSpPr>
        <p:spPr>
          <a:xfrm>
            <a:off x="0" y="1066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45859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44134194"/>
              </p:ext>
            </p:extLst>
          </p:nvPr>
        </p:nvGraphicFramePr>
        <p:xfrm>
          <a:off x="457201" y="2362200"/>
          <a:ext cx="8262528" cy="2362200"/>
        </p:xfrm>
        <a:graphic>
          <a:graphicData uri="http://schemas.openxmlformats.org/drawingml/2006/table">
            <a:tbl>
              <a:tblPr rtl="1">
                <a:tableStyleId>{69C7853C-536D-4A76-A0AE-DD22124D55A5}</a:tableStyleId>
              </a:tblPr>
              <a:tblGrid>
                <a:gridCol w="3087486"/>
                <a:gridCol w="1280604"/>
                <a:gridCol w="1298146"/>
                <a:gridCol w="1298146"/>
                <a:gridCol w="1298146"/>
              </a:tblGrid>
              <a:tr h="945519">
                <a:tc>
                  <a:txBody>
                    <a:bodyPr/>
                    <a:lstStyle/>
                    <a:p>
                      <a:pPr algn="r" rtl="1" fontAlgn="ctr"/>
                      <a:r>
                        <a:rPr lang="ar-AE" sz="1800" b="1" u="none" strike="noStrike" dirty="0">
                          <a:solidFill>
                            <a:schemeClr val="tx1"/>
                          </a:solidFill>
                          <a:effectLst/>
                        </a:rPr>
                        <a:t>اسم مقياس الأداء التشغيلي</a:t>
                      </a:r>
                      <a:endParaRPr lang="ar-AE" sz="1800" b="1" i="0" u="none" strike="noStrike" dirty="0">
                        <a:solidFill>
                          <a:schemeClr val="tx1"/>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BCA43E"/>
                    </a:solidFill>
                  </a:tcPr>
                </a:tc>
                <a:tc>
                  <a:txBody>
                    <a:bodyPr/>
                    <a:lstStyle/>
                    <a:p>
                      <a:pPr algn="ctr" rtl="1" fontAlgn="ctr"/>
                      <a:r>
                        <a:rPr lang="ar-AE" sz="1800" b="1" u="none" strike="noStrike" dirty="0">
                          <a:solidFill>
                            <a:schemeClr val="tx1"/>
                          </a:solidFill>
                          <a:effectLst/>
                        </a:rPr>
                        <a:t>المسؤول عن المقياس</a:t>
                      </a:r>
                      <a:endParaRPr lang="ar-AE" sz="1800" b="1" i="0" u="none" strike="noStrike" dirty="0">
                        <a:solidFill>
                          <a:schemeClr val="tx1"/>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BCA43E"/>
                    </a:solidFill>
                  </a:tcPr>
                </a:tc>
                <a:tc>
                  <a:txBody>
                    <a:bodyPr/>
                    <a:lstStyle/>
                    <a:p>
                      <a:pPr algn="ctr" rtl="1" fontAlgn="ctr"/>
                      <a:r>
                        <a:rPr lang="ar-AE" sz="1800" b="1" u="none" strike="noStrike" dirty="0" smtClean="0">
                          <a:solidFill>
                            <a:schemeClr val="tx1"/>
                          </a:solidFill>
                          <a:effectLst/>
                        </a:rPr>
                        <a:t>المستهدف للربع الاول </a:t>
                      </a:r>
                      <a:endParaRPr lang="ar-AE" sz="1800" b="1" i="0" u="none" strike="noStrike" dirty="0">
                        <a:solidFill>
                          <a:schemeClr val="tx1"/>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BCA43E"/>
                    </a:solidFill>
                  </a:tcPr>
                </a:tc>
                <a:tc>
                  <a:txBody>
                    <a:bodyPr/>
                    <a:lstStyle/>
                    <a:p>
                      <a:pPr algn="ctr" rtl="1" fontAlgn="ctr"/>
                      <a:r>
                        <a:rPr lang="ar-AE" sz="1800" b="1" u="none" strike="noStrike" dirty="0" smtClean="0">
                          <a:solidFill>
                            <a:schemeClr val="tx1"/>
                          </a:solidFill>
                          <a:effectLst/>
                        </a:rPr>
                        <a:t>المستهدف للربع الثاني </a:t>
                      </a:r>
                      <a:endParaRPr lang="ar-AE" sz="1800" b="1" i="0" u="none" strike="noStrike" dirty="0">
                        <a:solidFill>
                          <a:schemeClr val="tx1"/>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BCA43E"/>
                    </a:solidFill>
                  </a:tcPr>
                </a:tc>
                <a:tc>
                  <a:txBody>
                    <a:bodyPr/>
                    <a:lstStyle/>
                    <a:p>
                      <a:pPr algn="ctr" rtl="1" fontAlgn="ctr"/>
                      <a:r>
                        <a:rPr lang="ar-AE" sz="1800" b="1" u="none" strike="noStrike" dirty="0">
                          <a:solidFill>
                            <a:schemeClr val="tx1"/>
                          </a:solidFill>
                          <a:effectLst/>
                        </a:rPr>
                        <a:t>المتحقق لعام 2015</a:t>
                      </a:r>
                      <a:endParaRPr lang="ar-AE" sz="1800" b="1" i="0" u="none" strike="noStrike" dirty="0">
                        <a:solidFill>
                          <a:schemeClr val="tx1"/>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BCA43E"/>
                    </a:solidFill>
                  </a:tcPr>
                </a:tc>
              </a:tr>
              <a:tr h="501511">
                <a:tc>
                  <a:txBody>
                    <a:bodyPr/>
                    <a:lstStyle/>
                    <a:p>
                      <a:pPr algn="r" rtl="1" fontAlgn="t"/>
                      <a:r>
                        <a:rPr lang="ar-AE" sz="1400" b="1" u="none" strike="noStrike" dirty="0">
                          <a:effectLst/>
                        </a:rPr>
                        <a:t>نسبة رضا الشركاء</a:t>
                      </a:r>
                      <a:endParaRPr lang="ar-AE" sz="1400" b="1" i="0" u="none" strike="noStrike" dirty="0">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1" fontAlgn="ctr"/>
                      <a:r>
                        <a:rPr lang="ar-AE" sz="1400" b="1" u="none" strike="noStrike" dirty="0">
                          <a:effectLst/>
                        </a:rPr>
                        <a:t>الاتصال الحكومي</a:t>
                      </a:r>
                      <a:endParaRPr lang="ar-AE" sz="1400" b="1" i="0" u="none" strike="noStrike" dirty="0">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400" b="1" u="none" strike="noStrike" dirty="0">
                          <a:effectLst/>
                        </a:rPr>
                        <a:t>80%</a:t>
                      </a:r>
                      <a:endParaRPr lang="en-US" sz="1400" b="1" i="0" u="none" strike="noStrike" dirty="0">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400" b="1" u="none" strike="noStrike" dirty="0">
                          <a:effectLst/>
                        </a:rPr>
                        <a:t> </a:t>
                      </a:r>
                      <a:endParaRPr lang="en-US" sz="1400" b="1" i="0" u="none" strike="noStrike" dirty="0">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400" b="1" u="none" strike="noStrike" dirty="0">
                          <a:effectLst/>
                        </a:rPr>
                        <a:t>94%</a:t>
                      </a:r>
                      <a:endParaRPr lang="en-US" sz="1400" b="1" i="0" u="none" strike="noStrike" dirty="0">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92D050"/>
                    </a:solidFill>
                  </a:tcPr>
                </a:tc>
              </a:tr>
              <a:tr h="501511">
                <a:tc>
                  <a:txBody>
                    <a:bodyPr/>
                    <a:lstStyle/>
                    <a:p>
                      <a:pPr algn="r" rtl="1" fontAlgn="t"/>
                      <a:r>
                        <a:rPr lang="ar-AE" sz="1400" b="1" u="none" strike="noStrike" dirty="0">
                          <a:effectLst/>
                        </a:rPr>
                        <a:t>نسبة الرضا عن خدمات الموقع الالكتروني</a:t>
                      </a:r>
                      <a:endParaRPr lang="ar-AE" sz="1400" b="1" i="0" u="none" strike="noStrike" dirty="0">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1" fontAlgn="ctr"/>
                      <a:r>
                        <a:rPr lang="ar-AE" sz="1400" b="1" u="none" strike="noStrike" dirty="0">
                          <a:effectLst/>
                        </a:rPr>
                        <a:t>تقنية المعلومات</a:t>
                      </a:r>
                      <a:endParaRPr lang="ar-AE" sz="1400" b="1" i="0" u="none" strike="noStrike" dirty="0">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400" b="1" u="none" strike="noStrike" dirty="0">
                          <a:effectLst/>
                        </a:rPr>
                        <a:t>80%</a:t>
                      </a:r>
                      <a:endParaRPr lang="en-US" sz="1400" b="1" i="0" u="none" strike="noStrike" dirty="0">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400" b="1" u="none" strike="noStrike" dirty="0">
                          <a:effectLst/>
                        </a:rPr>
                        <a:t> </a:t>
                      </a:r>
                      <a:endParaRPr lang="en-US" sz="1400" b="1" i="0" u="none" strike="noStrike" dirty="0">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400" b="1" u="none" strike="noStrike" dirty="0">
                          <a:effectLst/>
                        </a:rPr>
                        <a:t>84%</a:t>
                      </a:r>
                      <a:endParaRPr lang="en-US" sz="1400" b="1" i="0" u="none" strike="noStrike" dirty="0">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92D050"/>
                    </a:solidFill>
                  </a:tcPr>
                </a:tc>
              </a:tr>
              <a:tr h="413659">
                <a:tc>
                  <a:txBody>
                    <a:bodyPr/>
                    <a:lstStyle/>
                    <a:p>
                      <a:pPr algn="r" rtl="1" fontAlgn="t"/>
                      <a:r>
                        <a:rPr lang="ar-AE" sz="1400" b="1" u="none" strike="noStrike" dirty="0">
                          <a:effectLst/>
                        </a:rPr>
                        <a:t>نسبة رضا الموردين</a:t>
                      </a:r>
                      <a:endParaRPr lang="ar-AE" sz="1400" b="1" i="0" u="none" strike="noStrike" dirty="0">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1" fontAlgn="ctr"/>
                      <a:r>
                        <a:rPr lang="ar-AE" sz="1400" b="1" u="none" strike="noStrike" dirty="0">
                          <a:effectLst/>
                        </a:rPr>
                        <a:t>الشؤون المالية</a:t>
                      </a:r>
                      <a:endParaRPr lang="ar-AE" sz="1400" b="1" i="0" u="none" strike="noStrike" dirty="0">
                        <a:solidFill>
                          <a:srgbClr val="000000"/>
                        </a:solidFill>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400" b="1" u="none" strike="noStrike" dirty="0">
                          <a:effectLst/>
                        </a:rPr>
                        <a:t> </a:t>
                      </a:r>
                      <a:endParaRPr lang="en-US" sz="1400" b="1" i="0" u="none" strike="noStrike" dirty="0">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400" b="1" u="none" strike="noStrike" dirty="0">
                          <a:effectLst/>
                        </a:rPr>
                        <a:t>85%</a:t>
                      </a:r>
                      <a:endParaRPr lang="en-US" sz="1400" b="1" i="0" u="none" strike="noStrike" dirty="0">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ar-AE" sz="1400" b="1" u="none" strike="noStrike" dirty="0" smtClean="0">
                          <a:effectLst/>
                        </a:rPr>
                        <a:t>92%</a:t>
                      </a:r>
                      <a:endParaRPr lang="en-US" sz="1400" b="1" i="0" u="none" strike="noStrike" dirty="0">
                        <a:effectLst/>
                        <a:latin typeface="Arial"/>
                      </a:endParaRPr>
                    </a:p>
                  </a:txBody>
                  <a:tcPr marL="0" marR="0" marT="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92D050"/>
                    </a:solidFill>
                  </a:tcPr>
                </a:tc>
              </a:tr>
            </a:tbl>
          </a:graphicData>
        </a:graphic>
      </p:graphicFrame>
      <p:cxnSp>
        <p:nvCxnSpPr>
          <p:cNvPr id="3" name="Straight Connector 2"/>
          <p:cNvCxnSpPr/>
          <p:nvPr/>
        </p:nvCxnSpPr>
        <p:spPr>
          <a:xfrm>
            <a:off x="0" y="1066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graphicFrame>
        <p:nvGraphicFramePr>
          <p:cNvPr id="4" name="Table 3"/>
          <p:cNvGraphicFramePr>
            <a:graphicFrameLocks noGrp="1"/>
          </p:cNvGraphicFramePr>
          <p:nvPr>
            <p:extLst>
              <p:ext uri="{D42A27DB-BD31-4B8C-83A1-F6EECF244321}">
                <p14:modId xmlns:p14="http://schemas.microsoft.com/office/powerpoint/2010/main" val="3949128159"/>
              </p:ext>
            </p:extLst>
          </p:nvPr>
        </p:nvGraphicFramePr>
        <p:xfrm>
          <a:off x="457200" y="1295400"/>
          <a:ext cx="8229600" cy="703145"/>
        </p:xfrm>
        <a:graphic>
          <a:graphicData uri="http://schemas.openxmlformats.org/drawingml/2006/table">
            <a:tbl>
              <a:tblPr firstRow="1" bandRow="1">
                <a:tableStyleId>{2D5ABB26-0587-4C30-8999-92F81FD0307C}</a:tableStyleId>
              </a:tblPr>
              <a:tblGrid>
                <a:gridCol w="8229600"/>
              </a:tblGrid>
              <a:tr h="703145">
                <a:tc>
                  <a:txBody>
                    <a:bodyPr/>
                    <a:lstStyle/>
                    <a:p>
                      <a:pPr algn="ctr"/>
                      <a:r>
                        <a:rPr lang="ar-AE" sz="2800" b="1" u="sng" dirty="0" smtClean="0">
                          <a:latin typeface="Sakkal Majalla" panose="02000000000000000000" pitchFamily="2" charset="-78"/>
                          <a:cs typeface="Sakkal Majalla" panose="02000000000000000000" pitchFamily="2" charset="-78"/>
                        </a:rPr>
                        <a:t>ملخص</a:t>
                      </a:r>
                      <a:r>
                        <a:rPr lang="ar-AE" sz="2800" b="1" u="sng" baseline="0" dirty="0" smtClean="0">
                          <a:latin typeface="Sakkal Majalla" panose="02000000000000000000" pitchFamily="2" charset="-78"/>
                          <a:cs typeface="Sakkal Majalla" panose="02000000000000000000" pitchFamily="2" charset="-78"/>
                        </a:rPr>
                        <a:t> خطة الاستبيانات النصف الاول 2016</a:t>
                      </a:r>
                      <a:endParaRPr lang="en-US" sz="2800" b="1" u="sng" dirty="0">
                        <a:latin typeface="Sakkal Majalla" panose="02000000000000000000" pitchFamily="2" charset="-78"/>
                        <a:cs typeface="Sakkal Majalla" panose="02000000000000000000" pitchFamily="2" charset="-78"/>
                      </a:endParaRPr>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r>
            </a:tbl>
          </a:graphicData>
        </a:graphic>
      </p:graphicFrame>
    </p:spTree>
    <p:extLst>
      <p:ext uri="{BB962C8B-B14F-4D97-AF65-F5344CB8AC3E}">
        <p14:creationId xmlns:p14="http://schemas.microsoft.com/office/powerpoint/2010/main" val="264364608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entagon 5"/>
          <p:cNvSpPr/>
          <p:nvPr/>
        </p:nvSpPr>
        <p:spPr>
          <a:xfrm rot="5400000">
            <a:off x="5981700" y="3543300"/>
            <a:ext cx="5410200" cy="457200"/>
          </a:xfrm>
          <a:prstGeom prst="homePlate">
            <a:avLst/>
          </a:prstGeom>
          <a:solidFill>
            <a:schemeClr val="accent6">
              <a:lumMod val="40000"/>
              <a:lumOff val="6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8409801" y="2546866"/>
            <a:ext cx="492443" cy="2514600"/>
          </a:xfrm>
          <a:prstGeom prst="rect">
            <a:avLst/>
          </a:prstGeom>
          <a:noFill/>
        </p:spPr>
        <p:txBody>
          <a:bodyPr vert="vert270" wrap="square" rtlCol="0">
            <a:spAutoFit/>
          </a:bodyPr>
          <a:lstStyle/>
          <a:p>
            <a:pPr algn="ctr"/>
            <a:r>
              <a:rPr lang="ar-AE" sz="2000" b="1" dirty="0" smtClean="0">
                <a:solidFill>
                  <a:schemeClr val="bg1"/>
                </a:solidFill>
              </a:rPr>
              <a:t>مخرجات الخدمة</a:t>
            </a:r>
            <a:endParaRPr lang="en-US" sz="2000" b="1" dirty="0">
              <a:solidFill>
                <a:schemeClr val="bg1"/>
              </a:solidFill>
            </a:endParaRPr>
          </a:p>
        </p:txBody>
      </p:sp>
      <p:graphicFrame>
        <p:nvGraphicFramePr>
          <p:cNvPr id="5" name="Chart 4"/>
          <p:cNvGraphicFramePr>
            <a:graphicFrameLocks/>
          </p:cNvGraphicFramePr>
          <p:nvPr>
            <p:extLst>
              <p:ext uri="{D42A27DB-BD31-4B8C-83A1-F6EECF244321}">
                <p14:modId xmlns:p14="http://schemas.microsoft.com/office/powerpoint/2010/main" val="2123447754"/>
              </p:ext>
            </p:extLst>
          </p:nvPr>
        </p:nvGraphicFramePr>
        <p:xfrm>
          <a:off x="381000" y="1219200"/>
          <a:ext cx="7848600" cy="5257800"/>
        </p:xfrm>
        <a:graphic>
          <a:graphicData uri="http://schemas.openxmlformats.org/drawingml/2006/chart">
            <c:chart xmlns:c="http://schemas.openxmlformats.org/drawingml/2006/chart" xmlns:r="http://schemas.openxmlformats.org/officeDocument/2006/relationships" r:id="rId2"/>
          </a:graphicData>
        </a:graphic>
      </p:graphicFrame>
      <p:cxnSp>
        <p:nvCxnSpPr>
          <p:cNvPr id="8" name="Straight Connector 7"/>
          <p:cNvCxnSpPr/>
          <p:nvPr/>
        </p:nvCxnSpPr>
        <p:spPr>
          <a:xfrm>
            <a:off x="0" y="1066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192578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entagon 6"/>
          <p:cNvSpPr/>
          <p:nvPr/>
        </p:nvSpPr>
        <p:spPr>
          <a:xfrm rot="5400000">
            <a:off x="5981700" y="3543300"/>
            <a:ext cx="5410200" cy="457200"/>
          </a:xfrm>
          <a:prstGeom prst="homePlate">
            <a:avLst/>
          </a:prstGeom>
          <a:solidFill>
            <a:schemeClr val="accent4">
              <a:lumMod val="40000"/>
              <a:lumOff val="6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8409801" y="2546866"/>
            <a:ext cx="492443" cy="2514600"/>
          </a:xfrm>
          <a:prstGeom prst="rect">
            <a:avLst/>
          </a:prstGeom>
          <a:noFill/>
        </p:spPr>
        <p:txBody>
          <a:bodyPr vert="vert270" wrap="square" rtlCol="0">
            <a:spAutoFit/>
          </a:bodyPr>
          <a:lstStyle/>
          <a:p>
            <a:pPr algn="ctr"/>
            <a:r>
              <a:rPr lang="ar-AE" sz="2000" b="1" dirty="0" smtClean="0">
                <a:solidFill>
                  <a:schemeClr val="bg1"/>
                </a:solidFill>
              </a:rPr>
              <a:t>اسأل الخبير القانوني</a:t>
            </a:r>
            <a:endParaRPr lang="en-US" sz="2000" b="1" dirty="0">
              <a:solidFill>
                <a:schemeClr val="bg1"/>
              </a:solidFill>
            </a:endParaRPr>
          </a:p>
        </p:txBody>
      </p:sp>
      <p:graphicFrame>
        <p:nvGraphicFramePr>
          <p:cNvPr id="5" name="Chart 4"/>
          <p:cNvGraphicFramePr>
            <a:graphicFrameLocks/>
          </p:cNvGraphicFramePr>
          <p:nvPr>
            <p:extLst>
              <p:ext uri="{D42A27DB-BD31-4B8C-83A1-F6EECF244321}">
                <p14:modId xmlns:p14="http://schemas.microsoft.com/office/powerpoint/2010/main" val="1875927080"/>
              </p:ext>
            </p:extLst>
          </p:nvPr>
        </p:nvGraphicFramePr>
        <p:xfrm>
          <a:off x="381000" y="1219200"/>
          <a:ext cx="7848600" cy="5105400"/>
        </p:xfrm>
        <a:graphic>
          <a:graphicData uri="http://schemas.openxmlformats.org/drawingml/2006/chart">
            <c:chart xmlns:c="http://schemas.openxmlformats.org/drawingml/2006/chart" xmlns:r="http://schemas.openxmlformats.org/officeDocument/2006/relationships" r:id="rId2"/>
          </a:graphicData>
        </a:graphic>
      </p:graphicFrame>
      <p:cxnSp>
        <p:nvCxnSpPr>
          <p:cNvPr id="6" name="Straight Connector 5"/>
          <p:cNvCxnSpPr/>
          <p:nvPr/>
        </p:nvCxnSpPr>
        <p:spPr>
          <a:xfrm>
            <a:off x="0" y="1066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00385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entagon 6"/>
          <p:cNvSpPr/>
          <p:nvPr/>
        </p:nvSpPr>
        <p:spPr>
          <a:xfrm rot="5400000">
            <a:off x="5981700" y="3543300"/>
            <a:ext cx="5410200" cy="457200"/>
          </a:xfrm>
          <a:prstGeom prst="homePlate">
            <a:avLst/>
          </a:prstGeom>
          <a:solidFill>
            <a:schemeClr val="accent4">
              <a:lumMod val="40000"/>
              <a:lumOff val="6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8409801" y="1219200"/>
            <a:ext cx="492443" cy="4953000"/>
          </a:xfrm>
          <a:prstGeom prst="rect">
            <a:avLst/>
          </a:prstGeom>
          <a:noFill/>
        </p:spPr>
        <p:txBody>
          <a:bodyPr vert="vert270" wrap="square" rtlCol="0">
            <a:spAutoFit/>
          </a:bodyPr>
          <a:lstStyle/>
          <a:p>
            <a:pPr algn="ctr"/>
            <a:r>
              <a:rPr lang="ar-AE" sz="2000" b="1" dirty="0" smtClean="0">
                <a:solidFill>
                  <a:schemeClr val="bg1"/>
                </a:solidFill>
              </a:rPr>
              <a:t>اهم ملاحظات الواردة</a:t>
            </a:r>
            <a:endParaRPr lang="en-US" sz="2000" b="1" dirty="0">
              <a:solidFill>
                <a:schemeClr val="bg1"/>
              </a:solidFill>
            </a:endParaRPr>
          </a:p>
        </p:txBody>
      </p:sp>
      <p:cxnSp>
        <p:nvCxnSpPr>
          <p:cNvPr id="9" name="Straight Connector 8"/>
          <p:cNvCxnSpPr/>
          <p:nvPr/>
        </p:nvCxnSpPr>
        <p:spPr>
          <a:xfrm>
            <a:off x="0" y="1066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445770" y="2209800"/>
            <a:ext cx="7825740" cy="2308324"/>
          </a:xfrm>
          <a:prstGeom prst="rect">
            <a:avLst/>
          </a:prstGeom>
          <a:noFill/>
        </p:spPr>
        <p:txBody>
          <a:bodyPr wrap="square" rtlCol="0">
            <a:spAutoFit/>
          </a:bodyPr>
          <a:lstStyle/>
          <a:p>
            <a:pPr marL="342900" indent="-342900" algn="r" rtl="1">
              <a:lnSpc>
                <a:spcPct val="150000"/>
              </a:lnSpc>
              <a:buAutoNum type="arabicPeriod"/>
            </a:pPr>
            <a:r>
              <a:rPr lang="ar-AE" sz="2400" dirty="0"/>
              <a:t> الرد واضح مع الإثبات برقم تعميم أو رقم المادة التي تؤيد الإجابة أو </a:t>
            </a:r>
            <a:r>
              <a:rPr lang="ar-AE" sz="2400" dirty="0" smtClean="0"/>
              <a:t>الاستفسار</a:t>
            </a:r>
            <a:endParaRPr lang="ar-AE" sz="2400" dirty="0"/>
          </a:p>
          <a:p>
            <a:pPr marL="342900" indent="-342900" algn="r" rtl="1">
              <a:lnSpc>
                <a:spcPct val="150000"/>
              </a:lnSpc>
              <a:buAutoNum type="arabicPeriod"/>
            </a:pPr>
            <a:r>
              <a:rPr lang="ar-AE" sz="2400" dirty="0"/>
              <a:t>سرعة رد الهيئة على الاستفسارات القانونية</a:t>
            </a:r>
          </a:p>
          <a:p>
            <a:pPr marL="342900" indent="-342900" algn="r" rtl="1">
              <a:lnSpc>
                <a:spcPct val="150000"/>
              </a:lnSpc>
              <a:buAutoNum type="arabicPeriod"/>
            </a:pPr>
            <a:r>
              <a:rPr lang="ar-AE" sz="2400" dirty="0" smtClean="0"/>
              <a:t>الرد </a:t>
            </a:r>
            <a:r>
              <a:rPr lang="ar-AE" sz="2400" dirty="0"/>
              <a:t>السريع خدمه ال </a:t>
            </a:r>
            <a:r>
              <a:rPr lang="en-US" sz="2400" dirty="0"/>
              <a:t>chat life </a:t>
            </a:r>
            <a:r>
              <a:rPr lang="ar-AE" sz="2400" dirty="0"/>
              <a:t>عبر </a:t>
            </a:r>
            <a:r>
              <a:rPr lang="ar-AE" sz="2400" dirty="0" smtClean="0"/>
              <a:t>الموقع</a:t>
            </a:r>
            <a:endParaRPr lang="en-US" sz="2400" dirty="0"/>
          </a:p>
        </p:txBody>
      </p:sp>
      <p:sp>
        <p:nvSpPr>
          <p:cNvPr id="6" name="TextBox 5"/>
          <p:cNvSpPr txBox="1"/>
          <p:nvPr/>
        </p:nvSpPr>
        <p:spPr>
          <a:xfrm>
            <a:off x="1920240" y="1369755"/>
            <a:ext cx="4876800" cy="461665"/>
          </a:xfrm>
          <a:prstGeom prst="rect">
            <a:avLst/>
          </a:prstGeom>
          <a:noFill/>
        </p:spPr>
        <p:txBody>
          <a:bodyPr wrap="square" rtlCol="0">
            <a:spAutoFit/>
          </a:bodyPr>
          <a:lstStyle/>
          <a:p>
            <a:pPr algn="ctr"/>
            <a:r>
              <a:rPr lang="ar-AE" sz="2400" b="1" u="sng" dirty="0" smtClean="0"/>
              <a:t>بعض ملاحظات المستخدمين </a:t>
            </a:r>
            <a:endParaRPr lang="en-US" sz="2400" b="1" u="sng" dirty="0"/>
          </a:p>
        </p:txBody>
      </p:sp>
    </p:spTree>
    <p:extLst>
      <p:ext uri="{BB962C8B-B14F-4D97-AF65-F5344CB8AC3E}">
        <p14:creationId xmlns:p14="http://schemas.microsoft.com/office/powerpoint/2010/main" val="343603927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81000" y="2590800"/>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AE" dirty="0" smtClean="0"/>
              <a:t>الخدمات المشتركة </a:t>
            </a:r>
            <a:endParaRPr lang="en-US" dirty="0"/>
          </a:p>
        </p:txBody>
      </p:sp>
    </p:spTree>
    <p:extLst>
      <p:ext uri="{BB962C8B-B14F-4D97-AF65-F5344CB8AC3E}">
        <p14:creationId xmlns:p14="http://schemas.microsoft.com/office/powerpoint/2010/main" val="344746507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entagon 8"/>
          <p:cNvSpPr/>
          <p:nvPr/>
        </p:nvSpPr>
        <p:spPr>
          <a:xfrm rot="5400000">
            <a:off x="5981700" y="3543300"/>
            <a:ext cx="5410200" cy="457200"/>
          </a:xfrm>
          <a:prstGeom prst="homePlate">
            <a:avLst/>
          </a:prstGeom>
          <a:solidFill>
            <a:schemeClr val="bg1">
              <a:lumMod val="6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8409801" y="1295400"/>
            <a:ext cx="461665" cy="4876800"/>
          </a:xfrm>
          <a:prstGeom prst="rect">
            <a:avLst/>
          </a:prstGeom>
          <a:noFill/>
        </p:spPr>
        <p:txBody>
          <a:bodyPr vert="vert270" wrap="square" rtlCol="0">
            <a:spAutoFit/>
          </a:bodyPr>
          <a:lstStyle/>
          <a:p>
            <a:pPr algn="ctr"/>
            <a:r>
              <a:rPr lang="ar-AE" b="1" dirty="0" smtClean="0">
                <a:solidFill>
                  <a:schemeClr val="bg1"/>
                </a:solidFill>
              </a:rPr>
              <a:t>الخدمات المشتركة</a:t>
            </a:r>
            <a:endParaRPr lang="en-US" b="1" dirty="0">
              <a:solidFill>
                <a:schemeClr val="bg1"/>
              </a:solidFill>
            </a:endParaRPr>
          </a:p>
        </p:txBody>
      </p:sp>
      <p:cxnSp>
        <p:nvCxnSpPr>
          <p:cNvPr id="6" name="Straight Connector 5"/>
          <p:cNvCxnSpPr/>
          <p:nvPr/>
        </p:nvCxnSpPr>
        <p:spPr>
          <a:xfrm>
            <a:off x="0" y="1066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graphicFrame>
        <p:nvGraphicFramePr>
          <p:cNvPr id="7" name="Chart 6"/>
          <p:cNvGraphicFramePr>
            <a:graphicFrameLocks/>
          </p:cNvGraphicFramePr>
          <p:nvPr>
            <p:extLst>
              <p:ext uri="{D42A27DB-BD31-4B8C-83A1-F6EECF244321}">
                <p14:modId xmlns:p14="http://schemas.microsoft.com/office/powerpoint/2010/main" val="4016044477"/>
              </p:ext>
            </p:extLst>
          </p:nvPr>
        </p:nvGraphicFramePr>
        <p:xfrm>
          <a:off x="304799" y="1143000"/>
          <a:ext cx="8105001" cy="5257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9221495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81000" y="2590800"/>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AE" dirty="0" smtClean="0"/>
              <a:t>وشكرا</a:t>
            </a:r>
            <a:endParaRPr lang="en-US" dirty="0"/>
          </a:p>
        </p:txBody>
      </p:sp>
    </p:spTree>
    <p:extLst>
      <p:ext uri="{BB962C8B-B14F-4D97-AF65-F5344CB8AC3E}">
        <p14:creationId xmlns:p14="http://schemas.microsoft.com/office/powerpoint/2010/main" val="2314930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3367440991"/>
              </p:ext>
            </p:extLst>
          </p:nvPr>
        </p:nvGraphicFramePr>
        <p:xfrm>
          <a:off x="457200" y="1295400"/>
          <a:ext cx="8229600" cy="703145"/>
        </p:xfrm>
        <a:graphic>
          <a:graphicData uri="http://schemas.openxmlformats.org/drawingml/2006/table">
            <a:tbl>
              <a:tblPr firstRow="1" bandRow="1">
                <a:tableStyleId>{2D5ABB26-0587-4C30-8999-92F81FD0307C}</a:tableStyleId>
              </a:tblPr>
              <a:tblGrid>
                <a:gridCol w="8229600"/>
              </a:tblGrid>
              <a:tr h="703145">
                <a:tc>
                  <a:txBody>
                    <a:bodyPr/>
                    <a:lstStyle/>
                    <a:p>
                      <a:pPr algn="ctr"/>
                      <a:r>
                        <a:rPr lang="ar-AE" sz="2800" b="1" u="sng" dirty="0" smtClean="0">
                          <a:latin typeface="Sakkal Majalla" panose="02000000000000000000" pitchFamily="2" charset="-78"/>
                          <a:cs typeface="Sakkal Majalla" panose="02000000000000000000" pitchFamily="2" charset="-78"/>
                        </a:rPr>
                        <a:t>ملخص</a:t>
                      </a:r>
                      <a:r>
                        <a:rPr lang="ar-AE" sz="2800" b="1" u="sng" baseline="0" dirty="0" smtClean="0">
                          <a:latin typeface="Sakkal Majalla" panose="02000000000000000000" pitchFamily="2" charset="-78"/>
                          <a:cs typeface="Sakkal Majalla" panose="02000000000000000000" pitchFamily="2" charset="-78"/>
                        </a:rPr>
                        <a:t> خطة الاستبيانات النصف الثاني 2016</a:t>
                      </a:r>
                      <a:endParaRPr lang="en-US" sz="2800" b="1" u="sng" dirty="0">
                        <a:latin typeface="Sakkal Majalla" panose="02000000000000000000" pitchFamily="2" charset="-78"/>
                        <a:cs typeface="Sakkal Majalla" panose="02000000000000000000" pitchFamily="2" charset="-78"/>
                      </a:endParaRPr>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r>
            </a:tbl>
          </a:graphicData>
        </a:graphic>
      </p:graphicFrame>
      <p:cxnSp>
        <p:nvCxnSpPr>
          <p:cNvPr id="3" name="Straight Connector 2"/>
          <p:cNvCxnSpPr/>
          <p:nvPr/>
        </p:nvCxnSpPr>
        <p:spPr>
          <a:xfrm>
            <a:off x="0" y="1066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graphicFrame>
        <p:nvGraphicFramePr>
          <p:cNvPr id="4" name="Table 3"/>
          <p:cNvGraphicFramePr>
            <a:graphicFrameLocks noGrp="1"/>
          </p:cNvGraphicFramePr>
          <p:nvPr>
            <p:extLst>
              <p:ext uri="{D42A27DB-BD31-4B8C-83A1-F6EECF244321}">
                <p14:modId xmlns:p14="http://schemas.microsoft.com/office/powerpoint/2010/main" val="334453161"/>
              </p:ext>
            </p:extLst>
          </p:nvPr>
        </p:nvGraphicFramePr>
        <p:xfrm>
          <a:off x="457200" y="2133600"/>
          <a:ext cx="8171917" cy="4338669"/>
        </p:xfrm>
        <a:graphic>
          <a:graphicData uri="http://schemas.openxmlformats.org/drawingml/2006/table">
            <a:tbl>
              <a:tblPr rtl="1">
                <a:tableStyleId>{5C22544A-7EE6-4342-B048-85BDC9FD1C3A}</a:tableStyleId>
              </a:tblPr>
              <a:tblGrid>
                <a:gridCol w="2367961"/>
                <a:gridCol w="967326"/>
                <a:gridCol w="967326"/>
                <a:gridCol w="967326"/>
                <a:gridCol w="967326"/>
                <a:gridCol w="967326"/>
                <a:gridCol w="967326"/>
              </a:tblGrid>
              <a:tr h="345340">
                <a:tc rowSpan="2">
                  <a:txBody>
                    <a:bodyPr/>
                    <a:lstStyle/>
                    <a:p>
                      <a:pPr marL="0" marR="0" indent="0" algn="ctr" defTabSz="914400" rtl="1" eaLnBrk="1" fontAlgn="ctr" latinLnBrk="0" hangingPunct="1">
                        <a:lnSpc>
                          <a:spcPct val="100000"/>
                        </a:lnSpc>
                        <a:spcBef>
                          <a:spcPts val="0"/>
                        </a:spcBef>
                        <a:spcAft>
                          <a:spcPts val="0"/>
                        </a:spcAft>
                        <a:buClrTx/>
                        <a:buSzTx/>
                        <a:buFontTx/>
                        <a:buNone/>
                        <a:tabLst/>
                        <a:defRPr/>
                      </a:pPr>
                      <a:r>
                        <a:rPr lang="ar-AE" sz="1600" b="1" u="none" strike="noStrike" dirty="0" smtClean="0">
                          <a:effectLst/>
                        </a:rPr>
                        <a:t>اسم مقياس الأداء الخدمة</a:t>
                      </a:r>
                      <a:endParaRPr lang="ar-AE" sz="1600" b="1" i="0" u="none" strike="noStrike" dirty="0" smtClean="0">
                        <a:solidFill>
                          <a:srgbClr val="000000"/>
                        </a:solidFill>
                        <a:effectLst/>
                        <a:latin typeface="Arial"/>
                      </a:endParaRPr>
                    </a:p>
                  </a:txBody>
                  <a:tcPr marL="4730" marR="4730" marT="473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BCA43E"/>
                    </a:solidFill>
                  </a:tcPr>
                </a:tc>
                <a:tc rowSpan="2">
                  <a:txBody>
                    <a:bodyPr/>
                    <a:lstStyle/>
                    <a:p>
                      <a:pPr algn="ctr" rtl="1" fontAlgn="ctr"/>
                      <a:r>
                        <a:rPr lang="ar-AE" sz="1600" b="1" i="0" u="none" strike="noStrike" dirty="0" smtClean="0">
                          <a:solidFill>
                            <a:srgbClr val="000000"/>
                          </a:solidFill>
                          <a:effectLst/>
                          <a:latin typeface="Arial"/>
                        </a:rPr>
                        <a:t>الادارة</a:t>
                      </a:r>
                      <a:r>
                        <a:rPr lang="ar-AE" sz="1600" b="1" i="0" u="none" strike="noStrike" baseline="0" dirty="0" smtClean="0">
                          <a:solidFill>
                            <a:srgbClr val="000000"/>
                          </a:solidFill>
                          <a:effectLst/>
                          <a:latin typeface="Arial"/>
                        </a:rPr>
                        <a:t> </a:t>
                      </a:r>
                      <a:endParaRPr lang="ar-AE" sz="16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BCA43E"/>
                    </a:solidFill>
                  </a:tcPr>
                </a:tc>
                <a:tc gridSpan="2">
                  <a:txBody>
                    <a:bodyPr/>
                    <a:lstStyle/>
                    <a:p>
                      <a:pPr algn="ctr" rtl="1" fontAlgn="ctr"/>
                      <a:r>
                        <a:rPr lang="ar-AE" sz="1600" b="1" i="0" u="none" strike="noStrike" dirty="0" smtClean="0">
                          <a:solidFill>
                            <a:srgbClr val="000000"/>
                          </a:solidFill>
                          <a:effectLst/>
                          <a:latin typeface="Arial"/>
                        </a:rPr>
                        <a:t>الربع الثالث</a:t>
                      </a:r>
                      <a:endParaRPr lang="ar-AE" sz="16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BCA43E"/>
                    </a:solidFill>
                  </a:tcPr>
                </a:tc>
                <a:tc hMerge="1">
                  <a:txBody>
                    <a:bodyPr/>
                    <a:lstStyle/>
                    <a:p>
                      <a:pPr algn="ctr" rtl="1" fontAlgn="ctr"/>
                      <a:endParaRPr lang="ar-AE" sz="1300" b="1" i="0" u="none" strike="noStrike" dirty="0">
                        <a:solidFill>
                          <a:srgbClr val="000000"/>
                        </a:solidFill>
                        <a:effectLst/>
                        <a:latin typeface="Arial"/>
                      </a:endParaRPr>
                    </a:p>
                  </a:txBody>
                  <a:tcPr marL="5985" marR="5985" marT="5985" marB="0" anchor="ctr">
                    <a:solidFill>
                      <a:schemeClr val="bg1"/>
                    </a:solidFill>
                  </a:tcPr>
                </a:tc>
                <a:tc gridSpan="2">
                  <a:txBody>
                    <a:bodyPr/>
                    <a:lstStyle/>
                    <a:p>
                      <a:pPr algn="ctr" rtl="1" fontAlgn="ctr"/>
                      <a:r>
                        <a:rPr lang="ar-AE" sz="1600" b="1" i="0" u="none" strike="noStrike" dirty="0" smtClean="0">
                          <a:solidFill>
                            <a:srgbClr val="000000"/>
                          </a:solidFill>
                          <a:effectLst/>
                          <a:latin typeface="Arial"/>
                        </a:rPr>
                        <a:t>الربع الرابع</a:t>
                      </a:r>
                      <a:endParaRPr lang="ar-AE" sz="16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BCA43E"/>
                    </a:solidFill>
                  </a:tcPr>
                </a:tc>
                <a:tc hMerge="1">
                  <a:txBody>
                    <a:bodyPr/>
                    <a:lstStyle/>
                    <a:p>
                      <a:pPr algn="ctr" rtl="1" fontAlgn="ctr"/>
                      <a:endParaRPr lang="ar-AE" sz="1300" b="1" i="0" u="none" strike="noStrike" dirty="0">
                        <a:solidFill>
                          <a:srgbClr val="000000"/>
                        </a:solidFill>
                        <a:effectLst/>
                        <a:latin typeface="Arial"/>
                      </a:endParaRPr>
                    </a:p>
                  </a:txBody>
                  <a:tcPr marL="5985" marR="5985" marT="5985" marB="0" anchor="ctr">
                    <a:solidFill>
                      <a:schemeClr val="bg1"/>
                    </a:solidFill>
                  </a:tcPr>
                </a:tc>
                <a:tc rowSpan="2">
                  <a:txBody>
                    <a:bodyPr/>
                    <a:lstStyle/>
                    <a:p>
                      <a:pPr algn="ctr" rtl="1" fontAlgn="ctr"/>
                      <a:r>
                        <a:rPr lang="ar-AE" sz="1600" b="1" i="0" u="none" strike="noStrike" dirty="0" smtClean="0">
                          <a:solidFill>
                            <a:srgbClr val="000000"/>
                          </a:solidFill>
                          <a:effectLst/>
                          <a:latin typeface="Arial"/>
                        </a:rPr>
                        <a:t>الاجراءات التصحيحية</a:t>
                      </a:r>
                      <a:endParaRPr lang="ar-AE" sz="16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BCA43E"/>
                    </a:solidFill>
                  </a:tcPr>
                </a:tc>
              </a:tr>
              <a:tr h="345340">
                <a:tc vMerge="1">
                  <a:txBody>
                    <a:bodyPr/>
                    <a:lstStyle/>
                    <a:p>
                      <a:pPr algn="ctr" rtl="1" fontAlgn="ctr"/>
                      <a:endParaRPr lang="ar-AE" sz="1400" b="1" i="0" u="none" strike="noStrike" dirty="0">
                        <a:solidFill>
                          <a:srgbClr val="000000"/>
                        </a:solidFill>
                        <a:effectLst/>
                        <a:latin typeface="Arial"/>
                      </a:endParaRPr>
                    </a:p>
                  </a:txBody>
                  <a:tcPr marL="4730" marR="4730" marT="4730" marB="0" anchor="ctr">
                    <a:solidFill>
                      <a:schemeClr val="bg1"/>
                    </a:solidFill>
                  </a:tcPr>
                </a:tc>
                <a:tc vMerge="1">
                  <a:txBody>
                    <a:bodyPr/>
                    <a:lstStyle/>
                    <a:p>
                      <a:pPr algn="ctr" rtl="1" fontAlgn="ctr"/>
                      <a:endParaRPr lang="ar-AE" sz="13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BCA43E"/>
                    </a:solidFill>
                  </a:tcPr>
                </a:tc>
                <a:tc>
                  <a:txBody>
                    <a:bodyPr/>
                    <a:lstStyle/>
                    <a:p>
                      <a:pPr algn="ctr" rtl="1" fontAlgn="ctr"/>
                      <a:r>
                        <a:rPr lang="ar-AE" sz="1600" b="1" u="none" strike="noStrike" dirty="0">
                          <a:effectLst/>
                        </a:rPr>
                        <a:t>المستهدف</a:t>
                      </a:r>
                      <a:endParaRPr lang="ar-AE" sz="16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BCA43E"/>
                    </a:solidFill>
                  </a:tcPr>
                </a:tc>
                <a:tc>
                  <a:txBody>
                    <a:bodyPr/>
                    <a:lstStyle/>
                    <a:p>
                      <a:pPr algn="ctr" rtl="1" fontAlgn="ctr"/>
                      <a:r>
                        <a:rPr lang="ar-AE" sz="1600" b="1" u="none" strike="noStrike" dirty="0">
                          <a:effectLst/>
                        </a:rPr>
                        <a:t>الفعلي</a:t>
                      </a:r>
                      <a:endParaRPr lang="ar-AE" sz="16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BCA43E"/>
                    </a:solidFill>
                  </a:tcPr>
                </a:tc>
                <a:tc>
                  <a:txBody>
                    <a:bodyPr/>
                    <a:lstStyle/>
                    <a:p>
                      <a:pPr algn="ctr" rtl="1" fontAlgn="ctr"/>
                      <a:r>
                        <a:rPr lang="ar-AE" sz="1600" b="1" u="none" strike="noStrike" dirty="0">
                          <a:effectLst/>
                        </a:rPr>
                        <a:t>المستهدف</a:t>
                      </a:r>
                      <a:endParaRPr lang="ar-AE" sz="16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BCA43E"/>
                    </a:solidFill>
                  </a:tcPr>
                </a:tc>
                <a:tc>
                  <a:txBody>
                    <a:bodyPr/>
                    <a:lstStyle/>
                    <a:p>
                      <a:pPr algn="ctr" rtl="1" fontAlgn="ctr"/>
                      <a:r>
                        <a:rPr lang="ar-AE" sz="1600" b="1" u="none" strike="noStrike" dirty="0">
                          <a:effectLst/>
                        </a:rPr>
                        <a:t>الفعلي</a:t>
                      </a:r>
                      <a:endParaRPr lang="ar-AE" sz="16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BCA43E"/>
                    </a:solidFill>
                  </a:tcPr>
                </a:tc>
                <a:tc vMerge="1">
                  <a:txBody>
                    <a:bodyPr/>
                    <a:lstStyle/>
                    <a:p>
                      <a:pPr algn="ctr" rtl="1" fontAlgn="ctr"/>
                      <a:endParaRPr lang="ar-AE" sz="16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BCA43E"/>
                    </a:solidFill>
                  </a:tcPr>
                </a:tc>
              </a:tr>
              <a:tr h="589309">
                <a:tc>
                  <a:txBody>
                    <a:bodyPr/>
                    <a:lstStyle/>
                    <a:p>
                      <a:pPr algn="r" rtl="1" fontAlgn="t"/>
                      <a:r>
                        <a:rPr lang="ar-AE" sz="1600" b="1" u="none" strike="noStrike" dirty="0">
                          <a:effectLst/>
                        </a:rPr>
                        <a:t>نسبة رضا المتعاملين عن خدمة الاستفسار عن القانون ولائحته، ولائحة الجهات المستقلة</a:t>
                      </a:r>
                      <a:endParaRPr lang="ar-AE" sz="1600" b="1" i="0" u="none" strike="noStrike" dirty="0">
                        <a:solidFill>
                          <a:srgbClr val="000000"/>
                        </a:solidFill>
                        <a:effectLst/>
                        <a:latin typeface="Arial"/>
                      </a:endParaRPr>
                    </a:p>
                  </a:txBody>
                  <a:tcPr marL="4730" marR="4730" marT="4730" marB="0">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ar-AE" sz="1600" b="1" i="0" u="none" strike="noStrike" dirty="0" smtClean="0">
                          <a:solidFill>
                            <a:srgbClr val="000000"/>
                          </a:solidFill>
                          <a:effectLst/>
                          <a:latin typeface="Arial"/>
                        </a:rPr>
                        <a:t>السياسات</a:t>
                      </a:r>
                      <a:endParaRPr lang="en-US" sz="1600" b="1" i="0" u="none" strike="noStrike" dirty="0">
                        <a:solidFill>
                          <a:srgbClr val="000000"/>
                        </a:solidFill>
                        <a:effectLst/>
                        <a:latin typeface="Arial"/>
                      </a:endParaRPr>
                    </a:p>
                  </a:txBody>
                  <a:tcPr marL="4730" marR="4730" marT="473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 </a:t>
                      </a:r>
                      <a:endParaRPr lang="en-US" sz="1600" b="1" i="0" u="none" strike="noStrike" dirty="0">
                        <a:solidFill>
                          <a:srgbClr val="000000"/>
                        </a:solidFill>
                        <a:effectLst/>
                        <a:latin typeface="Arial"/>
                      </a:endParaRPr>
                    </a:p>
                  </a:txBody>
                  <a:tcPr marL="4730" marR="4730" marT="473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 </a:t>
                      </a:r>
                      <a:endParaRPr lang="en-US" sz="1600" b="1" i="0" u="none" strike="noStrike" dirty="0">
                        <a:solidFill>
                          <a:srgbClr val="000000"/>
                        </a:solidFill>
                        <a:effectLst/>
                        <a:latin typeface="Arial"/>
                      </a:endParaRPr>
                    </a:p>
                  </a:txBody>
                  <a:tcPr marL="4730" marR="4730" marT="473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73%</a:t>
                      </a:r>
                      <a:endParaRPr lang="en-US" sz="1600" b="1" i="0" u="none" strike="noStrike" dirty="0">
                        <a:solidFill>
                          <a:srgbClr val="000000"/>
                        </a:solidFill>
                        <a:effectLst/>
                        <a:latin typeface="Arial"/>
                      </a:endParaRPr>
                    </a:p>
                  </a:txBody>
                  <a:tcPr marL="4730" marR="4730" marT="473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 </a:t>
                      </a:r>
                      <a:r>
                        <a:rPr lang="ar-AE" sz="1600" b="1" u="none" strike="noStrike" dirty="0" smtClean="0">
                          <a:effectLst/>
                        </a:rPr>
                        <a:t>67%</a:t>
                      </a:r>
                      <a:endParaRPr lang="en-US" sz="1600" b="1" i="0" u="none" strike="noStrike" dirty="0">
                        <a:solidFill>
                          <a:srgbClr val="000000"/>
                        </a:solidFill>
                        <a:effectLst/>
                        <a:latin typeface="Arial"/>
                      </a:endParaRPr>
                    </a:p>
                  </a:txBody>
                  <a:tcPr marL="4730" marR="4730" marT="473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92D05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ar-AE" sz="1600" b="1" i="0" u="none" strike="noStrike" dirty="0" smtClean="0">
                          <a:solidFill>
                            <a:srgbClr val="000000"/>
                          </a:solidFill>
                          <a:effectLst/>
                          <a:latin typeface="Arial"/>
                        </a:rPr>
                        <a:t>تم ارسالها من قبل الادارة مطلوب الادلة</a:t>
                      </a:r>
                      <a:endParaRPr lang="en-US" sz="1600" b="1" i="0" u="none" strike="noStrike" dirty="0" smtClean="0">
                        <a:solidFill>
                          <a:srgbClr val="000000"/>
                        </a:solidFill>
                        <a:effectLst/>
                        <a:latin typeface="Arial"/>
                      </a:endParaRPr>
                    </a:p>
                  </a:txBody>
                  <a:tcPr marL="4730" marR="4730" marT="473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92D050"/>
                    </a:solidFill>
                  </a:tcPr>
                </a:tc>
              </a:tr>
              <a:tr h="751897">
                <a:tc>
                  <a:txBody>
                    <a:bodyPr/>
                    <a:lstStyle/>
                    <a:p>
                      <a:pPr algn="r" rtl="1" fontAlgn="t"/>
                      <a:r>
                        <a:rPr lang="ar-AE" sz="1600" b="1" u="none" strike="noStrike" dirty="0">
                          <a:effectLst/>
                        </a:rPr>
                        <a:t>نسبة رضا المتعاملين عن خدمة دعم الجهات الاتحادية في تنفيذ إجراءات الموارد البشرية في نظام بياناتي</a:t>
                      </a:r>
                      <a:endParaRPr lang="ar-AE" sz="1600" b="1" i="0" u="none" strike="noStrike" dirty="0">
                        <a:solidFill>
                          <a:srgbClr val="000000"/>
                        </a:solidFill>
                        <a:effectLst/>
                        <a:latin typeface="Arial"/>
                      </a:endParaRPr>
                    </a:p>
                  </a:txBody>
                  <a:tcPr marL="5864" marR="5864" marT="5864" marB="0">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ar-AE" sz="1600" b="1" i="0" u="none" strike="noStrike" dirty="0" smtClean="0">
                          <a:solidFill>
                            <a:srgbClr val="000000"/>
                          </a:solidFill>
                          <a:effectLst/>
                          <a:latin typeface="Arial"/>
                        </a:rPr>
                        <a:t>بياناتي</a:t>
                      </a:r>
                      <a:endParaRPr lang="en-US" sz="1600" b="1" i="0" u="none" strike="noStrike" dirty="0">
                        <a:solidFill>
                          <a:srgbClr val="000000"/>
                        </a:solidFill>
                        <a:effectLst/>
                        <a:latin typeface="Arial"/>
                      </a:endParaRPr>
                    </a:p>
                  </a:txBody>
                  <a:tcPr marL="5864" marR="5864" marT="5864"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 </a:t>
                      </a:r>
                      <a:endParaRPr lang="en-US" sz="1600" b="1" i="0" u="none" strike="noStrike" dirty="0">
                        <a:solidFill>
                          <a:srgbClr val="000000"/>
                        </a:solidFill>
                        <a:effectLst/>
                        <a:latin typeface="Arial"/>
                      </a:endParaRPr>
                    </a:p>
                  </a:txBody>
                  <a:tcPr marL="5864" marR="5864" marT="5864"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 </a:t>
                      </a:r>
                      <a:endParaRPr lang="en-US" sz="1600" b="1" i="0" u="none" strike="noStrike" dirty="0">
                        <a:solidFill>
                          <a:srgbClr val="000000"/>
                        </a:solidFill>
                        <a:effectLst/>
                        <a:latin typeface="Arial"/>
                      </a:endParaRPr>
                    </a:p>
                  </a:txBody>
                  <a:tcPr marL="5864" marR="5864" marT="5864"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82%</a:t>
                      </a:r>
                      <a:endParaRPr lang="en-US" sz="1600" b="1" i="0" u="none" strike="noStrike" dirty="0">
                        <a:solidFill>
                          <a:srgbClr val="000000"/>
                        </a:solidFill>
                        <a:effectLst/>
                        <a:latin typeface="Arial"/>
                      </a:endParaRPr>
                    </a:p>
                  </a:txBody>
                  <a:tcPr marL="5864" marR="5864" marT="5864"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56%</a:t>
                      </a:r>
                      <a:endParaRPr lang="en-US" sz="1600" b="1" i="0" u="none" strike="noStrike" dirty="0">
                        <a:solidFill>
                          <a:srgbClr val="000000"/>
                        </a:solidFill>
                        <a:effectLst/>
                        <a:latin typeface="Arial"/>
                      </a:endParaRPr>
                    </a:p>
                  </a:txBody>
                  <a:tcPr marL="5864" marR="5864" marT="5864"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FF0000"/>
                    </a:solidFill>
                  </a:tcPr>
                </a:tc>
                <a:tc>
                  <a:txBody>
                    <a:bodyPr/>
                    <a:lstStyle/>
                    <a:p>
                      <a:pPr algn="ctr" rtl="0" fontAlgn="ctr"/>
                      <a:r>
                        <a:rPr lang="ar-AE" sz="1600" b="1" i="0" u="none" strike="noStrike" smtClean="0">
                          <a:solidFill>
                            <a:srgbClr val="000000"/>
                          </a:solidFill>
                          <a:effectLst/>
                          <a:latin typeface="Arial"/>
                        </a:rPr>
                        <a:t>جاري العمل </a:t>
                      </a:r>
                      <a:endParaRPr lang="en-US" sz="1600" b="1" i="0" u="none" strike="noStrike" dirty="0">
                        <a:solidFill>
                          <a:srgbClr val="000000"/>
                        </a:solidFill>
                        <a:effectLst/>
                        <a:latin typeface="Arial"/>
                      </a:endParaRPr>
                    </a:p>
                  </a:txBody>
                  <a:tcPr marL="5864" marR="5864" marT="5864"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noFill/>
                  </a:tcPr>
                </a:tc>
              </a:tr>
              <a:tr h="751897">
                <a:tc>
                  <a:txBody>
                    <a:bodyPr/>
                    <a:lstStyle/>
                    <a:p>
                      <a:pPr algn="r" rtl="1" fontAlgn="t"/>
                      <a:r>
                        <a:rPr lang="ar-AE" sz="1600" b="1" u="none" strike="noStrike" dirty="0">
                          <a:effectLst/>
                        </a:rPr>
                        <a:t>نسبة رضا المتعاملين عن خدمة دعم الجهات الاتحادية في استخدام الخدمة الذاتية في نظام بياناتي</a:t>
                      </a:r>
                      <a:endParaRPr lang="ar-AE" sz="1600" b="1" i="0" u="none" strike="noStrike" dirty="0">
                        <a:solidFill>
                          <a:srgbClr val="000000"/>
                        </a:solidFill>
                        <a:effectLst/>
                        <a:latin typeface="Arial"/>
                      </a:endParaRPr>
                    </a:p>
                  </a:txBody>
                  <a:tcPr marL="5864" marR="5864" marT="5864" marB="0">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ar-AE" sz="1600" b="1" i="0" u="none" strike="noStrike" dirty="0" smtClean="0">
                          <a:solidFill>
                            <a:srgbClr val="000000"/>
                          </a:solidFill>
                          <a:effectLst/>
                          <a:latin typeface="Arial"/>
                        </a:rPr>
                        <a:t>بياناتي</a:t>
                      </a:r>
                      <a:endParaRPr lang="en-US" sz="1600" b="1" i="0" u="none" strike="noStrike" dirty="0">
                        <a:solidFill>
                          <a:srgbClr val="000000"/>
                        </a:solidFill>
                        <a:effectLst/>
                        <a:latin typeface="Arial"/>
                      </a:endParaRPr>
                    </a:p>
                  </a:txBody>
                  <a:tcPr marL="5864" marR="5864" marT="5864"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 </a:t>
                      </a:r>
                      <a:endParaRPr lang="en-US" sz="1600" b="1" i="0" u="none" strike="noStrike" dirty="0">
                        <a:solidFill>
                          <a:srgbClr val="000000"/>
                        </a:solidFill>
                        <a:effectLst/>
                        <a:latin typeface="Arial"/>
                      </a:endParaRPr>
                    </a:p>
                  </a:txBody>
                  <a:tcPr marL="5864" marR="5864" marT="5864"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 </a:t>
                      </a:r>
                      <a:endParaRPr lang="en-US" sz="1600" b="1" i="0" u="none" strike="noStrike" dirty="0">
                        <a:solidFill>
                          <a:srgbClr val="000000"/>
                        </a:solidFill>
                        <a:effectLst/>
                        <a:latin typeface="Arial"/>
                      </a:endParaRPr>
                    </a:p>
                  </a:txBody>
                  <a:tcPr marL="5864" marR="5864" marT="5864"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72%</a:t>
                      </a:r>
                      <a:endParaRPr lang="en-US" sz="1600" b="1" i="0" u="none" strike="noStrike" dirty="0">
                        <a:solidFill>
                          <a:srgbClr val="000000"/>
                        </a:solidFill>
                        <a:effectLst/>
                        <a:latin typeface="Arial"/>
                      </a:endParaRPr>
                    </a:p>
                  </a:txBody>
                  <a:tcPr marL="5864" marR="5864" marT="5864"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77%</a:t>
                      </a:r>
                      <a:endParaRPr lang="en-US" sz="1600" b="1" i="0" u="none" strike="noStrike" dirty="0">
                        <a:solidFill>
                          <a:srgbClr val="000000"/>
                        </a:solidFill>
                        <a:effectLst/>
                        <a:latin typeface="Arial"/>
                      </a:endParaRPr>
                    </a:p>
                  </a:txBody>
                  <a:tcPr marL="5864" marR="5864" marT="5864"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92D050"/>
                    </a:solidFill>
                  </a:tcPr>
                </a:tc>
                <a:tc>
                  <a:txBody>
                    <a:bodyPr/>
                    <a:lstStyle/>
                    <a:p>
                      <a:pPr algn="ctr" rtl="0" fontAlgn="ctr"/>
                      <a:r>
                        <a:rPr lang="ar-AE" sz="1600" b="1" i="0" u="none" strike="noStrike" smtClean="0">
                          <a:solidFill>
                            <a:srgbClr val="000000"/>
                          </a:solidFill>
                          <a:effectLst/>
                          <a:latin typeface="Arial"/>
                        </a:rPr>
                        <a:t>جاري العمل </a:t>
                      </a:r>
                      <a:endParaRPr lang="en-US" sz="1600" b="1" i="0" u="none" strike="noStrike" dirty="0">
                        <a:solidFill>
                          <a:srgbClr val="000000"/>
                        </a:solidFill>
                        <a:effectLst/>
                        <a:latin typeface="Arial"/>
                      </a:endParaRPr>
                    </a:p>
                  </a:txBody>
                  <a:tcPr marL="5864" marR="5864" marT="5864"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noFill/>
                  </a:tcPr>
                </a:tc>
              </a:tr>
              <a:tr h="589309">
                <a:tc>
                  <a:txBody>
                    <a:bodyPr/>
                    <a:lstStyle/>
                    <a:p>
                      <a:pPr algn="ctr" rtl="1" fontAlgn="ctr"/>
                      <a:r>
                        <a:rPr lang="ar-AE" sz="1600" b="1" u="none" strike="noStrike" dirty="0">
                          <a:effectLst/>
                        </a:rPr>
                        <a:t>نسبة رضا الجهات الاتحادية عن نظام تقييم الاداء</a:t>
                      </a:r>
                      <a:endParaRPr lang="ar-AE" sz="1600" b="1" i="0" u="none" strike="noStrike" dirty="0">
                        <a:solidFill>
                          <a:srgbClr val="000000"/>
                        </a:solidFill>
                        <a:effectLst/>
                        <a:latin typeface="Arial"/>
                      </a:endParaRPr>
                    </a:p>
                  </a:txBody>
                  <a:tcPr marL="5096" marR="5096" marT="5096"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ar-AE" sz="1600" b="1" i="0" u="none" strike="noStrike" dirty="0" smtClean="0">
                          <a:solidFill>
                            <a:srgbClr val="000000"/>
                          </a:solidFill>
                          <a:effectLst/>
                          <a:latin typeface="Arial"/>
                        </a:rPr>
                        <a:t>البرامج</a:t>
                      </a:r>
                      <a:endParaRPr lang="en-US" sz="1600" b="1" i="0" u="none" strike="noStrike" dirty="0">
                        <a:solidFill>
                          <a:srgbClr val="000000"/>
                        </a:solidFill>
                        <a:effectLst/>
                        <a:latin typeface="Arial"/>
                      </a:endParaRPr>
                    </a:p>
                  </a:txBody>
                  <a:tcPr marL="5096" marR="5096" marT="5096"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 </a:t>
                      </a:r>
                      <a:endParaRPr lang="en-US" sz="1600" b="1" i="0" u="none" strike="noStrike" dirty="0">
                        <a:solidFill>
                          <a:srgbClr val="000000"/>
                        </a:solidFill>
                        <a:effectLst/>
                        <a:latin typeface="Arial"/>
                      </a:endParaRPr>
                    </a:p>
                  </a:txBody>
                  <a:tcPr marL="5096" marR="5096" marT="5096"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 </a:t>
                      </a:r>
                      <a:endParaRPr lang="en-US" sz="1600" b="1" i="0" u="none" strike="noStrike" dirty="0">
                        <a:solidFill>
                          <a:srgbClr val="000000"/>
                        </a:solidFill>
                        <a:effectLst/>
                        <a:latin typeface="Arial"/>
                      </a:endParaRPr>
                    </a:p>
                  </a:txBody>
                  <a:tcPr marL="5096" marR="5096" marT="5096"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smtClean="0">
                          <a:effectLst/>
                        </a:rPr>
                        <a:t>70</a:t>
                      </a:r>
                      <a:r>
                        <a:rPr lang="ar-AE" sz="1600" b="1" u="none" strike="noStrike" dirty="0" smtClean="0">
                          <a:effectLst/>
                        </a:rPr>
                        <a:t>%</a:t>
                      </a:r>
                      <a:endParaRPr lang="en-US" sz="1600" b="1" i="0" u="none" strike="noStrike" dirty="0">
                        <a:solidFill>
                          <a:srgbClr val="000000"/>
                        </a:solidFill>
                        <a:effectLst/>
                        <a:latin typeface="Arial"/>
                      </a:endParaRPr>
                    </a:p>
                  </a:txBody>
                  <a:tcPr marL="5096" marR="5096" marT="5096"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 </a:t>
                      </a:r>
                      <a:r>
                        <a:rPr lang="ar-AE" sz="1600" b="1" u="none" strike="noStrike" dirty="0" smtClean="0">
                          <a:effectLst/>
                        </a:rPr>
                        <a:t>66%</a:t>
                      </a:r>
                      <a:endParaRPr lang="en-US" sz="1600" b="1" i="0" u="none" strike="noStrike" dirty="0">
                        <a:solidFill>
                          <a:srgbClr val="000000"/>
                        </a:solidFill>
                        <a:effectLst/>
                        <a:latin typeface="Arial"/>
                      </a:endParaRPr>
                    </a:p>
                  </a:txBody>
                  <a:tcPr marL="5096" marR="5096" marT="5096"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92D050"/>
                    </a:solidFill>
                  </a:tcPr>
                </a:tc>
                <a:tc>
                  <a:txBody>
                    <a:bodyPr/>
                    <a:lstStyle/>
                    <a:p>
                      <a:pPr algn="ctr" rtl="0" fontAlgn="ctr"/>
                      <a:r>
                        <a:rPr lang="ar-AE" sz="1600" b="1" i="0" u="none" strike="noStrike" smtClean="0">
                          <a:solidFill>
                            <a:srgbClr val="000000"/>
                          </a:solidFill>
                          <a:effectLst/>
                          <a:latin typeface="Arial"/>
                        </a:rPr>
                        <a:t>جاري العمل </a:t>
                      </a:r>
                      <a:endParaRPr lang="en-US" sz="1600" b="1" i="0" u="none" strike="noStrike" dirty="0">
                        <a:solidFill>
                          <a:srgbClr val="000000"/>
                        </a:solidFill>
                        <a:effectLst/>
                        <a:latin typeface="Arial"/>
                      </a:endParaRPr>
                    </a:p>
                  </a:txBody>
                  <a:tcPr marL="5096" marR="5096" marT="5096"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noFill/>
                  </a:tcPr>
                </a:tc>
              </a:tr>
              <a:tr h="589309">
                <a:tc>
                  <a:txBody>
                    <a:bodyPr/>
                    <a:lstStyle/>
                    <a:p>
                      <a:pPr algn="ctr" rtl="1" fontAlgn="ctr"/>
                      <a:r>
                        <a:rPr lang="ar-AE" sz="1600" b="1" u="none" strike="noStrike" dirty="0">
                          <a:effectLst/>
                        </a:rPr>
                        <a:t>نسبة رضا الحضور عن الفعاليات التي يتم عقدها في النادي</a:t>
                      </a:r>
                      <a:endParaRPr lang="ar-AE" sz="1600" b="1" i="0" u="none" strike="noStrike" dirty="0">
                        <a:solidFill>
                          <a:srgbClr val="000000"/>
                        </a:solidFill>
                        <a:effectLst/>
                        <a:latin typeface="Arial"/>
                      </a:endParaRPr>
                    </a:p>
                  </a:txBody>
                  <a:tcPr marL="5096" marR="5096" marT="5096"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ar-AE" sz="1600" b="1" i="0" u="none" strike="noStrike" dirty="0" smtClean="0">
                          <a:solidFill>
                            <a:srgbClr val="000000"/>
                          </a:solidFill>
                          <a:effectLst/>
                          <a:latin typeface="Arial"/>
                        </a:rPr>
                        <a:t>البرامج</a:t>
                      </a:r>
                      <a:endParaRPr lang="en-US" sz="1600" b="1" i="0" u="none" strike="noStrike" dirty="0">
                        <a:solidFill>
                          <a:srgbClr val="000000"/>
                        </a:solidFill>
                        <a:effectLst/>
                        <a:latin typeface="Arial"/>
                      </a:endParaRPr>
                    </a:p>
                  </a:txBody>
                  <a:tcPr marL="5096" marR="5096" marT="5096"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 </a:t>
                      </a:r>
                      <a:endParaRPr lang="en-US" sz="1600" b="1" i="0" u="none" strike="noStrike" dirty="0">
                        <a:solidFill>
                          <a:srgbClr val="000000"/>
                        </a:solidFill>
                        <a:effectLst/>
                        <a:latin typeface="Arial"/>
                      </a:endParaRPr>
                    </a:p>
                  </a:txBody>
                  <a:tcPr marL="5096" marR="5096" marT="5096"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 </a:t>
                      </a:r>
                      <a:endParaRPr lang="en-US" sz="1600" b="1" i="0" u="none" strike="noStrike" dirty="0">
                        <a:solidFill>
                          <a:srgbClr val="000000"/>
                        </a:solidFill>
                        <a:effectLst/>
                        <a:latin typeface="Arial"/>
                      </a:endParaRPr>
                    </a:p>
                  </a:txBody>
                  <a:tcPr marL="5096" marR="5096" marT="5096"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smtClean="0">
                          <a:effectLst/>
                        </a:rPr>
                        <a:t>85</a:t>
                      </a:r>
                      <a:r>
                        <a:rPr lang="ar-AE" sz="1600" b="1" u="none" strike="noStrike" dirty="0" smtClean="0">
                          <a:effectLst/>
                        </a:rPr>
                        <a:t>%</a:t>
                      </a:r>
                      <a:endParaRPr lang="en-US" sz="1600" b="1" i="0" u="none" strike="noStrike" dirty="0">
                        <a:solidFill>
                          <a:srgbClr val="000000"/>
                        </a:solidFill>
                        <a:effectLst/>
                        <a:latin typeface="Arial"/>
                      </a:endParaRPr>
                    </a:p>
                  </a:txBody>
                  <a:tcPr marL="5096" marR="5096" marT="5096"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 </a:t>
                      </a:r>
                      <a:r>
                        <a:rPr lang="ar-AE" sz="1600" b="1" u="none" strike="noStrike" dirty="0" smtClean="0">
                          <a:effectLst/>
                        </a:rPr>
                        <a:t>90%</a:t>
                      </a:r>
                      <a:endParaRPr lang="en-US" sz="1600" b="1" i="0" u="none" strike="noStrike" dirty="0">
                        <a:solidFill>
                          <a:srgbClr val="000000"/>
                        </a:solidFill>
                        <a:effectLst/>
                        <a:latin typeface="Arial"/>
                      </a:endParaRPr>
                    </a:p>
                  </a:txBody>
                  <a:tcPr marL="5096" marR="5096" marT="5096"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92D050"/>
                    </a:solidFill>
                  </a:tcPr>
                </a:tc>
                <a:tc>
                  <a:txBody>
                    <a:bodyPr/>
                    <a:lstStyle/>
                    <a:p>
                      <a:pPr algn="ctr" rtl="0" fontAlgn="ctr"/>
                      <a:r>
                        <a:rPr lang="ar-AE" sz="1600" b="1" i="0" u="none" strike="noStrike" dirty="0" smtClean="0">
                          <a:solidFill>
                            <a:srgbClr val="000000"/>
                          </a:solidFill>
                          <a:effectLst/>
                          <a:latin typeface="Arial"/>
                        </a:rPr>
                        <a:t>جاري العمل </a:t>
                      </a:r>
                      <a:endParaRPr lang="en-US" sz="1600" b="1" i="0" u="none" strike="noStrike" dirty="0">
                        <a:solidFill>
                          <a:srgbClr val="000000"/>
                        </a:solidFill>
                        <a:effectLst/>
                        <a:latin typeface="Arial"/>
                      </a:endParaRPr>
                    </a:p>
                  </a:txBody>
                  <a:tcPr marL="5096" marR="5096" marT="5096"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noFill/>
                  </a:tcPr>
                </a:tc>
              </a:tr>
            </a:tbl>
          </a:graphicData>
        </a:graphic>
      </p:graphicFrame>
    </p:spTree>
    <p:extLst>
      <p:ext uri="{BB962C8B-B14F-4D97-AF65-F5344CB8AC3E}">
        <p14:creationId xmlns:p14="http://schemas.microsoft.com/office/powerpoint/2010/main" val="41071761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34100399"/>
              </p:ext>
            </p:extLst>
          </p:nvPr>
        </p:nvGraphicFramePr>
        <p:xfrm>
          <a:off x="457200" y="1295400"/>
          <a:ext cx="8229600" cy="703145"/>
        </p:xfrm>
        <a:graphic>
          <a:graphicData uri="http://schemas.openxmlformats.org/drawingml/2006/table">
            <a:tbl>
              <a:tblPr firstRow="1" bandRow="1">
                <a:tableStyleId>{2D5ABB26-0587-4C30-8999-92F81FD0307C}</a:tableStyleId>
              </a:tblPr>
              <a:tblGrid>
                <a:gridCol w="8229600"/>
              </a:tblGrid>
              <a:tr h="703145">
                <a:tc>
                  <a:txBody>
                    <a:bodyPr/>
                    <a:lstStyle/>
                    <a:p>
                      <a:pPr algn="ctr"/>
                      <a:r>
                        <a:rPr lang="ar-AE" sz="2800" b="1" u="sng" dirty="0" smtClean="0">
                          <a:latin typeface="Sakkal Majalla" panose="02000000000000000000" pitchFamily="2" charset="-78"/>
                          <a:cs typeface="Sakkal Majalla" panose="02000000000000000000" pitchFamily="2" charset="-78"/>
                        </a:rPr>
                        <a:t>ملخص</a:t>
                      </a:r>
                      <a:r>
                        <a:rPr lang="ar-AE" sz="2800" b="1" u="sng" baseline="0" dirty="0" smtClean="0">
                          <a:latin typeface="Sakkal Majalla" panose="02000000000000000000" pitchFamily="2" charset="-78"/>
                          <a:cs typeface="Sakkal Majalla" panose="02000000000000000000" pitchFamily="2" charset="-78"/>
                        </a:rPr>
                        <a:t> خطة الاستبيانات النصف الثاني 2016</a:t>
                      </a:r>
                      <a:endParaRPr lang="en-US" sz="2800" b="1" u="sng" dirty="0">
                        <a:latin typeface="Sakkal Majalla" panose="02000000000000000000" pitchFamily="2" charset="-78"/>
                        <a:cs typeface="Sakkal Majalla" panose="02000000000000000000" pitchFamily="2" charset="-78"/>
                      </a:endParaRPr>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r>
            </a:tbl>
          </a:graphicData>
        </a:graphic>
      </p:graphicFrame>
      <p:cxnSp>
        <p:nvCxnSpPr>
          <p:cNvPr id="3" name="Straight Connector 2"/>
          <p:cNvCxnSpPr/>
          <p:nvPr/>
        </p:nvCxnSpPr>
        <p:spPr>
          <a:xfrm>
            <a:off x="0" y="1066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graphicFrame>
        <p:nvGraphicFramePr>
          <p:cNvPr id="4" name="Table 3"/>
          <p:cNvGraphicFramePr>
            <a:graphicFrameLocks noGrp="1"/>
          </p:cNvGraphicFramePr>
          <p:nvPr>
            <p:extLst>
              <p:ext uri="{D42A27DB-BD31-4B8C-83A1-F6EECF244321}">
                <p14:modId xmlns:p14="http://schemas.microsoft.com/office/powerpoint/2010/main" val="3686778061"/>
              </p:ext>
            </p:extLst>
          </p:nvPr>
        </p:nvGraphicFramePr>
        <p:xfrm>
          <a:off x="438683" y="2133600"/>
          <a:ext cx="8248117" cy="4376956"/>
        </p:xfrm>
        <a:graphic>
          <a:graphicData uri="http://schemas.openxmlformats.org/drawingml/2006/table">
            <a:tbl>
              <a:tblPr rtl="1">
                <a:tableStyleId>{5C22544A-7EE6-4342-B048-85BDC9FD1C3A}</a:tableStyleId>
              </a:tblPr>
              <a:tblGrid>
                <a:gridCol w="2390041"/>
                <a:gridCol w="976346"/>
                <a:gridCol w="976346"/>
                <a:gridCol w="976346"/>
                <a:gridCol w="976346"/>
                <a:gridCol w="976346"/>
                <a:gridCol w="976346"/>
              </a:tblGrid>
              <a:tr h="412389">
                <a:tc rowSpan="2">
                  <a:txBody>
                    <a:bodyPr/>
                    <a:lstStyle/>
                    <a:p>
                      <a:pPr marL="0" marR="0" indent="0" algn="ctr" defTabSz="914400" rtl="1" eaLnBrk="1" fontAlgn="ctr" latinLnBrk="0" hangingPunct="1">
                        <a:lnSpc>
                          <a:spcPct val="100000"/>
                        </a:lnSpc>
                        <a:spcBef>
                          <a:spcPts val="0"/>
                        </a:spcBef>
                        <a:spcAft>
                          <a:spcPts val="0"/>
                        </a:spcAft>
                        <a:buClrTx/>
                        <a:buSzTx/>
                        <a:buFontTx/>
                        <a:buNone/>
                        <a:tabLst/>
                        <a:defRPr/>
                      </a:pPr>
                      <a:r>
                        <a:rPr lang="ar-AE" sz="1600" b="1" u="none" strike="noStrike" dirty="0" smtClean="0">
                          <a:effectLst/>
                        </a:rPr>
                        <a:t>اسم مقياس الأداء الخدمة</a:t>
                      </a:r>
                      <a:endParaRPr lang="ar-AE" sz="1600" b="1" i="0" u="none" strike="noStrike" dirty="0" smtClean="0">
                        <a:solidFill>
                          <a:srgbClr val="000000"/>
                        </a:solidFill>
                        <a:effectLst/>
                        <a:latin typeface="Arial"/>
                      </a:endParaRPr>
                    </a:p>
                  </a:txBody>
                  <a:tcPr marL="4730" marR="4730" marT="473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BCA43E"/>
                    </a:solidFill>
                  </a:tcPr>
                </a:tc>
                <a:tc rowSpan="2">
                  <a:txBody>
                    <a:bodyPr/>
                    <a:lstStyle/>
                    <a:p>
                      <a:pPr algn="ctr" rtl="1" fontAlgn="ctr"/>
                      <a:r>
                        <a:rPr lang="ar-AE" sz="1600" b="1" i="0" u="none" strike="noStrike" dirty="0" smtClean="0">
                          <a:solidFill>
                            <a:srgbClr val="000000"/>
                          </a:solidFill>
                          <a:effectLst/>
                          <a:latin typeface="Arial"/>
                        </a:rPr>
                        <a:t>الادارة</a:t>
                      </a:r>
                      <a:endParaRPr lang="ar-AE" sz="16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BCA43E"/>
                    </a:solidFill>
                  </a:tcPr>
                </a:tc>
                <a:tc gridSpan="2">
                  <a:txBody>
                    <a:bodyPr/>
                    <a:lstStyle/>
                    <a:p>
                      <a:pPr algn="ctr" rtl="1" fontAlgn="ctr"/>
                      <a:r>
                        <a:rPr lang="ar-AE" sz="1600" b="1" i="0" u="none" strike="noStrike" dirty="0" smtClean="0">
                          <a:solidFill>
                            <a:srgbClr val="000000"/>
                          </a:solidFill>
                          <a:effectLst/>
                          <a:latin typeface="Arial"/>
                        </a:rPr>
                        <a:t>الربع الثالث</a:t>
                      </a:r>
                      <a:endParaRPr lang="ar-AE" sz="16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BCA43E"/>
                    </a:solidFill>
                  </a:tcPr>
                </a:tc>
                <a:tc hMerge="1">
                  <a:txBody>
                    <a:bodyPr/>
                    <a:lstStyle/>
                    <a:p>
                      <a:pPr algn="ctr" rtl="1" fontAlgn="ctr"/>
                      <a:endParaRPr lang="ar-AE" sz="1300" b="1" i="0" u="none" strike="noStrike" dirty="0">
                        <a:solidFill>
                          <a:srgbClr val="000000"/>
                        </a:solidFill>
                        <a:effectLst/>
                        <a:latin typeface="Arial"/>
                      </a:endParaRPr>
                    </a:p>
                  </a:txBody>
                  <a:tcPr marL="5985" marR="5985" marT="5985" marB="0" anchor="ctr">
                    <a:solidFill>
                      <a:schemeClr val="bg1"/>
                    </a:solidFill>
                  </a:tcPr>
                </a:tc>
                <a:tc gridSpan="2">
                  <a:txBody>
                    <a:bodyPr/>
                    <a:lstStyle/>
                    <a:p>
                      <a:pPr algn="ctr" rtl="1" fontAlgn="ctr"/>
                      <a:r>
                        <a:rPr lang="ar-AE" sz="1600" b="1" i="0" u="none" strike="noStrike" dirty="0" smtClean="0">
                          <a:solidFill>
                            <a:srgbClr val="000000"/>
                          </a:solidFill>
                          <a:effectLst/>
                          <a:latin typeface="Arial"/>
                        </a:rPr>
                        <a:t>الربع الرابع</a:t>
                      </a:r>
                      <a:endParaRPr lang="ar-AE" sz="16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BCA43E"/>
                    </a:solidFill>
                  </a:tcPr>
                </a:tc>
                <a:tc hMerge="1">
                  <a:txBody>
                    <a:bodyPr/>
                    <a:lstStyle/>
                    <a:p>
                      <a:pPr algn="ctr" rtl="1" fontAlgn="ctr"/>
                      <a:endParaRPr lang="ar-AE" sz="1300" b="1" i="0" u="none" strike="noStrike" dirty="0">
                        <a:solidFill>
                          <a:srgbClr val="000000"/>
                        </a:solidFill>
                        <a:effectLst/>
                        <a:latin typeface="Arial"/>
                      </a:endParaRPr>
                    </a:p>
                  </a:txBody>
                  <a:tcPr marL="5985" marR="5985" marT="5985" marB="0" anchor="ctr">
                    <a:solidFill>
                      <a:schemeClr val="bg1"/>
                    </a:solidFill>
                  </a:tcPr>
                </a:tc>
                <a:tc rowSpan="2">
                  <a:txBody>
                    <a:bodyPr/>
                    <a:lstStyle/>
                    <a:p>
                      <a:pPr algn="ctr" rtl="1" fontAlgn="ctr"/>
                      <a:r>
                        <a:rPr lang="ar-AE" sz="1600" b="1" i="0" u="none" strike="noStrike" dirty="0" smtClean="0">
                          <a:solidFill>
                            <a:srgbClr val="000000"/>
                          </a:solidFill>
                          <a:effectLst/>
                          <a:latin typeface="Arial"/>
                        </a:rPr>
                        <a:t>الاجراءات التصحيحية</a:t>
                      </a:r>
                      <a:endParaRPr lang="ar-AE" sz="16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BCA43E"/>
                    </a:solidFill>
                  </a:tcPr>
                </a:tc>
              </a:tr>
              <a:tr h="412389">
                <a:tc vMerge="1">
                  <a:txBody>
                    <a:bodyPr/>
                    <a:lstStyle/>
                    <a:p>
                      <a:pPr algn="ctr" rtl="1" fontAlgn="ctr"/>
                      <a:endParaRPr lang="ar-AE" sz="1400" b="1" i="0" u="none" strike="noStrike" dirty="0">
                        <a:solidFill>
                          <a:srgbClr val="000000"/>
                        </a:solidFill>
                        <a:effectLst/>
                        <a:latin typeface="Arial"/>
                      </a:endParaRPr>
                    </a:p>
                  </a:txBody>
                  <a:tcPr marL="4730" marR="4730" marT="4730" marB="0" anchor="ctr">
                    <a:solidFill>
                      <a:schemeClr val="bg1"/>
                    </a:solidFill>
                  </a:tcPr>
                </a:tc>
                <a:tc vMerge="1">
                  <a:txBody>
                    <a:bodyPr/>
                    <a:lstStyle/>
                    <a:p>
                      <a:pPr algn="ctr" rtl="1" fontAlgn="ctr"/>
                      <a:endParaRPr lang="ar-AE" sz="13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BCA43E"/>
                    </a:solidFill>
                  </a:tcPr>
                </a:tc>
                <a:tc>
                  <a:txBody>
                    <a:bodyPr/>
                    <a:lstStyle/>
                    <a:p>
                      <a:pPr algn="ctr" rtl="1" fontAlgn="ctr"/>
                      <a:r>
                        <a:rPr lang="ar-AE" sz="1600" b="1" u="none" strike="noStrike" dirty="0">
                          <a:effectLst/>
                        </a:rPr>
                        <a:t>المستهدف</a:t>
                      </a:r>
                      <a:endParaRPr lang="ar-AE" sz="16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BCA43E"/>
                    </a:solidFill>
                  </a:tcPr>
                </a:tc>
                <a:tc>
                  <a:txBody>
                    <a:bodyPr/>
                    <a:lstStyle/>
                    <a:p>
                      <a:pPr algn="ctr" rtl="1" fontAlgn="ctr"/>
                      <a:r>
                        <a:rPr lang="ar-AE" sz="1600" b="1" u="none" strike="noStrike" dirty="0">
                          <a:effectLst/>
                        </a:rPr>
                        <a:t>الفعلي</a:t>
                      </a:r>
                      <a:endParaRPr lang="ar-AE" sz="16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BCA43E"/>
                    </a:solidFill>
                  </a:tcPr>
                </a:tc>
                <a:tc>
                  <a:txBody>
                    <a:bodyPr/>
                    <a:lstStyle/>
                    <a:p>
                      <a:pPr algn="ctr" rtl="1" fontAlgn="ctr"/>
                      <a:r>
                        <a:rPr lang="ar-AE" sz="1600" b="1" u="none" strike="noStrike" dirty="0">
                          <a:effectLst/>
                        </a:rPr>
                        <a:t>المستهدف</a:t>
                      </a:r>
                      <a:endParaRPr lang="ar-AE" sz="16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BCA43E"/>
                    </a:solidFill>
                  </a:tcPr>
                </a:tc>
                <a:tc>
                  <a:txBody>
                    <a:bodyPr/>
                    <a:lstStyle/>
                    <a:p>
                      <a:pPr algn="ctr" rtl="1" fontAlgn="ctr"/>
                      <a:r>
                        <a:rPr lang="ar-AE" sz="1600" b="1" u="none" strike="noStrike" dirty="0">
                          <a:effectLst/>
                        </a:rPr>
                        <a:t>الفعلي</a:t>
                      </a:r>
                      <a:endParaRPr lang="ar-AE" sz="16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BCA43E"/>
                    </a:solidFill>
                  </a:tcPr>
                </a:tc>
                <a:tc vMerge="1">
                  <a:txBody>
                    <a:bodyPr/>
                    <a:lstStyle/>
                    <a:p>
                      <a:pPr algn="ctr" rtl="1" fontAlgn="ctr"/>
                      <a:endParaRPr lang="ar-AE" sz="16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BCA43E"/>
                    </a:solidFill>
                  </a:tcPr>
                </a:tc>
              </a:tr>
              <a:tr h="703724">
                <a:tc>
                  <a:txBody>
                    <a:bodyPr/>
                    <a:lstStyle/>
                    <a:p>
                      <a:pPr algn="ctr" rtl="1" fontAlgn="ctr"/>
                      <a:r>
                        <a:rPr lang="ar-AE" sz="1600" b="1" u="none" strike="noStrike" dirty="0">
                          <a:effectLst/>
                        </a:rPr>
                        <a:t>نسبة رضا المتعاملين عن نظام </a:t>
                      </a:r>
                      <a:r>
                        <a:rPr lang="ar-AE" sz="1600" b="1" u="none" strike="noStrike" dirty="0" err="1">
                          <a:effectLst/>
                        </a:rPr>
                        <a:t>أتمتة</a:t>
                      </a:r>
                      <a:r>
                        <a:rPr lang="ar-AE" sz="1600" b="1" u="none" strike="noStrike" dirty="0">
                          <a:effectLst/>
                        </a:rPr>
                        <a:t> السياسات</a:t>
                      </a:r>
                      <a:endParaRPr lang="ar-AE" sz="1600" b="1" i="0" u="none" strike="noStrike" dirty="0">
                        <a:solidFill>
                          <a:srgbClr val="000000"/>
                        </a:solidFill>
                        <a:effectLst/>
                        <a:latin typeface="Arial"/>
                      </a:endParaRPr>
                    </a:p>
                  </a:txBody>
                  <a:tcPr marL="5762" marR="5762" marT="5762"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ar-AE" sz="1600" b="1" i="0" u="none" strike="noStrike" dirty="0" smtClean="0">
                          <a:solidFill>
                            <a:srgbClr val="000000"/>
                          </a:solidFill>
                          <a:effectLst/>
                          <a:latin typeface="Arial"/>
                        </a:rPr>
                        <a:t>السياسات</a:t>
                      </a:r>
                      <a:endParaRPr lang="en-US" sz="1600" b="1" i="0" u="none" strike="noStrike" dirty="0">
                        <a:solidFill>
                          <a:srgbClr val="000000"/>
                        </a:solidFill>
                        <a:effectLst/>
                        <a:latin typeface="Arial"/>
                      </a:endParaRPr>
                    </a:p>
                  </a:txBody>
                  <a:tcPr marL="5762" marR="5762" marT="5762"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 </a:t>
                      </a:r>
                      <a:endParaRPr lang="en-US" sz="1600" b="1" i="0" u="none" strike="noStrike" dirty="0">
                        <a:solidFill>
                          <a:srgbClr val="000000"/>
                        </a:solidFill>
                        <a:effectLst/>
                        <a:latin typeface="Arial"/>
                      </a:endParaRPr>
                    </a:p>
                  </a:txBody>
                  <a:tcPr marL="5762" marR="5762" marT="5762"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 </a:t>
                      </a:r>
                      <a:endParaRPr lang="en-US" sz="1600" b="1" i="0" u="none" strike="noStrike" dirty="0">
                        <a:solidFill>
                          <a:srgbClr val="000000"/>
                        </a:solidFill>
                        <a:effectLst/>
                        <a:latin typeface="Arial"/>
                      </a:endParaRPr>
                    </a:p>
                  </a:txBody>
                  <a:tcPr marL="5762" marR="5762" marT="5762"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smtClean="0">
                          <a:effectLst/>
                        </a:rPr>
                        <a:t>75</a:t>
                      </a:r>
                      <a:r>
                        <a:rPr lang="ar-AE" sz="1600" b="1" u="none" strike="noStrike" dirty="0" smtClean="0">
                          <a:effectLst/>
                        </a:rPr>
                        <a:t>%</a:t>
                      </a:r>
                      <a:endParaRPr lang="en-US" sz="1600" b="1" i="0" u="none" strike="noStrike" dirty="0">
                        <a:solidFill>
                          <a:srgbClr val="000000"/>
                        </a:solidFill>
                        <a:effectLst/>
                        <a:latin typeface="Arial"/>
                      </a:endParaRPr>
                    </a:p>
                  </a:txBody>
                  <a:tcPr marL="5762" marR="5762" marT="5762"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67%</a:t>
                      </a:r>
                      <a:endParaRPr lang="en-US" sz="1600" b="1" i="0" u="none" strike="noStrike" dirty="0">
                        <a:solidFill>
                          <a:srgbClr val="000000"/>
                        </a:solidFill>
                        <a:effectLst/>
                        <a:latin typeface="Arial"/>
                      </a:endParaRPr>
                    </a:p>
                  </a:txBody>
                  <a:tcPr marL="5762" marR="5762" marT="5762"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92D050"/>
                    </a:solidFill>
                  </a:tcPr>
                </a:tc>
                <a:tc>
                  <a:txBody>
                    <a:bodyPr/>
                    <a:lstStyle/>
                    <a:p>
                      <a:pPr algn="ctr" rtl="0" fontAlgn="ctr"/>
                      <a:r>
                        <a:rPr lang="ar-AE" sz="1600" b="1" i="0" u="none" strike="noStrike" dirty="0" smtClean="0">
                          <a:solidFill>
                            <a:srgbClr val="000000"/>
                          </a:solidFill>
                          <a:effectLst/>
                          <a:latin typeface="Arial"/>
                        </a:rPr>
                        <a:t>تم ارسالها من قبل الادارة مطلوب الادلة</a:t>
                      </a:r>
                      <a:endParaRPr lang="en-US" sz="1600" b="1" i="0" u="none" strike="noStrike" dirty="0">
                        <a:solidFill>
                          <a:srgbClr val="000000"/>
                        </a:solidFill>
                        <a:effectLst/>
                        <a:latin typeface="Arial"/>
                      </a:endParaRPr>
                    </a:p>
                  </a:txBody>
                  <a:tcPr marL="5762" marR="5762" marT="5762"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92D050"/>
                    </a:solidFill>
                  </a:tcPr>
                </a:tc>
              </a:tr>
              <a:tr h="703724">
                <a:tc>
                  <a:txBody>
                    <a:bodyPr/>
                    <a:lstStyle/>
                    <a:p>
                      <a:pPr algn="ctr" rtl="1" fontAlgn="ctr"/>
                      <a:r>
                        <a:rPr lang="ar-AE" sz="1600" b="1" u="none" strike="noStrike" dirty="0">
                          <a:effectLst/>
                        </a:rPr>
                        <a:t>نسبة رضا المتعاملين عن خدمة المتعاملين</a:t>
                      </a:r>
                      <a:endParaRPr lang="ar-AE" sz="1600" b="1" i="0" u="none" strike="noStrike" dirty="0">
                        <a:solidFill>
                          <a:srgbClr val="000000"/>
                        </a:solidFill>
                        <a:effectLst/>
                        <a:latin typeface="Arial"/>
                      </a:endParaRPr>
                    </a:p>
                  </a:txBody>
                  <a:tcPr marL="5762" marR="5762" marT="5762"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ar-AE" sz="1600" b="1" i="0" u="none" strike="noStrike" dirty="0" smtClean="0">
                          <a:solidFill>
                            <a:srgbClr val="000000"/>
                          </a:solidFill>
                          <a:effectLst/>
                          <a:latin typeface="Arial"/>
                        </a:rPr>
                        <a:t>بياناتي</a:t>
                      </a:r>
                      <a:endParaRPr lang="en-US" sz="1600" b="1" i="0" u="none" strike="noStrike" dirty="0">
                        <a:solidFill>
                          <a:srgbClr val="000000"/>
                        </a:solidFill>
                        <a:effectLst/>
                        <a:latin typeface="Arial"/>
                      </a:endParaRPr>
                    </a:p>
                  </a:txBody>
                  <a:tcPr marL="5762" marR="5762" marT="5762"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 </a:t>
                      </a:r>
                      <a:endParaRPr lang="en-US" sz="1600" b="1" i="0" u="none" strike="noStrike" dirty="0">
                        <a:solidFill>
                          <a:srgbClr val="000000"/>
                        </a:solidFill>
                        <a:effectLst/>
                        <a:latin typeface="Arial"/>
                      </a:endParaRPr>
                    </a:p>
                  </a:txBody>
                  <a:tcPr marL="5762" marR="5762" marT="5762"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 </a:t>
                      </a:r>
                      <a:endParaRPr lang="en-US" sz="1600" b="1" i="0" u="none" strike="noStrike" dirty="0">
                        <a:solidFill>
                          <a:srgbClr val="000000"/>
                        </a:solidFill>
                        <a:effectLst/>
                        <a:latin typeface="Arial"/>
                      </a:endParaRPr>
                    </a:p>
                  </a:txBody>
                  <a:tcPr marL="5762" marR="5762" marT="5762"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smtClean="0">
                          <a:effectLst/>
                        </a:rPr>
                        <a:t>80</a:t>
                      </a:r>
                      <a:r>
                        <a:rPr lang="ar-AE" sz="1600" b="1" u="none" strike="noStrike" dirty="0" smtClean="0">
                          <a:effectLst/>
                        </a:rPr>
                        <a:t>%</a:t>
                      </a:r>
                      <a:endParaRPr lang="en-US" sz="1600" b="1" i="0" u="none" strike="noStrike" dirty="0">
                        <a:solidFill>
                          <a:srgbClr val="000000"/>
                        </a:solidFill>
                        <a:effectLst/>
                        <a:latin typeface="Arial"/>
                      </a:endParaRPr>
                    </a:p>
                  </a:txBody>
                  <a:tcPr marL="5762" marR="5762" marT="5762"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 </a:t>
                      </a:r>
                      <a:r>
                        <a:rPr lang="ar-AE" sz="1600" b="1" u="none" strike="noStrike" dirty="0" smtClean="0">
                          <a:effectLst/>
                        </a:rPr>
                        <a:t>64%</a:t>
                      </a:r>
                      <a:endParaRPr lang="en-US" sz="1600" b="1" i="0" u="none" strike="noStrike" dirty="0">
                        <a:solidFill>
                          <a:srgbClr val="000000"/>
                        </a:solidFill>
                        <a:effectLst/>
                        <a:latin typeface="Arial"/>
                      </a:endParaRPr>
                    </a:p>
                  </a:txBody>
                  <a:tcPr marL="5762" marR="5762" marT="5762"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FFFF00"/>
                    </a:solidFill>
                  </a:tcPr>
                </a:tc>
                <a:tc>
                  <a:txBody>
                    <a:bodyPr/>
                    <a:lstStyle/>
                    <a:p>
                      <a:pPr algn="ctr" rtl="0" fontAlgn="ctr"/>
                      <a:r>
                        <a:rPr lang="ar-AE" sz="1600" b="1" i="0" u="none" strike="noStrike" dirty="0" smtClean="0">
                          <a:solidFill>
                            <a:srgbClr val="000000"/>
                          </a:solidFill>
                          <a:effectLst/>
                          <a:latin typeface="Arial"/>
                        </a:rPr>
                        <a:t>جاري العمل </a:t>
                      </a:r>
                      <a:endParaRPr lang="en-US" sz="1600" b="1" i="0" u="none" strike="noStrike" dirty="0">
                        <a:solidFill>
                          <a:srgbClr val="000000"/>
                        </a:solidFill>
                        <a:effectLst/>
                        <a:latin typeface="Arial"/>
                      </a:endParaRPr>
                    </a:p>
                  </a:txBody>
                  <a:tcPr marL="5762" marR="5762" marT="5762"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noFill/>
                  </a:tcPr>
                </a:tc>
              </a:tr>
              <a:tr h="703724">
                <a:tc>
                  <a:txBody>
                    <a:bodyPr/>
                    <a:lstStyle/>
                    <a:p>
                      <a:pPr algn="ctr" rtl="1" fontAlgn="ctr"/>
                      <a:r>
                        <a:rPr lang="ar-AE" sz="1600" b="1" u="none" strike="noStrike" dirty="0">
                          <a:effectLst/>
                        </a:rPr>
                        <a:t>نسبة الرضا عن الموقع الالكتروني لبياناتي</a:t>
                      </a:r>
                      <a:endParaRPr lang="ar-AE" sz="1600" b="1" i="0" u="none" strike="noStrike" dirty="0">
                        <a:solidFill>
                          <a:srgbClr val="000000"/>
                        </a:solidFill>
                        <a:effectLst/>
                        <a:latin typeface="Arial"/>
                      </a:endParaRPr>
                    </a:p>
                  </a:txBody>
                  <a:tcPr marL="5762" marR="5762" marT="5762"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ar-AE" sz="1600" b="1" i="0" u="none" strike="noStrike" dirty="0" smtClean="0">
                          <a:solidFill>
                            <a:srgbClr val="000000"/>
                          </a:solidFill>
                          <a:effectLst/>
                          <a:latin typeface="Arial"/>
                        </a:rPr>
                        <a:t>بياناتي</a:t>
                      </a:r>
                      <a:endParaRPr lang="en-US" sz="1600" b="1" i="0" u="none" strike="noStrike" dirty="0">
                        <a:solidFill>
                          <a:srgbClr val="000000"/>
                        </a:solidFill>
                        <a:effectLst/>
                        <a:latin typeface="Arial"/>
                      </a:endParaRPr>
                    </a:p>
                  </a:txBody>
                  <a:tcPr marL="5762" marR="5762" marT="5762"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 </a:t>
                      </a:r>
                      <a:endParaRPr lang="en-US" sz="1600" b="1" i="0" u="none" strike="noStrike" dirty="0">
                        <a:solidFill>
                          <a:srgbClr val="000000"/>
                        </a:solidFill>
                        <a:effectLst/>
                        <a:latin typeface="Arial"/>
                      </a:endParaRPr>
                    </a:p>
                  </a:txBody>
                  <a:tcPr marL="5762" marR="5762" marT="5762"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 </a:t>
                      </a:r>
                      <a:endParaRPr lang="en-US" sz="1600" b="1" i="0" u="none" strike="noStrike" dirty="0">
                        <a:solidFill>
                          <a:srgbClr val="000000"/>
                        </a:solidFill>
                        <a:effectLst/>
                        <a:latin typeface="Arial"/>
                      </a:endParaRPr>
                    </a:p>
                  </a:txBody>
                  <a:tcPr marL="5762" marR="5762" marT="5762"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smtClean="0">
                          <a:effectLst/>
                        </a:rPr>
                        <a:t>70</a:t>
                      </a:r>
                      <a:r>
                        <a:rPr lang="ar-AE" sz="1600" b="1" u="none" strike="noStrike" dirty="0" smtClean="0">
                          <a:effectLst/>
                        </a:rPr>
                        <a:t>%</a:t>
                      </a:r>
                      <a:endParaRPr lang="en-US" sz="1600" b="1" i="0" u="none" strike="noStrike" dirty="0">
                        <a:solidFill>
                          <a:srgbClr val="000000"/>
                        </a:solidFill>
                        <a:effectLst/>
                        <a:latin typeface="Arial"/>
                      </a:endParaRPr>
                    </a:p>
                  </a:txBody>
                  <a:tcPr marL="5762" marR="5762" marT="5762"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ar-AE" sz="1600" b="1" u="none" strike="noStrike" dirty="0" smtClean="0">
                          <a:effectLst/>
                        </a:rPr>
                        <a:t>81%</a:t>
                      </a:r>
                      <a:r>
                        <a:rPr lang="en-US" sz="1600" b="1" u="none" strike="noStrike" dirty="0">
                          <a:effectLst/>
                        </a:rPr>
                        <a:t> </a:t>
                      </a:r>
                      <a:endParaRPr lang="en-US" sz="1600" b="1" i="0" u="none" strike="noStrike" dirty="0">
                        <a:solidFill>
                          <a:srgbClr val="000000"/>
                        </a:solidFill>
                        <a:effectLst/>
                        <a:latin typeface="Arial"/>
                      </a:endParaRPr>
                    </a:p>
                  </a:txBody>
                  <a:tcPr marL="5762" marR="5762" marT="5762"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92D050"/>
                    </a:solidFill>
                  </a:tcPr>
                </a:tc>
                <a:tc>
                  <a:txBody>
                    <a:bodyPr/>
                    <a:lstStyle/>
                    <a:p>
                      <a:pPr algn="ctr" rtl="0" fontAlgn="ctr"/>
                      <a:r>
                        <a:rPr lang="ar-AE" sz="1600" b="1" i="0" u="none" strike="noStrike" smtClean="0">
                          <a:solidFill>
                            <a:srgbClr val="000000"/>
                          </a:solidFill>
                          <a:effectLst/>
                          <a:latin typeface="Arial"/>
                        </a:rPr>
                        <a:t>جاري العمل </a:t>
                      </a:r>
                      <a:endParaRPr lang="en-US" sz="1600" b="1" i="0" u="none" strike="noStrike" dirty="0">
                        <a:solidFill>
                          <a:srgbClr val="000000"/>
                        </a:solidFill>
                        <a:effectLst/>
                        <a:latin typeface="Arial"/>
                      </a:endParaRPr>
                    </a:p>
                  </a:txBody>
                  <a:tcPr marL="5762" marR="5762" marT="5762"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noFill/>
                  </a:tcPr>
                </a:tc>
              </a:tr>
              <a:tr h="703724">
                <a:tc>
                  <a:txBody>
                    <a:bodyPr/>
                    <a:lstStyle/>
                    <a:p>
                      <a:pPr algn="ctr" rtl="1" fontAlgn="ctr"/>
                      <a:r>
                        <a:rPr lang="ar-AE" sz="1600" b="1" u="none" strike="noStrike" dirty="0">
                          <a:effectLst/>
                        </a:rPr>
                        <a:t>نسبة رضا المتعاملين عن نظام التوظيف الالكتروني</a:t>
                      </a:r>
                      <a:endParaRPr lang="ar-AE" sz="1600" b="1" i="0" u="none" strike="noStrike" dirty="0">
                        <a:solidFill>
                          <a:srgbClr val="000000"/>
                        </a:solidFill>
                        <a:effectLst/>
                        <a:latin typeface="Arial"/>
                      </a:endParaRPr>
                    </a:p>
                  </a:txBody>
                  <a:tcPr marL="5762" marR="5762" marT="5762"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ar-AE" sz="1600" b="1" i="0" u="none" strike="noStrike" dirty="0" smtClean="0">
                          <a:solidFill>
                            <a:srgbClr val="000000"/>
                          </a:solidFill>
                          <a:effectLst/>
                          <a:latin typeface="Arial"/>
                        </a:rPr>
                        <a:t>بياناتي</a:t>
                      </a:r>
                      <a:endParaRPr lang="en-US" sz="1600" b="1" i="0" u="none" strike="noStrike" dirty="0">
                        <a:solidFill>
                          <a:srgbClr val="000000"/>
                        </a:solidFill>
                        <a:effectLst/>
                        <a:latin typeface="Arial"/>
                      </a:endParaRPr>
                    </a:p>
                  </a:txBody>
                  <a:tcPr marL="5762" marR="5762" marT="5762"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 </a:t>
                      </a:r>
                      <a:endParaRPr lang="en-US" sz="1600" b="1" i="0" u="none" strike="noStrike" dirty="0">
                        <a:solidFill>
                          <a:srgbClr val="000000"/>
                        </a:solidFill>
                        <a:effectLst/>
                        <a:latin typeface="Arial"/>
                      </a:endParaRPr>
                    </a:p>
                  </a:txBody>
                  <a:tcPr marL="5762" marR="5762" marT="5762"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 </a:t>
                      </a:r>
                      <a:endParaRPr lang="en-US" sz="1600" b="1" i="0" u="none" strike="noStrike" dirty="0">
                        <a:solidFill>
                          <a:srgbClr val="000000"/>
                        </a:solidFill>
                        <a:effectLst/>
                        <a:latin typeface="Arial"/>
                      </a:endParaRPr>
                    </a:p>
                  </a:txBody>
                  <a:tcPr marL="5762" marR="5762" marT="5762"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smtClean="0">
                          <a:effectLst/>
                        </a:rPr>
                        <a:t>70</a:t>
                      </a:r>
                      <a:r>
                        <a:rPr lang="ar-AE" sz="1600" b="1" u="none" strike="noStrike" dirty="0" smtClean="0">
                          <a:effectLst/>
                        </a:rPr>
                        <a:t>%</a:t>
                      </a:r>
                      <a:endParaRPr lang="en-US" sz="1600" b="1" i="0" u="none" strike="noStrike" dirty="0">
                        <a:solidFill>
                          <a:srgbClr val="000000"/>
                        </a:solidFill>
                        <a:effectLst/>
                        <a:latin typeface="Arial"/>
                      </a:endParaRPr>
                    </a:p>
                  </a:txBody>
                  <a:tcPr marL="5762" marR="5762" marT="5762"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74%</a:t>
                      </a:r>
                      <a:endParaRPr lang="en-US" sz="1600" b="1" i="0" u="none" strike="noStrike" dirty="0">
                        <a:solidFill>
                          <a:srgbClr val="000000"/>
                        </a:solidFill>
                        <a:effectLst/>
                        <a:latin typeface="Arial"/>
                      </a:endParaRPr>
                    </a:p>
                  </a:txBody>
                  <a:tcPr marL="5762" marR="5762" marT="5762"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92D050"/>
                    </a:solidFill>
                  </a:tcPr>
                </a:tc>
                <a:tc>
                  <a:txBody>
                    <a:bodyPr/>
                    <a:lstStyle/>
                    <a:p>
                      <a:pPr algn="ctr" rtl="0" fontAlgn="ctr"/>
                      <a:r>
                        <a:rPr lang="ar-AE" sz="1600" b="1" i="0" u="none" strike="noStrike" smtClean="0">
                          <a:solidFill>
                            <a:srgbClr val="000000"/>
                          </a:solidFill>
                          <a:effectLst/>
                          <a:latin typeface="Arial"/>
                        </a:rPr>
                        <a:t>جاري العمل </a:t>
                      </a:r>
                      <a:endParaRPr lang="en-US" sz="1600" b="1" i="0" u="none" strike="noStrike" dirty="0">
                        <a:solidFill>
                          <a:srgbClr val="000000"/>
                        </a:solidFill>
                        <a:effectLst/>
                        <a:latin typeface="Arial"/>
                      </a:endParaRPr>
                    </a:p>
                  </a:txBody>
                  <a:tcPr marL="5762" marR="5762" marT="5762"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noFill/>
                  </a:tcPr>
                </a:tc>
              </a:tr>
              <a:tr h="703724">
                <a:tc>
                  <a:txBody>
                    <a:bodyPr/>
                    <a:lstStyle/>
                    <a:p>
                      <a:pPr algn="ctr" rtl="1" fontAlgn="ctr"/>
                      <a:r>
                        <a:rPr lang="ar-AE" sz="1600" b="1" u="none" strike="noStrike" dirty="0">
                          <a:effectLst/>
                        </a:rPr>
                        <a:t>نسبة رضا المتعاملين عن نظام الأرشفة الإلكترونية</a:t>
                      </a:r>
                      <a:endParaRPr lang="ar-AE" sz="1600" b="1" i="0" u="none" strike="noStrike" dirty="0">
                        <a:solidFill>
                          <a:srgbClr val="000000"/>
                        </a:solidFill>
                        <a:effectLst/>
                        <a:latin typeface="Arial"/>
                      </a:endParaRPr>
                    </a:p>
                  </a:txBody>
                  <a:tcPr marL="5762" marR="5762" marT="5762"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ar-AE" sz="1600" b="1" i="0" u="none" strike="noStrike" dirty="0" smtClean="0">
                          <a:solidFill>
                            <a:srgbClr val="000000"/>
                          </a:solidFill>
                          <a:effectLst/>
                          <a:latin typeface="Arial"/>
                        </a:rPr>
                        <a:t>بياناتي</a:t>
                      </a:r>
                      <a:endParaRPr lang="en-US" sz="1600" b="1" i="0" u="none" strike="noStrike" dirty="0">
                        <a:solidFill>
                          <a:srgbClr val="000000"/>
                        </a:solidFill>
                        <a:effectLst/>
                        <a:latin typeface="Arial"/>
                      </a:endParaRPr>
                    </a:p>
                  </a:txBody>
                  <a:tcPr marL="5762" marR="5762" marT="5762"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 </a:t>
                      </a:r>
                      <a:endParaRPr lang="en-US" sz="1600" b="1" i="0" u="none" strike="noStrike" dirty="0">
                        <a:solidFill>
                          <a:srgbClr val="000000"/>
                        </a:solidFill>
                        <a:effectLst/>
                        <a:latin typeface="Arial"/>
                      </a:endParaRPr>
                    </a:p>
                  </a:txBody>
                  <a:tcPr marL="5762" marR="5762" marT="5762"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 </a:t>
                      </a:r>
                      <a:endParaRPr lang="en-US" sz="1600" b="1" i="0" u="none" strike="noStrike" dirty="0">
                        <a:solidFill>
                          <a:srgbClr val="000000"/>
                        </a:solidFill>
                        <a:effectLst/>
                        <a:latin typeface="Arial"/>
                      </a:endParaRPr>
                    </a:p>
                  </a:txBody>
                  <a:tcPr marL="5762" marR="5762" marT="5762"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smtClean="0">
                          <a:effectLst/>
                        </a:rPr>
                        <a:t>70</a:t>
                      </a:r>
                      <a:r>
                        <a:rPr lang="ar-AE" sz="1600" b="1" u="none" strike="noStrike" dirty="0" smtClean="0">
                          <a:effectLst/>
                        </a:rPr>
                        <a:t>%</a:t>
                      </a:r>
                      <a:endParaRPr lang="en-US" sz="1600" b="1" i="0" u="none" strike="noStrike" dirty="0">
                        <a:solidFill>
                          <a:srgbClr val="000000"/>
                        </a:solidFill>
                        <a:effectLst/>
                        <a:latin typeface="Arial"/>
                      </a:endParaRPr>
                    </a:p>
                  </a:txBody>
                  <a:tcPr marL="5762" marR="5762" marT="5762"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ar-AE" sz="1600" b="1" u="none" strike="noStrike" dirty="0" smtClean="0">
                          <a:effectLst/>
                        </a:rPr>
                        <a:t>77%</a:t>
                      </a:r>
                      <a:r>
                        <a:rPr lang="en-US" sz="1600" b="1" u="none" strike="noStrike" dirty="0">
                          <a:effectLst/>
                        </a:rPr>
                        <a:t> </a:t>
                      </a:r>
                      <a:endParaRPr lang="en-US" sz="1600" b="1" i="0" u="none" strike="noStrike" dirty="0">
                        <a:solidFill>
                          <a:srgbClr val="000000"/>
                        </a:solidFill>
                        <a:effectLst/>
                        <a:latin typeface="Arial"/>
                      </a:endParaRPr>
                    </a:p>
                  </a:txBody>
                  <a:tcPr marL="5762" marR="5762" marT="5762"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92D050"/>
                    </a:solidFill>
                  </a:tcPr>
                </a:tc>
                <a:tc>
                  <a:txBody>
                    <a:bodyPr/>
                    <a:lstStyle/>
                    <a:p>
                      <a:pPr algn="ctr" rtl="0" fontAlgn="ctr"/>
                      <a:r>
                        <a:rPr lang="ar-AE" sz="1600" b="1" i="0" u="none" strike="noStrike" dirty="0" smtClean="0">
                          <a:solidFill>
                            <a:srgbClr val="000000"/>
                          </a:solidFill>
                          <a:effectLst/>
                          <a:latin typeface="Arial"/>
                        </a:rPr>
                        <a:t>جاري العمل </a:t>
                      </a:r>
                      <a:endParaRPr lang="en-US" sz="1600" b="1" i="0" u="none" strike="noStrike" dirty="0">
                        <a:solidFill>
                          <a:srgbClr val="000000"/>
                        </a:solidFill>
                        <a:effectLst/>
                        <a:latin typeface="Arial"/>
                      </a:endParaRPr>
                    </a:p>
                  </a:txBody>
                  <a:tcPr marL="5762" marR="5762" marT="5762"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noFill/>
                  </a:tcPr>
                </a:tc>
              </a:tr>
            </a:tbl>
          </a:graphicData>
        </a:graphic>
      </p:graphicFrame>
    </p:spTree>
    <p:extLst>
      <p:ext uri="{BB962C8B-B14F-4D97-AF65-F5344CB8AC3E}">
        <p14:creationId xmlns:p14="http://schemas.microsoft.com/office/powerpoint/2010/main" val="42829641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3416409029"/>
              </p:ext>
            </p:extLst>
          </p:nvPr>
        </p:nvGraphicFramePr>
        <p:xfrm>
          <a:off x="457200" y="1295400"/>
          <a:ext cx="8229600" cy="703145"/>
        </p:xfrm>
        <a:graphic>
          <a:graphicData uri="http://schemas.openxmlformats.org/drawingml/2006/table">
            <a:tbl>
              <a:tblPr firstRow="1" bandRow="1">
                <a:tableStyleId>{2D5ABB26-0587-4C30-8999-92F81FD0307C}</a:tableStyleId>
              </a:tblPr>
              <a:tblGrid>
                <a:gridCol w="8229600"/>
              </a:tblGrid>
              <a:tr h="703145">
                <a:tc>
                  <a:txBody>
                    <a:bodyPr/>
                    <a:lstStyle/>
                    <a:p>
                      <a:pPr algn="ctr"/>
                      <a:r>
                        <a:rPr lang="ar-AE" sz="2800" b="1" u="sng" dirty="0" smtClean="0">
                          <a:latin typeface="Sakkal Majalla" panose="02000000000000000000" pitchFamily="2" charset="-78"/>
                          <a:cs typeface="Sakkal Majalla" panose="02000000000000000000" pitchFamily="2" charset="-78"/>
                        </a:rPr>
                        <a:t>ملخص</a:t>
                      </a:r>
                      <a:r>
                        <a:rPr lang="ar-AE" sz="2800" b="1" u="sng" baseline="0" dirty="0" smtClean="0">
                          <a:latin typeface="Sakkal Majalla" panose="02000000000000000000" pitchFamily="2" charset="-78"/>
                          <a:cs typeface="Sakkal Majalla" panose="02000000000000000000" pitchFamily="2" charset="-78"/>
                        </a:rPr>
                        <a:t> خطة الاستبيانات النصف الثاني 2016</a:t>
                      </a:r>
                      <a:endParaRPr lang="en-US" sz="2800" b="1" u="sng" dirty="0">
                        <a:latin typeface="Sakkal Majalla" panose="02000000000000000000" pitchFamily="2" charset="-78"/>
                        <a:cs typeface="Sakkal Majalla" panose="02000000000000000000" pitchFamily="2" charset="-78"/>
                      </a:endParaRPr>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r>
            </a:tbl>
          </a:graphicData>
        </a:graphic>
      </p:graphicFrame>
      <p:cxnSp>
        <p:nvCxnSpPr>
          <p:cNvPr id="3" name="Straight Connector 2"/>
          <p:cNvCxnSpPr/>
          <p:nvPr/>
        </p:nvCxnSpPr>
        <p:spPr>
          <a:xfrm>
            <a:off x="0" y="1066800"/>
            <a:ext cx="9144000" cy="0"/>
          </a:xfrm>
          <a:prstGeom prst="line">
            <a:avLst/>
          </a:prstGeom>
          <a:ln w="28575">
            <a:solidFill>
              <a:srgbClr val="B68A35"/>
            </a:solidFill>
          </a:ln>
        </p:spPr>
        <p:style>
          <a:lnRef idx="1">
            <a:schemeClr val="accent1"/>
          </a:lnRef>
          <a:fillRef idx="0">
            <a:schemeClr val="accent1"/>
          </a:fillRef>
          <a:effectRef idx="0">
            <a:schemeClr val="accent1"/>
          </a:effectRef>
          <a:fontRef idx="minor">
            <a:schemeClr val="tx1"/>
          </a:fontRef>
        </p:style>
      </p:cxnSp>
      <p:graphicFrame>
        <p:nvGraphicFramePr>
          <p:cNvPr id="4" name="Table 3"/>
          <p:cNvGraphicFramePr>
            <a:graphicFrameLocks noGrp="1"/>
          </p:cNvGraphicFramePr>
          <p:nvPr>
            <p:extLst>
              <p:ext uri="{D42A27DB-BD31-4B8C-83A1-F6EECF244321}">
                <p14:modId xmlns:p14="http://schemas.microsoft.com/office/powerpoint/2010/main" val="2423533823"/>
              </p:ext>
            </p:extLst>
          </p:nvPr>
        </p:nvGraphicFramePr>
        <p:xfrm>
          <a:off x="457196" y="2133600"/>
          <a:ext cx="8171921" cy="3967512"/>
        </p:xfrm>
        <a:graphic>
          <a:graphicData uri="http://schemas.openxmlformats.org/drawingml/2006/table">
            <a:tbl>
              <a:tblPr rtl="1">
                <a:tableStyleId>{5C22544A-7EE6-4342-B048-85BDC9FD1C3A}</a:tableStyleId>
              </a:tblPr>
              <a:tblGrid>
                <a:gridCol w="2367959"/>
                <a:gridCol w="967327"/>
                <a:gridCol w="967327"/>
                <a:gridCol w="967327"/>
                <a:gridCol w="967327"/>
                <a:gridCol w="967327"/>
                <a:gridCol w="967327"/>
              </a:tblGrid>
              <a:tr h="449534">
                <a:tc rowSpan="2">
                  <a:txBody>
                    <a:bodyPr/>
                    <a:lstStyle/>
                    <a:p>
                      <a:pPr marL="0" marR="0" indent="0" algn="ctr" defTabSz="914400" rtl="1" eaLnBrk="1" fontAlgn="ctr" latinLnBrk="0" hangingPunct="1">
                        <a:lnSpc>
                          <a:spcPct val="100000"/>
                        </a:lnSpc>
                        <a:spcBef>
                          <a:spcPts val="0"/>
                        </a:spcBef>
                        <a:spcAft>
                          <a:spcPts val="0"/>
                        </a:spcAft>
                        <a:buClrTx/>
                        <a:buSzTx/>
                        <a:buFontTx/>
                        <a:buNone/>
                        <a:tabLst/>
                        <a:defRPr/>
                      </a:pPr>
                      <a:r>
                        <a:rPr lang="ar-AE" sz="1600" b="1" u="none" strike="noStrike" dirty="0" smtClean="0">
                          <a:effectLst/>
                        </a:rPr>
                        <a:t>اسم مقياس الأداء الخدمة</a:t>
                      </a:r>
                      <a:endParaRPr lang="ar-AE" sz="1600" b="1" i="0" u="none" strike="noStrike" dirty="0" smtClean="0">
                        <a:solidFill>
                          <a:srgbClr val="000000"/>
                        </a:solidFill>
                        <a:effectLst/>
                        <a:latin typeface="Arial"/>
                      </a:endParaRPr>
                    </a:p>
                  </a:txBody>
                  <a:tcPr marL="4730" marR="4730" marT="4730"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BCA43E"/>
                    </a:solidFill>
                  </a:tcPr>
                </a:tc>
                <a:tc rowSpan="2">
                  <a:txBody>
                    <a:bodyPr/>
                    <a:lstStyle/>
                    <a:p>
                      <a:pPr algn="ctr" rtl="1" fontAlgn="ctr"/>
                      <a:r>
                        <a:rPr lang="ar-AE" sz="1600" b="1" i="0" u="none" strike="noStrike" dirty="0" smtClean="0">
                          <a:solidFill>
                            <a:srgbClr val="000000"/>
                          </a:solidFill>
                          <a:effectLst/>
                          <a:latin typeface="Arial"/>
                        </a:rPr>
                        <a:t>الادارة</a:t>
                      </a:r>
                      <a:endParaRPr lang="ar-AE" sz="16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BCA43E"/>
                    </a:solidFill>
                  </a:tcPr>
                </a:tc>
                <a:tc gridSpan="2">
                  <a:txBody>
                    <a:bodyPr/>
                    <a:lstStyle/>
                    <a:p>
                      <a:pPr algn="ctr" rtl="1" fontAlgn="ctr"/>
                      <a:r>
                        <a:rPr lang="ar-AE" sz="1600" b="1" i="0" u="none" strike="noStrike" dirty="0" smtClean="0">
                          <a:solidFill>
                            <a:srgbClr val="000000"/>
                          </a:solidFill>
                          <a:effectLst/>
                          <a:latin typeface="Arial"/>
                        </a:rPr>
                        <a:t>الربع الثالث</a:t>
                      </a:r>
                      <a:endParaRPr lang="ar-AE" sz="16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BCA43E"/>
                    </a:solidFill>
                  </a:tcPr>
                </a:tc>
                <a:tc hMerge="1">
                  <a:txBody>
                    <a:bodyPr/>
                    <a:lstStyle/>
                    <a:p>
                      <a:pPr algn="ctr" rtl="1" fontAlgn="ctr"/>
                      <a:endParaRPr lang="ar-AE" sz="1300" b="1" i="0" u="none" strike="noStrike" dirty="0">
                        <a:solidFill>
                          <a:srgbClr val="000000"/>
                        </a:solidFill>
                        <a:effectLst/>
                        <a:latin typeface="Arial"/>
                      </a:endParaRPr>
                    </a:p>
                  </a:txBody>
                  <a:tcPr marL="5985" marR="5985" marT="5985" marB="0" anchor="ctr">
                    <a:solidFill>
                      <a:schemeClr val="bg1"/>
                    </a:solidFill>
                  </a:tcPr>
                </a:tc>
                <a:tc gridSpan="2">
                  <a:txBody>
                    <a:bodyPr/>
                    <a:lstStyle/>
                    <a:p>
                      <a:pPr algn="ctr" rtl="1" fontAlgn="ctr"/>
                      <a:r>
                        <a:rPr lang="ar-AE" sz="1600" b="1" i="0" u="none" strike="noStrike" dirty="0" smtClean="0">
                          <a:solidFill>
                            <a:srgbClr val="000000"/>
                          </a:solidFill>
                          <a:effectLst/>
                          <a:latin typeface="Arial"/>
                        </a:rPr>
                        <a:t>الربع الرابع</a:t>
                      </a:r>
                      <a:endParaRPr lang="ar-AE" sz="16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BCA43E"/>
                    </a:solidFill>
                  </a:tcPr>
                </a:tc>
                <a:tc hMerge="1">
                  <a:txBody>
                    <a:bodyPr/>
                    <a:lstStyle/>
                    <a:p>
                      <a:pPr algn="ctr" rtl="1" fontAlgn="ctr"/>
                      <a:endParaRPr lang="ar-AE" sz="1300" b="1" i="0" u="none" strike="noStrike" dirty="0">
                        <a:solidFill>
                          <a:srgbClr val="000000"/>
                        </a:solidFill>
                        <a:effectLst/>
                        <a:latin typeface="Arial"/>
                      </a:endParaRPr>
                    </a:p>
                  </a:txBody>
                  <a:tcPr marL="5985" marR="5985" marT="5985" marB="0" anchor="ctr">
                    <a:solidFill>
                      <a:schemeClr val="bg1"/>
                    </a:solidFill>
                  </a:tcPr>
                </a:tc>
                <a:tc rowSpan="2">
                  <a:txBody>
                    <a:bodyPr/>
                    <a:lstStyle/>
                    <a:p>
                      <a:pPr algn="ctr" rtl="1" fontAlgn="ctr"/>
                      <a:r>
                        <a:rPr lang="ar-AE" sz="1600" b="1" i="0" u="none" strike="noStrike" dirty="0" smtClean="0">
                          <a:solidFill>
                            <a:srgbClr val="000000"/>
                          </a:solidFill>
                          <a:effectLst/>
                          <a:latin typeface="Arial"/>
                        </a:rPr>
                        <a:t>الاجراءات التصحيحية</a:t>
                      </a:r>
                      <a:endParaRPr lang="ar-AE" sz="16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BCA43E"/>
                    </a:solidFill>
                  </a:tcPr>
                </a:tc>
              </a:tr>
              <a:tr h="449534">
                <a:tc vMerge="1">
                  <a:txBody>
                    <a:bodyPr/>
                    <a:lstStyle/>
                    <a:p>
                      <a:pPr algn="ctr" rtl="1" fontAlgn="ctr"/>
                      <a:endParaRPr lang="ar-AE" sz="1400" b="1" i="0" u="none" strike="noStrike" dirty="0">
                        <a:solidFill>
                          <a:srgbClr val="000000"/>
                        </a:solidFill>
                        <a:effectLst/>
                        <a:latin typeface="Arial"/>
                      </a:endParaRPr>
                    </a:p>
                  </a:txBody>
                  <a:tcPr marL="4730" marR="4730" marT="4730" marB="0" anchor="ctr">
                    <a:solidFill>
                      <a:schemeClr val="bg1"/>
                    </a:solidFill>
                  </a:tcPr>
                </a:tc>
                <a:tc vMerge="1">
                  <a:txBody>
                    <a:bodyPr/>
                    <a:lstStyle/>
                    <a:p>
                      <a:pPr algn="ctr" rtl="1" fontAlgn="ctr"/>
                      <a:endParaRPr lang="ar-AE" sz="13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BCA43E"/>
                    </a:solidFill>
                  </a:tcPr>
                </a:tc>
                <a:tc>
                  <a:txBody>
                    <a:bodyPr/>
                    <a:lstStyle/>
                    <a:p>
                      <a:pPr algn="ctr" rtl="1" fontAlgn="ctr"/>
                      <a:r>
                        <a:rPr lang="ar-AE" sz="1600" b="1" u="none" strike="noStrike" dirty="0">
                          <a:effectLst/>
                        </a:rPr>
                        <a:t>المستهدف</a:t>
                      </a:r>
                      <a:endParaRPr lang="ar-AE" sz="16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BCA43E"/>
                    </a:solidFill>
                  </a:tcPr>
                </a:tc>
                <a:tc>
                  <a:txBody>
                    <a:bodyPr/>
                    <a:lstStyle/>
                    <a:p>
                      <a:pPr algn="ctr" rtl="1" fontAlgn="ctr"/>
                      <a:r>
                        <a:rPr lang="ar-AE" sz="1600" b="1" u="none" strike="noStrike" dirty="0">
                          <a:effectLst/>
                        </a:rPr>
                        <a:t>الفعلي</a:t>
                      </a:r>
                      <a:endParaRPr lang="ar-AE" sz="16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BCA43E"/>
                    </a:solidFill>
                  </a:tcPr>
                </a:tc>
                <a:tc>
                  <a:txBody>
                    <a:bodyPr/>
                    <a:lstStyle/>
                    <a:p>
                      <a:pPr algn="ctr" rtl="1" fontAlgn="ctr"/>
                      <a:r>
                        <a:rPr lang="ar-AE" sz="1600" b="1" u="none" strike="noStrike" dirty="0">
                          <a:effectLst/>
                        </a:rPr>
                        <a:t>المستهدف</a:t>
                      </a:r>
                      <a:endParaRPr lang="ar-AE" sz="16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BCA43E"/>
                    </a:solidFill>
                  </a:tcPr>
                </a:tc>
                <a:tc>
                  <a:txBody>
                    <a:bodyPr/>
                    <a:lstStyle/>
                    <a:p>
                      <a:pPr algn="ctr" rtl="1" fontAlgn="ctr"/>
                      <a:r>
                        <a:rPr lang="ar-AE" sz="1600" b="1" u="none" strike="noStrike" dirty="0">
                          <a:effectLst/>
                        </a:rPr>
                        <a:t>الفعلي</a:t>
                      </a:r>
                      <a:endParaRPr lang="ar-AE" sz="16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BCA43E"/>
                    </a:solidFill>
                  </a:tcPr>
                </a:tc>
                <a:tc vMerge="1">
                  <a:txBody>
                    <a:bodyPr/>
                    <a:lstStyle/>
                    <a:p>
                      <a:pPr algn="ctr" rtl="1" fontAlgn="ctr"/>
                      <a:endParaRPr lang="ar-AE" sz="16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BCA43E"/>
                    </a:solidFill>
                  </a:tcPr>
                </a:tc>
              </a:tr>
              <a:tr h="767111">
                <a:tc>
                  <a:txBody>
                    <a:bodyPr/>
                    <a:lstStyle/>
                    <a:p>
                      <a:pPr algn="ctr" rtl="1" fontAlgn="ctr"/>
                      <a:r>
                        <a:rPr lang="ar-AE" sz="1600" b="1" u="none" strike="noStrike" dirty="0">
                          <a:effectLst/>
                        </a:rPr>
                        <a:t>نسبة رضا موظفي الهيئة عن بطاقة ما قصرت</a:t>
                      </a:r>
                      <a:endParaRPr lang="ar-AE" sz="1600" b="1" i="0" u="none" strike="noStrike" dirty="0">
                        <a:solidFill>
                          <a:srgbClr val="000000"/>
                        </a:solidFill>
                        <a:effectLst/>
                        <a:latin typeface="Arial"/>
                      </a:endParaRPr>
                    </a:p>
                  </a:txBody>
                  <a:tcPr marL="5676" marR="5676" marT="5676"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ar-AE" sz="1600" b="1" i="0" u="none" strike="noStrike" dirty="0" smtClean="0">
                          <a:solidFill>
                            <a:srgbClr val="000000"/>
                          </a:solidFill>
                          <a:effectLst/>
                          <a:latin typeface="Arial"/>
                        </a:rPr>
                        <a:t>الموارد</a:t>
                      </a:r>
                      <a:r>
                        <a:rPr lang="ar-AE" sz="1600" b="1" i="0" u="none" strike="noStrike" baseline="0" dirty="0" smtClean="0">
                          <a:solidFill>
                            <a:srgbClr val="000000"/>
                          </a:solidFill>
                          <a:effectLst/>
                          <a:latin typeface="Arial"/>
                        </a:rPr>
                        <a:t> البشرية</a:t>
                      </a:r>
                      <a:endParaRPr lang="en-US" sz="1600" b="1" i="0" u="none" strike="noStrike" dirty="0">
                        <a:solidFill>
                          <a:srgbClr val="000000"/>
                        </a:solidFill>
                        <a:effectLst/>
                        <a:latin typeface="Arial"/>
                      </a:endParaRPr>
                    </a:p>
                  </a:txBody>
                  <a:tcPr marL="5676" marR="5676" marT="5676"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endParaRPr lang="en-US" sz="1600" b="1" i="0" u="none" strike="noStrike" dirty="0">
                        <a:solidFill>
                          <a:srgbClr val="000000"/>
                        </a:solidFill>
                        <a:effectLst/>
                        <a:latin typeface="Arial"/>
                      </a:endParaRPr>
                    </a:p>
                  </a:txBody>
                  <a:tcPr marL="5676" marR="5676" marT="5676"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endParaRPr lang="en-US" sz="1600" b="1" i="0" u="none" strike="noStrike" dirty="0">
                        <a:solidFill>
                          <a:srgbClr val="000000"/>
                        </a:solidFill>
                        <a:effectLst/>
                        <a:latin typeface="Arial"/>
                      </a:endParaRPr>
                    </a:p>
                  </a:txBody>
                  <a:tcPr marL="5676" marR="5676" marT="5676"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smtClean="0">
                          <a:effectLst/>
                        </a:rPr>
                        <a:t>75</a:t>
                      </a:r>
                      <a:r>
                        <a:rPr lang="ar-AE" sz="1600" b="1" u="none" strike="noStrike" dirty="0" smtClean="0">
                          <a:effectLst/>
                        </a:rPr>
                        <a:t>%</a:t>
                      </a:r>
                      <a:endParaRPr lang="en-US" sz="1600" b="1" i="0" u="none" strike="noStrike" dirty="0">
                        <a:solidFill>
                          <a:srgbClr val="000000"/>
                        </a:solidFill>
                        <a:effectLst/>
                        <a:latin typeface="Arial"/>
                      </a:endParaRPr>
                    </a:p>
                  </a:txBody>
                  <a:tcPr marL="5676" marR="5676" marT="5676"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ar-AE" sz="1600" b="1" i="0" u="none" strike="noStrike" dirty="0" smtClean="0">
                          <a:solidFill>
                            <a:schemeClr val="dk1"/>
                          </a:solidFill>
                          <a:effectLst/>
                          <a:latin typeface="+mn-lt"/>
                        </a:rPr>
                        <a:t>82%</a:t>
                      </a:r>
                      <a:endParaRPr lang="ar-AE" sz="1600" b="1" i="0" u="none" strike="noStrike" dirty="0">
                        <a:solidFill>
                          <a:srgbClr val="000000"/>
                        </a:solidFill>
                        <a:effectLst/>
                        <a:latin typeface="Arial"/>
                      </a:endParaRPr>
                    </a:p>
                  </a:txBody>
                  <a:tcPr marL="5676" marR="5676" marT="5676"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92D050"/>
                    </a:solidFill>
                  </a:tcPr>
                </a:tc>
                <a:tc>
                  <a:txBody>
                    <a:bodyPr/>
                    <a:lstStyle/>
                    <a:p>
                      <a:pPr algn="ctr" rtl="0" fontAlgn="ctr"/>
                      <a:r>
                        <a:rPr lang="ar-AE" sz="1600" b="1" i="0" u="none" strike="noStrike" dirty="0" smtClean="0">
                          <a:solidFill>
                            <a:srgbClr val="000000"/>
                          </a:solidFill>
                          <a:effectLst/>
                          <a:latin typeface="Arial"/>
                        </a:rPr>
                        <a:t>جاري العمل </a:t>
                      </a:r>
                      <a:endParaRPr lang="ar-AE" sz="1600" b="1" i="0" u="none" strike="noStrike" dirty="0">
                        <a:solidFill>
                          <a:srgbClr val="000000"/>
                        </a:solidFill>
                        <a:effectLst/>
                        <a:latin typeface="Arial"/>
                      </a:endParaRPr>
                    </a:p>
                  </a:txBody>
                  <a:tcPr marL="5676" marR="5676" marT="5676"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noFill/>
                  </a:tcPr>
                </a:tc>
              </a:tr>
              <a:tr h="767111">
                <a:tc>
                  <a:txBody>
                    <a:bodyPr/>
                    <a:lstStyle/>
                    <a:p>
                      <a:pPr algn="ctr" rtl="1" fontAlgn="ctr"/>
                      <a:r>
                        <a:rPr lang="ar-AE" sz="1600" b="1" u="none" strike="noStrike" dirty="0">
                          <a:effectLst/>
                        </a:rPr>
                        <a:t>نسبة الرضا الوظيفي حول توفير الخدمات المشتركة</a:t>
                      </a:r>
                      <a:endParaRPr lang="ar-AE" sz="16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1" fontAlgn="ctr"/>
                      <a:r>
                        <a:rPr lang="ar-AE" sz="1600" b="1" i="0" u="none" strike="noStrike" dirty="0" smtClean="0">
                          <a:solidFill>
                            <a:srgbClr val="000000"/>
                          </a:solidFill>
                          <a:effectLst/>
                          <a:latin typeface="Arial"/>
                        </a:rPr>
                        <a:t>الخدمات</a:t>
                      </a:r>
                      <a:r>
                        <a:rPr lang="ar-AE" sz="1600" b="1" i="0" u="none" strike="noStrike" baseline="0" dirty="0" smtClean="0">
                          <a:solidFill>
                            <a:srgbClr val="000000"/>
                          </a:solidFill>
                          <a:effectLst/>
                          <a:latin typeface="Arial"/>
                        </a:rPr>
                        <a:t> المساندة</a:t>
                      </a:r>
                      <a:endParaRPr lang="ar-AE" sz="16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dirty="0">
                          <a:effectLst/>
                        </a:rPr>
                        <a:t> </a:t>
                      </a:r>
                      <a:endParaRPr lang="en-US" sz="16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u="none" strike="noStrike">
                          <a:effectLst/>
                        </a:rPr>
                        <a:t> </a:t>
                      </a:r>
                      <a:endParaRPr lang="en-US" sz="1600" b="1" i="0" u="none" strike="noStrike">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ar-AE" sz="1600" b="1" u="none" strike="noStrike" dirty="0" smtClean="0">
                          <a:effectLst/>
                        </a:rPr>
                        <a:t>75%</a:t>
                      </a:r>
                      <a:r>
                        <a:rPr lang="en-US" sz="1600" b="1" u="none" strike="noStrike" dirty="0">
                          <a:effectLst/>
                        </a:rPr>
                        <a:t> </a:t>
                      </a:r>
                      <a:endParaRPr lang="en-US" sz="16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ar-AE" sz="1600" b="1" u="none" strike="noStrike" dirty="0" smtClean="0">
                          <a:effectLst/>
                        </a:rPr>
                        <a:t>68.8</a:t>
                      </a:r>
                      <a:r>
                        <a:rPr lang="ar-SY" sz="1600" b="1" u="none" strike="noStrike" dirty="0" smtClean="0">
                          <a:effectLst/>
                        </a:rPr>
                        <a:t>%</a:t>
                      </a:r>
                      <a:endParaRPr lang="en-US" sz="16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92D050"/>
                    </a:solidFill>
                  </a:tcPr>
                </a:tc>
                <a:tc>
                  <a:txBody>
                    <a:bodyPr/>
                    <a:lstStyle/>
                    <a:p>
                      <a:pPr algn="ctr" rtl="0" fontAlgn="ctr"/>
                      <a:r>
                        <a:rPr lang="ar-AE" sz="1600" b="1" i="0" u="none" strike="noStrike" dirty="0" smtClean="0">
                          <a:solidFill>
                            <a:srgbClr val="000000"/>
                          </a:solidFill>
                          <a:effectLst/>
                          <a:latin typeface="Arial"/>
                        </a:rPr>
                        <a:t>جاري العمل </a:t>
                      </a:r>
                      <a:endParaRPr lang="en-US" sz="16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noFill/>
                  </a:tcPr>
                </a:tc>
              </a:tr>
              <a:tr h="767111">
                <a:tc>
                  <a:txBody>
                    <a:bodyPr/>
                    <a:lstStyle/>
                    <a:p>
                      <a:pPr algn="ctr" rtl="1" fontAlgn="ctr"/>
                      <a:r>
                        <a:rPr lang="ar-AE" sz="1600" b="1" i="0" u="none" strike="noStrike" dirty="0" smtClean="0">
                          <a:solidFill>
                            <a:srgbClr val="000000"/>
                          </a:solidFill>
                          <a:effectLst/>
                          <a:latin typeface="Arial"/>
                        </a:rPr>
                        <a:t>نسبة الرضا عن المجلة (صدى الموارد البشرية)</a:t>
                      </a:r>
                    </a:p>
                    <a:p>
                      <a:pPr algn="ctr" rtl="1" fontAlgn="ctr"/>
                      <a:endParaRPr lang="ar-AE" sz="16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1" fontAlgn="ctr"/>
                      <a:r>
                        <a:rPr lang="ar-AE" sz="1600" b="1" i="0" u="none" strike="noStrike" dirty="0" smtClean="0">
                          <a:solidFill>
                            <a:srgbClr val="000000"/>
                          </a:solidFill>
                          <a:effectLst/>
                          <a:latin typeface="Arial"/>
                        </a:rPr>
                        <a:t>السياسات</a:t>
                      </a:r>
                      <a:endParaRPr lang="ar-AE" sz="16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i="0" u="none" strike="noStrike" dirty="0" smtClean="0">
                          <a:solidFill>
                            <a:srgbClr val="000000"/>
                          </a:solidFill>
                          <a:effectLst/>
                          <a:latin typeface="Arial"/>
                        </a:rPr>
                        <a:t>70%</a:t>
                      </a:r>
                      <a:endParaRPr lang="en-US" sz="16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en-US" sz="1600" b="1" i="0" u="none" strike="noStrike" dirty="0" smtClean="0">
                          <a:solidFill>
                            <a:srgbClr val="000000"/>
                          </a:solidFill>
                          <a:effectLst/>
                          <a:latin typeface="Arial"/>
                        </a:rPr>
                        <a:t>81%</a:t>
                      </a:r>
                      <a:endParaRPr lang="en-US" sz="16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92D050"/>
                    </a:solidFill>
                  </a:tcPr>
                </a:tc>
                <a:tc>
                  <a:txBody>
                    <a:bodyPr/>
                    <a:lstStyle/>
                    <a:p>
                      <a:pPr algn="ctr" rtl="0" fontAlgn="ctr"/>
                      <a:endParaRPr lang="en-US" sz="16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endParaRPr lang="en-US" sz="16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noFill/>
                  </a:tcPr>
                </a:tc>
                <a:tc>
                  <a:txBody>
                    <a:bodyPr/>
                    <a:lstStyle/>
                    <a:p>
                      <a:pPr algn="ctr" rtl="0" fontAlgn="ctr"/>
                      <a:r>
                        <a:rPr lang="ar-AE" sz="1600" b="1" i="0" u="none" strike="noStrike" dirty="0" smtClean="0">
                          <a:solidFill>
                            <a:srgbClr val="000000"/>
                          </a:solidFill>
                          <a:effectLst/>
                          <a:latin typeface="Arial"/>
                        </a:rPr>
                        <a:t>جاري العمل </a:t>
                      </a:r>
                      <a:endParaRPr lang="en-US" sz="16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noFill/>
                  </a:tcPr>
                </a:tc>
              </a:tr>
              <a:tr h="767111">
                <a:tc>
                  <a:txBody>
                    <a:bodyPr/>
                    <a:lstStyle/>
                    <a:p>
                      <a:pPr algn="ctr" rtl="1" fontAlgn="ctr"/>
                      <a:r>
                        <a:rPr lang="ar-AE" sz="1600" b="1" i="0" u="none" strike="noStrike" dirty="0" smtClean="0">
                          <a:solidFill>
                            <a:srgbClr val="000000"/>
                          </a:solidFill>
                          <a:effectLst/>
                          <a:latin typeface="Arial"/>
                        </a:rPr>
                        <a:t>نسبة</a:t>
                      </a:r>
                      <a:r>
                        <a:rPr lang="ar-AE" sz="1600" b="1" i="0" u="none" strike="noStrike" baseline="0" dirty="0" smtClean="0">
                          <a:solidFill>
                            <a:srgbClr val="000000"/>
                          </a:solidFill>
                          <a:effectLst/>
                          <a:latin typeface="Arial"/>
                        </a:rPr>
                        <a:t> الرضا عن نظام التدريب و التطوير</a:t>
                      </a:r>
                      <a:endParaRPr lang="ar-AE" sz="16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1" fontAlgn="ctr"/>
                      <a:endParaRPr lang="ar-AE" sz="16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endParaRPr lang="en-US" sz="16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endParaRPr lang="en-US" sz="16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ar-AE" sz="1600" b="1" i="0" u="none" strike="noStrike" dirty="0" smtClean="0">
                          <a:solidFill>
                            <a:srgbClr val="000000"/>
                          </a:solidFill>
                          <a:effectLst/>
                          <a:latin typeface="Arial"/>
                        </a:rPr>
                        <a:t>75%</a:t>
                      </a:r>
                      <a:endParaRPr lang="en-US" sz="16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chemeClr val="bg1"/>
                    </a:solidFill>
                  </a:tcPr>
                </a:tc>
                <a:tc>
                  <a:txBody>
                    <a:bodyPr/>
                    <a:lstStyle/>
                    <a:p>
                      <a:pPr algn="ctr" rtl="0" fontAlgn="ctr"/>
                      <a:r>
                        <a:rPr lang="ar-AE" sz="1600" b="1" i="0" u="none" strike="noStrike" dirty="0" smtClean="0">
                          <a:solidFill>
                            <a:srgbClr val="000000"/>
                          </a:solidFill>
                          <a:effectLst/>
                          <a:latin typeface="Arial"/>
                        </a:rPr>
                        <a:t>71%</a:t>
                      </a:r>
                      <a:endParaRPr lang="en-US" sz="16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solidFill>
                      <a:srgbClr val="92D050"/>
                    </a:solidFill>
                  </a:tcPr>
                </a:tc>
                <a:tc>
                  <a:txBody>
                    <a:bodyPr/>
                    <a:lstStyle/>
                    <a:p>
                      <a:pPr algn="ctr" rtl="0" fontAlgn="ctr"/>
                      <a:r>
                        <a:rPr lang="ar-AE" sz="1600" b="1" i="0" u="none" strike="noStrike" dirty="0" smtClean="0">
                          <a:solidFill>
                            <a:srgbClr val="000000"/>
                          </a:solidFill>
                          <a:effectLst/>
                          <a:latin typeface="Arial"/>
                        </a:rPr>
                        <a:t>تم الطلب</a:t>
                      </a:r>
                      <a:r>
                        <a:rPr lang="ar-AE" sz="1600" b="1" i="0" u="none" strike="noStrike" baseline="0" dirty="0" smtClean="0">
                          <a:solidFill>
                            <a:srgbClr val="000000"/>
                          </a:solidFill>
                          <a:effectLst/>
                          <a:latin typeface="Arial"/>
                        </a:rPr>
                        <a:t> من الادارة بانتظار الرد</a:t>
                      </a:r>
                      <a:endParaRPr lang="en-US" sz="1600" b="1" i="0" u="none" strike="noStrike" dirty="0">
                        <a:solidFill>
                          <a:srgbClr val="000000"/>
                        </a:solidFill>
                        <a:effectLst/>
                        <a:latin typeface="Arial"/>
                      </a:endParaRPr>
                    </a:p>
                  </a:txBody>
                  <a:tcPr marL="5985" marR="5985" marT="5985" marB="0" anchor="ctr">
                    <a:lnL w="12700" cap="flat" cmpd="sng" algn="ctr">
                      <a:solidFill>
                        <a:srgbClr val="B68A35"/>
                      </a:solidFill>
                      <a:prstDash val="sysDash"/>
                      <a:round/>
                      <a:headEnd type="none" w="med" len="med"/>
                      <a:tailEnd type="none" w="med" len="med"/>
                    </a:lnL>
                    <a:lnR w="12700" cap="flat" cmpd="sng" algn="ctr">
                      <a:solidFill>
                        <a:srgbClr val="B68A35"/>
                      </a:solidFill>
                      <a:prstDash val="sysDash"/>
                      <a:round/>
                      <a:headEnd type="none" w="med" len="med"/>
                      <a:tailEnd type="none" w="med" len="med"/>
                    </a:lnR>
                    <a:lnT w="12700" cap="flat" cmpd="sng" algn="ctr">
                      <a:solidFill>
                        <a:srgbClr val="B68A35"/>
                      </a:solidFill>
                      <a:prstDash val="sysDash"/>
                      <a:round/>
                      <a:headEnd type="none" w="med" len="med"/>
                      <a:tailEnd type="none" w="med" len="med"/>
                    </a:lnT>
                    <a:lnB w="12700" cap="flat" cmpd="sng" algn="ctr">
                      <a:solidFill>
                        <a:srgbClr val="B68A35"/>
                      </a:solidFill>
                      <a:prstDash val="sysDash"/>
                      <a:round/>
                      <a:headEnd type="none" w="med" len="med"/>
                      <a:tailEnd type="none" w="med" len="med"/>
                    </a:lnB>
                    <a:noFill/>
                  </a:tcPr>
                </a:tc>
              </a:tr>
            </a:tbl>
          </a:graphicData>
        </a:graphic>
      </p:graphicFrame>
    </p:spTree>
    <p:extLst>
      <p:ext uri="{BB962C8B-B14F-4D97-AF65-F5344CB8AC3E}">
        <p14:creationId xmlns:p14="http://schemas.microsoft.com/office/powerpoint/2010/main" val="29136551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81000" y="2590800"/>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AE" dirty="0" smtClean="0"/>
              <a:t>انظمة بياناتي </a:t>
            </a:r>
            <a:endParaRPr lang="en-US" dirty="0"/>
          </a:p>
        </p:txBody>
      </p:sp>
    </p:spTree>
    <p:extLst>
      <p:ext uri="{BB962C8B-B14F-4D97-AF65-F5344CB8AC3E}">
        <p14:creationId xmlns:p14="http://schemas.microsoft.com/office/powerpoint/2010/main" val="631761044"/>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7197</TotalTime>
  <Words>1473</Words>
  <Application>Microsoft Office PowerPoint</Application>
  <PresentationFormat>On-screen Show (4:3)</PresentationFormat>
  <Paragraphs>335</Paragraphs>
  <Slides>55</Slides>
  <Notes>1</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نسق Office</vt:lpstr>
      <vt:lpstr>تقرير الاستبيانات السنوي لعام 2016</vt:lpstr>
      <vt:lpstr>المحتويات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FAHR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العنوان الرئيسي ايريل بولد 40 بوينت</dc:title>
  <dc:creator>Waiel Sadek</dc:creator>
  <cp:lastModifiedBy>Ayah M. Ibrahim</cp:lastModifiedBy>
  <cp:revision>162</cp:revision>
  <dcterms:created xsi:type="dcterms:W3CDTF">2015-10-26T06:27:33Z</dcterms:created>
  <dcterms:modified xsi:type="dcterms:W3CDTF">2017-01-29T05:35:13Z</dcterms:modified>
</cp:coreProperties>
</file>