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9.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0.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1.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2.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3.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4.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5.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6.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17.xml" ContentType="application/vnd.openxmlformats-officedocument.themeOverr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18.xml" ContentType="application/vnd.openxmlformats-officedocument.themeOverr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19.xml" ContentType="application/vnd.openxmlformats-officedocument.themeOverr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 id="2147483652" r:id="rId6"/>
  </p:sldMasterIdLst>
  <p:notesMasterIdLst>
    <p:notesMasterId r:id="rId53"/>
  </p:notesMasterIdLst>
  <p:handoutMasterIdLst>
    <p:handoutMasterId r:id="rId54"/>
  </p:handoutMasterIdLst>
  <p:sldIdLst>
    <p:sldId id="256" r:id="rId7"/>
    <p:sldId id="333" r:id="rId8"/>
    <p:sldId id="259" r:id="rId9"/>
    <p:sldId id="272" r:id="rId10"/>
    <p:sldId id="292" r:id="rId11"/>
    <p:sldId id="284" r:id="rId12"/>
    <p:sldId id="344" r:id="rId13"/>
    <p:sldId id="324" r:id="rId14"/>
    <p:sldId id="349" r:id="rId15"/>
    <p:sldId id="335" r:id="rId16"/>
    <p:sldId id="336" r:id="rId17"/>
    <p:sldId id="350" r:id="rId18"/>
    <p:sldId id="345" r:id="rId19"/>
    <p:sldId id="337" r:id="rId20"/>
    <p:sldId id="346" r:id="rId21"/>
    <p:sldId id="353" r:id="rId22"/>
    <p:sldId id="351" r:id="rId23"/>
    <p:sldId id="347" r:id="rId24"/>
    <p:sldId id="354" r:id="rId25"/>
    <p:sldId id="352" r:id="rId26"/>
    <p:sldId id="348" r:id="rId27"/>
    <p:sldId id="355" r:id="rId28"/>
    <p:sldId id="364" r:id="rId29"/>
    <p:sldId id="356" r:id="rId30"/>
    <p:sldId id="357" r:id="rId31"/>
    <p:sldId id="358" r:id="rId32"/>
    <p:sldId id="359" r:id="rId33"/>
    <p:sldId id="360" r:id="rId34"/>
    <p:sldId id="361" r:id="rId35"/>
    <p:sldId id="363" r:id="rId36"/>
    <p:sldId id="362" r:id="rId37"/>
    <p:sldId id="365" r:id="rId38"/>
    <p:sldId id="366" r:id="rId39"/>
    <p:sldId id="367" r:id="rId40"/>
    <p:sldId id="368" r:id="rId41"/>
    <p:sldId id="369" r:id="rId42"/>
    <p:sldId id="370" r:id="rId43"/>
    <p:sldId id="371" r:id="rId44"/>
    <p:sldId id="372" r:id="rId45"/>
    <p:sldId id="373" r:id="rId46"/>
    <p:sldId id="374" r:id="rId47"/>
    <p:sldId id="375" r:id="rId48"/>
    <p:sldId id="330" r:id="rId49"/>
    <p:sldId id="331" r:id="rId50"/>
    <p:sldId id="332" r:id="rId51"/>
    <p:sldId id="268"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a A. Ibrahim" initials="AAI" lastIdx="3" clrIdx="0">
    <p:extLst>
      <p:ext uri="{19B8F6BF-5375-455C-9EA6-DF929625EA0E}">
        <p15:presenceInfo xmlns:p15="http://schemas.microsoft.com/office/powerpoint/2012/main" userId="S-1-5-21-2952978500-1401317594-660745576-77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AC8332"/>
    <a:srgbClr val="FFCC66"/>
    <a:srgbClr val="B68A35"/>
    <a:srgbClr val="CC6600"/>
    <a:srgbClr val="993300"/>
    <a:srgbClr val="DE4A00"/>
    <a:srgbClr val="7F7F7F"/>
    <a:srgbClr val="4F81BD"/>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82" autoAdjust="0"/>
    <p:restoredTop sz="96305" autoAdjust="0"/>
  </p:normalViewPr>
  <p:slideViewPr>
    <p:cSldViewPr>
      <p:cViewPr varScale="1">
        <p:scale>
          <a:sx n="74" d="100"/>
          <a:sy n="74" d="100"/>
        </p:scale>
        <p:origin x="684"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4" d="100"/>
          <a:sy n="74" d="100"/>
        </p:scale>
        <p:origin x="-28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commentAuthors" Target="commen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1.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viewProps" Target="view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oleObject" Target="file:///C:\Users\sara745\Desktop\survey\2018\&#1575;&#1604;&#1575;&#1587;&#1578;&#1576;&#1610;&#1575;&#1606;&#1575;&#1578;\&#1575;&#1604;&#1585;&#1576;&#1593;%20&#1575;&#1604;&#1579;&#1575;&#1604;&#1579;\&#1575;&#1604;&#1582;&#1583;&#1605;&#1577;%20&#1575;&#1604;&#1584;&#1575;&#1578;&#1610;&#1577;\&#1575;&#1604;&#1578;&#1581;&#1604;&#1610;&#1604;\2018%20&#1578;&#1581;&#1604;&#1610;&#1604;%20&#1575;&#1587;&#1578;&#1576;&#1610;&#1575;&#1606;%20&#1575;&#1604;&#1585;&#1590;&#1575;%20&#1593;&#1606;%20&#1606;&#1592;&#1575;&#1605;%20&#1575;&#1604;&#1582;&#1583;&#1605;&#1577;%20&#1575;&#1604;&#1584;&#1575;&#1578;&#1610;&#1577;.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sara745\Desktop\survey\2018\&#1575;&#1604;&#1575;&#1587;&#1578;&#1576;&#1610;&#1575;&#1606;&#1575;&#1578;\&#1575;&#1604;&#1585;&#1576;&#1593;%20&#1575;&#1604;&#1579;&#1575;&#1604;&#1579;\&#1575;&#1604;&#1582;&#1583;&#1605;&#1577;%20&#1575;&#1604;&#1584;&#1575;&#1578;&#1610;&#1577;\&#1575;&#1604;&#1578;&#1581;&#1604;&#1610;&#1604;\2018%20&#1578;&#1581;&#1604;&#1610;&#1604;%20&#1575;&#1587;&#1578;&#1576;&#1610;&#1575;&#1606;%20&#1575;&#1604;&#1585;&#1590;&#1575;%20&#1593;&#1606;%20&#1606;&#1592;&#1575;&#1605;%20&#1575;&#1604;&#1582;&#1583;&#1605;&#1577;%20&#1575;&#1604;&#1584;&#1575;&#1578;&#1610;&#1577;.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sara745\Desktop\survey\2018\&#1575;&#1604;&#1575;&#1587;&#1578;&#1576;&#1610;&#1575;&#1606;&#1575;&#1578;\&#1575;&#1604;&#1585;&#1576;&#1593;%20&#1575;&#1604;&#1579;&#1575;&#1604;&#1579;\&#1575;&#1604;&#1582;&#1583;&#1605;&#1577;%20&#1575;&#1604;&#1584;&#1575;&#1578;&#1610;&#1577;\&#1575;&#1604;&#1578;&#1581;&#1604;&#1610;&#1604;\2018%20&#1578;&#1581;&#1604;&#1610;&#1604;%20&#1575;&#1587;&#1578;&#1576;&#1610;&#1575;&#1606;%20&#1575;&#1604;&#1585;&#1590;&#1575;%20&#1593;&#1606;%20&#1606;&#1592;&#1575;&#1605;%20&#1575;&#1604;&#1582;&#1583;&#1605;&#1577;%20&#1575;&#1604;&#1584;&#1575;&#1578;&#1610;&#1577;.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5.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C:\Users\sara745\Desktop\survey\2018\&#1575;&#1604;&#1575;&#1587;&#1578;&#1576;&#1610;&#1575;&#1606;&#1575;&#1578;\&#1575;&#1604;&#1585;&#1576;&#1593;%20&#1575;&#1604;&#1579;&#1575;&#1604;&#1579;\&#1575;&#1604;&#1582;&#1583;&#1605;&#1577;%20&#1575;&#1604;&#1584;&#1575;&#1578;&#1610;&#1577;\&#1575;&#1604;&#1578;&#1581;&#1604;&#1610;&#1604;\2018%20&#1578;&#1581;&#1604;&#1610;&#1604;%20&#1575;&#1587;&#1578;&#1576;&#1610;&#1575;&#1606;%20&#1575;&#1604;&#1585;&#1590;&#1575;%20&#1593;&#1606;%20&#1606;&#1592;&#1575;&#1605;%20&#1575;&#1604;&#1582;&#1583;&#1605;&#1577;%20&#1575;&#1604;&#1584;&#1575;&#1578;&#1610;&#1577;.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C:\Users\sara745\Desktop\survey\2018\&#1575;&#1604;&#1575;&#1587;&#1578;&#1576;&#1610;&#1575;&#1606;&#1575;&#1578;\&#1575;&#1604;&#1585;&#1576;&#1593;%20&#1575;&#1604;&#1579;&#1575;&#1604;&#1579;\&#1575;&#1604;&#1582;&#1583;&#1605;&#1577;%20&#1575;&#1604;&#1584;&#1575;&#1578;&#1610;&#1577;\&#1575;&#1604;&#1578;&#1581;&#1604;&#1610;&#1604;\2018%20&#1578;&#1581;&#1604;&#1610;&#1604;%20&#1575;&#1587;&#1578;&#1576;&#1610;&#1575;&#1606;%20&#1575;&#1604;&#1585;&#1590;&#1575;%20&#1593;&#1606;%20&#1606;&#1592;&#1575;&#1605;%20&#1575;&#1604;&#1582;&#1583;&#1605;&#1577;%20&#1575;&#1604;&#1584;&#1575;&#1578;&#1610;&#1577;.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file:///C:\Users\sara745\Desktop\survey\2018\&#1575;&#1604;&#1575;&#1587;&#1578;&#1576;&#1610;&#1575;&#1606;&#1575;&#1578;\&#1575;&#1604;&#1585;&#1576;&#1593;%20&#1575;&#1604;&#1579;&#1575;&#1604;&#1579;\&#1575;&#1604;&#1582;&#1583;&#1605;&#1577;%20&#1575;&#1604;&#1584;&#1575;&#1578;&#1610;&#1577;\&#1575;&#1604;&#1578;&#1581;&#1604;&#1610;&#1604;\2018%20&#1578;&#1581;&#1604;&#1610;&#1604;%20&#1575;&#1587;&#1578;&#1576;&#1610;&#1575;&#1606;%20&#1575;&#1604;&#1585;&#1590;&#1575;%20&#1593;&#1606;%20&#1606;&#1592;&#1575;&#1605;%20&#1575;&#1604;&#1582;&#1583;&#1605;&#1577;%20&#1575;&#1604;&#1584;&#1575;&#1578;&#1610;&#1577;.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file:///C:\Users\sara745\Desktop\survey\2018\&#1575;&#1604;&#1575;&#1587;&#1578;&#1576;&#1610;&#1575;&#1606;&#1575;&#1578;\&#1575;&#1604;&#1585;&#1576;&#1593;%20&#1575;&#1604;&#1579;&#1575;&#1604;&#1579;\&#1575;&#1604;&#1582;&#1583;&#1605;&#1577;%20&#1575;&#1604;&#1584;&#1575;&#1578;&#1610;&#1577;\&#1575;&#1604;&#1578;&#1581;&#1604;&#1610;&#1604;\2018%20&#1578;&#1581;&#1604;&#1610;&#1604;%20&#1575;&#1587;&#1578;&#1576;&#1610;&#1575;&#1606;%20&#1575;&#1604;&#1585;&#1590;&#1575;%20&#1593;&#1606;%20&#1606;&#1592;&#1575;&#1605;%20&#1575;&#1604;&#1582;&#1583;&#1605;&#1577;%20&#1575;&#1604;&#1584;&#1575;&#1578;&#1610;&#1577;.xlsx"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file:///C:\Users\sara745\Desktop\survey\2018\&#1575;&#1604;&#1575;&#1587;&#1578;&#1576;&#1610;&#1575;&#1606;&#1575;&#1578;\&#1575;&#1604;&#1585;&#1576;&#1593;%20&#1575;&#1604;&#1579;&#1575;&#1604;&#1579;\&#1575;&#1604;&#1582;&#1583;&#1605;&#1577;%20&#1575;&#1604;&#1584;&#1575;&#1578;&#1610;&#1577;\&#1575;&#1604;&#1578;&#1581;&#1604;&#1610;&#1604;\2018%20&#1578;&#1581;&#1604;&#1610;&#1604;%20&#1575;&#1587;&#1578;&#1576;&#1610;&#1575;&#1606;%20&#1575;&#1604;&#1585;&#1590;&#1575;%20&#1593;&#1606;%20&#1606;&#1592;&#1575;&#1605;%20&#1575;&#1604;&#1582;&#1583;&#1605;&#1577;%20&#1575;&#1604;&#1584;&#1575;&#1578;&#1610;&#1577;.xlsx"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file:///C:\Users\sara745\Desktop\survey\2018\&#1575;&#1604;&#1575;&#1587;&#1578;&#1576;&#1610;&#1575;&#1606;&#1575;&#1578;\&#1575;&#1604;&#1585;&#1576;&#1593;%20&#1575;&#1604;&#1579;&#1575;&#1604;&#1579;\&#1575;&#1604;&#1582;&#1583;&#1605;&#1577;%20&#1575;&#1604;&#1584;&#1575;&#1578;&#1610;&#1577;\&#1575;&#1604;&#1578;&#1581;&#1604;&#1610;&#1604;\2018%20&#1578;&#1581;&#1604;&#1610;&#1604;%20&#1575;&#1587;&#1578;&#1576;&#1610;&#1575;&#1606;%20&#1575;&#1604;&#1585;&#1590;&#1575;%20&#1593;&#1606;%20&#1606;&#1592;&#1575;&#1605;%20&#1575;&#1604;&#1582;&#1583;&#1605;&#1577;%20&#1575;&#1604;&#1584;&#1575;&#1578;&#1610;&#1577;.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sara745\Desktop\survey\2018\&#1575;&#1604;&#1575;&#1587;&#1578;&#1576;&#1610;&#1575;&#1606;&#1575;&#1578;\&#1575;&#1604;&#1585;&#1576;&#1593;%20&#1575;&#1604;&#1579;&#1575;&#1604;&#1579;\&#1575;&#1604;&#1582;&#1583;&#1605;&#1577;%20&#1575;&#1604;&#1584;&#1575;&#1578;&#1610;&#1577;\&#1575;&#1604;&#1578;&#1581;&#1604;&#1610;&#1604;\2018%20&#1578;&#1581;&#1604;&#1610;&#1604;%20&#1575;&#1587;&#1578;&#1576;&#1610;&#1575;&#1606;%20&#1575;&#1604;&#1585;&#1590;&#1575;%20&#1593;&#1606;%20&#1606;&#1592;&#1575;&#1605;%20&#1575;&#1604;&#1582;&#1583;&#1605;&#1577;%20&#1575;&#1604;&#1584;&#1575;&#1578;&#1610;&#1577;.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file:///C:\Users\sara745\Desktop\survey\2018\&#1575;&#1604;&#1575;&#1587;&#1578;&#1576;&#1610;&#1575;&#1606;&#1575;&#1578;\&#1575;&#1604;&#1585;&#1576;&#1593;%20&#1575;&#1604;&#1579;&#1575;&#1604;&#1579;\&#1575;&#1604;&#1582;&#1583;&#1605;&#1577;%20&#1575;&#1604;&#1584;&#1575;&#1578;&#1610;&#1577;\&#1575;&#1604;&#1578;&#1581;&#1604;&#1610;&#1604;\2018%20&#1578;&#1581;&#1604;&#1610;&#1604;%20&#1575;&#1587;&#1578;&#1576;&#1610;&#1575;&#1606;%20&#1575;&#1604;&#1585;&#1590;&#1575;%20&#1593;&#1606;%20&#1606;&#1592;&#1575;&#1605;%20&#1575;&#1604;&#1582;&#1583;&#1605;&#1577;%20&#1575;&#1604;&#1584;&#1575;&#1578;&#1610;&#1577;.xlsx" TargetMode="Externa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6.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file:///C:\Users\sara745\Desktop\survey\2018\&#1575;&#1604;&#1575;&#1587;&#1578;&#1576;&#1610;&#1575;&#1606;&#1575;&#1578;\&#1575;&#1604;&#1585;&#1576;&#1593;%20&#1575;&#1604;&#1579;&#1575;&#1604;&#1579;\&#1575;&#1604;&#1582;&#1583;&#1605;&#1577;%20&#1575;&#1604;&#1584;&#1575;&#1578;&#1610;&#1577;\&#1575;&#1604;&#1578;&#1581;&#1604;&#1610;&#1604;\2018%20&#1578;&#1581;&#1604;&#1610;&#1604;%20&#1575;&#1587;&#1578;&#1576;&#1610;&#1575;&#1606;%20&#1575;&#1604;&#1585;&#1590;&#1575;%20&#1593;&#1606;%20&#1606;&#1592;&#1575;&#1605;%20&#1575;&#1604;&#1582;&#1583;&#1605;&#1577;%20&#1575;&#1604;&#1584;&#1575;&#1578;&#1610;&#1577;.xlsx" TargetMode="External"/></Relationships>
</file>

<file path=ppt/charts/_rels/chart23.xml.rels><?xml version="1.0" encoding="UTF-8" standalone="yes"?>
<Relationships xmlns="http://schemas.openxmlformats.org/package/2006/relationships"><Relationship Id="rId3" Type="http://schemas.openxmlformats.org/officeDocument/2006/relationships/oleObject" Target="file:///C:\Users\sara745\Desktop\survey\2018\&#1575;&#1604;&#1575;&#1587;&#1578;&#1576;&#1610;&#1575;&#1606;&#1575;&#1578;\&#1575;&#1604;&#1585;&#1576;&#1593;%20&#1575;&#1604;&#1579;&#1575;&#1604;&#1579;\&#1575;&#1604;&#1582;&#1583;&#1605;&#1577;%20&#1575;&#1604;&#1584;&#1575;&#1578;&#1610;&#1577;\&#1575;&#1604;&#1578;&#1581;&#1604;&#1610;&#1604;\2018%20&#1578;&#1581;&#1604;&#1610;&#1604;%20&#1575;&#1587;&#1578;&#1576;&#1610;&#1575;&#1606;%20&#1575;&#1604;&#1585;&#1590;&#1575;%20&#1593;&#1606;%20&#1606;&#1592;&#1575;&#1605;%20&#1575;&#1604;&#1582;&#1583;&#1605;&#1577;%20&#1575;&#1604;&#1584;&#1575;&#1578;&#1610;&#1577;.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sara745\Desktop\survey\2018\&#1575;&#1604;&#1575;&#1587;&#1578;&#1576;&#1610;&#1575;&#1606;&#1575;&#1578;\&#1575;&#1604;&#1585;&#1576;&#1593;%20&#1575;&#1604;&#1579;&#1575;&#1604;&#1579;\&#1575;&#1604;&#1582;&#1583;&#1605;&#1577;%20&#1575;&#1604;&#1584;&#1575;&#1578;&#1610;&#1577;\&#1575;&#1604;&#1578;&#1581;&#1604;&#1610;&#1604;\2018%20&#1578;&#1581;&#1604;&#1610;&#1604;%20&#1575;&#1587;&#1578;&#1576;&#1610;&#1575;&#1606;%20&#1575;&#1604;&#1585;&#1590;&#1575;%20&#1593;&#1606;%20&#1606;&#1592;&#1575;&#1605;%20&#1575;&#1604;&#1582;&#1583;&#1605;&#1577;%20&#1575;&#1604;&#1584;&#1575;&#1578;&#1610;&#1577;.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sara745\Desktop\survey\2018\&#1575;&#1604;&#1575;&#1587;&#1578;&#1576;&#1610;&#1575;&#1606;&#1575;&#1578;\&#1575;&#1604;&#1585;&#1576;&#1593;%20&#1575;&#1604;&#1579;&#1575;&#1604;&#1579;\&#1575;&#1604;&#1582;&#1583;&#1605;&#1577;%20&#1575;&#1604;&#1584;&#1575;&#1578;&#1610;&#1577;\&#1575;&#1604;&#1578;&#1581;&#1604;&#1610;&#1604;\2018%20&#1578;&#1581;&#1604;&#1610;&#1604;%20&#1575;&#1587;&#1578;&#1576;&#1610;&#1575;&#1606;%20&#1575;&#1604;&#1585;&#1590;&#1575;%20&#1593;&#1606;%20&#1606;&#1592;&#1575;&#1605;%20&#1575;&#1604;&#1582;&#1583;&#1605;&#1577;%20&#1575;&#1604;&#1584;&#1575;&#1578;&#1610;&#1577;.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7.xlsx"/></Relationships>
</file>

<file path=ppt/charts/_rels/chart27.xml.rels><?xml version="1.0" encoding="UTF-8" standalone="yes"?>
<Relationships xmlns="http://schemas.openxmlformats.org/package/2006/relationships"><Relationship Id="rId3" Type="http://schemas.openxmlformats.org/officeDocument/2006/relationships/oleObject" Target="file:///C:\Users\sara745\Desktop\survey\2018\&#1575;&#1604;&#1575;&#1587;&#1578;&#1576;&#1610;&#1575;&#1606;&#1575;&#1578;\&#1575;&#1604;&#1585;&#1576;&#1593;%20&#1575;&#1604;&#1579;&#1575;&#1604;&#1579;\&#1575;&#1604;&#1582;&#1583;&#1605;&#1577;%20&#1575;&#1604;&#1584;&#1575;&#1578;&#1610;&#1577;\&#1575;&#1604;&#1578;&#1581;&#1604;&#1610;&#1604;\2018%20&#1578;&#1581;&#1604;&#1610;&#1604;%20&#1575;&#1587;&#1578;&#1576;&#1610;&#1575;&#1606;%20&#1575;&#1604;&#1585;&#1590;&#1575;%20&#1593;&#1606;%20&#1606;&#1592;&#1575;&#1605;%20&#1575;&#1604;&#1582;&#1583;&#1605;&#1577;%20&#1575;&#1604;&#1584;&#1575;&#1578;&#1610;&#1577;.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sara745\Desktop\survey\2018\&#1575;&#1604;&#1575;&#1587;&#1578;&#1576;&#1610;&#1575;&#1606;&#1575;&#1578;\&#1575;&#1604;&#1585;&#1576;&#1593;%20&#1575;&#1604;&#1579;&#1575;&#1604;&#1579;\&#1575;&#1604;&#1582;&#1583;&#1605;&#1577;%20&#1575;&#1604;&#1584;&#1575;&#1578;&#1610;&#1577;\&#1575;&#1604;&#1578;&#1581;&#1604;&#1610;&#1604;\2018%20&#1578;&#1581;&#1604;&#1610;&#1604;%20&#1575;&#1587;&#1578;&#1576;&#1610;&#1575;&#1606;%20&#1575;&#1604;&#1585;&#1590;&#1575;%20&#1593;&#1606;%20&#1606;&#1592;&#1575;&#1605;%20&#1575;&#1604;&#1582;&#1583;&#1605;&#1577;%20&#1575;&#1604;&#1584;&#1575;&#1578;&#1610;&#1577;.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sara745\Desktop\survey\2018\&#1575;&#1604;&#1575;&#1587;&#1578;&#1576;&#1610;&#1575;&#1606;&#1575;&#1578;\&#1575;&#1604;&#1585;&#1576;&#1593;%20&#1575;&#1604;&#1579;&#1575;&#1604;&#1579;\&#1575;&#1604;&#1582;&#1583;&#1605;&#1577;%20&#1575;&#1604;&#1584;&#1575;&#1578;&#1610;&#1577;\&#1575;&#1604;&#1578;&#1581;&#1604;&#1610;&#1604;\2018%20&#1578;&#1581;&#1604;&#1610;&#1604;%20&#1575;&#1587;&#1578;&#1576;&#1610;&#1575;&#1606;%20&#1575;&#1604;&#1585;&#1590;&#1575;%20&#1593;&#1606;%20&#1606;&#1592;&#1575;&#1605;%20&#1575;&#1604;&#1582;&#1583;&#1605;&#1577;%20&#1575;&#1604;&#1584;&#1575;&#1578;&#1610;&#1577;.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1.xml"/><Relationship Id="rId4" Type="http://schemas.openxmlformats.org/officeDocument/2006/relationships/oleObject" Target="file:///C:\Users\sara745\Desktop\survey\2018\&#1575;&#1604;&#1575;&#1587;&#1578;&#1576;&#1610;&#1575;&#1606;&#1575;&#1578;\&#1575;&#1604;&#1585;&#1576;&#1593;%20&#1575;&#1604;&#1579;&#1575;&#1604;&#1579;\&#1575;&#1604;&#1582;&#1583;&#1605;&#1577;%20&#1575;&#1604;&#1584;&#1575;&#1578;&#1610;&#1577;\&#1575;&#1604;&#1578;&#1581;&#1604;&#1610;&#1604;\2018%20&#1578;&#1581;&#1604;&#1610;&#1604;%20&#1575;&#1587;&#1578;&#1576;&#1610;&#1575;&#1606;%20&#1575;&#1604;&#1585;&#1590;&#1575;%20&#1593;&#1606;%20&#1606;&#1592;&#1575;&#1605;%20&#1575;&#1604;&#1582;&#1583;&#1605;&#1577;%20&#1575;&#1604;&#1584;&#1575;&#1578;&#1610;&#1577;.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sara745\Desktop\survey\2018\&#1575;&#1604;&#1575;&#1587;&#1578;&#1576;&#1610;&#1575;&#1606;&#1575;&#1578;\&#1575;&#1604;&#1585;&#1576;&#1593;%20&#1575;&#1604;&#1579;&#1575;&#1604;&#1579;\&#1575;&#1604;&#1582;&#1583;&#1605;&#1577;%20&#1575;&#1604;&#1584;&#1575;&#1578;&#1610;&#1577;\&#1575;&#1604;&#1578;&#1581;&#1604;&#1610;&#1604;\2018%20&#1578;&#1581;&#1604;&#1610;&#1604;%20&#1575;&#1587;&#1578;&#1576;&#1610;&#1575;&#1606;%20&#1575;&#1604;&#1585;&#1590;&#1575;%20&#1593;&#1606;%20&#1606;&#1592;&#1575;&#1605;%20&#1575;&#1604;&#1582;&#1583;&#1605;&#1577;%20&#1575;&#1604;&#1584;&#1575;&#1578;&#1610;&#1577;.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sara745\Desktop\survey\2018\&#1575;&#1604;&#1575;&#1587;&#1578;&#1576;&#1610;&#1575;&#1606;&#1575;&#1578;\&#1575;&#1604;&#1585;&#1576;&#1593;%20&#1575;&#1604;&#1579;&#1575;&#1604;&#1579;\&#1575;&#1604;&#1582;&#1583;&#1605;&#1577;%20&#1575;&#1604;&#1584;&#1575;&#1578;&#1610;&#1577;\&#1575;&#1604;&#1578;&#1581;&#1604;&#1610;&#1604;\2018%20&#1578;&#1581;&#1604;&#1610;&#1604;%20&#1575;&#1587;&#1578;&#1576;&#1610;&#1575;&#1606;%20&#1575;&#1604;&#1585;&#1590;&#1575;%20&#1593;&#1606;%20&#1606;&#1592;&#1575;&#1605;%20&#1575;&#1604;&#1582;&#1583;&#1605;&#1577;%20&#1575;&#1604;&#1584;&#1575;&#1578;&#1610;&#1577;.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sara745\Desktop\survey\2018\&#1575;&#1604;&#1575;&#1587;&#1578;&#1576;&#1610;&#1575;&#1606;&#1575;&#1578;\&#1575;&#1604;&#1585;&#1576;&#1593;%20&#1575;&#1604;&#1579;&#1575;&#1604;&#1579;\&#1575;&#1604;&#1582;&#1583;&#1605;&#1577;%20&#1575;&#1604;&#1584;&#1575;&#1578;&#1610;&#1577;\&#1575;&#1604;&#1578;&#1581;&#1604;&#1610;&#1604;\2018%20&#1578;&#1581;&#1604;&#1610;&#1604;%20&#1575;&#1587;&#1578;&#1576;&#1610;&#1575;&#1606;%20&#1575;&#1604;&#1585;&#1590;&#1575;%20&#1593;&#1606;%20&#1606;&#1592;&#1575;&#1605;%20&#1575;&#1604;&#1582;&#1583;&#1605;&#1577;%20&#1575;&#1604;&#1584;&#1575;&#1578;&#1610;&#1577;.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2.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3.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chemeClr val="tx1"/>
                </a:solidFill>
                <a:latin typeface="Sakkal Majalla" panose="02000000000000000000" pitchFamily="2" charset="-78"/>
                <a:ea typeface="+mn-ea"/>
                <a:cs typeface="Sakkal Majalla" panose="02000000000000000000" pitchFamily="2" charset="-78"/>
              </a:defRPr>
            </a:pPr>
            <a:r>
              <a:rPr lang="ar-AE" sz="2000"/>
              <a:t>الرضا العام عن نظام الخدمة الذاتية </a:t>
            </a:r>
            <a:endParaRPr lang="en-US" sz="2000"/>
          </a:p>
        </c:rich>
      </c:tx>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Sakkal Majalla" panose="02000000000000000000" pitchFamily="2" charset="-78"/>
              <a:ea typeface="+mn-ea"/>
              <a:cs typeface="Sakkal Majalla" panose="02000000000000000000" pitchFamily="2" charset="-78"/>
            </a:defRPr>
          </a:pPr>
          <a:endParaRPr lang="en-US"/>
        </a:p>
      </c:txPr>
    </c:title>
    <c:autoTitleDeleted val="0"/>
    <c:plotArea>
      <c:layout/>
      <c:barChart>
        <c:barDir val="col"/>
        <c:grouping val="clustered"/>
        <c:varyColors val="0"/>
        <c:ser>
          <c:idx val="0"/>
          <c:order val="0"/>
          <c:tx>
            <c:strRef>
              <c:f>' الرضا العام'!$C$170</c:f>
              <c:strCache>
                <c:ptCount val="1"/>
                <c:pt idx="0">
                  <c:v>المستهدف </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 الرضا العام'!$B$171:$B$173</c:f>
              <c:numCache>
                <c:formatCode>General</c:formatCode>
                <c:ptCount val="3"/>
                <c:pt idx="0">
                  <c:v>2016</c:v>
                </c:pt>
                <c:pt idx="1">
                  <c:v>2017</c:v>
                </c:pt>
                <c:pt idx="2">
                  <c:v>2018</c:v>
                </c:pt>
              </c:numCache>
            </c:numRef>
          </c:cat>
          <c:val>
            <c:numRef>
              <c:f>' الرضا العام'!$C$171:$C$173</c:f>
              <c:numCache>
                <c:formatCode>0%</c:formatCode>
                <c:ptCount val="3"/>
                <c:pt idx="0">
                  <c:v>0.7</c:v>
                </c:pt>
                <c:pt idx="1">
                  <c:v>0.78</c:v>
                </c:pt>
                <c:pt idx="2">
                  <c:v>0.82</c:v>
                </c:pt>
              </c:numCache>
            </c:numRef>
          </c:val>
        </c:ser>
        <c:ser>
          <c:idx val="1"/>
          <c:order val="1"/>
          <c:tx>
            <c:strRef>
              <c:f>' الرضا العام'!$D$170</c:f>
              <c:strCache>
                <c:ptCount val="1"/>
                <c:pt idx="0">
                  <c:v>المحقق</c:v>
                </c:pt>
              </c:strCache>
            </c:strRef>
          </c:tx>
          <c:spPr>
            <a:solidFill>
              <a:srgbClr val="FEB80A">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 الرضا العام'!$B$171:$B$173</c:f>
              <c:numCache>
                <c:formatCode>General</c:formatCode>
                <c:ptCount val="3"/>
                <c:pt idx="0">
                  <c:v>2016</c:v>
                </c:pt>
                <c:pt idx="1">
                  <c:v>2017</c:v>
                </c:pt>
                <c:pt idx="2">
                  <c:v>2018</c:v>
                </c:pt>
              </c:numCache>
            </c:numRef>
          </c:cat>
          <c:val>
            <c:numRef>
              <c:f>' الرضا العام'!$D$171:$D$173</c:f>
              <c:numCache>
                <c:formatCode>0%</c:formatCode>
                <c:ptCount val="3"/>
                <c:pt idx="0">
                  <c:v>0.77</c:v>
                </c:pt>
                <c:pt idx="1">
                  <c:v>0.81908893709327546</c:v>
                </c:pt>
                <c:pt idx="2">
                  <c:v>0.81</c:v>
                </c:pt>
              </c:numCache>
            </c:numRef>
          </c:val>
        </c:ser>
        <c:dLbls>
          <c:showLegendKey val="0"/>
          <c:showVal val="0"/>
          <c:showCatName val="0"/>
          <c:showSerName val="0"/>
          <c:showPercent val="0"/>
          <c:showBubbleSize val="0"/>
        </c:dLbls>
        <c:gapWidth val="81"/>
        <c:overlap val="-27"/>
        <c:axId val="1687495184"/>
        <c:axId val="1687489744"/>
      </c:barChart>
      <c:catAx>
        <c:axId val="1687495184"/>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crossAx val="1687489744"/>
        <c:crosses val="autoZero"/>
        <c:auto val="1"/>
        <c:lblAlgn val="ctr"/>
        <c:lblOffset val="100"/>
        <c:noMultiLvlLbl val="0"/>
      </c:catAx>
      <c:valAx>
        <c:axId val="1687489744"/>
        <c:scaling>
          <c:orientation val="minMax"/>
        </c:scaling>
        <c:delete val="1"/>
        <c:axPos val="r"/>
        <c:numFmt formatCode="0%" sourceLinked="1"/>
        <c:majorTickMark val="none"/>
        <c:minorTickMark val="none"/>
        <c:tickLblPos val="nextTo"/>
        <c:crossAx val="168749518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legend>
    <c:plotVisOnly val="1"/>
    <c:dispBlanksAs val="gap"/>
    <c:showDLblsOverMax val="0"/>
  </c:chart>
  <c:spPr>
    <a:noFill/>
    <a:ln>
      <a:solidFill>
        <a:sysClr val="window" lastClr="FFFFFF">
          <a:lumMod val="85000"/>
        </a:sysClr>
      </a:solidFill>
    </a:ln>
    <a:effectLst/>
  </c:spPr>
  <c:txPr>
    <a:bodyPr/>
    <a:lstStyle/>
    <a:p>
      <a:pPr>
        <a:defRPr sz="1200" b="1">
          <a:solidFill>
            <a:schemeClr val="tx1"/>
          </a:solidFill>
          <a:latin typeface="Sakkal Majalla" panose="02000000000000000000" pitchFamily="2" charset="-78"/>
          <a:cs typeface="Sakkal Majalla" panose="02000000000000000000" pitchFamily="2" charset="-78"/>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rtl="1">
              <a:defRPr sz="1700" b="1" i="0" u="none" strike="noStrike" kern="1200" spc="0" baseline="0">
                <a:solidFill>
                  <a:schemeClr val="tx1"/>
                </a:solidFill>
                <a:latin typeface="Sakkal Majalla" panose="02000000000000000000" pitchFamily="2" charset="-78"/>
                <a:ea typeface="+mn-ea"/>
                <a:cs typeface="Sakkal Majalla" panose="02000000000000000000" pitchFamily="2" charset="-78"/>
              </a:defRPr>
            </a:pPr>
            <a:r>
              <a:rPr lang="ar-AE" sz="1700" dirty="0"/>
              <a:t>تعتبر القنوات المتوفرة </a:t>
            </a:r>
            <a:r>
              <a:rPr lang="ar-AE" sz="1700" dirty="0" smtClean="0"/>
              <a:t>لاستخدام </a:t>
            </a:r>
            <a:r>
              <a:rPr lang="ar-AE" sz="1700" dirty="0"/>
              <a:t>الخدمة الذاتية مناسبة (النظام </a:t>
            </a:r>
            <a:r>
              <a:rPr lang="ar-AE" sz="1700" dirty="0" smtClean="0"/>
              <a:t>الإلكتروني</a:t>
            </a:r>
            <a:r>
              <a:rPr lang="ar-AE" sz="1700" dirty="0"/>
              <a:t>، التطبيق الذكي، الشبكة الداخلية) </a:t>
            </a:r>
            <a:endParaRPr lang="en-US" sz="1700" dirty="0"/>
          </a:p>
        </c:rich>
      </c:tx>
      <c:layout/>
      <c:overlay val="0"/>
      <c:spPr>
        <a:noFill/>
        <a:ln>
          <a:noFill/>
        </a:ln>
        <a:effectLst/>
      </c:spPr>
      <c:txPr>
        <a:bodyPr rot="0" spcFirstLastPara="1" vertOverflow="ellipsis" vert="horz" wrap="square" anchor="ctr" anchorCtr="1"/>
        <a:lstStyle/>
        <a:p>
          <a:pPr rtl="1">
            <a:defRPr sz="1700" b="1" i="0" u="none" strike="noStrike" kern="1200" spc="0" baseline="0">
              <a:solidFill>
                <a:schemeClr val="tx1"/>
              </a:solidFill>
              <a:latin typeface="Sakkal Majalla" panose="02000000000000000000" pitchFamily="2" charset="-78"/>
              <a:ea typeface="+mn-ea"/>
              <a:cs typeface="Sakkal Majalla" panose="02000000000000000000" pitchFamily="2" charset="-78"/>
            </a:defRPr>
          </a:pPr>
          <a:endParaRPr lang="en-US"/>
        </a:p>
      </c:txPr>
    </c:title>
    <c:autoTitleDeleted val="0"/>
    <c:plotArea>
      <c:layout/>
      <c:barChart>
        <c:barDir val="col"/>
        <c:grouping val="clustered"/>
        <c:varyColors val="0"/>
        <c:ser>
          <c:idx val="0"/>
          <c:order val="0"/>
          <c:spPr>
            <a:solidFill>
              <a:schemeClr val="accent3">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 الرضا العام'!$B$7:$B$11</c:f>
              <c:strCache>
                <c:ptCount val="5"/>
                <c:pt idx="0">
                  <c:v>اوافق بشدة</c:v>
                </c:pt>
                <c:pt idx="1">
                  <c:v>اوافق </c:v>
                </c:pt>
                <c:pt idx="2">
                  <c:v>محايد</c:v>
                </c:pt>
                <c:pt idx="3">
                  <c:v>لا اوافق </c:v>
                </c:pt>
                <c:pt idx="4">
                  <c:v>لا اوافق بشدة</c:v>
                </c:pt>
              </c:strCache>
            </c:strRef>
          </c:cat>
          <c:val>
            <c:numRef>
              <c:f>' الرضا العام'!$C$7:$C$11</c:f>
              <c:numCache>
                <c:formatCode>General</c:formatCode>
                <c:ptCount val="5"/>
                <c:pt idx="0">
                  <c:v>232</c:v>
                </c:pt>
                <c:pt idx="1">
                  <c:v>376</c:v>
                </c:pt>
                <c:pt idx="2">
                  <c:v>52</c:v>
                </c:pt>
                <c:pt idx="3">
                  <c:v>19</c:v>
                </c:pt>
                <c:pt idx="4">
                  <c:v>5</c:v>
                </c:pt>
              </c:numCache>
            </c:numRef>
          </c:val>
        </c:ser>
        <c:ser>
          <c:idx val="1"/>
          <c:order val="1"/>
          <c:spPr>
            <a:solidFill>
              <a:schemeClr val="accent2"/>
            </a:solidFill>
            <a:ln>
              <a:noFill/>
            </a:ln>
            <a:effectLst/>
          </c:spPr>
          <c:invertIfNegative val="0"/>
          <c:cat>
            <c:strRef>
              <c:f>' الرضا العام'!$B$7:$B$11</c:f>
              <c:strCache>
                <c:ptCount val="5"/>
                <c:pt idx="0">
                  <c:v>اوافق بشدة</c:v>
                </c:pt>
                <c:pt idx="1">
                  <c:v>اوافق </c:v>
                </c:pt>
                <c:pt idx="2">
                  <c:v>محايد</c:v>
                </c:pt>
                <c:pt idx="3">
                  <c:v>لا اوافق </c:v>
                </c:pt>
                <c:pt idx="4">
                  <c:v>لا اوافق بشدة</c:v>
                </c:pt>
              </c:strCache>
            </c:strRef>
          </c:cat>
          <c:val>
            <c:numRef>
              <c:f>' الرضا العام'!$B$6</c:f>
              <c:numCache>
                <c:formatCode>General</c:formatCode>
                <c:ptCount val="1"/>
                <c:pt idx="0">
                  <c:v>0</c:v>
                </c:pt>
              </c:numCache>
            </c:numRef>
          </c:val>
        </c:ser>
        <c:ser>
          <c:idx val="2"/>
          <c:order val="2"/>
          <c:spPr>
            <a:solidFill>
              <a:schemeClr val="accent3"/>
            </a:solidFill>
            <a:ln>
              <a:noFill/>
            </a:ln>
            <a:effectLst/>
          </c:spPr>
          <c:invertIfNegative val="0"/>
          <c:cat>
            <c:strRef>
              <c:f>' الرضا العام'!$B$7:$B$11</c:f>
              <c:strCache>
                <c:ptCount val="5"/>
                <c:pt idx="0">
                  <c:v>اوافق بشدة</c:v>
                </c:pt>
                <c:pt idx="1">
                  <c:v>اوافق </c:v>
                </c:pt>
                <c:pt idx="2">
                  <c:v>محايد</c:v>
                </c:pt>
                <c:pt idx="3">
                  <c:v>لا اوافق </c:v>
                </c:pt>
                <c:pt idx="4">
                  <c:v>لا اوافق بشدة</c:v>
                </c:pt>
              </c:strCache>
            </c:strRef>
          </c:cat>
          <c:val>
            <c:numRef>
              <c:f>' الرضا العام'!$C$6</c:f>
              <c:numCache>
                <c:formatCode>General</c:formatCode>
                <c:ptCount val="1"/>
              </c:numCache>
            </c:numRef>
          </c:val>
        </c:ser>
        <c:ser>
          <c:idx val="3"/>
          <c:order val="3"/>
          <c:spPr>
            <a:solidFill>
              <a:schemeClr val="accent4"/>
            </a:solidFill>
            <a:ln>
              <a:noFill/>
            </a:ln>
            <a:effectLst/>
          </c:spPr>
          <c:invertIfNegative val="0"/>
          <c:cat>
            <c:strRef>
              <c:f>' الرضا العام'!$B$7:$B$11</c:f>
              <c:strCache>
                <c:ptCount val="5"/>
                <c:pt idx="0">
                  <c:v>اوافق بشدة</c:v>
                </c:pt>
                <c:pt idx="1">
                  <c:v>اوافق </c:v>
                </c:pt>
                <c:pt idx="2">
                  <c:v>محايد</c:v>
                </c:pt>
                <c:pt idx="3">
                  <c:v>لا اوافق </c:v>
                </c:pt>
                <c:pt idx="4">
                  <c:v>لا اوافق بشدة</c:v>
                </c:pt>
              </c:strCache>
            </c:strRef>
          </c:cat>
          <c:val>
            <c:numRef>
              <c:f>' الرضا العام'!$D$6</c:f>
              <c:numCache>
                <c:formatCode>General</c:formatCode>
                <c:ptCount val="1"/>
              </c:numCache>
            </c:numRef>
          </c:val>
        </c:ser>
        <c:dLbls>
          <c:showLegendKey val="0"/>
          <c:showVal val="0"/>
          <c:showCatName val="0"/>
          <c:showSerName val="0"/>
          <c:showPercent val="0"/>
          <c:showBubbleSize val="0"/>
        </c:dLbls>
        <c:gapWidth val="70"/>
        <c:overlap val="100"/>
        <c:axId val="1350533488"/>
        <c:axId val="1350529136"/>
      </c:barChart>
      <c:catAx>
        <c:axId val="1350533488"/>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crossAx val="1350529136"/>
        <c:crosses val="autoZero"/>
        <c:auto val="1"/>
        <c:lblAlgn val="ctr"/>
        <c:lblOffset val="100"/>
        <c:noMultiLvlLbl val="0"/>
      </c:catAx>
      <c:valAx>
        <c:axId val="1350529136"/>
        <c:scaling>
          <c:orientation val="minMax"/>
        </c:scaling>
        <c:delete val="1"/>
        <c:axPos val="r"/>
        <c:numFmt formatCode="General" sourceLinked="1"/>
        <c:majorTickMark val="none"/>
        <c:minorTickMark val="none"/>
        <c:tickLblPos val="nextTo"/>
        <c:crossAx val="1350533488"/>
        <c:crosses val="autoZero"/>
        <c:crossBetween val="between"/>
      </c:valAx>
      <c:spPr>
        <a:noFill/>
        <a:ln>
          <a:noFill/>
        </a:ln>
        <a:effectLst/>
      </c:spPr>
    </c:plotArea>
    <c:plotVisOnly val="1"/>
    <c:dispBlanksAs val="gap"/>
    <c:showDLblsOverMax val="0"/>
  </c:chart>
  <c:spPr>
    <a:noFill/>
    <a:ln>
      <a:solidFill>
        <a:schemeClr val="bg1">
          <a:lumMod val="85000"/>
        </a:schemeClr>
      </a:solidFill>
    </a:ln>
    <a:effectLst/>
  </c:spPr>
  <c:txPr>
    <a:bodyPr/>
    <a:lstStyle/>
    <a:p>
      <a:pPr>
        <a:defRPr sz="1400" b="1">
          <a:solidFill>
            <a:schemeClr val="tx1"/>
          </a:solidFill>
          <a:latin typeface="Sakkal Majalla" panose="02000000000000000000" pitchFamily="2" charset="-78"/>
          <a:cs typeface="Sakkal Majalla" panose="02000000000000000000" pitchFamily="2" charset="-78"/>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rtl="1">
              <a:defRPr sz="1700" b="1" i="0" u="none" strike="noStrike" kern="1200" spc="0" baseline="0">
                <a:solidFill>
                  <a:schemeClr val="tx1"/>
                </a:solidFill>
                <a:latin typeface="Sakkal Majalla" panose="02000000000000000000" pitchFamily="2" charset="-78"/>
                <a:ea typeface="+mn-ea"/>
                <a:cs typeface="Sakkal Majalla" panose="02000000000000000000" pitchFamily="2" charset="-78"/>
              </a:defRPr>
            </a:pPr>
            <a:r>
              <a:rPr lang="ar-AE" sz="1700" dirty="0"/>
              <a:t>يمكنني استخدام نظام الخدمة الذاتية وتقديم الطلبات التي </a:t>
            </a:r>
            <a:r>
              <a:rPr lang="ar-AE" sz="1700" dirty="0" smtClean="0"/>
              <a:t>أحتاجها  </a:t>
            </a:r>
            <a:r>
              <a:rPr lang="ar-AE" sz="1700" dirty="0"/>
              <a:t>في </a:t>
            </a:r>
            <a:r>
              <a:rPr lang="ar-AE" sz="1700" dirty="0" smtClean="0"/>
              <a:t>أي </a:t>
            </a:r>
            <a:r>
              <a:rPr lang="ar-AE" sz="1700" dirty="0"/>
              <a:t>وقت</a:t>
            </a:r>
            <a:endParaRPr lang="en-US" sz="1700" dirty="0"/>
          </a:p>
        </c:rich>
      </c:tx>
      <c:layout/>
      <c:overlay val="0"/>
      <c:spPr>
        <a:noFill/>
        <a:ln>
          <a:noFill/>
        </a:ln>
        <a:effectLst/>
      </c:spPr>
      <c:txPr>
        <a:bodyPr rot="0" spcFirstLastPara="1" vertOverflow="ellipsis" vert="horz" wrap="square" anchor="ctr" anchorCtr="1"/>
        <a:lstStyle/>
        <a:p>
          <a:pPr rtl="1">
            <a:defRPr sz="1700" b="1" i="0" u="none" strike="noStrike" kern="1200" spc="0" baseline="0">
              <a:solidFill>
                <a:schemeClr val="tx1"/>
              </a:solidFill>
              <a:latin typeface="Sakkal Majalla" panose="02000000000000000000" pitchFamily="2" charset="-78"/>
              <a:ea typeface="+mn-ea"/>
              <a:cs typeface="Sakkal Majalla" panose="02000000000000000000" pitchFamily="2" charset="-78"/>
            </a:defRPr>
          </a:pPr>
          <a:endParaRPr lang="en-US"/>
        </a:p>
      </c:txPr>
    </c:title>
    <c:autoTitleDeleted val="0"/>
    <c:plotArea>
      <c:layout/>
      <c:barChart>
        <c:barDir val="col"/>
        <c:grouping val="clustered"/>
        <c:varyColors val="0"/>
        <c:ser>
          <c:idx val="0"/>
          <c:order val="0"/>
          <c:spPr>
            <a:solidFill>
              <a:schemeClr val="accent3">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 الرضا العام'!$B$15:$B$19</c:f>
              <c:strCache>
                <c:ptCount val="5"/>
                <c:pt idx="0">
                  <c:v>اوافق بشدة</c:v>
                </c:pt>
                <c:pt idx="1">
                  <c:v>اوافق </c:v>
                </c:pt>
                <c:pt idx="2">
                  <c:v>محايد</c:v>
                </c:pt>
                <c:pt idx="3">
                  <c:v>لا اوافق </c:v>
                </c:pt>
                <c:pt idx="4">
                  <c:v>لا اوافق بشدة</c:v>
                </c:pt>
              </c:strCache>
            </c:strRef>
          </c:cat>
          <c:val>
            <c:numRef>
              <c:f>' الرضا العام'!$C$15:$C$19</c:f>
              <c:numCache>
                <c:formatCode>General</c:formatCode>
                <c:ptCount val="5"/>
                <c:pt idx="0">
                  <c:v>261</c:v>
                </c:pt>
                <c:pt idx="1">
                  <c:v>327</c:v>
                </c:pt>
                <c:pt idx="2">
                  <c:v>49</c:v>
                </c:pt>
                <c:pt idx="3">
                  <c:v>38</c:v>
                </c:pt>
                <c:pt idx="4">
                  <c:v>9</c:v>
                </c:pt>
              </c:numCache>
            </c:numRef>
          </c:val>
        </c:ser>
        <c:ser>
          <c:idx val="1"/>
          <c:order val="1"/>
          <c:spPr>
            <a:solidFill>
              <a:schemeClr val="accent2"/>
            </a:solidFill>
            <a:ln>
              <a:noFill/>
            </a:ln>
            <a:effectLst/>
          </c:spPr>
          <c:invertIfNegative val="0"/>
          <c:cat>
            <c:strRef>
              <c:f>' الرضا العام'!$B$15:$B$19</c:f>
              <c:strCache>
                <c:ptCount val="5"/>
                <c:pt idx="0">
                  <c:v>اوافق بشدة</c:v>
                </c:pt>
                <c:pt idx="1">
                  <c:v>اوافق </c:v>
                </c:pt>
                <c:pt idx="2">
                  <c:v>محايد</c:v>
                </c:pt>
                <c:pt idx="3">
                  <c:v>لا اوافق </c:v>
                </c:pt>
                <c:pt idx="4">
                  <c:v>لا اوافق بشدة</c:v>
                </c:pt>
              </c:strCache>
            </c:strRef>
          </c:cat>
          <c:val>
            <c:numRef>
              <c:f>' الرضا العام'!$B$14</c:f>
              <c:numCache>
                <c:formatCode>General</c:formatCode>
                <c:ptCount val="1"/>
                <c:pt idx="0">
                  <c:v>0</c:v>
                </c:pt>
              </c:numCache>
            </c:numRef>
          </c:val>
        </c:ser>
        <c:ser>
          <c:idx val="2"/>
          <c:order val="2"/>
          <c:spPr>
            <a:solidFill>
              <a:schemeClr val="accent3"/>
            </a:solidFill>
            <a:ln>
              <a:noFill/>
            </a:ln>
            <a:effectLst/>
          </c:spPr>
          <c:invertIfNegative val="0"/>
          <c:cat>
            <c:strRef>
              <c:f>' الرضا العام'!$B$15:$B$19</c:f>
              <c:strCache>
                <c:ptCount val="5"/>
                <c:pt idx="0">
                  <c:v>اوافق بشدة</c:v>
                </c:pt>
                <c:pt idx="1">
                  <c:v>اوافق </c:v>
                </c:pt>
                <c:pt idx="2">
                  <c:v>محايد</c:v>
                </c:pt>
                <c:pt idx="3">
                  <c:v>لا اوافق </c:v>
                </c:pt>
                <c:pt idx="4">
                  <c:v>لا اوافق بشدة</c:v>
                </c:pt>
              </c:strCache>
            </c:strRef>
          </c:cat>
          <c:val>
            <c:numRef>
              <c:f>' الرضا العام'!$C$14</c:f>
              <c:numCache>
                <c:formatCode>General</c:formatCode>
                <c:ptCount val="1"/>
              </c:numCache>
            </c:numRef>
          </c:val>
        </c:ser>
        <c:ser>
          <c:idx val="3"/>
          <c:order val="3"/>
          <c:spPr>
            <a:solidFill>
              <a:schemeClr val="accent4"/>
            </a:solidFill>
            <a:ln>
              <a:noFill/>
            </a:ln>
            <a:effectLst/>
          </c:spPr>
          <c:invertIfNegative val="0"/>
          <c:cat>
            <c:strRef>
              <c:f>' الرضا العام'!$B$15:$B$19</c:f>
              <c:strCache>
                <c:ptCount val="5"/>
                <c:pt idx="0">
                  <c:v>اوافق بشدة</c:v>
                </c:pt>
                <c:pt idx="1">
                  <c:v>اوافق </c:v>
                </c:pt>
                <c:pt idx="2">
                  <c:v>محايد</c:v>
                </c:pt>
                <c:pt idx="3">
                  <c:v>لا اوافق </c:v>
                </c:pt>
                <c:pt idx="4">
                  <c:v>لا اوافق بشدة</c:v>
                </c:pt>
              </c:strCache>
            </c:strRef>
          </c:cat>
          <c:val>
            <c:numRef>
              <c:f>' الرضا العام'!$D$14</c:f>
              <c:numCache>
                <c:formatCode>General</c:formatCode>
                <c:ptCount val="1"/>
              </c:numCache>
            </c:numRef>
          </c:val>
        </c:ser>
        <c:dLbls>
          <c:showLegendKey val="0"/>
          <c:showVal val="0"/>
          <c:showCatName val="0"/>
          <c:showSerName val="0"/>
          <c:showPercent val="0"/>
          <c:showBubbleSize val="0"/>
        </c:dLbls>
        <c:gapWidth val="70"/>
        <c:overlap val="100"/>
        <c:axId val="1401693328"/>
        <c:axId val="1817452240"/>
      </c:barChart>
      <c:catAx>
        <c:axId val="1401693328"/>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crossAx val="1817452240"/>
        <c:crosses val="autoZero"/>
        <c:auto val="1"/>
        <c:lblAlgn val="ctr"/>
        <c:lblOffset val="100"/>
        <c:noMultiLvlLbl val="0"/>
      </c:catAx>
      <c:valAx>
        <c:axId val="1817452240"/>
        <c:scaling>
          <c:orientation val="minMax"/>
        </c:scaling>
        <c:delete val="1"/>
        <c:axPos val="r"/>
        <c:numFmt formatCode="General" sourceLinked="1"/>
        <c:majorTickMark val="none"/>
        <c:minorTickMark val="none"/>
        <c:tickLblPos val="nextTo"/>
        <c:crossAx val="1401693328"/>
        <c:crosses val="autoZero"/>
        <c:crossBetween val="between"/>
      </c:valAx>
      <c:spPr>
        <a:noFill/>
        <a:ln>
          <a:noFill/>
        </a:ln>
        <a:effectLst/>
      </c:spPr>
    </c:plotArea>
    <c:plotVisOnly val="1"/>
    <c:dispBlanksAs val="gap"/>
    <c:showDLblsOverMax val="0"/>
  </c:chart>
  <c:spPr>
    <a:noFill/>
    <a:ln>
      <a:solidFill>
        <a:schemeClr val="bg1">
          <a:lumMod val="85000"/>
        </a:schemeClr>
      </a:solidFill>
    </a:ln>
    <a:effectLst/>
  </c:spPr>
  <c:txPr>
    <a:bodyPr/>
    <a:lstStyle/>
    <a:p>
      <a:pPr>
        <a:defRPr sz="1400" b="1">
          <a:solidFill>
            <a:schemeClr val="tx1"/>
          </a:solidFill>
          <a:latin typeface="Sakkal Majalla" panose="02000000000000000000" pitchFamily="2" charset="-78"/>
          <a:cs typeface="Sakkal Majalla" panose="02000000000000000000" pitchFamily="2" charset="-78"/>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rtl="1">
              <a:defRPr sz="1700" b="1" i="0" u="none" strike="noStrike" kern="1200" spc="0" baseline="0">
                <a:solidFill>
                  <a:schemeClr val="tx1"/>
                </a:solidFill>
                <a:latin typeface="Sakkal Majalla" panose="02000000000000000000" pitchFamily="2" charset="-78"/>
                <a:ea typeface="+mn-ea"/>
                <a:cs typeface="Sakkal Majalla" panose="02000000000000000000" pitchFamily="2" charset="-78"/>
              </a:defRPr>
            </a:pPr>
            <a:r>
              <a:rPr lang="ar-AE" sz="1700" dirty="0"/>
              <a:t>بشكل عام </a:t>
            </a:r>
            <a:r>
              <a:rPr lang="ar-AE" sz="1700" dirty="0" smtClean="0"/>
              <a:t>أستطيع </a:t>
            </a:r>
            <a:r>
              <a:rPr lang="ar-AE" sz="1700" dirty="0"/>
              <a:t>الوصول </a:t>
            </a:r>
            <a:r>
              <a:rPr lang="ar-AE" sz="1700" dirty="0" smtClean="0"/>
              <a:t>إلى </a:t>
            </a:r>
            <a:r>
              <a:rPr lang="ar-AE" sz="1700" dirty="0"/>
              <a:t>نظام الخدمة الذاتية بسهولة</a:t>
            </a:r>
            <a:endParaRPr lang="en-US" sz="1700" dirty="0"/>
          </a:p>
        </c:rich>
      </c:tx>
      <c:layout/>
      <c:overlay val="0"/>
      <c:spPr>
        <a:noFill/>
        <a:ln>
          <a:noFill/>
        </a:ln>
        <a:effectLst/>
      </c:spPr>
      <c:txPr>
        <a:bodyPr rot="0" spcFirstLastPara="1" vertOverflow="ellipsis" vert="horz" wrap="square" anchor="ctr" anchorCtr="1"/>
        <a:lstStyle/>
        <a:p>
          <a:pPr rtl="1">
            <a:defRPr sz="1700" b="1" i="0" u="none" strike="noStrike" kern="1200" spc="0" baseline="0">
              <a:solidFill>
                <a:schemeClr val="tx1"/>
              </a:solidFill>
              <a:latin typeface="Sakkal Majalla" panose="02000000000000000000" pitchFamily="2" charset="-78"/>
              <a:ea typeface="+mn-ea"/>
              <a:cs typeface="Sakkal Majalla" panose="02000000000000000000" pitchFamily="2" charset="-78"/>
            </a:defRPr>
          </a:pPr>
          <a:endParaRPr lang="en-US"/>
        </a:p>
      </c:txPr>
    </c:title>
    <c:autoTitleDeleted val="0"/>
    <c:plotArea>
      <c:layout/>
      <c:barChart>
        <c:barDir val="col"/>
        <c:grouping val="clustered"/>
        <c:varyColors val="0"/>
        <c:ser>
          <c:idx val="0"/>
          <c:order val="0"/>
          <c:spPr>
            <a:solidFill>
              <a:schemeClr val="accent3">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 الرضا العام'!$B$23:$B$27</c:f>
              <c:strCache>
                <c:ptCount val="5"/>
                <c:pt idx="0">
                  <c:v>اوافق بشدة</c:v>
                </c:pt>
                <c:pt idx="1">
                  <c:v>اوافق </c:v>
                </c:pt>
                <c:pt idx="2">
                  <c:v>محايد</c:v>
                </c:pt>
                <c:pt idx="3">
                  <c:v>لا اوافق </c:v>
                </c:pt>
                <c:pt idx="4">
                  <c:v>لا اوافق بشدة</c:v>
                </c:pt>
              </c:strCache>
            </c:strRef>
          </c:cat>
          <c:val>
            <c:numRef>
              <c:f>' الرضا العام'!$C$23:$C$27</c:f>
              <c:numCache>
                <c:formatCode>General</c:formatCode>
                <c:ptCount val="5"/>
                <c:pt idx="0">
                  <c:v>254</c:v>
                </c:pt>
                <c:pt idx="1">
                  <c:v>333</c:v>
                </c:pt>
                <c:pt idx="2">
                  <c:v>48</c:v>
                </c:pt>
                <c:pt idx="3">
                  <c:v>38</c:v>
                </c:pt>
                <c:pt idx="4">
                  <c:v>11</c:v>
                </c:pt>
              </c:numCache>
            </c:numRef>
          </c:val>
        </c:ser>
        <c:dLbls>
          <c:showLegendKey val="0"/>
          <c:showVal val="0"/>
          <c:showCatName val="0"/>
          <c:showSerName val="0"/>
          <c:showPercent val="0"/>
          <c:showBubbleSize val="0"/>
        </c:dLbls>
        <c:gapWidth val="70"/>
        <c:overlap val="100"/>
        <c:axId val="1817457136"/>
        <c:axId val="1817464752"/>
      </c:barChart>
      <c:catAx>
        <c:axId val="181745713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crossAx val="1817464752"/>
        <c:crosses val="autoZero"/>
        <c:auto val="1"/>
        <c:lblAlgn val="ctr"/>
        <c:lblOffset val="100"/>
        <c:noMultiLvlLbl val="0"/>
      </c:catAx>
      <c:valAx>
        <c:axId val="1817464752"/>
        <c:scaling>
          <c:orientation val="minMax"/>
        </c:scaling>
        <c:delete val="1"/>
        <c:axPos val="r"/>
        <c:numFmt formatCode="General" sourceLinked="1"/>
        <c:majorTickMark val="none"/>
        <c:minorTickMark val="none"/>
        <c:tickLblPos val="nextTo"/>
        <c:crossAx val="1817457136"/>
        <c:crosses val="autoZero"/>
        <c:crossBetween val="between"/>
      </c:valAx>
      <c:spPr>
        <a:noFill/>
        <a:ln>
          <a:noFill/>
        </a:ln>
        <a:effectLst/>
      </c:spPr>
    </c:plotArea>
    <c:plotVisOnly val="1"/>
    <c:dispBlanksAs val="gap"/>
    <c:showDLblsOverMax val="0"/>
  </c:chart>
  <c:spPr>
    <a:noFill/>
    <a:ln>
      <a:solidFill>
        <a:schemeClr val="bg1">
          <a:lumMod val="85000"/>
        </a:schemeClr>
      </a:solidFill>
    </a:ln>
    <a:effectLst/>
  </c:spPr>
  <c:txPr>
    <a:bodyPr/>
    <a:lstStyle/>
    <a:p>
      <a:pPr>
        <a:defRPr sz="1400" b="1">
          <a:solidFill>
            <a:schemeClr val="tx1"/>
          </a:solidFill>
          <a:latin typeface="Sakkal Majalla" panose="02000000000000000000" pitchFamily="2" charset="-78"/>
          <a:cs typeface="Sakkal Majalla" panose="02000000000000000000" pitchFamily="2" charset="-78"/>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chemeClr val="tx1"/>
                </a:solidFill>
                <a:latin typeface="Sakkal Majalla" panose="02000000000000000000" pitchFamily="2" charset="-78"/>
                <a:ea typeface="+mn-ea"/>
                <a:cs typeface="Sakkal Majalla" panose="02000000000000000000" pitchFamily="2" charset="-78"/>
              </a:defRPr>
            </a:pPr>
            <a:r>
              <a:rPr lang="ar-AE" sz="2000" b="1" i="0" u="none" strike="noStrike" baseline="0" dirty="0" smtClean="0">
                <a:effectLst/>
              </a:rPr>
              <a:t>الرضا العام عن محاور </a:t>
            </a:r>
            <a:r>
              <a:rPr lang="ar-AE" sz="2000" dirty="0" smtClean="0"/>
              <a:t>توفر </a:t>
            </a:r>
            <a:r>
              <a:rPr lang="ar-AE" sz="2000" dirty="0"/>
              <a:t>الخدمة وسهولة الحصول عليها</a:t>
            </a:r>
            <a:endParaRPr lang="en-US" sz="2000" dirty="0"/>
          </a:p>
        </c:rich>
      </c:tx>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Sakkal Majalla" panose="02000000000000000000" pitchFamily="2" charset="-78"/>
              <a:ea typeface="+mn-ea"/>
              <a:cs typeface="Sakkal Majalla" panose="02000000000000000000" pitchFamily="2" charset="-78"/>
            </a:defRPr>
          </a:pPr>
          <a:endParaRPr lang="en-US"/>
        </a:p>
      </c:txPr>
    </c:title>
    <c:autoTitleDeleted val="0"/>
    <c:plotArea>
      <c:layout>
        <c:manualLayout>
          <c:layoutTarget val="inner"/>
          <c:xMode val="edge"/>
          <c:yMode val="edge"/>
          <c:x val="1.0078385472086259E-3"/>
          <c:y val="0.28561047056617922"/>
          <c:w val="0.97522522522522526"/>
          <c:h val="0.60353158980127486"/>
        </c:manualLayout>
      </c:layout>
      <c:barChart>
        <c:barDir val="col"/>
        <c:grouping val="clustered"/>
        <c:varyColors val="0"/>
        <c:ser>
          <c:idx val="0"/>
          <c:order val="0"/>
          <c:tx>
            <c:strRef>
              <c:f>'التحليل '!$B$14</c:f>
              <c:strCache>
                <c:ptCount val="1"/>
                <c:pt idx="0">
                  <c:v>2016</c:v>
                </c:pt>
              </c:strCache>
            </c:strRef>
          </c:tx>
          <c:spPr>
            <a:solidFill>
              <a:srgbClr val="FEB80A">
                <a:lumMod val="60000"/>
                <a:lumOff val="40000"/>
              </a:srgb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'التحليل '!$A$15:$A$19</c:f>
              <c:strCache>
                <c:ptCount val="5"/>
                <c:pt idx="0">
                  <c:v>تعتبر  الاجراءات الخاصة بنظام الخدمة الذاتية واضحة وسهلة الاستخدام</c:v>
                </c:pt>
                <c:pt idx="1">
                  <c:v>يوفر نظام "الخدمة الذاتية" إجراءات الموارد البشرية  الأساسية  الخاصة بالموظف (كتقديم الاجازات، ورسائل لمن يهمه الامر ، وعرض كشوفات الراتب ..الخ) </c:v>
                </c:pt>
                <c:pt idx="2">
                  <c:v>تعتبر عملية تحميل المستندات وتقديم الوثائق في نظام الخدمة الذاتية سهلة وسريعة</c:v>
                </c:pt>
                <c:pt idx="3">
                  <c:v>الوقت المستغرق في تنفيذ اجراءات الخدمة الذاتية عبر النظام مناسب</c:v>
                </c:pt>
                <c:pt idx="4">
                  <c:v>توفر الخدمة الذاتية بأكثر من لغة (العربية والانجليزية) يساند المتعامل باستخدامه بالصورة المناسبة له</c:v>
                </c:pt>
              </c:strCache>
            </c:strRef>
          </c:cat>
          <c:val>
            <c:numRef>
              <c:f>'التحليل '!$B$15:$B$19</c:f>
              <c:numCache>
                <c:formatCode>0%</c:formatCode>
                <c:ptCount val="5"/>
                <c:pt idx="0">
                  <c:v>0.81</c:v>
                </c:pt>
                <c:pt idx="1">
                  <c:v>0.84</c:v>
                </c:pt>
                <c:pt idx="2">
                  <c:v>0.78</c:v>
                </c:pt>
                <c:pt idx="3">
                  <c:v>0.8</c:v>
                </c:pt>
                <c:pt idx="4">
                  <c:v>0.85</c:v>
                </c:pt>
              </c:numCache>
            </c:numRef>
          </c:val>
        </c:ser>
        <c:ser>
          <c:idx val="1"/>
          <c:order val="1"/>
          <c:tx>
            <c:strRef>
              <c:f>'التحليل '!$C$14</c:f>
              <c:strCache>
                <c:ptCount val="1"/>
                <c:pt idx="0">
                  <c:v>2017</c:v>
                </c:pt>
              </c:strCache>
            </c:strRef>
          </c:tx>
          <c:spPr>
            <a:solidFill>
              <a:sysClr val="window" lastClr="FFFFFF">
                <a:lumMod val="50000"/>
              </a:sys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'التحليل '!$A$15:$A$19</c:f>
              <c:strCache>
                <c:ptCount val="5"/>
                <c:pt idx="0">
                  <c:v>تعتبر  الاجراءات الخاصة بنظام الخدمة الذاتية واضحة وسهلة الاستخدام</c:v>
                </c:pt>
                <c:pt idx="1">
                  <c:v>يوفر نظام "الخدمة الذاتية" إجراءات الموارد البشرية  الأساسية  الخاصة بالموظف (كتقديم الاجازات، ورسائل لمن يهمه الامر ، وعرض كشوفات الراتب ..الخ) </c:v>
                </c:pt>
                <c:pt idx="2">
                  <c:v>تعتبر عملية تحميل المستندات وتقديم الوثائق في نظام الخدمة الذاتية سهلة وسريعة</c:v>
                </c:pt>
                <c:pt idx="3">
                  <c:v>الوقت المستغرق في تنفيذ اجراءات الخدمة الذاتية عبر النظام مناسب</c:v>
                </c:pt>
                <c:pt idx="4">
                  <c:v>توفر الخدمة الذاتية بأكثر من لغة (العربية والانجليزية) يساند المتعامل باستخدامه بالصورة المناسبة له</c:v>
                </c:pt>
              </c:strCache>
            </c:strRef>
          </c:cat>
          <c:val>
            <c:numRef>
              <c:f>'التحليل '!$C$15:$C$19</c:f>
              <c:numCache>
                <c:formatCode>0%</c:formatCode>
                <c:ptCount val="5"/>
                <c:pt idx="0">
                  <c:v>0.82255965292841648</c:v>
                </c:pt>
                <c:pt idx="1">
                  <c:v>0.84229934924078087</c:v>
                </c:pt>
                <c:pt idx="2">
                  <c:v>0.78611713665943606</c:v>
                </c:pt>
                <c:pt idx="3">
                  <c:v>0.79783080260303685</c:v>
                </c:pt>
                <c:pt idx="4">
                  <c:v>0.86203904555314537</c:v>
                </c:pt>
              </c:numCache>
            </c:numRef>
          </c:val>
        </c:ser>
        <c:ser>
          <c:idx val="2"/>
          <c:order val="2"/>
          <c:tx>
            <c:strRef>
              <c:f>'التحليل '!$D$14</c:f>
              <c:strCache>
                <c:ptCount val="1"/>
                <c:pt idx="0">
                  <c:v>2018</c:v>
                </c:pt>
              </c:strCache>
            </c:strRef>
          </c:tx>
          <c:spPr>
            <a:solidFill>
              <a:srgbClr val="FEB80A">
                <a:lumMod val="75000"/>
              </a:srgb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'التحليل '!$A$15:$A$19</c:f>
              <c:strCache>
                <c:ptCount val="5"/>
                <c:pt idx="0">
                  <c:v>تعتبر  الاجراءات الخاصة بنظام الخدمة الذاتية واضحة وسهلة الاستخدام</c:v>
                </c:pt>
                <c:pt idx="1">
                  <c:v>يوفر نظام "الخدمة الذاتية" إجراءات الموارد البشرية  الأساسية  الخاصة بالموظف (كتقديم الاجازات، ورسائل لمن يهمه الامر ، وعرض كشوفات الراتب ..الخ) </c:v>
                </c:pt>
                <c:pt idx="2">
                  <c:v>تعتبر عملية تحميل المستندات وتقديم الوثائق في نظام الخدمة الذاتية سهلة وسريعة</c:v>
                </c:pt>
                <c:pt idx="3">
                  <c:v>الوقت المستغرق في تنفيذ اجراءات الخدمة الذاتية عبر النظام مناسب</c:v>
                </c:pt>
                <c:pt idx="4">
                  <c:v>توفر الخدمة الذاتية بأكثر من لغة (العربية والانجليزية) يساند المتعامل باستخدامه بالصورة المناسبة له</c:v>
                </c:pt>
              </c:strCache>
            </c:strRef>
          </c:cat>
          <c:val>
            <c:numRef>
              <c:f>'التحليل '!$D$15:$D$19</c:f>
              <c:numCache>
                <c:formatCode>0%</c:formatCode>
                <c:ptCount val="5"/>
                <c:pt idx="0">
                  <c:v>0.81</c:v>
                </c:pt>
                <c:pt idx="1">
                  <c:v>0.85</c:v>
                </c:pt>
                <c:pt idx="2">
                  <c:v>0.78</c:v>
                </c:pt>
                <c:pt idx="3">
                  <c:v>0.8</c:v>
                </c:pt>
                <c:pt idx="4">
                  <c:v>0.86</c:v>
                </c:pt>
              </c:numCache>
            </c:numRef>
          </c:val>
        </c:ser>
        <c:dLbls>
          <c:showLegendKey val="0"/>
          <c:showVal val="0"/>
          <c:showCatName val="0"/>
          <c:showSerName val="0"/>
          <c:showPercent val="0"/>
          <c:showBubbleSize val="0"/>
        </c:dLbls>
        <c:gapWidth val="104"/>
        <c:overlap val="-27"/>
        <c:axId val="1817463120"/>
        <c:axId val="1817465840"/>
      </c:barChart>
      <c:catAx>
        <c:axId val="1817463120"/>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crossAx val="1817465840"/>
        <c:crosses val="autoZero"/>
        <c:auto val="1"/>
        <c:lblAlgn val="ctr"/>
        <c:lblOffset val="100"/>
        <c:noMultiLvlLbl val="0"/>
      </c:catAx>
      <c:valAx>
        <c:axId val="1817465840"/>
        <c:scaling>
          <c:orientation val="minMax"/>
          <c:min val="0.5"/>
        </c:scaling>
        <c:delete val="1"/>
        <c:axPos val="r"/>
        <c:numFmt formatCode="0%" sourceLinked="1"/>
        <c:majorTickMark val="none"/>
        <c:minorTickMark val="none"/>
        <c:tickLblPos val="nextTo"/>
        <c:crossAx val="1817463120"/>
        <c:crosses val="autoZero"/>
        <c:crossBetween val="between"/>
      </c:valAx>
      <c:spPr>
        <a:noFill/>
        <a:ln>
          <a:noFill/>
        </a:ln>
        <a:effectLst/>
      </c:spPr>
    </c:plotArea>
    <c:legend>
      <c:legendPos val="t"/>
      <c:layout>
        <c:manualLayout>
          <c:xMode val="edge"/>
          <c:yMode val="edge"/>
          <c:x val="0.41831143151025041"/>
          <c:y val="0.16050595238095239"/>
          <c:w val="0.16337704830815067"/>
          <c:h val="7.0442913385826769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legend>
    <c:plotVisOnly val="1"/>
    <c:dispBlanksAs val="gap"/>
    <c:showDLblsOverMax val="0"/>
  </c:chart>
  <c:spPr>
    <a:noFill/>
    <a:ln>
      <a:solidFill>
        <a:sysClr val="window" lastClr="FFFFFF">
          <a:lumMod val="85000"/>
        </a:sysClr>
      </a:solidFill>
    </a:ln>
    <a:effectLst/>
  </c:spPr>
  <c:txPr>
    <a:bodyPr/>
    <a:lstStyle/>
    <a:p>
      <a:pPr>
        <a:defRPr sz="1400" b="1">
          <a:solidFill>
            <a:schemeClr val="tx1"/>
          </a:solidFill>
          <a:latin typeface="Sakkal Majalla" panose="02000000000000000000" pitchFamily="2" charset="-78"/>
          <a:cs typeface="Sakkal Majalla" panose="02000000000000000000" pitchFamily="2" charset="-78"/>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700" b="1" i="0" u="none" strike="noStrike" kern="1200" spc="0" baseline="0">
                <a:solidFill>
                  <a:schemeClr val="tx1"/>
                </a:solidFill>
                <a:latin typeface="Sakkal Majalla" panose="02000000000000000000" pitchFamily="2" charset="-78"/>
                <a:ea typeface="+mn-ea"/>
                <a:cs typeface="Sakkal Majalla" panose="02000000000000000000" pitchFamily="2" charset="-78"/>
              </a:defRPr>
            </a:pPr>
            <a:r>
              <a:rPr lang="ar-AE" sz="1700"/>
              <a:t>تعتبر  الاجراءات الخاصة بنظام الخدمة الذاتية واضحة وسهلة الاستخدام</a:t>
            </a:r>
            <a:endParaRPr lang="en-US" sz="1700"/>
          </a:p>
        </c:rich>
      </c:tx>
      <c:layout/>
      <c:overlay val="0"/>
      <c:spPr>
        <a:noFill/>
        <a:ln>
          <a:noFill/>
        </a:ln>
        <a:effectLst/>
      </c:spPr>
      <c:txPr>
        <a:bodyPr rot="0" spcFirstLastPara="1" vertOverflow="ellipsis" vert="horz" wrap="square" anchor="ctr" anchorCtr="1"/>
        <a:lstStyle/>
        <a:p>
          <a:pPr>
            <a:defRPr sz="1700" b="1" i="0" u="none" strike="noStrike" kern="1200" spc="0" baseline="0">
              <a:solidFill>
                <a:schemeClr val="tx1"/>
              </a:solidFill>
              <a:latin typeface="Sakkal Majalla" panose="02000000000000000000" pitchFamily="2" charset="-78"/>
              <a:ea typeface="+mn-ea"/>
              <a:cs typeface="Sakkal Majalla" panose="02000000000000000000" pitchFamily="2" charset="-78"/>
            </a:defRPr>
          </a:pPr>
          <a:endParaRPr lang="en-US"/>
        </a:p>
      </c:txPr>
    </c:title>
    <c:autoTitleDeleted val="0"/>
    <c:plotArea>
      <c:layout/>
      <c:barChart>
        <c:barDir val="col"/>
        <c:grouping val="clustered"/>
        <c:varyColors val="0"/>
        <c:ser>
          <c:idx val="0"/>
          <c:order val="0"/>
          <c:spPr>
            <a:solidFill>
              <a:srgbClr val="FEB80A">
                <a:lumMod val="75000"/>
              </a:srgb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 الرضا العام'!$B$32:$B$36</c:f>
              <c:strCache>
                <c:ptCount val="5"/>
                <c:pt idx="0">
                  <c:v>اوافق بشدة</c:v>
                </c:pt>
                <c:pt idx="1">
                  <c:v>اوافق </c:v>
                </c:pt>
                <c:pt idx="2">
                  <c:v>محايد</c:v>
                </c:pt>
                <c:pt idx="3">
                  <c:v>لا اوافق </c:v>
                </c:pt>
                <c:pt idx="4">
                  <c:v>لا اوافق بشدة</c:v>
                </c:pt>
              </c:strCache>
            </c:strRef>
          </c:cat>
          <c:val>
            <c:numRef>
              <c:f>' الرضا العام'!$C$32:$C$36</c:f>
              <c:numCache>
                <c:formatCode>General</c:formatCode>
                <c:ptCount val="5"/>
                <c:pt idx="0">
                  <c:v>229</c:v>
                </c:pt>
                <c:pt idx="1">
                  <c:v>337</c:v>
                </c:pt>
                <c:pt idx="2">
                  <c:v>66</c:v>
                </c:pt>
                <c:pt idx="3">
                  <c:v>39</c:v>
                </c:pt>
                <c:pt idx="4">
                  <c:v>13</c:v>
                </c:pt>
              </c:numCache>
            </c:numRef>
          </c:val>
        </c:ser>
        <c:dLbls>
          <c:showLegendKey val="0"/>
          <c:showVal val="0"/>
          <c:showCatName val="0"/>
          <c:showSerName val="0"/>
          <c:showPercent val="0"/>
          <c:showBubbleSize val="0"/>
        </c:dLbls>
        <c:gapWidth val="79"/>
        <c:overlap val="-16"/>
        <c:axId val="1817466384"/>
        <c:axId val="1817464208"/>
      </c:barChart>
      <c:catAx>
        <c:axId val="1817466384"/>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crossAx val="1817464208"/>
        <c:crosses val="autoZero"/>
        <c:auto val="1"/>
        <c:lblAlgn val="ctr"/>
        <c:lblOffset val="100"/>
        <c:noMultiLvlLbl val="0"/>
      </c:catAx>
      <c:valAx>
        <c:axId val="1817464208"/>
        <c:scaling>
          <c:orientation val="minMax"/>
        </c:scaling>
        <c:delete val="1"/>
        <c:axPos val="r"/>
        <c:numFmt formatCode="General" sourceLinked="1"/>
        <c:majorTickMark val="none"/>
        <c:minorTickMark val="none"/>
        <c:tickLblPos val="nextTo"/>
        <c:crossAx val="1817466384"/>
        <c:crosses val="autoZero"/>
        <c:crossBetween val="between"/>
      </c:valAx>
      <c:spPr>
        <a:noFill/>
        <a:ln>
          <a:noFill/>
        </a:ln>
        <a:effectLst/>
      </c:spPr>
    </c:plotArea>
    <c:plotVisOnly val="1"/>
    <c:dispBlanksAs val="gap"/>
    <c:showDLblsOverMax val="0"/>
  </c:chart>
  <c:spPr>
    <a:noFill/>
    <a:ln>
      <a:solidFill>
        <a:sysClr val="window" lastClr="FFFFFF">
          <a:lumMod val="85000"/>
        </a:sysClr>
      </a:solidFill>
    </a:ln>
    <a:effectLst/>
  </c:spPr>
  <c:txPr>
    <a:bodyPr/>
    <a:lstStyle/>
    <a:p>
      <a:pPr>
        <a:defRPr sz="1600" b="1">
          <a:solidFill>
            <a:schemeClr val="tx1"/>
          </a:solidFill>
          <a:latin typeface="Sakkal Majalla" panose="02000000000000000000" pitchFamily="2" charset="-78"/>
          <a:cs typeface="Sakkal Majalla" panose="02000000000000000000" pitchFamily="2" charset="-78"/>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rtl="1">
              <a:defRPr sz="1700" b="1" i="0" u="none" strike="noStrike" kern="1200" spc="0" baseline="0">
                <a:solidFill>
                  <a:schemeClr val="tx1"/>
                </a:solidFill>
                <a:latin typeface="Sakkal Majalla" panose="02000000000000000000" pitchFamily="2" charset="-78"/>
                <a:ea typeface="+mn-ea"/>
                <a:cs typeface="Sakkal Majalla" panose="02000000000000000000" pitchFamily="2" charset="-78"/>
              </a:defRPr>
            </a:pPr>
            <a:r>
              <a:rPr lang="ar-AE" sz="1700"/>
              <a:t>يوفر نظام "الخدمة الذاتية" إجراءات الموارد البشرية  الأساسية  الخاصة بالموظف (كتقديم الاجازات، ورسائل لمن يهمه الامر ، وعرض كشوفات الراتب ..الخ) </a:t>
            </a:r>
            <a:endParaRPr lang="en-US" sz="1700"/>
          </a:p>
        </c:rich>
      </c:tx>
      <c:layout/>
      <c:overlay val="0"/>
      <c:spPr>
        <a:noFill/>
        <a:ln>
          <a:noFill/>
        </a:ln>
        <a:effectLst/>
      </c:spPr>
      <c:txPr>
        <a:bodyPr rot="0" spcFirstLastPara="1" vertOverflow="ellipsis" vert="horz" wrap="square" anchor="ctr" anchorCtr="1"/>
        <a:lstStyle/>
        <a:p>
          <a:pPr rtl="1">
            <a:defRPr sz="1700" b="1" i="0" u="none" strike="noStrike" kern="1200" spc="0" baseline="0">
              <a:solidFill>
                <a:schemeClr val="tx1"/>
              </a:solidFill>
              <a:latin typeface="Sakkal Majalla" panose="02000000000000000000" pitchFamily="2" charset="-78"/>
              <a:ea typeface="+mn-ea"/>
              <a:cs typeface="Sakkal Majalla" panose="02000000000000000000" pitchFamily="2" charset="-78"/>
            </a:defRPr>
          </a:pPr>
          <a:endParaRPr lang="en-US"/>
        </a:p>
      </c:txPr>
    </c:title>
    <c:autoTitleDeleted val="0"/>
    <c:plotArea>
      <c:layout/>
      <c:barChart>
        <c:barDir val="col"/>
        <c:grouping val="clustered"/>
        <c:varyColors val="0"/>
        <c:ser>
          <c:idx val="0"/>
          <c:order val="0"/>
          <c:spPr>
            <a:solidFill>
              <a:srgbClr val="FEB80A">
                <a:lumMod val="75000"/>
              </a:srgb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 الرضا العام'!$B$40:$B$44</c:f>
              <c:strCache>
                <c:ptCount val="5"/>
                <c:pt idx="0">
                  <c:v>اوافق بشدة</c:v>
                </c:pt>
                <c:pt idx="1">
                  <c:v>اوافق </c:v>
                </c:pt>
                <c:pt idx="2">
                  <c:v>محايد</c:v>
                </c:pt>
                <c:pt idx="3">
                  <c:v>لا اوافق </c:v>
                </c:pt>
                <c:pt idx="4">
                  <c:v>لا اوافق بشدة</c:v>
                </c:pt>
              </c:strCache>
            </c:strRef>
          </c:cat>
          <c:val>
            <c:numRef>
              <c:f>' الرضا العام'!$C$40:$C$44</c:f>
              <c:numCache>
                <c:formatCode>General</c:formatCode>
                <c:ptCount val="5"/>
                <c:pt idx="0">
                  <c:v>281</c:v>
                </c:pt>
                <c:pt idx="1">
                  <c:v>335</c:v>
                </c:pt>
                <c:pt idx="2">
                  <c:v>44</c:v>
                </c:pt>
                <c:pt idx="3">
                  <c:v>16</c:v>
                </c:pt>
                <c:pt idx="4">
                  <c:v>8</c:v>
                </c:pt>
              </c:numCache>
            </c:numRef>
          </c:val>
        </c:ser>
        <c:dLbls>
          <c:showLegendKey val="0"/>
          <c:showVal val="0"/>
          <c:showCatName val="0"/>
          <c:showSerName val="0"/>
          <c:showPercent val="0"/>
          <c:showBubbleSize val="0"/>
        </c:dLbls>
        <c:gapWidth val="79"/>
        <c:overlap val="-16"/>
        <c:axId val="1817466928"/>
        <c:axId val="1817459856"/>
      </c:barChart>
      <c:catAx>
        <c:axId val="1817466928"/>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crossAx val="1817459856"/>
        <c:crosses val="autoZero"/>
        <c:auto val="1"/>
        <c:lblAlgn val="ctr"/>
        <c:lblOffset val="100"/>
        <c:noMultiLvlLbl val="0"/>
      </c:catAx>
      <c:valAx>
        <c:axId val="1817459856"/>
        <c:scaling>
          <c:orientation val="minMax"/>
        </c:scaling>
        <c:delete val="1"/>
        <c:axPos val="r"/>
        <c:numFmt formatCode="General" sourceLinked="1"/>
        <c:majorTickMark val="none"/>
        <c:minorTickMark val="none"/>
        <c:tickLblPos val="nextTo"/>
        <c:crossAx val="1817466928"/>
        <c:crosses val="autoZero"/>
        <c:crossBetween val="between"/>
      </c:valAx>
      <c:spPr>
        <a:noFill/>
        <a:ln>
          <a:noFill/>
        </a:ln>
        <a:effectLst/>
      </c:spPr>
    </c:plotArea>
    <c:plotVisOnly val="1"/>
    <c:dispBlanksAs val="gap"/>
    <c:showDLblsOverMax val="0"/>
  </c:chart>
  <c:spPr>
    <a:noFill/>
    <a:ln>
      <a:solidFill>
        <a:sysClr val="window" lastClr="FFFFFF">
          <a:lumMod val="85000"/>
        </a:sysClr>
      </a:solidFill>
    </a:ln>
    <a:effectLst/>
  </c:spPr>
  <c:txPr>
    <a:bodyPr/>
    <a:lstStyle/>
    <a:p>
      <a:pPr>
        <a:defRPr sz="1600" b="1">
          <a:solidFill>
            <a:schemeClr val="tx1"/>
          </a:solidFill>
          <a:latin typeface="Sakkal Majalla" panose="02000000000000000000" pitchFamily="2" charset="-78"/>
          <a:cs typeface="Sakkal Majalla" panose="02000000000000000000" pitchFamily="2" charset="-78"/>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700" b="1" i="0" u="none" strike="noStrike" kern="1200" spc="0" baseline="0">
                <a:solidFill>
                  <a:schemeClr val="tx1"/>
                </a:solidFill>
                <a:latin typeface="Sakkal Majalla" panose="02000000000000000000" pitchFamily="2" charset="-78"/>
                <a:ea typeface="+mn-ea"/>
                <a:cs typeface="Sakkal Majalla" panose="02000000000000000000" pitchFamily="2" charset="-78"/>
              </a:defRPr>
            </a:pPr>
            <a:r>
              <a:rPr lang="ar-AE" sz="1700"/>
              <a:t>تعتبر عملية تحميل المستندات وتقديم الوثائق في نظام الخدمة الذاتية سهلة وسريعة</a:t>
            </a:r>
            <a:endParaRPr lang="en-US" sz="1700"/>
          </a:p>
        </c:rich>
      </c:tx>
      <c:layout/>
      <c:overlay val="0"/>
      <c:spPr>
        <a:noFill/>
        <a:ln>
          <a:noFill/>
        </a:ln>
        <a:effectLst/>
      </c:spPr>
      <c:txPr>
        <a:bodyPr rot="0" spcFirstLastPara="1" vertOverflow="ellipsis" vert="horz" wrap="square" anchor="ctr" anchorCtr="1"/>
        <a:lstStyle/>
        <a:p>
          <a:pPr>
            <a:defRPr sz="1700" b="1" i="0" u="none" strike="noStrike" kern="1200" spc="0" baseline="0">
              <a:solidFill>
                <a:schemeClr val="tx1"/>
              </a:solidFill>
              <a:latin typeface="Sakkal Majalla" panose="02000000000000000000" pitchFamily="2" charset="-78"/>
              <a:ea typeface="+mn-ea"/>
              <a:cs typeface="Sakkal Majalla" panose="02000000000000000000" pitchFamily="2" charset="-78"/>
            </a:defRPr>
          </a:pPr>
          <a:endParaRPr lang="en-US"/>
        </a:p>
      </c:txPr>
    </c:title>
    <c:autoTitleDeleted val="0"/>
    <c:plotArea>
      <c:layout/>
      <c:barChart>
        <c:barDir val="col"/>
        <c:grouping val="clustered"/>
        <c:varyColors val="0"/>
        <c:ser>
          <c:idx val="0"/>
          <c:order val="0"/>
          <c:spPr>
            <a:solidFill>
              <a:srgbClr val="FEB80A">
                <a:lumMod val="75000"/>
              </a:srgb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 الرضا العام'!$B$48:$B$52</c:f>
              <c:strCache>
                <c:ptCount val="5"/>
                <c:pt idx="0">
                  <c:v>اوافق بشدة</c:v>
                </c:pt>
                <c:pt idx="1">
                  <c:v>اوافق </c:v>
                </c:pt>
                <c:pt idx="2">
                  <c:v>محايد</c:v>
                </c:pt>
                <c:pt idx="3">
                  <c:v>لا اوافق </c:v>
                </c:pt>
                <c:pt idx="4">
                  <c:v>لا اوافق بشدة</c:v>
                </c:pt>
              </c:strCache>
            </c:strRef>
          </c:cat>
          <c:val>
            <c:numRef>
              <c:f>' الرضا العام'!$C$48:$C$52</c:f>
              <c:numCache>
                <c:formatCode>General</c:formatCode>
                <c:ptCount val="5"/>
                <c:pt idx="0">
                  <c:v>201</c:v>
                </c:pt>
                <c:pt idx="1">
                  <c:v>320</c:v>
                </c:pt>
                <c:pt idx="2">
                  <c:v>85</c:v>
                </c:pt>
                <c:pt idx="3">
                  <c:v>58</c:v>
                </c:pt>
                <c:pt idx="4">
                  <c:v>20</c:v>
                </c:pt>
              </c:numCache>
            </c:numRef>
          </c:val>
        </c:ser>
        <c:dLbls>
          <c:showLegendKey val="0"/>
          <c:showVal val="0"/>
          <c:showCatName val="0"/>
          <c:showSerName val="0"/>
          <c:showPercent val="0"/>
          <c:showBubbleSize val="0"/>
        </c:dLbls>
        <c:gapWidth val="96"/>
        <c:overlap val="-63"/>
        <c:axId val="1817462576"/>
        <c:axId val="1817460400"/>
      </c:barChart>
      <c:catAx>
        <c:axId val="181746257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crossAx val="1817460400"/>
        <c:crosses val="autoZero"/>
        <c:auto val="1"/>
        <c:lblAlgn val="ctr"/>
        <c:lblOffset val="100"/>
        <c:noMultiLvlLbl val="0"/>
      </c:catAx>
      <c:valAx>
        <c:axId val="1817460400"/>
        <c:scaling>
          <c:orientation val="minMax"/>
        </c:scaling>
        <c:delete val="1"/>
        <c:axPos val="r"/>
        <c:numFmt formatCode="General" sourceLinked="1"/>
        <c:majorTickMark val="none"/>
        <c:minorTickMark val="none"/>
        <c:tickLblPos val="nextTo"/>
        <c:crossAx val="1817462576"/>
        <c:crosses val="autoZero"/>
        <c:crossBetween val="between"/>
      </c:valAx>
      <c:spPr>
        <a:noFill/>
        <a:ln>
          <a:noFill/>
        </a:ln>
        <a:effectLst/>
      </c:spPr>
    </c:plotArea>
    <c:plotVisOnly val="1"/>
    <c:dispBlanksAs val="gap"/>
    <c:showDLblsOverMax val="0"/>
  </c:chart>
  <c:spPr>
    <a:noFill/>
    <a:ln>
      <a:solidFill>
        <a:sysClr val="window" lastClr="FFFFFF">
          <a:lumMod val="85000"/>
        </a:sysClr>
      </a:solidFill>
    </a:ln>
    <a:effectLst/>
  </c:spPr>
  <c:txPr>
    <a:bodyPr/>
    <a:lstStyle/>
    <a:p>
      <a:pPr>
        <a:defRPr sz="1400" b="1">
          <a:solidFill>
            <a:schemeClr val="tx1"/>
          </a:solidFill>
          <a:latin typeface="Sakkal Majalla" panose="02000000000000000000" pitchFamily="2" charset="-78"/>
          <a:cs typeface="Sakkal Majalla" panose="02000000000000000000" pitchFamily="2" charset="-78"/>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700" b="1" i="0" u="none" strike="noStrike" kern="1200" spc="0" baseline="0">
                <a:solidFill>
                  <a:schemeClr val="tx1"/>
                </a:solidFill>
                <a:latin typeface="Sakkal Majalla" panose="02000000000000000000" pitchFamily="2" charset="-78"/>
                <a:ea typeface="+mn-ea"/>
                <a:cs typeface="Sakkal Majalla" panose="02000000000000000000" pitchFamily="2" charset="-78"/>
              </a:defRPr>
            </a:pPr>
            <a:r>
              <a:rPr lang="ar-AE" sz="1700"/>
              <a:t>الوقت المستغرق في تنفيذ اجراءات الخدمة الذاتية عبر النظام مناسب</a:t>
            </a:r>
            <a:endParaRPr lang="en-US" sz="1700"/>
          </a:p>
        </c:rich>
      </c:tx>
      <c:layout/>
      <c:overlay val="0"/>
      <c:spPr>
        <a:noFill/>
        <a:ln>
          <a:noFill/>
        </a:ln>
        <a:effectLst/>
      </c:spPr>
      <c:txPr>
        <a:bodyPr rot="0" spcFirstLastPara="1" vertOverflow="ellipsis" vert="horz" wrap="square" anchor="ctr" anchorCtr="1"/>
        <a:lstStyle/>
        <a:p>
          <a:pPr>
            <a:defRPr sz="1700" b="1" i="0" u="none" strike="noStrike" kern="1200" spc="0" baseline="0">
              <a:solidFill>
                <a:schemeClr val="tx1"/>
              </a:solidFill>
              <a:latin typeface="Sakkal Majalla" panose="02000000000000000000" pitchFamily="2" charset="-78"/>
              <a:ea typeface="+mn-ea"/>
              <a:cs typeface="Sakkal Majalla" panose="02000000000000000000" pitchFamily="2" charset="-78"/>
            </a:defRPr>
          </a:pPr>
          <a:endParaRPr lang="en-US"/>
        </a:p>
      </c:txPr>
    </c:title>
    <c:autoTitleDeleted val="0"/>
    <c:plotArea>
      <c:layout/>
      <c:barChart>
        <c:barDir val="col"/>
        <c:grouping val="clustered"/>
        <c:varyColors val="0"/>
        <c:ser>
          <c:idx val="0"/>
          <c:order val="0"/>
          <c:spPr>
            <a:solidFill>
              <a:srgbClr val="FEB80A">
                <a:lumMod val="75000"/>
              </a:srgb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 الرضا العام'!$B$56:$B$60</c:f>
              <c:strCache>
                <c:ptCount val="5"/>
                <c:pt idx="0">
                  <c:v>اوافق بشدة</c:v>
                </c:pt>
                <c:pt idx="1">
                  <c:v>اوافق </c:v>
                </c:pt>
                <c:pt idx="2">
                  <c:v>محايد</c:v>
                </c:pt>
                <c:pt idx="3">
                  <c:v>لا اوافق </c:v>
                </c:pt>
                <c:pt idx="4">
                  <c:v>لا اوافق بشدة</c:v>
                </c:pt>
              </c:strCache>
            </c:strRef>
          </c:cat>
          <c:val>
            <c:numRef>
              <c:f>' الرضا العام'!$C$56:$C$60</c:f>
              <c:numCache>
                <c:formatCode>General</c:formatCode>
                <c:ptCount val="5"/>
                <c:pt idx="0">
                  <c:v>207</c:v>
                </c:pt>
                <c:pt idx="1">
                  <c:v>352</c:v>
                </c:pt>
                <c:pt idx="2">
                  <c:v>75</c:v>
                </c:pt>
                <c:pt idx="3">
                  <c:v>33</c:v>
                </c:pt>
                <c:pt idx="4">
                  <c:v>17</c:v>
                </c:pt>
              </c:numCache>
            </c:numRef>
          </c:val>
        </c:ser>
        <c:dLbls>
          <c:showLegendKey val="0"/>
          <c:showVal val="0"/>
          <c:showCatName val="0"/>
          <c:showSerName val="0"/>
          <c:showPercent val="0"/>
          <c:showBubbleSize val="0"/>
        </c:dLbls>
        <c:gapWidth val="96"/>
        <c:overlap val="-27"/>
        <c:axId val="1817456048"/>
        <c:axId val="1817463664"/>
      </c:barChart>
      <c:catAx>
        <c:axId val="1817456048"/>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crossAx val="1817463664"/>
        <c:crosses val="autoZero"/>
        <c:auto val="1"/>
        <c:lblAlgn val="ctr"/>
        <c:lblOffset val="100"/>
        <c:noMultiLvlLbl val="0"/>
      </c:catAx>
      <c:valAx>
        <c:axId val="1817463664"/>
        <c:scaling>
          <c:orientation val="minMax"/>
        </c:scaling>
        <c:delete val="1"/>
        <c:axPos val="r"/>
        <c:numFmt formatCode="General" sourceLinked="1"/>
        <c:majorTickMark val="none"/>
        <c:minorTickMark val="none"/>
        <c:tickLblPos val="nextTo"/>
        <c:crossAx val="1817456048"/>
        <c:crosses val="autoZero"/>
        <c:crossBetween val="between"/>
      </c:valAx>
      <c:spPr>
        <a:noFill/>
        <a:ln>
          <a:noFill/>
        </a:ln>
        <a:effectLst/>
      </c:spPr>
    </c:plotArea>
    <c:plotVisOnly val="1"/>
    <c:dispBlanksAs val="gap"/>
    <c:showDLblsOverMax val="0"/>
  </c:chart>
  <c:spPr>
    <a:noFill/>
    <a:ln>
      <a:solidFill>
        <a:sysClr val="window" lastClr="FFFFFF">
          <a:lumMod val="85000"/>
        </a:sysClr>
      </a:solidFill>
    </a:ln>
    <a:effectLst/>
  </c:spPr>
  <c:txPr>
    <a:bodyPr/>
    <a:lstStyle/>
    <a:p>
      <a:pPr>
        <a:defRPr sz="1400" b="1">
          <a:solidFill>
            <a:schemeClr val="tx1"/>
          </a:solidFill>
          <a:latin typeface="Sakkal Majalla" panose="02000000000000000000" pitchFamily="2" charset="-78"/>
          <a:cs typeface="Sakkal Majalla" panose="02000000000000000000" pitchFamily="2" charset="-78"/>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rtl="1">
              <a:defRPr sz="1700" b="1" i="0" u="none" strike="noStrike" kern="1200" spc="0" baseline="0">
                <a:solidFill>
                  <a:schemeClr val="tx1"/>
                </a:solidFill>
                <a:latin typeface="Sakkal Majalla" panose="02000000000000000000" pitchFamily="2" charset="-78"/>
                <a:ea typeface="+mn-ea"/>
                <a:cs typeface="Sakkal Majalla" panose="02000000000000000000" pitchFamily="2" charset="-78"/>
              </a:defRPr>
            </a:pPr>
            <a:r>
              <a:rPr lang="ar-AE" sz="1700"/>
              <a:t>توفر الخدمة الذاتية بأكثر من لغة (العربية والانجليزية) يساند المتعامل باستخدامه بالصورة المناسبة له</a:t>
            </a:r>
            <a:endParaRPr lang="en-US" sz="1700"/>
          </a:p>
        </c:rich>
      </c:tx>
      <c:layout/>
      <c:overlay val="0"/>
      <c:spPr>
        <a:noFill/>
        <a:ln>
          <a:noFill/>
        </a:ln>
        <a:effectLst/>
      </c:spPr>
      <c:txPr>
        <a:bodyPr rot="0" spcFirstLastPara="1" vertOverflow="ellipsis" vert="horz" wrap="square" anchor="ctr" anchorCtr="1"/>
        <a:lstStyle/>
        <a:p>
          <a:pPr rtl="1">
            <a:defRPr sz="1700" b="1" i="0" u="none" strike="noStrike" kern="1200" spc="0" baseline="0">
              <a:solidFill>
                <a:schemeClr val="tx1"/>
              </a:solidFill>
              <a:latin typeface="Sakkal Majalla" panose="02000000000000000000" pitchFamily="2" charset="-78"/>
              <a:ea typeface="+mn-ea"/>
              <a:cs typeface="Sakkal Majalla" panose="02000000000000000000" pitchFamily="2" charset="-78"/>
            </a:defRPr>
          </a:pPr>
          <a:endParaRPr lang="en-US"/>
        </a:p>
      </c:txPr>
    </c:title>
    <c:autoTitleDeleted val="0"/>
    <c:plotArea>
      <c:layout/>
      <c:barChart>
        <c:barDir val="col"/>
        <c:grouping val="clustered"/>
        <c:varyColors val="0"/>
        <c:ser>
          <c:idx val="0"/>
          <c:order val="0"/>
          <c:spPr>
            <a:solidFill>
              <a:srgbClr val="FEB80A">
                <a:lumMod val="75000"/>
              </a:srgb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 الرضا العام'!$B$64:$B$68</c:f>
              <c:strCache>
                <c:ptCount val="5"/>
                <c:pt idx="0">
                  <c:v>اوافق بشدة</c:v>
                </c:pt>
                <c:pt idx="1">
                  <c:v>اوافق </c:v>
                </c:pt>
                <c:pt idx="2">
                  <c:v>محايد</c:v>
                </c:pt>
                <c:pt idx="3">
                  <c:v>لا اوافق </c:v>
                </c:pt>
                <c:pt idx="4">
                  <c:v>لا اوافق بشدة</c:v>
                </c:pt>
              </c:strCache>
            </c:strRef>
          </c:cat>
          <c:val>
            <c:numRef>
              <c:f>' الرضا العام'!$C$64:$C$68</c:f>
              <c:numCache>
                <c:formatCode>General</c:formatCode>
                <c:ptCount val="5"/>
                <c:pt idx="0">
                  <c:v>289</c:v>
                </c:pt>
                <c:pt idx="1">
                  <c:v>340</c:v>
                </c:pt>
                <c:pt idx="2">
                  <c:v>34</c:v>
                </c:pt>
                <c:pt idx="3">
                  <c:v>13</c:v>
                </c:pt>
                <c:pt idx="4">
                  <c:v>8</c:v>
                </c:pt>
              </c:numCache>
            </c:numRef>
          </c:val>
        </c:ser>
        <c:dLbls>
          <c:showLegendKey val="0"/>
          <c:showVal val="0"/>
          <c:showCatName val="0"/>
          <c:showSerName val="0"/>
          <c:showPercent val="0"/>
          <c:showBubbleSize val="0"/>
        </c:dLbls>
        <c:gapWidth val="96"/>
        <c:overlap val="-27"/>
        <c:axId val="1817461488"/>
        <c:axId val="1817460944"/>
      </c:barChart>
      <c:catAx>
        <c:axId val="1817461488"/>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crossAx val="1817460944"/>
        <c:crosses val="autoZero"/>
        <c:auto val="1"/>
        <c:lblAlgn val="ctr"/>
        <c:lblOffset val="100"/>
        <c:noMultiLvlLbl val="0"/>
      </c:catAx>
      <c:valAx>
        <c:axId val="1817460944"/>
        <c:scaling>
          <c:orientation val="minMax"/>
        </c:scaling>
        <c:delete val="1"/>
        <c:axPos val="r"/>
        <c:numFmt formatCode="General" sourceLinked="1"/>
        <c:majorTickMark val="none"/>
        <c:minorTickMark val="none"/>
        <c:tickLblPos val="nextTo"/>
        <c:crossAx val="1817461488"/>
        <c:crosses val="autoZero"/>
        <c:crossBetween val="between"/>
      </c:valAx>
      <c:spPr>
        <a:noFill/>
        <a:ln>
          <a:noFill/>
        </a:ln>
        <a:effectLst/>
      </c:spPr>
    </c:plotArea>
    <c:plotVisOnly val="1"/>
    <c:dispBlanksAs val="gap"/>
    <c:showDLblsOverMax val="0"/>
  </c:chart>
  <c:spPr>
    <a:noFill/>
    <a:ln>
      <a:solidFill>
        <a:sysClr val="window" lastClr="FFFFFF">
          <a:lumMod val="85000"/>
        </a:sysClr>
      </a:solidFill>
    </a:ln>
    <a:effectLst/>
  </c:spPr>
  <c:txPr>
    <a:bodyPr/>
    <a:lstStyle/>
    <a:p>
      <a:pPr>
        <a:defRPr sz="1400" b="1">
          <a:solidFill>
            <a:schemeClr val="tx1"/>
          </a:solidFill>
          <a:latin typeface="Sakkal Majalla" panose="02000000000000000000" pitchFamily="2" charset="-78"/>
          <a:cs typeface="Sakkal Majalla" panose="02000000000000000000" pitchFamily="2" charset="-78"/>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1" i="0" u="none" strike="noStrike" kern="1200" spc="0" baseline="0">
                <a:solidFill>
                  <a:schemeClr val="tx1"/>
                </a:solidFill>
                <a:latin typeface="Sakkal Majalla" panose="02000000000000000000" pitchFamily="2" charset="-78"/>
                <a:ea typeface="+mn-ea"/>
                <a:cs typeface="Sakkal Majalla" panose="02000000000000000000" pitchFamily="2" charset="-78"/>
              </a:defRPr>
            </a:pPr>
            <a:r>
              <a:rPr lang="ar-AE" dirty="0"/>
              <a:t>قمت بالتدرب على </a:t>
            </a:r>
            <a:r>
              <a:rPr lang="ar-AE" dirty="0" smtClean="0"/>
              <a:t>نظام الخدمة الذاتية</a:t>
            </a:r>
            <a:r>
              <a:rPr lang="ar-AE" baseline="0" dirty="0" smtClean="0"/>
              <a:t> المقدم من </a:t>
            </a:r>
            <a:r>
              <a:rPr lang="ar-AE" dirty="0" smtClean="0"/>
              <a:t>قبل </a:t>
            </a:r>
            <a:r>
              <a:rPr lang="ar-AE" dirty="0"/>
              <a:t>الهيئة</a:t>
            </a:r>
            <a:endParaRPr lang="en-US" dirty="0"/>
          </a:p>
        </c:rich>
      </c:tx>
      <c:layout/>
      <c:overlay val="0"/>
      <c:spPr>
        <a:noFill/>
        <a:ln>
          <a:noFill/>
        </a:ln>
        <a:effectLst/>
      </c:spPr>
      <c:txPr>
        <a:bodyPr rot="0" spcFirstLastPara="1" vertOverflow="ellipsis" vert="horz" wrap="square" anchor="ctr" anchorCtr="1"/>
        <a:lstStyle/>
        <a:p>
          <a:pPr>
            <a:defRPr sz="1920" b="1" i="0" u="none" strike="noStrike" kern="1200" spc="0" baseline="0">
              <a:solidFill>
                <a:schemeClr val="tx1"/>
              </a:solidFill>
              <a:latin typeface="Sakkal Majalla" panose="02000000000000000000" pitchFamily="2" charset="-78"/>
              <a:ea typeface="+mn-ea"/>
              <a:cs typeface="Sakkal Majalla" panose="02000000000000000000" pitchFamily="2" charset="-78"/>
            </a:defRPr>
          </a:pPr>
          <a:endParaRPr lang="en-US"/>
        </a:p>
      </c:txPr>
    </c:title>
    <c:autoTitleDeleted val="0"/>
    <c:plotArea>
      <c:layout/>
      <c:doughnutChart>
        <c:varyColors val="1"/>
        <c:ser>
          <c:idx val="0"/>
          <c:order val="0"/>
          <c:spPr>
            <a:solidFill>
              <a:srgbClr val="AC8332"/>
            </a:solidFill>
          </c:spPr>
          <c:dPt>
            <c:idx val="0"/>
            <c:bubble3D val="0"/>
            <c:spPr>
              <a:solidFill>
                <a:srgbClr val="FEB80A">
                  <a:lumMod val="75000"/>
                </a:srgbClr>
              </a:solidFill>
              <a:ln w="19050">
                <a:solidFill>
                  <a:schemeClr val="lt1"/>
                </a:solidFill>
              </a:ln>
              <a:effectLst/>
            </c:spPr>
          </c:dPt>
          <c:dPt>
            <c:idx val="1"/>
            <c:bubble3D val="0"/>
            <c:spPr>
              <a:solidFill>
                <a:sysClr val="window" lastClr="FFFFFF">
                  <a:lumMod val="65000"/>
                </a:sysClr>
              </a:solidFill>
              <a:ln w="19050">
                <a:solidFill>
                  <a:sysClr val="window" lastClr="FFFFFF">
                    <a:lumMod val="85000"/>
                  </a:sysClr>
                </a:solidFill>
              </a:ln>
              <a:effectLst/>
            </c:spPr>
          </c:dPt>
          <c:dLbls>
            <c:dLbl>
              <c:idx val="0"/>
              <c:layout>
                <c:manualLayout>
                  <c:x val="-0.13020284532517107"/>
                  <c:y val="2.0661157024793389E-2"/>
                </c:manualLayout>
              </c:layout>
              <c:showLegendKey val="0"/>
              <c:showVal val="1"/>
              <c:showCatName val="1"/>
              <c:showSerName val="0"/>
              <c:showPercent val="1"/>
              <c:showBubbleSize val="0"/>
              <c:separator>
</c:separator>
              <c:extLst>
                <c:ext xmlns:c15="http://schemas.microsoft.com/office/drawing/2012/chart" uri="{CE6537A1-D6FC-4f65-9D91-7224C49458BB}">
                  <c15:layout/>
                </c:ext>
              </c:extLst>
            </c:dLbl>
            <c:dLbl>
              <c:idx val="1"/>
              <c:layout>
                <c:manualLayout>
                  <c:x val="0.14756322470186053"/>
                  <c:y val="-8.2644628099173556E-2"/>
                </c:manualLayout>
              </c:layout>
              <c:showLegendKey val="0"/>
              <c:showVal val="1"/>
              <c:showCatName val="1"/>
              <c:showSerName val="0"/>
              <c:showPercent val="1"/>
              <c:showBubbleSize val="0"/>
              <c:separator>
</c:separator>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 الرضا العام'!$B$90:$B$91</c:f>
              <c:strCache>
                <c:ptCount val="2"/>
                <c:pt idx="0">
                  <c:v>نعم</c:v>
                </c:pt>
                <c:pt idx="1">
                  <c:v>لا</c:v>
                </c:pt>
              </c:strCache>
            </c:strRef>
          </c:cat>
          <c:val>
            <c:numRef>
              <c:f>' الرضا العام'!$C$90:$C$91</c:f>
              <c:numCache>
                <c:formatCode>General</c:formatCode>
                <c:ptCount val="2"/>
                <c:pt idx="0" formatCode="0">
                  <c:v>274</c:v>
                </c:pt>
                <c:pt idx="1">
                  <c:v>410</c:v>
                </c:pt>
              </c:numCache>
            </c:numRef>
          </c:val>
        </c:ser>
        <c:dLbls>
          <c:showLegendKey val="0"/>
          <c:showVal val="0"/>
          <c:showCatName val="0"/>
          <c:showSerName val="0"/>
          <c:showPercent val="0"/>
          <c:showBubbleSize val="0"/>
          <c:showLeaderLines val="0"/>
        </c:dLbls>
        <c:firstSliceAng val="216"/>
        <c:holeSize val="50"/>
      </c:doughnutChart>
      <c:spPr>
        <a:noFill/>
        <a:ln>
          <a:noFill/>
        </a:ln>
        <a:effectLst/>
      </c:spPr>
    </c:plotArea>
    <c:plotVisOnly val="1"/>
    <c:dispBlanksAs val="gap"/>
    <c:showDLblsOverMax val="0"/>
  </c:chart>
  <c:spPr>
    <a:noFill/>
    <a:ln>
      <a:solidFill>
        <a:sysClr val="window" lastClr="FFFFFF">
          <a:lumMod val="85000"/>
        </a:sysClr>
      </a:solidFill>
    </a:ln>
    <a:effectLst/>
  </c:spPr>
  <c:txPr>
    <a:bodyPr/>
    <a:lstStyle/>
    <a:p>
      <a:pPr>
        <a:defRPr sz="1600" b="1">
          <a:solidFill>
            <a:schemeClr val="tx1"/>
          </a:solidFill>
          <a:latin typeface="Sakkal Majalla" panose="02000000000000000000" pitchFamily="2" charset="-78"/>
          <a:cs typeface="Sakkal Majalla" panose="02000000000000000000" pitchFamily="2" charset="-78"/>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Sakkal Majalla" panose="02000000000000000000" pitchFamily="2" charset="-78"/>
                <a:ea typeface="+mn-ea"/>
                <a:cs typeface="Sakkal Majalla" panose="02000000000000000000" pitchFamily="2" charset="-78"/>
              </a:defRPr>
            </a:pPr>
            <a:r>
              <a:rPr lang="ar-AE" sz="2000"/>
              <a:t>فئة المتعامل</a:t>
            </a:r>
            <a:endParaRPr lang="en-US" sz="2000"/>
          </a:p>
        </c:rich>
      </c:tx>
      <c:layout>
        <c:manualLayout>
          <c:xMode val="edge"/>
          <c:yMode val="edge"/>
          <c:x val="0.38021262092987135"/>
          <c:y val="6.9660255415712663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Sakkal Majalla" panose="02000000000000000000" pitchFamily="2" charset="-78"/>
              <a:ea typeface="+mn-ea"/>
              <a:cs typeface="Sakkal Majalla" panose="02000000000000000000" pitchFamily="2" charset="-78"/>
            </a:defRPr>
          </a:pPr>
          <a:endParaRPr lang="en-US"/>
        </a:p>
      </c:txPr>
    </c:title>
    <c:autoTitleDeleted val="0"/>
    <c:plotArea>
      <c:layout>
        <c:manualLayout>
          <c:layoutTarget val="inner"/>
          <c:xMode val="edge"/>
          <c:yMode val="edge"/>
          <c:x val="0.23432339237762512"/>
          <c:y val="0.29246128200989296"/>
          <c:w val="0.52625437445319334"/>
          <c:h val="0.56140008250547857"/>
        </c:manualLayout>
      </c:layout>
      <c:doughnutChart>
        <c:varyColors val="1"/>
        <c:ser>
          <c:idx val="0"/>
          <c:order val="0"/>
          <c:spPr>
            <a:solidFill>
              <a:schemeClr val="accent3">
                <a:lumMod val="75000"/>
              </a:schemeClr>
            </a:solidFill>
          </c:spPr>
          <c:dPt>
            <c:idx val="0"/>
            <c:bubble3D val="0"/>
            <c:spPr>
              <a:solidFill>
                <a:schemeClr val="accent3">
                  <a:lumMod val="75000"/>
                </a:schemeClr>
              </a:solidFill>
              <a:ln w="19050">
                <a:solidFill>
                  <a:schemeClr val="lt1"/>
                </a:solidFill>
              </a:ln>
              <a:effectLst/>
            </c:spPr>
          </c:dPt>
          <c:dPt>
            <c:idx val="1"/>
            <c:bubble3D val="0"/>
            <c:spPr>
              <a:solidFill>
                <a:srgbClr val="7F7F7F"/>
              </a:solidFill>
              <a:ln w="19050">
                <a:solidFill>
                  <a:schemeClr val="lt1"/>
                </a:solidFill>
              </a:ln>
              <a:effectLst/>
            </c:spPr>
          </c:dPt>
          <c:dLbls>
            <c:dLbl>
              <c:idx val="0"/>
              <c:layout>
                <c:manualLayout>
                  <c:x val="-0.12887773403324584"/>
                  <c:y val="-0.11254036089601842"/>
                </c:manualLayout>
              </c:layout>
              <c:showLegendKey val="0"/>
              <c:showVal val="1"/>
              <c:showCatName val="1"/>
              <c:showSerName val="0"/>
              <c:showPercent val="1"/>
              <c:showBubbleSize val="0"/>
              <c:separator>
</c:separator>
              <c:extLst>
                <c:ext xmlns:c15="http://schemas.microsoft.com/office/drawing/2012/chart" uri="{CE6537A1-D6FC-4f65-9D91-7224C49458BB}">
                  <c15:layout>
                    <c:manualLayout>
                      <c:w val="0.30079155730533685"/>
                      <c:h val="0.33687589817849012"/>
                    </c:manualLayout>
                  </c15:layout>
                </c:ext>
              </c:extLst>
            </c:dLbl>
            <c:dLbl>
              <c:idx val="1"/>
              <c:layout>
                <c:manualLayout>
                  <c:x val="0.20748753280839893"/>
                  <c:y val="5.8542555162352475E-2"/>
                </c:manualLayout>
              </c:layout>
              <c:showLegendKey val="0"/>
              <c:showVal val="1"/>
              <c:showCatName val="1"/>
              <c:showSerName val="0"/>
              <c:showPercent val="1"/>
              <c:showBubbleSize val="0"/>
              <c:separator>
</c:separator>
              <c:extLst>
                <c:ext xmlns:c15="http://schemas.microsoft.com/office/drawing/2012/chart" uri="{CE6537A1-D6FC-4f65-9D91-7224C49458BB}">
                  <c15:layout>
                    <c:manualLayout>
                      <c:w val="0.2657944006999125"/>
                      <c:h val="0.31365581303991918"/>
                    </c:manualLayout>
                  </c15:layout>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showLegendKey val="0"/>
            <c:showVal val="1"/>
            <c:showCatName val="1"/>
            <c:showSerName val="0"/>
            <c:showPercent val="1"/>
            <c:showBubbleSize val="0"/>
            <c:separator>
</c:separator>
            <c:showLeaderLines val="0"/>
            <c:extLst>
              <c:ext xmlns:c15="http://schemas.microsoft.com/office/drawing/2012/chart" uri="{CE6537A1-D6FC-4f65-9D91-7224C49458BB}"/>
            </c:extLst>
          </c:dLbls>
          <c:cat>
            <c:strRef>
              <c:f>'المعلومات الديموغرافية '!$B$6:$B$7</c:f>
              <c:strCache>
                <c:ptCount val="2"/>
                <c:pt idx="0">
                  <c:v>جهة حكومية اتحادية (وزارة)</c:v>
                </c:pt>
                <c:pt idx="1">
                  <c:v>جهة حكومية اتحادية (هيئة)</c:v>
                </c:pt>
              </c:strCache>
            </c:strRef>
          </c:cat>
          <c:val>
            <c:numRef>
              <c:f>'المعلومات الديموغرافية '!$C$6:$C$7</c:f>
              <c:numCache>
                <c:formatCode>General</c:formatCode>
                <c:ptCount val="2"/>
                <c:pt idx="0">
                  <c:v>633</c:v>
                </c:pt>
                <c:pt idx="1">
                  <c:v>51</c:v>
                </c:pt>
              </c:numCache>
            </c:numRef>
          </c:val>
        </c:ser>
        <c:dLbls>
          <c:showLegendKey val="0"/>
          <c:showVal val="0"/>
          <c:showCatName val="0"/>
          <c:showSerName val="0"/>
          <c:showPercent val="0"/>
          <c:showBubbleSize val="0"/>
          <c:showLeaderLines val="0"/>
        </c:dLbls>
        <c:firstSliceAng val="104"/>
        <c:holeSize val="53"/>
      </c:doughnutChart>
      <c:spPr>
        <a:noFill/>
        <a:ln>
          <a:noFill/>
        </a:ln>
        <a:effectLst/>
      </c:spPr>
    </c:plotArea>
    <c:plotVisOnly val="1"/>
    <c:dispBlanksAs val="gap"/>
    <c:showDLblsOverMax val="0"/>
  </c:chart>
  <c:spPr>
    <a:noFill/>
    <a:ln>
      <a:solidFill>
        <a:schemeClr val="bg1">
          <a:lumMod val="85000"/>
        </a:schemeClr>
      </a:solidFill>
    </a:ln>
    <a:effectLst/>
  </c:spPr>
  <c:txPr>
    <a:bodyPr/>
    <a:lstStyle/>
    <a:p>
      <a:pPr>
        <a:defRPr sz="1200" b="1">
          <a:solidFill>
            <a:schemeClr val="tx1"/>
          </a:solidFill>
          <a:latin typeface="Sakkal Majalla" panose="02000000000000000000" pitchFamily="2" charset="-78"/>
          <a:cs typeface="Sakkal Majalla" panose="02000000000000000000" pitchFamily="2" charset="-78"/>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1" i="0" u="none" strike="noStrike" kern="1200" spc="0" baseline="0">
                <a:solidFill>
                  <a:schemeClr val="tx1"/>
                </a:solidFill>
                <a:latin typeface="Sakkal Majalla" panose="02000000000000000000" pitchFamily="2" charset="-78"/>
                <a:ea typeface="+mn-ea"/>
                <a:cs typeface="Sakkal Majalla" panose="02000000000000000000" pitchFamily="2" charset="-78"/>
              </a:defRPr>
            </a:pPr>
            <a:r>
              <a:rPr lang="ar-AE"/>
              <a:t>التدريب الذي قامت به الهيئة لتوضيح كيفية استخدام نظام الخدمة الذاتية كان مناسباً</a:t>
            </a:r>
            <a:endParaRPr lang="en-US"/>
          </a:p>
        </c:rich>
      </c:tx>
      <c:layout/>
      <c:overlay val="0"/>
      <c:spPr>
        <a:noFill/>
        <a:ln>
          <a:noFill/>
        </a:ln>
        <a:effectLst/>
      </c:spPr>
      <c:txPr>
        <a:bodyPr rot="0" spcFirstLastPara="1" vertOverflow="ellipsis" vert="horz" wrap="square" anchor="ctr" anchorCtr="1"/>
        <a:lstStyle/>
        <a:p>
          <a:pPr>
            <a:defRPr sz="1920" b="1" i="0" u="none" strike="noStrike" kern="1200" spc="0" baseline="0">
              <a:solidFill>
                <a:schemeClr val="tx1"/>
              </a:solidFill>
              <a:latin typeface="Sakkal Majalla" panose="02000000000000000000" pitchFamily="2" charset="-78"/>
              <a:ea typeface="+mn-ea"/>
              <a:cs typeface="Sakkal Majalla" panose="02000000000000000000" pitchFamily="2" charset="-78"/>
            </a:defRPr>
          </a:pPr>
          <a:endParaRPr lang="en-US"/>
        </a:p>
      </c:txPr>
    </c:title>
    <c:autoTitleDeleted val="0"/>
    <c:plotArea>
      <c:layout/>
      <c:barChart>
        <c:barDir val="col"/>
        <c:grouping val="clustered"/>
        <c:varyColors val="0"/>
        <c:ser>
          <c:idx val="0"/>
          <c:order val="0"/>
          <c:spPr>
            <a:solidFill>
              <a:srgbClr val="FEB80A">
                <a:lumMod val="75000"/>
              </a:srgb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 الرضا العام'!$B$94:$B$98</c:f>
              <c:strCache>
                <c:ptCount val="5"/>
                <c:pt idx="0">
                  <c:v>اوافق بشدة</c:v>
                </c:pt>
                <c:pt idx="1">
                  <c:v>اوافق </c:v>
                </c:pt>
                <c:pt idx="2">
                  <c:v>محايد</c:v>
                </c:pt>
                <c:pt idx="3">
                  <c:v>لا اوافق </c:v>
                </c:pt>
                <c:pt idx="4">
                  <c:v>لا اوافق بشدة</c:v>
                </c:pt>
              </c:strCache>
            </c:strRef>
          </c:cat>
          <c:val>
            <c:numRef>
              <c:f>' الرضا العام'!$C$94:$C$98</c:f>
              <c:numCache>
                <c:formatCode>General</c:formatCode>
                <c:ptCount val="5"/>
                <c:pt idx="0">
                  <c:v>85</c:v>
                </c:pt>
                <c:pt idx="1">
                  <c:v>154</c:v>
                </c:pt>
                <c:pt idx="2">
                  <c:v>27</c:v>
                </c:pt>
                <c:pt idx="3">
                  <c:v>6</c:v>
                </c:pt>
                <c:pt idx="4">
                  <c:v>2</c:v>
                </c:pt>
              </c:numCache>
            </c:numRef>
          </c:val>
        </c:ser>
        <c:dLbls>
          <c:showLegendKey val="0"/>
          <c:showVal val="0"/>
          <c:showCatName val="0"/>
          <c:showSerName val="0"/>
          <c:showPercent val="0"/>
          <c:showBubbleSize val="0"/>
        </c:dLbls>
        <c:gapWidth val="70"/>
        <c:overlap val="-27"/>
        <c:axId val="1817462032"/>
        <c:axId val="1817465296"/>
      </c:barChart>
      <c:catAx>
        <c:axId val="1817462032"/>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crossAx val="1817465296"/>
        <c:crosses val="autoZero"/>
        <c:auto val="1"/>
        <c:lblAlgn val="ctr"/>
        <c:lblOffset val="100"/>
        <c:noMultiLvlLbl val="0"/>
      </c:catAx>
      <c:valAx>
        <c:axId val="1817465296"/>
        <c:scaling>
          <c:orientation val="minMax"/>
        </c:scaling>
        <c:delete val="1"/>
        <c:axPos val="r"/>
        <c:numFmt formatCode="General" sourceLinked="1"/>
        <c:majorTickMark val="none"/>
        <c:minorTickMark val="none"/>
        <c:tickLblPos val="nextTo"/>
        <c:crossAx val="1817462032"/>
        <c:crosses val="autoZero"/>
        <c:crossBetween val="between"/>
      </c:valAx>
      <c:spPr>
        <a:noFill/>
        <a:ln>
          <a:noFill/>
        </a:ln>
        <a:effectLst/>
      </c:spPr>
    </c:plotArea>
    <c:plotVisOnly val="1"/>
    <c:dispBlanksAs val="gap"/>
    <c:showDLblsOverMax val="0"/>
  </c:chart>
  <c:spPr>
    <a:noFill/>
    <a:ln>
      <a:solidFill>
        <a:sysClr val="window" lastClr="FFFFFF">
          <a:lumMod val="85000"/>
        </a:sysClr>
      </a:solidFill>
    </a:ln>
    <a:effectLst/>
  </c:spPr>
  <c:txPr>
    <a:bodyPr/>
    <a:lstStyle/>
    <a:p>
      <a:pPr>
        <a:defRPr sz="1600" b="1">
          <a:solidFill>
            <a:schemeClr val="tx1"/>
          </a:solidFill>
          <a:latin typeface="Sakkal Majalla" panose="02000000000000000000" pitchFamily="2" charset="-78"/>
          <a:cs typeface="Sakkal Majalla" panose="02000000000000000000" pitchFamily="2" charset="-78"/>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1" i="0" u="none" strike="noStrike" kern="1200" spc="0" baseline="0">
                <a:solidFill>
                  <a:schemeClr val="tx1"/>
                </a:solidFill>
                <a:latin typeface="Sakkal Majalla" panose="02000000000000000000" pitchFamily="2" charset="-78"/>
                <a:ea typeface="+mn-ea"/>
                <a:cs typeface="Sakkal Majalla" panose="02000000000000000000" pitchFamily="2" charset="-78"/>
              </a:defRPr>
            </a:pPr>
            <a:r>
              <a:rPr lang="ar-AE" sz="1920" b="1" i="0" u="none" strike="noStrike" baseline="0" dirty="0" smtClean="0">
                <a:effectLst/>
              </a:rPr>
              <a:t>الرضا العام عن محاور </a:t>
            </a:r>
            <a:r>
              <a:rPr lang="ar-AE" dirty="0" smtClean="0"/>
              <a:t>مركز </a:t>
            </a:r>
            <a:r>
              <a:rPr lang="ar-AE" dirty="0"/>
              <a:t>الاتصال الموحد </a:t>
            </a:r>
            <a:r>
              <a:rPr lang="en-US" dirty="0"/>
              <a:t>Call center</a:t>
            </a:r>
          </a:p>
        </c:rich>
      </c:tx>
      <c:layout/>
      <c:overlay val="0"/>
      <c:spPr>
        <a:noFill/>
        <a:ln>
          <a:noFill/>
        </a:ln>
        <a:effectLst/>
      </c:spPr>
      <c:txPr>
        <a:bodyPr rot="0" spcFirstLastPara="1" vertOverflow="ellipsis" vert="horz" wrap="square" anchor="ctr" anchorCtr="1"/>
        <a:lstStyle/>
        <a:p>
          <a:pPr>
            <a:defRPr sz="1920" b="1" i="0" u="none" strike="noStrike" kern="1200" spc="0" baseline="0">
              <a:solidFill>
                <a:schemeClr val="tx1"/>
              </a:solidFill>
              <a:latin typeface="Sakkal Majalla" panose="02000000000000000000" pitchFamily="2" charset="-78"/>
              <a:ea typeface="+mn-ea"/>
              <a:cs typeface="Sakkal Majalla" panose="02000000000000000000" pitchFamily="2" charset="-78"/>
            </a:defRPr>
          </a:pPr>
          <a:endParaRPr lang="en-US"/>
        </a:p>
      </c:txPr>
    </c:title>
    <c:autoTitleDeleted val="0"/>
    <c:plotArea>
      <c:layout>
        <c:manualLayout>
          <c:layoutTarget val="inner"/>
          <c:xMode val="edge"/>
          <c:yMode val="edge"/>
          <c:x val="1.3422818791946308E-2"/>
          <c:y val="0.26041374373657838"/>
          <c:w val="0.97539149888143173"/>
          <c:h val="0.41455313848480807"/>
        </c:manualLayout>
      </c:layout>
      <c:barChart>
        <c:barDir val="col"/>
        <c:grouping val="clustered"/>
        <c:varyColors val="0"/>
        <c:ser>
          <c:idx val="0"/>
          <c:order val="0"/>
          <c:tx>
            <c:strRef>
              <c:f>'التحليل '!$B$31</c:f>
              <c:strCache>
                <c:ptCount val="1"/>
                <c:pt idx="0">
                  <c:v>2016</c:v>
                </c:pt>
              </c:strCache>
            </c:strRef>
          </c:tx>
          <c:spPr>
            <a:solidFill>
              <a:srgbClr val="FFCC66"/>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'التحليل '!$A$32:$A$35</c:f>
              <c:strCache>
                <c:ptCount val="4"/>
                <c:pt idx="0">
                  <c:v>بشكل  عام انا راضٍ عن مركز الاتصال الموحد للهيئة Call center</c:v>
                </c:pt>
                <c:pt idx="1">
                  <c:v>يتمتع موظفو الدعم ضمن مركز الاتصال الموحد Call center باللباقة وحسن التعامل</c:v>
                </c:pt>
                <c:pt idx="2">
                  <c:v>يتم الرد على اتصالاتكم من قبل موظفي الدعم ضمن مركز الاتصال الموحد Call center بالوقت والاسلوب المناسب</c:v>
                </c:pt>
                <c:pt idx="3">
                  <c:v>يتمتع موظفو الدعم ضمن مركز الاتصال الموحد Call center بالكفاءة والقدرة على الاجابة على استفساراتكم المتعلقة بأنظمة الهيئة</c:v>
                </c:pt>
              </c:strCache>
            </c:strRef>
          </c:cat>
          <c:val>
            <c:numRef>
              <c:f>'التحليل '!$B$32:$B$35</c:f>
              <c:numCache>
                <c:formatCode>0%</c:formatCode>
                <c:ptCount val="4"/>
                <c:pt idx="0">
                  <c:v>0.74</c:v>
                </c:pt>
                <c:pt idx="1">
                  <c:v>0.76</c:v>
                </c:pt>
                <c:pt idx="2">
                  <c:v>0.74</c:v>
                </c:pt>
                <c:pt idx="3">
                  <c:v>0.74</c:v>
                </c:pt>
              </c:numCache>
            </c:numRef>
          </c:val>
        </c:ser>
        <c:ser>
          <c:idx val="1"/>
          <c:order val="1"/>
          <c:tx>
            <c:strRef>
              <c:f>'التحليل '!$C$31</c:f>
              <c:strCache>
                <c:ptCount val="1"/>
                <c:pt idx="0">
                  <c:v>2017</c:v>
                </c:pt>
              </c:strCache>
            </c:strRef>
          </c:tx>
          <c:spPr>
            <a:solidFill>
              <a:sysClr val="window" lastClr="FFFFFF">
                <a:lumMod val="50000"/>
              </a:sys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'التحليل '!$A$32:$A$35</c:f>
              <c:strCache>
                <c:ptCount val="4"/>
                <c:pt idx="0">
                  <c:v>بشكل  عام انا راضٍ عن مركز الاتصال الموحد للهيئة Call center</c:v>
                </c:pt>
                <c:pt idx="1">
                  <c:v>يتمتع موظفو الدعم ضمن مركز الاتصال الموحد Call center باللباقة وحسن التعامل</c:v>
                </c:pt>
                <c:pt idx="2">
                  <c:v>يتم الرد على اتصالاتكم من قبل موظفي الدعم ضمن مركز الاتصال الموحد Call center بالوقت والاسلوب المناسب</c:v>
                </c:pt>
                <c:pt idx="3">
                  <c:v>يتمتع موظفو الدعم ضمن مركز الاتصال الموحد Call center بالكفاءة والقدرة على الاجابة على استفساراتكم المتعلقة بأنظمة الهيئة</c:v>
                </c:pt>
              </c:strCache>
            </c:strRef>
          </c:cat>
          <c:val>
            <c:numRef>
              <c:f>'التحليل '!$C$32:$C$35</c:f>
              <c:numCache>
                <c:formatCode>0%</c:formatCode>
                <c:ptCount val="4"/>
                <c:pt idx="0">
                  <c:v>0.79272727272727272</c:v>
                </c:pt>
                <c:pt idx="1">
                  <c:v>0.82727272727272727</c:v>
                </c:pt>
                <c:pt idx="2">
                  <c:v>0.79227272727272724</c:v>
                </c:pt>
                <c:pt idx="3">
                  <c:v>0.80181818181818176</c:v>
                </c:pt>
              </c:numCache>
            </c:numRef>
          </c:val>
        </c:ser>
        <c:ser>
          <c:idx val="2"/>
          <c:order val="2"/>
          <c:tx>
            <c:strRef>
              <c:f>'التحليل '!$D$31</c:f>
              <c:strCache>
                <c:ptCount val="1"/>
                <c:pt idx="0">
                  <c:v>2018</c:v>
                </c:pt>
              </c:strCache>
            </c:strRef>
          </c:tx>
          <c:spPr>
            <a:solidFill>
              <a:srgbClr val="FEB80A">
                <a:lumMod val="75000"/>
              </a:srgb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'التحليل '!$A$32:$A$35</c:f>
              <c:strCache>
                <c:ptCount val="4"/>
                <c:pt idx="0">
                  <c:v>بشكل  عام انا راضٍ عن مركز الاتصال الموحد للهيئة Call center</c:v>
                </c:pt>
                <c:pt idx="1">
                  <c:v>يتمتع موظفو الدعم ضمن مركز الاتصال الموحد Call center باللباقة وحسن التعامل</c:v>
                </c:pt>
                <c:pt idx="2">
                  <c:v>يتم الرد على اتصالاتكم من قبل موظفي الدعم ضمن مركز الاتصال الموحد Call center بالوقت والاسلوب المناسب</c:v>
                </c:pt>
                <c:pt idx="3">
                  <c:v>يتمتع موظفو الدعم ضمن مركز الاتصال الموحد Call center بالكفاءة والقدرة على الاجابة على استفساراتكم المتعلقة بأنظمة الهيئة</c:v>
                </c:pt>
              </c:strCache>
            </c:strRef>
          </c:cat>
          <c:val>
            <c:numRef>
              <c:f>'التحليل '!$D$32:$D$35</c:f>
              <c:numCache>
                <c:formatCode>0%</c:formatCode>
                <c:ptCount val="4"/>
                <c:pt idx="0">
                  <c:v>0.79</c:v>
                </c:pt>
                <c:pt idx="1">
                  <c:v>0.83</c:v>
                </c:pt>
                <c:pt idx="2">
                  <c:v>0.79</c:v>
                </c:pt>
                <c:pt idx="3">
                  <c:v>0.81</c:v>
                </c:pt>
              </c:numCache>
            </c:numRef>
          </c:val>
        </c:ser>
        <c:dLbls>
          <c:showLegendKey val="0"/>
          <c:showVal val="0"/>
          <c:showCatName val="0"/>
          <c:showSerName val="0"/>
          <c:showPercent val="0"/>
          <c:showBubbleSize val="0"/>
        </c:dLbls>
        <c:gapWidth val="219"/>
        <c:overlap val="-27"/>
        <c:axId val="1817452784"/>
        <c:axId val="1817467472"/>
      </c:barChart>
      <c:catAx>
        <c:axId val="1817452784"/>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rtl="1">
              <a:defRPr sz="15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crossAx val="1817467472"/>
        <c:crosses val="autoZero"/>
        <c:auto val="1"/>
        <c:lblAlgn val="ctr"/>
        <c:lblOffset val="100"/>
        <c:noMultiLvlLbl val="0"/>
      </c:catAx>
      <c:valAx>
        <c:axId val="1817467472"/>
        <c:scaling>
          <c:orientation val="minMax"/>
          <c:max val="0.9"/>
          <c:min val="0.5"/>
        </c:scaling>
        <c:delete val="1"/>
        <c:axPos val="r"/>
        <c:numFmt formatCode="0%" sourceLinked="1"/>
        <c:majorTickMark val="none"/>
        <c:minorTickMark val="none"/>
        <c:tickLblPos val="nextTo"/>
        <c:crossAx val="181745278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legend>
    <c:plotVisOnly val="1"/>
    <c:dispBlanksAs val="gap"/>
    <c:showDLblsOverMax val="0"/>
  </c:chart>
  <c:spPr>
    <a:noFill/>
    <a:ln>
      <a:solidFill>
        <a:sysClr val="window" lastClr="FFFFFF">
          <a:lumMod val="85000"/>
        </a:sysClr>
      </a:solidFill>
    </a:ln>
    <a:effectLst/>
  </c:spPr>
  <c:txPr>
    <a:bodyPr/>
    <a:lstStyle/>
    <a:p>
      <a:pPr>
        <a:defRPr sz="1600" b="1">
          <a:solidFill>
            <a:schemeClr val="tx1"/>
          </a:solidFill>
          <a:latin typeface="Sakkal Majalla" panose="02000000000000000000" pitchFamily="2" charset="-78"/>
          <a:cs typeface="Sakkal Majalla" panose="02000000000000000000" pitchFamily="2" charset="-78"/>
        </a:defRPr>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2000" b="1" i="0" u="none" strike="noStrike" kern="1200" spc="0" baseline="0">
                <a:solidFill>
                  <a:schemeClr val="tx1"/>
                </a:solidFill>
                <a:latin typeface="Sakkal Majalla" panose="02000000000000000000" pitchFamily="2" charset="-78"/>
                <a:ea typeface="+mn-ea"/>
                <a:cs typeface="Sakkal Majalla" panose="02000000000000000000" pitchFamily="2" charset="-78"/>
              </a:defRPr>
            </a:pPr>
            <a:r>
              <a:rPr lang="ar-AE" sz="2000" dirty="0"/>
              <a:t>هل تم التواصل مع مركز الاتصال لتقديم الدعم؟ </a:t>
            </a:r>
            <a:endParaRPr lang="en-US" sz="2000" dirty="0"/>
          </a:p>
        </c:rich>
      </c:tx>
      <c:layout>
        <c:manualLayout>
          <c:xMode val="edge"/>
          <c:yMode val="edge"/>
          <c:x val="0.14119984625651436"/>
          <c:y val="5.8465922339833006E-2"/>
        </c:manualLayout>
      </c:layout>
      <c:overlay val="0"/>
      <c:spPr>
        <a:noFill/>
        <a:ln>
          <a:noFill/>
        </a:ln>
        <a:effectLst/>
      </c:spPr>
      <c:txPr>
        <a:bodyPr rot="0" spcFirstLastPara="1" vertOverflow="ellipsis" vert="horz" wrap="square" anchor="ctr" anchorCtr="1"/>
        <a:lstStyle/>
        <a:p>
          <a:pPr algn="ctr">
            <a:defRPr sz="2000" b="1" i="0" u="none" strike="noStrike" kern="1200" spc="0" baseline="0">
              <a:solidFill>
                <a:schemeClr val="tx1"/>
              </a:solidFill>
              <a:latin typeface="Sakkal Majalla" panose="02000000000000000000" pitchFamily="2" charset="-78"/>
              <a:ea typeface="+mn-ea"/>
              <a:cs typeface="Sakkal Majalla" panose="02000000000000000000" pitchFamily="2" charset="-78"/>
            </a:defRPr>
          </a:pPr>
          <a:endParaRPr lang="en-US"/>
        </a:p>
      </c:txPr>
    </c:title>
    <c:autoTitleDeleted val="0"/>
    <c:plotArea>
      <c:layout>
        <c:manualLayout>
          <c:layoutTarget val="inner"/>
          <c:xMode val="edge"/>
          <c:yMode val="edge"/>
          <c:x val="0.16493843781602535"/>
          <c:y val="0.29252762376505065"/>
          <c:w val="0.67012312436794941"/>
          <c:h val="0.57482715912165439"/>
        </c:manualLayout>
      </c:layout>
      <c:doughnutChart>
        <c:varyColors val="1"/>
        <c:ser>
          <c:idx val="0"/>
          <c:order val="0"/>
          <c:dPt>
            <c:idx val="0"/>
            <c:bubble3D val="0"/>
            <c:spPr>
              <a:solidFill>
                <a:sysClr val="window" lastClr="FFFFFF">
                  <a:lumMod val="65000"/>
                </a:sysClr>
              </a:solidFill>
              <a:ln w="19050">
                <a:solidFill>
                  <a:schemeClr val="lt1"/>
                </a:solidFill>
              </a:ln>
              <a:effectLst/>
            </c:spPr>
          </c:dPt>
          <c:dPt>
            <c:idx val="1"/>
            <c:bubble3D val="0"/>
            <c:spPr>
              <a:solidFill>
                <a:srgbClr val="AC8332"/>
              </a:solidFill>
              <a:ln w="19050">
                <a:solidFill>
                  <a:schemeClr val="lt1"/>
                </a:solidFill>
              </a:ln>
              <a:effectLst/>
            </c:spPr>
          </c:dPt>
          <c:dLbls>
            <c:dLbl>
              <c:idx val="0"/>
              <c:layout>
                <c:manualLayout>
                  <c:x val="-0.15384635239349415"/>
                  <c:y val="-5.623721655003769E-3"/>
                </c:manualLayout>
              </c:layout>
              <c:showLegendKey val="0"/>
              <c:showVal val="1"/>
              <c:showCatName val="1"/>
              <c:showSerName val="0"/>
              <c:showPercent val="1"/>
              <c:showBubbleSize val="0"/>
              <c:separator>
</c:separator>
              <c:extLst>
                <c:ext xmlns:c15="http://schemas.microsoft.com/office/drawing/2012/chart" uri="{CE6537A1-D6FC-4f65-9D91-7224C49458BB}">
                  <c15:layout/>
                </c:ext>
              </c:extLst>
            </c:dLbl>
            <c:dLbl>
              <c:idx val="1"/>
              <c:layout>
                <c:manualLayout>
                  <c:x val="0.14670595468490516"/>
                  <c:y val="-4.2438507703391741E-2"/>
                </c:manualLayout>
              </c:layout>
              <c:showLegendKey val="0"/>
              <c:showVal val="1"/>
              <c:showCatName val="1"/>
              <c:showSerName val="0"/>
              <c:showPercent val="1"/>
              <c:showBubbleSize val="0"/>
              <c:separator>
</c:separator>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 الرضا العام'!$B$128:$B$129</c:f>
              <c:strCache>
                <c:ptCount val="2"/>
                <c:pt idx="0">
                  <c:v>نعم</c:v>
                </c:pt>
                <c:pt idx="1">
                  <c:v>لا</c:v>
                </c:pt>
              </c:strCache>
            </c:strRef>
          </c:cat>
          <c:val>
            <c:numRef>
              <c:f>' الرضا العام'!$C$128:$C$129</c:f>
              <c:numCache>
                <c:formatCode>General</c:formatCode>
                <c:ptCount val="2"/>
                <c:pt idx="0">
                  <c:v>352</c:v>
                </c:pt>
                <c:pt idx="1">
                  <c:v>332</c:v>
                </c:pt>
              </c:numCache>
            </c:numRef>
          </c:val>
        </c:ser>
        <c:dLbls>
          <c:showLegendKey val="0"/>
          <c:showVal val="0"/>
          <c:showCatName val="0"/>
          <c:showSerName val="0"/>
          <c:showPercent val="0"/>
          <c:showBubbleSize val="0"/>
          <c:showLeaderLines val="0"/>
        </c:dLbls>
        <c:firstSliceAng val="175"/>
        <c:holeSize val="50"/>
      </c:doughnutChart>
      <c:spPr>
        <a:noFill/>
        <a:ln>
          <a:noFill/>
        </a:ln>
        <a:effectLst/>
      </c:spPr>
    </c:plotArea>
    <c:plotVisOnly val="1"/>
    <c:dispBlanksAs val="gap"/>
    <c:showDLblsOverMax val="0"/>
  </c:chart>
  <c:spPr>
    <a:noFill/>
    <a:ln>
      <a:solidFill>
        <a:sysClr val="window" lastClr="FFFFFF">
          <a:lumMod val="85000"/>
        </a:sysClr>
      </a:solidFill>
    </a:ln>
    <a:effectLst/>
  </c:spPr>
  <c:txPr>
    <a:bodyPr/>
    <a:lstStyle/>
    <a:p>
      <a:pPr>
        <a:defRPr sz="1800" b="1">
          <a:solidFill>
            <a:schemeClr val="tx1"/>
          </a:solidFill>
          <a:latin typeface="Sakkal Majalla" panose="02000000000000000000" pitchFamily="2" charset="-78"/>
          <a:cs typeface="Sakkal Majalla" panose="02000000000000000000" pitchFamily="2" charset="-78"/>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rtl="1">
              <a:defRPr sz="1440" b="1" i="0" u="none" strike="noStrike" kern="1200" spc="0" baseline="0">
                <a:solidFill>
                  <a:schemeClr val="tx1"/>
                </a:solidFill>
                <a:latin typeface="Sakkal Majalla" panose="02000000000000000000" pitchFamily="2" charset="-78"/>
                <a:ea typeface="+mn-ea"/>
                <a:cs typeface="Sakkal Majalla" panose="02000000000000000000" pitchFamily="2" charset="-78"/>
              </a:defRPr>
            </a:pPr>
            <a:r>
              <a:rPr lang="ar-AE"/>
              <a:t>يتمتع موظفو الدعم ضمن مركز الاتصال الموحد </a:t>
            </a:r>
            <a:r>
              <a:rPr lang="en-US"/>
              <a:t>Call center </a:t>
            </a:r>
            <a:r>
              <a:rPr lang="ar-AE"/>
              <a:t>باللباقة وحسن التعامل</a:t>
            </a:r>
            <a:endParaRPr lang="en-US"/>
          </a:p>
        </c:rich>
      </c:tx>
      <c:layout/>
      <c:overlay val="0"/>
      <c:spPr>
        <a:noFill/>
        <a:ln>
          <a:noFill/>
        </a:ln>
        <a:effectLst/>
      </c:spPr>
      <c:txPr>
        <a:bodyPr rot="0" spcFirstLastPara="1" vertOverflow="ellipsis" vert="horz" wrap="square" anchor="ctr" anchorCtr="1"/>
        <a:lstStyle/>
        <a:p>
          <a:pPr rtl="1">
            <a:defRPr sz="1440" b="1" i="0" u="none" strike="noStrike" kern="1200" spc="0" baseline="0">
              <a:solidFill>
                <a:schemeClr val="tx1"/>
              </a:solidFill>
              <a:latin typeface="Sakkal Majalla" panose="02000000000000000000" pitchFamily="2" charset="-78"/>
              <a:ea typeface="+mn-ea"/>
              <a:cs typeface="Sakkal Majalla" panose="02000000000000000000" pitchFamily="2" charset="-78"/>
            </a:defRPr>
          </a:pPr>
          <a:endParaRPr lang="en-US"/>
        </a:p>
      </c:txPr>
    </c:title>
    <c:autoTitleDeleted val="0"/>
    <c:plotArea>
      <c:layout/>
      <c:barChart>
        <c:barDir val="col"/>
        <c:grouping val="clustered"/>
        <c:varyColors val="0"/>
        <c:ser>
          <c:idx val="0"/>
          <c:order val="0"/>
          <c:spPr>
            <a:solidFill>
              <a:schemeClr val="accent3">
                <a:lumMod val="75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 الرضا العام'!$B$141:$B$145</c:f>
              <c:strCache>
                <c:ptCount val="5"/>
                <c:pt idx="0">
                  <c:v>اوافق بشدة</c:v>
                </c:pt>
                <c:pt idx="1">
                  <c:v>اوافق </c:v>
                </c:pt>
                <c:pt idx="2">
                  <c:v>محايد</c:v>
                </c:pt>
                <c:pt idx="3">
                  <c:v>لا اوافق </c:v>
                </c:pt>
                <c:pt idx="4">
                  <c:v>لا اوافق بشدة</c:v>
                </c:pt>
              </c:strCache>
            </c:strRef>
          </c:cat>
          <c:val>
            <c:numRef>
              <c:f>' الرضا العام'!$C$141:$C$145</c:f>
              <c:numCache>
                <c:formatCode>General</c:formatCode>
                <c:ptCount val="5"/>
                <c:pt idx="0">
                  <c:v>135</c:v>
                </c:pt>
                <c:pt idx="1">
                  <c:v>158</c:v>
                </c:pt>
                <c:pt idx="2">
                  <c:v>42</c:v>
                </c:pt>
                <c:pt idx="3">
                  <c:v>12</c:v>
                </c:pt>
                <c:pt idx="4">
                  <c:v>5</c:v>
                </c:pt>
              </c:numCache>
            </c:numRef>
          </c:val>
        </c:ser>
        <c:dLbls>
          <c:showLegendKey val="0"/>
          <c:showVal val="0"/>
          <c:showCatName val="0"/>
          <c:showSerName val="0"/>
          <c:showPercent val="0"/>
          <c:showBubbleSize val="0"/>
        </c:dLbls>
        <c:gapWidth val="70"/>
        <c:overlap val="-27"/>
        <c:axId val="1817453328"/>
        <c:axId val="1817453872"/>
      </c:barChart>
      <c:catAx>
        <c:axId val="1817453328"/>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crossAx val="1817453872"/>
        <c:crosses val="autoZero"/>
        <c:auto val="1"/>
        <c:lblAlgn val="ctr"/>
        <c:lblOffset val="100"/>
        <c:noMultiLvlLbl val="0"/>
      </c:catAx>
      <c:valAx>
        <c:axId val="1817453872"/>
        <c:scaling>
          <c:orientation val="minMax"/>
        </c:scaling>
        <c:delete val="1"/>
        <c:axPos val="r"/>
        <c:numFmt formatCode="General" sourceLinked="1"/>
        <c:majorTickMark val="none"/>
        <c:minorTickMark val="none"/>
        <c:tickLblPos val="nextTo"/>
        <c:crossAx val="1817453328"/>
        <c:crosses val="autoZero"/>
        <c:crossBetween val="between"/>
      </c:valAx>
      <c:spPr>
        <a:noFill/>
        <a:ln>
          <a:noFill/>
        </a:ln>
        <a:effectLst/>
      </c:spPr>
    </c:plotArea>
    <c:plotVisOnly val="1"/>
    <c:dispBlanksAs val="gap"/>
    <c:showDLblsOverMax val="0"/>
  </c:chart>
  <c:spPr>
    <a:noFill/>
    <a:ln>
      <a:solidFill>
        <a:schemeClr val="bg1">
          <a:lumMod val="85000"/>
        </a:schemeClr>
      </a:solidFill>
    </a:ln>
    <a:effectLst/>
  </c:spPr>
  <c:txPr>
    <a:bodyPr/>
    <a:lstStyle/>
    <a:p>
      <a:pPr rtl="1">
        <a:defRPr sz="1200" b="1">
          <a:solidFill>
            <a:schemeClr val="tx1"/>
          </a:solidFill>
          <a:latin typeface="Sakkal Majalla" panose="02000000000000000000" pitchFamily="2" charset="-78"/>
          <a:cs typeface="Sakkal Majalla" panose="02000000000000000000" pitchFamily="2" charset="-78"/>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rtl="1">
              <a:defRPr sz="1440" b="1" i="0" u="none" strike="noStrike" kern="1200" spc="0" baseline="0">
                <a:solidFill>
                  <a:schemeClr val="tx1"/>
                </a:solidFill>
                <a:latin typeface="Sakkal Majalla" panose="02000000000000000000" pitchFamily="2" charset="-78"/>
                <a:ea typeface="+mn-ea"/>
                <a:cs typeface="Sakkal Majalla" panose="02000000000000000000" pitchFamily="2" charset="-78"/>
              </a:defRPr>
            </a:pPr>
            <a:r>
              <a:rPr lang="ar-AE"/>
              <a:t>يتم الرد على اتصالاتكم من قبل موظفي الدعم ضمن مركز الاتصال الموحد </a:t>
            </a:r>
            <a:r>
              <a:rPr lang="en-US"/>
              <a:t>Call center </a:t>
            </a:r>
            <a:r>
              <a:rPr lang="ar-AE"/>
              <a:t>بالوقت والاسلوب المناسب</a:t>
            </a:r>
            <a:endParaRPr lang="en-US"/>
          </a:p>
        </c:rich>
      </c:tx>
      <c:layout/>
      <c:overlay val="0"/>
      <c:spPr>
        <a:noFill/>
        <a:ln>
          <a:noFill/>
        </a:ln>
        <a:effectLst/>
      </c:spPr>
      <c:txPr>
        <a:bodyPr rot="0" spcFirstLastPara="1" vertOverflow="ellipsis" vert="horz" wrap="square" anchor="ctr" anchorCtr="1"/>
        <a:lstStyle/>
        <a:p>
          <a:pPr rtl="1">
            <a:defRPr sz="1440" b="1" i="0" u="none" strike="noStrike" kern="1200" spc="0" baseline="0">
              <a:solidFill>
                <a:schemeClr val="tx1"/>
              </a:solidFill>
              <a:latin typeface="Sakkal Majalla" panose="02000000000000000000" pitchFamily="2" charset="-78"/>
              <a:ea typeface="+mn-ea"/>
              <a:cs typeface="Sakkal Majalla" panose="02000000000000000000" pitchFamily="2" charset="-78"/>
            </a:defRPr>
          </a:pPr>
          <a:endParaRPr lang="en-US"/>
        </a:p>
      </c:txPr>
    </c:title>
    <c:autoTitleDeleted val="0"/>
    <c:plotArea>
      <c:layout/>
      <c:barChart>
        <c:barDir val="col"/>
        <c:grouping val="clustered"/>
        <c:varyColors val="0"/>
        <c:ser>
          <c:idx val="0"/>
          <c:order val="0"/>
          <c:spPr>
            <a:solidFill>
              <a:schemeClr val="accent3">
                <a:lumMod val="75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 الرضا العام'!$B$149:$B$153</c:f>
              <c:strCache>
                <c:ptCount val="5"/>
                <c:pt idx="0">
                  <c:v>اوافق بشدة</c:v>
                </c:pt>
                <c:pt idx="1">
                  <c:v>اوافق </c:v>
                </c:pt>
                <c:pt idx="2">
                  <c:v>محايد</c:v>
                </c:pt>
                <c:pt idx="3">
                  <c:v>لا اوافق </c:v>
                </c:pt>
                <c:pt idx="4">
                  <c:v>لا اوافق بشدة</c:v>
                </c:pt>
              </c:strCache>
            </c:strRef>
          </c:cat>
          <c:val>
            <c:numRef>
              <c:f>' الرضا العام'!$C$149:$C$153</c:f>
              <c:numCache>
                <c:formatCode>General</c:formatCode>
                <c:ptCount val="5"/>
                <c:pt idx="0">
                  <c:v>110</c:v>
                </c:pt>
                <c:pt idx="1">
                  <c:v>153</c:v>
                </c:pt>
                <c:pt idx="2">
                  <c:v>56</c:v>
                </c:pt>
                <c:pt idx="3">
                  <c:v>23</c:v>
                </c:pt>
                <c:pt idx="4">
                  <c:v>10</c:v>
                </c:pt>
              </c:numCache>
            </c:numRef>
          </c:val>
        </c:ser>
        <c:dLbls>
          <c:showLegendKey val="0"/>
          <c:showVal val="0"/>
          <c:showCatName val="0"/>
          <c:showSerName val="0"/>
          <c:showPercent val="0"/>
          <c:showBubbleSize val="0"/>
        </c:dLbls>
        <c:gapWidth val="70"/>
        <c:overlap val="-27"/>
        <c:axId val="1817455504"/>
        <c:axId val="1817459312"/>
      </c:barChart>
      <c:catAx>
        <c:axId val="1817455504"/>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crossAx val="1817459312"/>
        <c:crosses val="autoZero"/>
        <c:auto val="1"/>
        <c:lblAlgn val="ctr"/>
        <c:lblOffset val="100"/>
        <c:noMultiLvlLbl val="0"/>
      </c:catAx>
      <c:valAx>
        <c:axId val="1817459312"/>
        <c:scaling>
          <c:orientation val="minMax"/>
        </c:scaling>
        <c:delete val="1"/>
        <c:axPos val="r"/>
        <c:numFmt formatCode="General" sourceLinked="1"/>
        <c:majorTickMark val="none"/>
        <c:minorTickMark val="none"/>
        <c:tickLblPos val="nextTo"/>
        <c:crossAx val="1817455504"/>
        <c:crosses val="autoZero"/>
        <c:crossBetween val="between"/>
      </c:valAx>
      <c:spPr>
        <a:noFill/>
        <a:ln>
          <a:noFill/>
        </a:ln>
        <a:effectLst/>
      </c:spPr>
    </c:plotArea>
    <c:plotVisOnly val="1"/>
    <c:dispBlanksAs val="gap"/>
    <c:showDLblsOverMax val="0"/>
  </c:chart>
  <c:spPr>
    <a:noFill/>
    <a:ln>
      <a:solidFill>
        <a:schemeClr val="bg1">
          <a:lumMod val="85000"/>
        </a:schemeClr>
      </a:solidFill>
    </a:ln>
    <a:effectLst/>
  </c:spPr>
  <c:txPr>
    <a:bodyPr/>
    <a:lstStyle/>
    <a:p>
      <a:pPr>
        <a:defRPr sz="1200" b="1">
          <a:solidFill>
            <a:schemeClr val="tx1"/>
          </a:solidFill>
          <a:latin typeface="Sakkal Majalla" panose="02000000000000000000" pitchFamily="2" charset="-78"/>
          <a:cs typeface="Sakkal Majalla" panose="02000000000000000000" pitchFamily="2" charset="-78"/>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rtl="1">
              <a:defRPr sz="1440" b="1" i="0" u="none" strike="noStrike" kern="1200" spc="0" baseline="0">
                <a:solidFill>
                  <a:schemeClr val="tx1"/>
                </a:solidFill>
                <a:latin typeface="Sakkal Majalla" panose="02000000000000000000" pitchFamily="2" charset="-78"/>
                <a:ea typeface="+mn-ea"/>
                <a:cs typeface="Sakkal Majalla" panose="02000000000000000000" pitchFamily="2" charset="-78"/>
              </a:defRPr>
            </a:pPr>
            <a:r>
              <a:rPr lang="ar-AE"/>
              <a:t>يتمتع موظفو الدعم ضمن مركز الاتصال الموحد </a:t>
            </a:r>
            <a:r>
              <a:rPr lang="en-US"/>
              <a:t>Call center </a:t>
            </a:r>
            <a:r>
              <a:rPr lang="ar-AE"/>
              <a:t>بالكفاءة والقدرة على الاجابة على استفساراتكم المتعلقة بأنظمة الهيئة</a:t>
            </a:r>
            <a:endParaRPr lang="en-US"/>
          </a:p>
        </c:rich>
      </c:tx>
      <c:layout/>
      <c:overlay val="0"/>
      <c:spPr>
        <a:noFill/>
        <a:ln>
          <a:noFill/>
        </a:ln>
        <a:effectLst/>
      </c:spPr>
      <c:txPr>
        <a:bodyPr rot="0" spcFirstLastPara="1" vertOverflow="ellipsis" vert="horz" wrap="square" anchor="ctr" anchorCtr="1"/>
        <a:lstStyle/>
        <a:p>
          <a:pPr rtl="1">
            <a:defRPr sz="1440" b="1" i="0" u="none" strike="noStrike" kern="1200" spc="0" baseline="0">
              <a:solidFill>
                <a:schemeClr val="tx1"/>
              </a:solidFill>
              <a:latin typeface="Sakkal Majalla" panose="02000000000000000000" pitchFamily="2" charset="-78"/>
              <a:ea typeface="+mn-ea"/>
              <a:cs typeface="Sakkal Majalla" panose="02000000000000000000" pitchFamily="2" charset="-78"/>
            </a:defRPr>
          </a:pPr>
          <a:endParaRPr lang="en-US"/>
        </a:p>
      </c:txPr>
    </c:title>
    <c:autoTitleDeleted val="0"/>
    <c:plotArea>
      <c:layout/>
      <c:barChart>
        <c:barDir val="col"/>
        <c:grouping val="clustered"/>
        <c:varyColors val="0"/>
        <c:ser>
          <c:idx val="0"/>
          <c:order val="0"/>
          <c:spPr>
            <a:solidFill>
              <a:schemeClr val="accent3">
                <a:lumMod val="75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 الرضا العام'!$B$157:$B$161</c:f>
              <c:strCache>
                <c:ptCount val="5"/>
                <c:pt idx="0">
                  <c:v>اوافق بشدة</c:v>
                </c:pt>
                <c:pt idx="1">
                  <c:v>اوافق </c:v>
                </c:pt>
                <c:pt idx="2">
                  <c:v>محايد</c:v>
                </c:pt>
                <c:pt idx="3">
                  <c:v>لا اوافق </c:v>
                </c:pt>
                <c:pt idx="4">
                  <c:v>لا اوافق بشدة</c:v>
                </c:pt>
              </c:strCache>
            </c:strRef>
          </c:cat>
          <c:val>
            <c:numRef>
              <c:f>' الرضا العام'!$C$157:$C$161</c:f>
              <c:numCache>
                <c:formatCode>General</c:formatCode>
                <c:ptCount val="5"/>
                <c:pt idx="0">
                  <c:v>127</c:v>
                </c:pt>
                <c:pt idx="1">
                  <c:v>153</c:v>
                </c:pt>
                <c:pt idx="2">
                  <c:v>48</c:v>
                </c:pt>
                <c:pt idx="3">
                  <c:v>15</c:v>
                </c:pt>
                <c:pt idx="4">
                  <c:v>9</c:v>
                </c:pt>
              </c:numCache>
            </c:numRef>
          </c:val>
        </c:ser>
        <c:dLbls>
          <c:showLegendKey val="0"/>
          <c:showVal val="0"/>
          <c:showCatName val="0"/>
          <c:showSerName val="0"/>
          <c:showPercent val="0"/>
          <c:showBubbleSize val="0"/>
        </c:dLbls>
        <c:gapWidth val="70"/>
        <c:overlap val="-27"/>
        <c:axId val="1817454416"/>
        <c:axId val="1817454960"/>
      </c:barChart>
      <c:catAx>
        <c:axId val="181745441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crossAx val="1817454960"/>
        <c:crosses val="autoZero"/>
        <c:auto val="1"/>
        <c:lblAlgn val="ctr"/>
        <c:lblOffset val="100"/>
        <c:noMultiLvlLbl val="0"/>
      </c:catAx>
      <c:valAx>
        <c:axId val="1817454960"/>
        <c:scaling>
          <c:orientation val="minMax"/>
        </c:scaling>
        <c:delete val="1"/>
        <c:axPos val="r"/>
        <c:numFmt formatCode="General" sourceLinked="1"/>
        <c:majorTickMark val="none"/>
        <c:minorTickMark val="none"/>
        <c:tickLblPos val="nextTo"/>
        <c:crossAx val="1817454416"/>
        <c:crosses val="autoZero"/>
        <c:crossBetween val="between"/>
      </c:valAx>
      <c:spPr>
        <a:noFill/>
        <a:ln>
          <a:noFill/>
        </a:ln>
        <a:effectLst/>
      </c:spPr>
    </c:plotArea>
    <c:plotVisOnly val="1"/>
    <c:dispBlanksAs val="gap"/>
    <c:showDLblsOverMax val="0"/>
  </c:chart>
  <c:spPr>
    <a:noFill/>
    <a:ln>
      <a:solidFill>
        <a:schemeClr val="bg1">
          <a:lumMod val="85000"/>
        </a:schemeClr>
      </a:solidFill>
    </a:ln>
    <a:effectLst/>
  </c:spPr>
  <c:txPr>
    <a:bodyPr/>
    <a:lstStyle/>
    <a:p>
      <a:pPr rtl="1">
        <a:defRPr sz="1200" b="1">
          <a:solidFill>
            <a:schemeClr val="tx1"/>
          </a:solidFill>
          <a:latin typeface="Sakkal Majalla" panose="02000000000000000000" pitchFamily="2" charset="-78"/>
          <a:cs typeface="Sakkal Majalla" panose="02000000000000000000" pitchFamily="2" charset="-78"/>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chemeClr val="tx1"/>
                </a:solidFill>
                <a:latin typeface="Sakkal Majalla" panose="02000000000000000000" pitchFamily="2" charset="-78"/>
                <a:ea typeface="+mn-ea"/>
                <a:cs typeface="Sakkal Majalla" panose="02000000000000000000" pitchFamily="2" charset="-78"/>
              </a:defRPr>
            </a:pPr>
            <a:r>
              <a:rPr lang="ar-AE" sz="2000" b="1" i="0" u="none" strike="noStrike" baseline="0" dirty="0" smtClean="0">
                <a:effectLst/>
              </a:rPr>
              <a:t>الرضا العام عن محاور </a:t>
            </a:r>
            <a:r>
              <a:rPr lang="ar-AE" sz="2000" dirty="0" smtClean="0"/>
              <a:t>نظام </a:t>
            </a:r>
            <a:r>
              <a:rPr lang="ar-AE" sz="2000" dirty="0"/>
              <a:t>الخدمة الذاتية  </a:t>
            </a:r>
            <a:endParaRPr lang="en-US" sz="2000" dirty="0"/>
          </a:p>
        </c:rich>
      </c:tx>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Sakkal Majalla" panose="02000000000000000000" pitchFamily="2" charset="-78"/>
              <a:ea typeface="+mn-ea"/>
              <a:cs typeface="Sakkal Majalla" panose="02000000000000000000" pitchFamily="2" charset="-78"/>
            </a:defRPr>
          </a:pPr>
          <a:endParaRPr lang="en-US"/>
        </a:p>
      </c:txPr>
    </c:title>
    <c:autoTitleDeleted val="0"/>
    <c:plotArea>
      <c:layout/>
      <c:barChart>
        <c:barDir val="col"/>
        <c:grouping val="clustered"/>
        <c:varyColors val="0"/>
        <c:ser>
          <c:idx val="0"/>
          <c:order val="0"/>
          <c:tx>
            <c:strRef>
              <c:f>'التحليل '!$B$26</c:f>
              <c:strCache>
                <c:ptCount val="1"/>
                <c:pt idx="0">
                  <c:v>2016</c:v>
                </c:pt>
              </c:strCache>
            </c:strRef>
          </c:tx>
          <c:spPr>
            <a:solidFill>
              <a:srgbClr val="FEB80A">
                <a:lumMod val="60000"/>
                <a:lumOff val="40000"/>
              </a:srgb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'التحليل '!$A$27:$A$29</c:f>
              <c:strCache>
                <c:ptCount val="3"/>
                <c:pt idx="0">
                  <c:v>بشكل عام أنا راضِ عن نظام الخدمة الذاتية </c:v>
                </c:pt>
                <c:pt idx="1">
                  <c:v>بشكل عام أنا راضِ عن عمليات الدعم الفني للخدمة الذاتية</c:v>
                </c:pt>
                <c:pt idx="2">
                  <c:v>بشكل عام أنا راضِ عن عمليات التدريب والتوعوية حول نظام الخدمة الذاتية</c:v>
                </c:pt>
              </c:strCache>
            </c:strRef>
          </c:cat>
          <c:val>
            <c:numRef>
              <c:f>'التحليل '!$B$27:$B$29</c:f>
              <c:numCache>
                <c:formatCode>0%</c:formatCode>
                <c:ptCount val="3"/>
                <c:pt idx="0">
                  <c:v>0.77</c:v>
                </c:pt>
                <c:pt idx="1">
                  <c:v>0.77</c:v>
                </c:pt>
                <c:pt idx="2">
                  <c:v>0.75</c:v>
                </c:pt>
              </c:numCache>
            </c:numRef>
          </c:val>
        </c:ser>
        <c:ser>
          <c:idx val="1"/>
          <c:order val="1"/>
          <c:tx>
            <c:strRef>
              <c:f>'التحليل '!$C$26</c:f>
              <c:strCache>
                <c:ptCount val="1"/>
                <c:pt idx="0">
                  <c:v>2017</c:v>
                </c:pt>
              </c:strCache>
            </c:strRef>
          </c:tx>
          <c:spPr>
            <a:solidFill>
              <a:sysClr val="window" lastClr="FFFFFF">
                <a:lumMod val="50000"/>
              </a:sys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'التحليل '!$A$27:$A$29</c:f>
              <c:strCache>
                <c:ptCount val="3"/>
                <c:pt idx="0">
                  <c:v>بشكل عام أنا راضِ عن نظام الخدمة الذاتية </c:v>
                </c:pt>
                <c:pt idx="1">
                  <c:v>بشكل عام أنا راضِ عن عمليات الدعم الفني للخدمة الذاتية</c:v>
                </c:pt>
                <c:pt idx="2">
                  <c:v>بشكل عام أنا راضِ عن عمليات التدريب والتوعوية حول نظام الخدمة الذاتية</c:v>
                </c:pt>
              </c:strCache>
            </c:strRef>
          </c:cat>
          <c:val>
            <c:numRef>
              <c:f>'التحليل '!$C$27:$C$29</c:f>
              <c:numCache>
                <c:formatCode>0%</c:formatCode>
                <c:ptCount val="3"/>
                <c:pt idx="0">
                  <c:v>0.81908893709327546</c:v>
                </c:pt>
                <c:pt idx="1">
                  <c:v>0.7872017353579176</c:v>
                </c:pt>
                <c:pt idx="2">
                  <c:v>0.75</c:v>
                </c:pt>
              </c:numCache>
            </c:numRef>
          </c:val>
        </c:ser>
        <c:ser>
          <c:idx val="2"/>
          <c:order val="2"/>
          <c:tx>
            <c:strRef>
              <c:f>'التحليل '!$D$26</c:f>
              <c:strCache>
                <c:ptCount val="1"/>
                <c:pt idx="0">
                  <c:v>2018</c:v>
                </c:pt>
              </c:strCache>
            </c:strRef>
          </c:tx>
          <c:spPr>
            <a:solidFill>
              <a:srgbClr val="FEB80A">
                <a:lumMod val="75000"/>
              </a:srgb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'التحليل '!$A$27:$A$29</c:f>
              <c:strCache>
                <c:ptCount val="3"/>
                <c:pt idx="0">
                  <c:v>بشكل عام أنا راضِ عن نظام الخدمة الذاتية </c:v>
                </c:pt>
                <c:pt idx="1">
                  <c:v>بشكل عام أنا راضِ عن عمليات الدعم الفني للخدمة الذاتية</c:v>
                </c:pt>
                <c:pt idx="2">
                  <c:v>بشكل عام أنا راضِ عن عمليات التدريب والتوعوية حول نظام الخدمة الذاتية</c:v>
                </c:pt>
              </c:strCache>
            </c:strRef>
          </c:cat>
          <c:val>
            <c:numRef>
              <c:f>'التحليل '!$D$27:$D$29</c:f>
              <c:numCache>
                <c:formatCode>0%</c:formatCode>
                <c:ptCount val="3"/>
                <c:pt idx="0">
                  <c:v>0.81</c:v>
                </c:pt>
                <c:pt idx="1">
                  <c:v>0.78</c:v>
                </c:pt>
                <c:pt idx="2">
                  <c:v>0.74</c:v>
                </c:pt>
              </c:numCache>
            </c:numRef>
          </c:val>
        </c:ser>
        <c:dLbls>
          <c:showLegendKey val="0"/>
          <c:showVal val="0"/>
          <c:showCatName val="0"/>
          <c:showSerName val="0"/>
          <c:showPercent val="0"/>
          <c:showBubbleSize val="0"/>
        </c:dLbls>
        <c:gapWidth val="219"/>
        <c:overlap val="-27"/>
        <c:axId val="1817456592"/>
        <c:axId val="1817457680"/>
      </c:barChart>
      <c:catAx>
        <c:axId val="1817456592"/>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crossAx val="1817457680"/>
        <c:crosses val="autoZero"/>
        <c:auto val="1"/>
        <c:lblAlgn val="ctr"/>
        <c:lblOffset val="100"/>
        <c:noMultiLvlLbl val="0"/>
      </c:catAx>
      <c:valAx>
        <c:axId val="1817457680"/>
        <c:scaling>
          <c:orientation val="minMax"/>
          <c:max val="0.9"/>
          <c:min val="0.5"/>
        </c:scaling>
        <c:delete val="1"/>
        <c:axPos val="r"/>
        <c:numFmt formatCode="0%" sourceLinked="1"/>
        <c:majorTickMark val="none"/>
        <c:minorTickMark val="none"/>
        <c:tickLblPos val="nextTo"/>
        <c:crossAx val="1817456592"/>
        <c:crosses val="autoZero"/>
        <c:crossBetween val="between"/>
      </c:valAx>
      <c:spPr>
        <a:noFill/>
        <a:ln>
          <a:noFill/>
        </a:ln>
        <a:effectLst/>
      </c:spPr>
    </c:plotArea>
    <c:legend>
      <c:legendPos val="t"/>
      <c:layout>
        <c:manualLayout>
          <c:xMode val="edge"/>
          <c:yMode val="edge"/>
          <c:x val="0.39485147098688589"/>
          <c:y val="0.16016380764904387"/>
          <c:w val="0.1959600528657322"/>
          <c:h val="8.3694928758905135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legend>
    <c:plotVisOnly val="1"/>
    <c:dispBlanksAs val="gap"/>
    <c:showDLblsOverMax val="0"/>
  </c:chart>
  <c:spPr>
    <a:noFill/>
    <a:ln>
      <a:solidFill>
        <a:sysClr val="window" lastClr="FFFFFF">
          <a:lumMod val="85000"/>
        </a:sysClr>
      </a:solidFill>
    </a:ln>
    <a:effectLst/>
  </c:spPr>
  <c:txPr>
    <a:bodyPr/>
    <a:lstStyle/>
    <a:p>
      <a:pPr>
        <a:defRPr sz="1600" b="1">
          <a:solidFill>
            <a:schemeClr val="tx1"/>
          </a:solidFill>
          <a:latin typeface="Sakkal Majalla" panose="02000000000000000000" pitchFamily="2" charset="-78"/>
          <a:cs typeface="Sakkal Majalla" panose="02000000000000000000" pitchFamily="2" charset="-78"/>
        </a:defRPr>
      </a:pPr>
      <a:endParaRPr lang="en-US"/>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Sakkal Majalla" panose="02000000000000000000" pitchFamily="2" charset="-78"/>
                <a:ea typeface="+mn-ea"/>
                <a:cs typeface="Sakkal Majalla" panose="02000000000000000000" pitchFamily="2" charset="-78"/>
              </a:defRPr>
            </a:pPr>
            <a:r>
              <a:rPr lang="ar-AE" sz="1800"/>
              <a:t>بشكل عام انا راضِ عن نظام الخدمة الذاتية </a:t>
            </a:r>
            <a:endParaRPr lang="en-US" sz="1800"/>
          </a:p>
        </c:rich>
      </c:tx>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Sakkal Majalla" panose="02000000000000000000" pitchFamily="2" charset="-78"/>
              <a:ea typeface="+mn-ea"/>
              <a:cs typeface="Sakkal Majalla" panose="02000000000000000000" pitchFamily="2" charset="-78"/>
            </a:defRPr>
          </a:pPr>
          <a:endParaRPr lang="en-US"/>
        </a:p>
      </c:txPr>
    </c:title>
    <c:autoTitleDeleted val="0"/>
    <c:plotArea>
      <c:layout/>
      <c:barChart>
        <c:barDir val="col"/>
        <c:grouping val="clustered"/>
        <c:varyColors val="0"/>
        <c:ser>
          <c:idx val="0"/>
          <c:order val="0"/>
          <c:spPr>
            <a:solidFill>
              <a:schemeClr val="accent3">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 الرضا العام'!$B$103:$B$107</c:f>
              <c:strCache>
                <c:ptCount val="5"/>
                <c:pt idx="0">
                  <c:v>اوافق بشدة</c:v>
                </c:pt>
                <c:pt idx="1">
                  <c:v>اوافق </c:v>
                </c:pt>
                <c:pt idx="2">
                  <c:v>محايد</c:v>
                </c:pt>
                <c:pt idx="3">
                  <c:v>لا اوافق </c:v>
                </c:pt>
                <c:pt idx="4">
                  <c:v>لا اوافق بشدة</c:v>
                </c:pt>
              </c:strCache>
            </c:strRef>
          </c:cat>
          <c:val>
            <c:numRef>
              <c:f>' الرضا العام'!$C$103:$C$107</c:f>
              <c:numCache>
                <c:formatCode>General</c:formatCode>
                <c:ptCount val="5"/>
                <c:pt idx="0">
                  <c:v>216</c:v>
                </c:pt>
                <c:pt idx="1">
                  <c:v>356</c:v>
                </c:pt>
                <c:pt idx="2">
                  <c:v>63</c:v>
                </c:pt>
                <c:pt idx="3">
                  <c:v>32</c:v>
                </c:pt>
                <c:pt idx="4">
                  <c:v>17</c:v>
                </c:pt>
              </c:numCache>
            </c:numRef>
          </c:val>
        </c:ser>
        <c:dLbls>
          <c:showLegendKey val="0"/>
          <c:showVal val="0"/>
          <c:showCatName val="0"/>
          <c:showSerName val="0"/>
          <c:showPercent val="0"/>
          <c:showBubbleSize val="0"/>
        </c:dLbls>
        <c:gapWidth val="96"/>
        <c:overlap val="-27"/>
        <c:axId val="1817458224"/>
        <c:axId val="1817458768"/>
      </c:barChart>
      <c:catAx>
        <c:axId val="1817458224"/>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crossAx val="1817458768"/>
        <c:crosses val="autoZero"/>
        <c:auto val="1"/>
        <c:lblAlgn val="ctr"/>
        <c:lblOffset val="100"/>
        <c:noMultiLvlLbl val="0"/>
      </c:catAx>
      <c:valAx>
        <c:axId val="1817458768"/>
        <c:scaling>
          <c:orientation val="minMax"/>
        </c:scaling>
        <c:delete val="1"/>
        <c:axPos val="r"/>
        <c:numFmt formatCode="General" sourceLinked="1"/>
        <c:majorTickMark val="none"/>
        <c:minorTickMark val="none"/>
        <c:tickLblPos val="nextTo"/>
        <c:crossAx val="1817458224"/>
        <c:crosses val="autoZero"/>
        <c:crossBetween val="between"/>
      </c:valAx>
      <c:spPr>
        <a:noFill/>
        <a:ln>
          <a:noFill/>
        </a:ln>
        <a:effectLst/>
      </c:spPr>
    </c:plotArea>
    <c:plotVisOnly val="1"/>
    <c:dispBlanksAs val="gap"/>
    <c:showDLblsOverMax val="0"/>
  </c:chart>
  <c:spPr>
    <a:noFill/>
    <a:ln>
      <a:solidFill>
        <a:schemeClr val="bg1">
          <a:lumMod val="85000"/>
        </a:schemeClr>
      </a:solidFill>
    </a:ln>
    <a:effectLst/>
  </c:spPr>
  <c:txPr>
    <a:bodyPr/>
    <a:lstStyle/>
    <a:p>
      <a:pPr>
        <a:defRPr sz="1400" b="1">
          <a:solidFill>
            <a:schemeClr val="tx1"/>
          </a:solidFill>
          <a:latin typeface="Sakkal Majalla" panose="02000000000000000000" pitchFamily="2" charset="-78"/>
          <a:cs typeface="Sakkal Majalla" panose="02000000000000000000" pitchFamily="2" charset="-78"/>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Sakkal Majalla" panose="02000000000000000000" pitchFamily="2" charset="-78"/>
                <a:ea typeface="+mn-ea"/>
                <a:cs typeface="Sakkal Majalla" panose="02000000000000000000" pitchFamily="2" charset="-78"/>
              </a:defRPr>
            </a:pPr>
            <a:r>
              <a:rPr lang="ar-AE" sz="1800"/>
              <a:t>بشكل عام انا راضِ عن عمليات الدعم الفني للخدمة الذاتية</a:t>
            </a:r>
            <a:endParaRPr lang="en-US" sz="1800"/>
          </a:p>
        </c:rich>
      </c:tx>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Sakkal Majalla" panose="02000000000000000000" pitchFamily="2" charset="-78"/>
              <a:ea typeface="+mn-ea"/>
              <a:cs typeface="Sakkal Majalla" panose="02000000000000000000" pitchFamily="2" charset="-78"/>
            </a:defRPr>
          </a:pPr>
          <a:endParaRPr lang="en-US"/>
        </a:p>
      </c:txPr>
    </c:title>
    <c:autoTitleDeleted val="0"/>
    <c:plotArea>
      <c:layout/>
      <c:barChart>
        <c:barDir val="col"/>
        <c:grouping val="clustered"/>
        <c:varyColors val="0"/>
        <c:ser>
          <c:idx val="0"/>
          <c:order val="0"/>
          <c:spPr>
            <a:solidFill>
              <a:schemeClr val="accent3">
                <a:lumMod val="75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 الرضا العام'!$B$111:$B$115</c:f>
              <c:strCache>
                <c:ptCount val="5"/>
                <c:pt idx="0">
                  <c:v>اوافق بشدة</c:v>
                </c:pt>
                <c:pt idx="1">
                  <c:v>اوافق </c:v>
                </c:pt>
                <c:pt idx="2">
                  <c:v>محايد</c:v>
                </c:pt>
                <c:pt idx="3">
                  <c:v>لا اوافق </c:v>
                </c:pt>
                <c:pt idx="4">
                  <c:v>لا اوافق بشدة</c:v>
                </c:pt>
              </c:strCache>
            </c:strRef>
          </c:cat>
          <c:val>
            <c:numRef>
              <c:f>' الرضا العام'!$C$111:$C$115</c:f>
              <c:numCache>
                <c:formatCode>General</c:formatCode>
                <c:ptCount val="5"/>
                <c:pt idx="0">
                  <c:v>194</c:v>
                </c:pt>
                <c:pt idx="1">
                  <c:v>315</c:v>
                </c:pt>
                <c:pt idx="2">
                  <c:v>108</c:v>
                </c:pt>
                <c:pt idx="3">
                  <c:v>47</c:v>
                </c:pt>
                <c:pt idx="4">
                  <c:v>20</c:v>
                </c:pt>
              </c:numCache>
            </c:numRef>
          </c:val>
        </c:ser>
        <c:dLbls>
          <c:showLegendKey val="0"/>
          <c:showVal val="0"/>
          <c:showCatName val="0"/>
          <c:showSerName val="0"/>
          <c:showPercent val="0"/>
          <c:showBubbleSize val="0"/>
        </c:dLbls>
        <c:gapWidth val="96"/>
        <c:overlap val="-27"/>
        <c:axId val="1854313392"/>
        <c:axId val="1854308496"/>
      </c:barChart>
      <c:catAx>
        <c:axId val="1854313392"/>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crossAx val="1854308496"/>
        <c:crosses val="autoZero"/>
        <c:auto val="1"/>
        <c:lblAlgn val="ctr"/>
        <c:lblOffset val="100"/>
        <c:noMultiLvlLbl val="0"/>
      </c:catAx>
      <c:valAx>
        <c:axId val="1854308496"/>
        <c:scaling>
          <c:orientation val="minMax"/>
        </c:scaling>
        <c:delete val="1"/>
        <c:axPos val="r"/>
        <c:numFmt formatCode="General" sourceLinked="1"/>
        <c:majorTickMark val="none"/>
        <c:minorTickMark val="none"/>
        <c:tickLblPos val="nextTo"/>
        <c:crossAx val="1854313392"/>
        <c:crosses val="autoZero"/>
        <c:crossBetween val="between"/>
      </c:valAx>
      <c:spPr>
        <a:noFill/>
        <a:ln>
          <a:noFill/>
        </a:ln>
        <a:effectLst/>
      </c:spPr>
    </c:plotArea>
    <c:plotVisOnly val="1"/>
    <c:dispBlanksAs val="gap"/>
    <c:showDLblsOverMax val="0"/>
  </c:chart>
  <c:spPr>
    <a:noFill/>
    <a:ln>
      <a:solidFill>
        <a:schemeClr val="bg1">
          <a:lumMod val="85000"/>
        </a:schemeClr>
      </a:solidFill>
    </a:ln>
    <a:effectLst/>
  </c:spPr>
  <c:txPr>
    <a:bodyPr/>
    <a:lstStyle/>
    <a:p>
      <a:pPr>
        <a:defRPr sz="1200" b="1">
          <a:solidFill>
            <a:schemeClr val="tx1"/>
          </a:solidFill>
          <a:latin typeface="Sakkal Majalla" panose="02000000000000000000" pitchFamily="2" charset="-78"/>
          <a:cs typeface="Sakkal Majalla" panose="02000000000000000000" pitchFamily="2" charset="-78"/>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Sakkal Majalla" panose="02000000000000000000" pitchFamily="2" charset="-78"/>
                <a:ea typeface="+mn-ea"/>
                <a:cs typeface="Sakkal Majalla" panose="02000000000000000000" pitchFamily="2" charset="-78"/>
              </a:defRPr>
            </a:pPr>
            <a:r>
              <a:rPr lang="ar-AE" sz="1800"/>
              <a:t>بشكل عام انا راضِ عن عمليات التدريب والتوعوية حول نظام الخدمة الذاتية</a:t>
            </a:r>
            <a:endParaRPr lang="en-US" sz="1800"/>
          </a:p>
        </c:rich>
      </c:tx>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Sakkal Majalla" panose="02000000000000000000" pitchFamily="2" charset="-78"/>
              <a:ea typeface="+mn-ea"/>
              <a:cs typeface="Sakkal Majalla" panose="02000000000000000000" pitchFamily="2" charset="-78"/>
            </a:defRPr>
          </a:pPr>
          <a:endParaRPr lang="en-US"/>
        </a:p>
      </c:txPr>
    </c:title>
    <c:autoTitleDeleted val="0"/>
    <c:plotArea>
      <c:layout/>
      <c:barChart>
        <c:barDir val="col"/>
        <c:grouping val="clustered"/>
        <c:varyColors val="0"/>
        <c:ser>
          <c:idx val="0"/>
          <c:order val="0"/>
          <c:spPr>
            <a:solidFill>
              <a:schemeClr val="accent3">
                <a:lumMod val="75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 الرضا العام'!$B$119:$B$123</c:f>
              <c:strCache>
                <c:ptCount val="5"/>
                <c:pt idx="0">
                  <c:v>اوافق بشدة</c:v>
                </c:pt>
                <c:pt idx="1">
                  <c:v>اوافق </c:v>
                </c:pt>
                <c:pt idx="2">
                  <c:v>محايد</c:v>
                </c:pt>
                <c:pt idx="3">
                  <c:v>لا اوافق </c:v>
                </c:pt>
                <c:pt idx="4">
                  <c:v>لا اوافق بشدة</c:v>
                </c:pt>
              </c:strCache>
            </c:strRef>
          </c:cat>
          <c:val>
            <c:numRef>
              <c:f>' الرضا العام'!$C$119:$C$123</c:f>
              <c:numCache>
                <c:formatCode>General</c:formatCode>
                <c:ptCount val="5"/>
                <c:pt idx="0">
                  <c:v>158</c:v>
                </c:pt>
                <c:pt idx="1">
                  <c:v>290</c:v>
                </c:pt>
                <c:pt idx="2">
                  <c:v>145</c:v>
                </c:pt>
                <c:pt idx="3">
                  <c:v>67</c:v>
                </c:pt>
                <c:pt idx="4">
                  <c:v>24</c:v>
                </c:pt>
              </c:numCache>
            </c:numRef>
          </c:val>
        </c:ser>
        <c:dLbls>
          <c:showLegendKey val="0"/>
          <c:showVal val="0"/>
          <c:showCatName val="0"/>
          <c:showSerName val="0"/>
          <c:showPercent val="0"/>
          <c:showBubbleSize val="0"/>
        </c:dLbls>
        <c:gapWidth val="96"/>
        <c:overlap val="-27"/>
        <c:axId val="1854304688"/>
        <c:axId val="1854300880"/>
      </c:barChart>
      <c:catAx>
        <c:axId val="1854304688"/>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crossAx val="1854300880"/>
        <c:crosses val="autoZero"/>
        <c:auto val="1"/>
        <c:lblAlgn val="ctr"/>
        <c:lblOffset val="100"/>
        <c:noMultiLvlLbl val="0"/>
      </c:catAx>
      <c:valAx>
        <c:axId val="1854300880"/>
        <c:scaling>
          <c:orientation val="minMax"/>
        </c:scaling>
        <c:delete val="1"/>
        <c:axPos val="r"/>
        <c:numFmt formatCode="General" sourceLinked="1"/>
        <c:majorTickMark val="none"/>
        <c:minorTickMark val="none"/>
        <c:tickLblPos val="nextTo"/>
        <c:crossAx val="1854304688"/>
        <c:crosses val="autoZero"/>
        <c:crossBetween val="between"/>
      </c:valAx>
      <c:spPr>
        <a:noFill/>
        <a:ln>
          <a:noFill/>
        </a:ln>
        <a:effectLst/>
      </c:spPr>
    </c:plotArea>
    <c:plotVisOnly val="1"/>
    <c:dispBlanksAs val="gap"/>
    <c:showDLblsOverMax val="0"/>
  </c:chart>
  <c:spPr>
    <a:noFill/>
    <a:ln>
      <a:solidFill>
        <a:schemeClr val="bg1">
          <a:lumMod val="85000"/>
        </a:schemeClr>
      </a:solidFill>
    </a:ln>
    <a:effectLst/>
  </c:spPr>
  <c:txPr>
    <a:bodyPr/>
    <a:lstStyle/>
    <a:p>
      <a:pPr>
        <a:defRPr sz="1200" b="1">
          <a:solidFill>
            <a:schemeClr val="tx1"/>
          </a:solidFill>
          <a:latin typeface="Sakkal Majalla" panose="02000000000000000000" pitchFamily="2" charset="-78"/>
          <a:cs typeface="Sakkal Majalla" panose="02000000000000000000" pitchFamily="2" charset="-78"/>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solidFill>
                <a:latin typeface="Sakkal Majalla" panose="02000000000000000000" pitchFamily="2" charset="-78"/>
                <a:ea typeface="+mn-ea"/>
                <a:cs typeface="Sakkal Majalla" panose="02000000000000000000" pitchFamily="2" charset="-78"/>
              </a:defRPr>
            </a:pPr>
            <a:r>
              <a:rPr lang="ar-AE" sz="1800"/>
              <a:t>الجنس</a:t>
            </a:r>
            <a:endParaRPr lang="en-US" sz="1800"/>
          </a:p>
        </c:rich>
      </c:tx>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Sakkal Majalla" panose="02000000000000000000" pitchFamily="2" charset="-78"/>
              <a:ea typeface="+mn-ea"/>
              <a:cs typeface="Sakkal Majalla" panose="02000000000000000000" pitchFamily="2" charset="-78"/>
            </a:defRPr>
          </a:pPr>
          <a:endParaRPr lang="en-US"/>
        </a:p>
      </c:txPr>
    </c:title>
    <c:autoTitleDeleted val="0"/>
    <c:plotArea>
      <c:layout>
        <c:manualLayout>
          <c:layoutTarget val="inner"/>
          <c:xMode val="edge"/>
          <c:yMode val="edge"/>
          <c:x val="0.10622160829453071"/>
          <c:y val="0.24757880064789106"/>
          <c:w val="0.70317331830946661"/>
          <c:h val="0.66467046804909113"/>
        </c:manualLayout>
      </c:layout>
      <c:doughnutChart>
        <c:varyColors val="1"/>
        <c:ser>
          <c:idx val="0"/>
          <c:order val="0"/>
          <c:dPt>
            <c:idx val="0"/>
            <c:bubble3D val="0"/>
            <c:spPr>
              <a:solidFill>
                <a:srgbClr val="B68A35"/>
              </a:solidFill>
              <a:ln w="19050">
                <a:solidFill>
                  <a:schemeClr val="lt1"/>
                </a:solidFill>
              </a:ln>
              <a:effectLst/>
            </c:spPr>
          </c:dPt>
          <c:dPt>
            <c:idx val="1"/>
            <c:bubble3D val="0"/>
            <c:spPr>
              <a:solidFill>
                <a:srgbClr val="7F7F7F"/>
              </a:solidFill>
              <a:ln w="19050">
                <a:solidFill>
                  <a:schemeClr val="lt1"/>
                </a:solidFill>
              </a:ln>
              <a:effectLst/>
            </c:spPr>
          </c:dPt>
          <c:dLbls>
            <c:dLbl>
              <c:idx val="0"/>
              <c:layout>
                <c:manualLayout>
                  <c:x val="0.13068152007131917"/>
                  <c:y val="-4.9917887454160183E-2"/>
                </c:manualLayout>
              </c:layout>
              <c:showLegendKey val="0"/>
              <c:showVal val="1"/>
              <c:showCatName val="1"/>
              <c:showSerName val="0"/>
              <c:showPercent val="1"/>
              <c:showBubbleSize val="0"/>
              <c:separator>
</c:separator>
              <c:extLst>
                <c:ext xmlns:c15="http://schemas.microsoft.com/office/drawing/2012/chart" uri="{CE6537A1-D6FC-4f65-9D91-7224C49458BB}">
                  <c15:layout/>
                </c:ext>
              </c:extLst>
            </c:dLbl>
            <c:dLbl>
              <c:idx val="1"/>
              <c:layout>
                <c:manualLayout>
                  <c:x val="-0.14205664605620066"/>
                  <c:y val="-2.6359827289692585E-2"/>
                </c:manualLayout>
              </c:layout>
              <c:showLegendKey val="0"/>
              <c:showVal val="1"/>
              <c:showCatName val="1"/>
              <c:showSerName val="0"/>
              <c:showPercent val="1"/>
              <c:showBubbleSize val="0"/>
              <c:separator>
</c:separator>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showLegendKey val="0"/>
            <c:showVal val="1"/>
            <c:showCatName val="1"/>
            <c:showSerName val="0"/>
            <c:showPercent val="1"/>
            <c:showBubbleSize val="0"/>
            <c:separator>
</c:separator>
            <c:showLeaderLines val="0"/>
            <c:extLst>
              <c:ext xmlns:c15="http://schemas.microsoft.com/office/drawing/2012/chart" uri="{CE6537A1-D6FC-4f65-9D91-7224C49458BB}"/>
            </c:extLst>
          </c:dLbls>
          <c:cat>
            <c:strRef>
              <c:f>'المعلومات الديموغرافية '!$B$54:$B$55</c:f>
              <c:strCache>
                <c:ptCount val="2"/>
                <c:pt idx="0">
                  <c:v>ذكر</c:v>
                </c:pt>
                <c:pt idx="1">
                  <c:v>أنثى</c:v>
                </c:pt>
              </c:strCache>
            </c:strRef>
          </c:cat>
          <c:val>
            <c:numRef>
              <c:f>'المعلومات الديموغرافية '!$C$54:$C$55</c:f>
              <c:numCache>
                <c:formatCode>General</c:formatCode>
                <c:ptCount val="2"/>
                <c:pt idx="0">
                  <c:v>287</c:v>
                </c:pt>
                <c:pt idx="1">
                  <c:v>397</c:v>
                </c:pt>
              </c:numCache>
            </c:numRef>
          </c:val>
        </c:ser>
        <c:dLbls>
          <c:showLegendKey val="0"/>
          <c:showVal val="0"/>
          <c:showCatName val="0"/>
          <c:showSerName val="0"/>
          <c:showPercent val="0"/>
          <c:showBubbleSize val="0"/>
          <c:showLeaderLines val="0"/>
        </c:dLbls>
        <c:firstSliceAng val="0"/>
        <c:holeSize val="55"/>
      </c:doughnutChart>
      <c:spPr>
        <a:noFill/>
        <a:ln>
          <a:noFill/>
        </a:ln>
        <a:effectLst/>
      </c:spPr>
    </c:plotArea>
    <c:plotVisOnly val="1"/>
    <c:dispBlanksAs val="gap"/>
    <c:showDLblsOverMax val="0"/>
  </c:chart>
  <c:spPr>
    <a:noFill/>
    <a:ln>
      <a:solidFill>
        <a:sysClr val="window" lastClr="FFFFFF">
          <a:lumMod val="85000"/>
        </a:sysClr>
      </a:solidFill>
    </a:ln>
    <a:effectLst/>
  </c:spPr>
  <c:txPr>
    <a:bodyPr/>
    <a:lstStyle/>
    <a:p>
      <a:pPr>
        <a:defRPr sz="1200" b="1">
          <a:solidFill>
            <a:schemeClr val="tx1"/>
          </a:solidFill>
          <a:latin typeface="Sakkal Majalla" panose="02000000000000000000" pitchFamily="2" charset="-78"/>
          <a:cs typeface="Sakkal Majalla" panose="02000000000000000000" pitchFamily="2" charset="-78"/>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solidFill>
                <a:latin typeface="Sakkal Majalla" panose="02000000000000000000" pitchFamily="2" charset="-78"/>
                <a:ea typeface="+mn-ea"/>
                <a:cs typeface="Sakkal Majalla" panose="02000000000000000000" pitchFamily="2" charset="-78"/>
              </a:defRPr>
            </a:pPr>
            <a:r>
              <a:rPr lang="ar-AE" sz="1800"/>
              <a:t>مكان العمل</a:t>
            </a:r>
            <a:endParaRPr lang="en-US" sz="1800"/>
          </a:p>
        </c:rich>
      </c:tx>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Sakkal Majalla" panose="02000000000000000000" pitchFamily="2" charset="-78"/>
              <a:ea typeface="+mn-ea"/>
              <a:cs typeface="Sakkal Majalla" panose="02000000000000000000" pitchFamily="2" charset="-78"/>
            </a:defRPr>
          </a:pPr>
          <a:endParaRPr lang="en-US"/>
        </a:p>
      </c:txPr>
    </c:title>
    <c:autoTitleDeleted val="0"/>
    <c:plotArea>
      <c:layout>
        <c:manualLayout>
          <c:layoutTarget val="inner"/>
          <c:xMode val="edge"/>
          <c:yMode val="edge"/>
          <c:x val="0.16269530294088011"/>
          <c:y val="0.26487119177717172"/>
          <c:w val="0.61610848004145746"/>
          <c:h val="0.67298504374252999"/>
        </c:manualLayout>
      </c:layout>
      <c:doughnutChart>
        <c:varyColors val="1"/>
        <c:ser>
          <c:idx val="0"/>
          <c:order val="0"/>
          <c:dPt>
            <c:idx val="0"/>
            <c:bubble3D val="0"/>
            <c:spPr>
              <a:solidFill>
                <a:sysClr val="windowText" lastClr="000000">
                  <a:lumMod val="50000"/>
                  <a:lumOff val="50000"/>
                </a:sysClr>
              </a:solidFill>
              <a:ln w="19050">
                <a:solidFill>
                  <a:schemeClr val="lt1"/>
                </a:solidFill>
              </a:ln>
              <a:effectLst/>
            </c:spPr>
          </c:dPt>
          <c:dPt>
            <c:idx val="1"/>
            <c:bubble3D val="0"/>
            <c:spPr>
              <a:solidFill>
                <a:srgbClr val="CC6600"/>
              </a:solidFill>
              <a:ln w="19050">
                <a:solidFill>
                  <a:schemeClr val="lt1"/>
                </a:solidFill>
              </a:ln>
              <a:effectLst/>
            </c:spPr>
          </c:dPt>
          <c:dPt>
            <c:idx val="2"/>
            <c:bubble3D val="0"/>
            <c:spPr>
              <a:solidFill>
                <a:srgbClr val="996633"/>
              </a:solidFill>
              <a:ln w="19050">
                <a:solidFill>
                  <a:schemeClr val="lt1"/>
                </a:solidFill>
              </a:ln>
              <a:effectLst/>
            </c:spPr>
          </c:dPt>
          <c:dPt>
            <c:idx val="3"/>
            <c:bubble3D val="0"/>
            <c:spPr>
              <a:solidFill>
                <a:srgbClr val="B68A35"/>
              </a:solidFill>
              <a:ln w="19050">
                <a:solidFill>
                  <a:schemeClr val="lt1"/>
                </a:solidFill>
              </a:ln>
              <a:effectLst/>
            </c:spPr>
          </c:dPt>
          <c:dPt>
            <c:idx val="4"/>
            <c:bubble3D val="0"/>
            <c:spPr>
              <a:solidFill>
                <a:sysClr val="window" lastClr="FFFFFF">
                  <a:lumMod val="50000"/>
                </a:sysClr>
              </a:solidFill>
              <a:ln w="19050">
                <a:solidFill>
                  <a:schemeClr val="lt1"/>
                </a:solidFill>
              </a:ln>
              <a:effectLst/>
            </c:spPr>
          </c:dPt>
          <c:dPt>
            <c:idx val="5"/>
            <c:bubble3D val="0"/>
            <c:spPr>
              <a:solidFill>
                <a:sysClr val="window" lastClr="FFFFFF">
                  <a:lumMod val="65000"/>
                </a:sysClr>
              </a:solidFill>
              <a:ln w="19050">
                <a:solidFill>
                  <a:schemeClr val="lt1"/>
                </a:solidFill>
              </a:ln>
              <a:effectLst/>
            </c:spPr>
          </c:dPt>
          <c:dPt>
            <c:idx val="6"/>
            <c:bubble3D val="0"/>
            <c:spPr>
              <a:solidFill>
                <a:sysClr val="window" lastClr="FFFFFF">
                  <a:lumMod val="85000"/>
                </a:sysClr>
              </a:solidFill>
              <a:ln w="19050">
                <a:solidFill>
                  <a:schemeClr val="lt1"/>
                </a:solidFill>
              </a:ln>
              <a:effectLst/>
            </c:spPr>
          </c:dPt>
          <c:dLbls>
            <c:dLbl>
              <c:idx val="0"/>
              <c:layout>
                <c:manualLayout>
                  <c:x val="8.7751371115173671E-2"/>
                  <c:y val="-0.13002356681341504"/>
                </c:manualLayout>
              </c:layout>
              <c:showLegendKey val="0"/>
              <c:showVal val="1"/>
              <c:showCatName val="1"/>
              <c:showSerName val="0"/>
              <c:showPercent val="1"/>
              <c:showBubbleSize val="0"/>
              <c:separator>
</c:separator>
              <c:extLst>
                <c:ext xmlns:c15="http://schemas.microsoft.com/office/drawing/2012/chart" uri="{CE6537A1-D6FC-4f65-9D91-7224C49458BB}">
                  <c15:layout/>
                </c:ext>
              </c:extLst>
            </c:dLbl>
            <c:dLbl>
              <c:idx val="1"/>
              <c:layout>
                <c:manualLayout>
                  <c:x val="0.12918951858622782"/>
                  <c:y val="2.019731047751467E-2"/>
                </c:manualLayout>
              </c:layout>
              <c:showLegendKey val="0"/>
              <c:showVal val="1"/>
              <c:showCatName val="1"/>
              <c:showSerName val="0"/>
              <c:showPercent val="1"/>
              <c:showBubbleSize val="0"/>
              <c:separator>
</c:separator>
              <c:extLst>
                <c:ext xmlns:c15="http://schemas.microsoft.com/office/drawing/2012/chart" uri="{CE6537A1-D6FC-4f65-9D91-7224C49458BB}">
                  <c15:layout/>
                </c:ext>
              </c:extLst>
            </c:dLbl>
            <c:dLbl>
              <c:idx val="2"/>
              <c:layout>
                <c:manualLayout>
                  <c:x val="0.26081657525898849"/>
                  <c:y val="6.9574197725166223E-2"/>
                </c:manualLayout>
              </c:layout>
              <c:showLegendKey val="0"/>
              <c:showVal val="1"/>
              <c:showCatName val="1"/>
              <c:showSerName val="0"/>
              <c:showPercent val="1"/>
              <c:showBubbleSize val="0"/>
              <c:separator>
</c:separator>
              <c:extLst>
                <c:ext xmlns:c15="http://schemas.microsoft.com/office/drawing/2012/chart" uri="{CE6537A1-D6FC-4f65-9D91-7224C49458BB}">
                  <c15:layout/>
                </c:ext>
              </c:extLst>
            </c:dLbl>
            <c:dLbl>
              <c:idx val="3"/>
              <c:layout>
                <c:manualLayout>
                  <c:x val="-0.10725167580743449"/>
                  <c:y val="0.13937963995879948"/>
                </c:manualLayout>
              </c:layout>
              <c:showLegendKey val="0"/>
              <c:showVal val="1"/>
              <c:showCatName val="1"/>
              <c:showSerName val="0"/>
              <c:showPercent val="1"/>
              <c:showBubbleSize val="0"/>
              <c:separator>
</c:separator>
              <c:extLst>
                <c:ext xmlns:c15="http://schemas.microsoft.com/office/drawing/2012/chart" uri="{CE6537A1-D6FC-4f65-9D91-7224C49458BB}">
                  <c15:layout/>
                </c:ext>
              </c:extLst>
            </c:dLbl>
            <c:dLbl>
              <c:idx val="4"/>
              <c:layout>
                <c:manualLayout>
                  <c:x val="-0.13406459475929311"/>
                  <c:y val="4.7646641619021747E-2"/>
                </c:manualLayout>
              </c:layout>
              <c:showLegendKey val="0"/>
              <c:showVal val="1"/>
              <c:showCatName val="1"/>
              <c:showSerName val="0"/>
              <c:showPercent val="1"/>
              <c:showBubbleSize val="0"/>
              <c:separator>
</c:separator>
              <c:extLst>
                <c:ext xmlns:c15="http://schemas.microsoft.com/office/drawing/2012/chart" uri="{CE6537A1-D6FC-4f65-9D91-7224C49458BB}">
                  <c15:layout/>
                </c:ext>
              </c:extLst>
            </c:dLbl>
            <c:dLbl>
              <c:idx val="5"/>
              <c:layout>
                <c:manualLayout>
                  <c:x val="-0.1170018281535649"/>
                  <c:y val="-6.7313745966062197E-2"/>
                </c:manualLayout>
              </c:layout>
              <c:showLegendKey val="0"/>
              <c:showVal val="1"/>
              <c:showCatName val="1"/>
              <c:showSerName val="0"/>
              <c:showPercent val="1"/>
              <c:showBubbleSize val="0"/>
              <c:separator>
</c:separator>
              <c:extLst>
                <c:ext xmlns:c15="http://schemas.microsoft.com/office/drawing/2012/chart" uri="{CE6537A1-D6FC-4f65-9D91-7224C49458BB}">
                  <c15:layout/>
                </c:ext>
              </c:extLst>
            </c:dLbl>
            <c:dLbl>
              <c:idx val="6"/>
              <c:layout>
                <c:manualLayout>
                  <c:x val="-3.1687995124923873E-2"/>
                  <c:y val="-0.15729637222860374"/>
                </c:manualLayout>
              </c:layout>
              <c:showLegendKey val="0"/>
              <c:showVal val="1"/>
              <c:showCatName val="1"/>
              <c:showSerName val="0"/>
              <c:showPercent val="1"/>
              <c:showBubbleSize val="0"/>
              <c:separator>
</c:separator>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showLegendKey val="0"/>
            <c:showVal val="1"/>
            <c:showCatName val="1"/>
            <c:showSerName val="0"/>
            <c:showPercent val="1"/>
            <c:showBubbleSize val="0"/>
            <c:separator>
</c:separator>
            <c:showLeaderLines val="0"/>
            <c:extLst>
              <c:ext xmlns:c15="http://schemas.microsoft.com/office/drawing/2012/chart" uri="{CE6537A1-D6FC-4f65-9D91-7224C49458BB}"/>
            </c:extLst>
          </c:dLbls>
          <c:cat>
            <c:strRef>
              <c:f>'المعلومات الديموغرافية '!$B$43:$B$49</c:f>
              <c:strCache>
                <c:ptCount val="7"/>
                <c:pt idx="0">
                  <c:v>أبوظبي</c:v>
                </c:pt>
                <c:pt idx="1">
                  <c:v>دبي</c:v>
                </c:pt>
                <c:pt idx="2">
                  <c:v>الشارقة</c:v>
                </c:pt>
                <c:pt idx="3">
                  <c:v>الفجيرة</c:v>
                </c:pt>
                <c:pt idx="4">
                  <c:v>أم القيوين</c:v>
                </c:pt>
                <c:pt idx="5">
                  <c:v>رأس الخيمة </c:v>
                </c:pt>
                <c:pt idx="6">
                  <c:v>عجمان</c:v>
                </c:pt>
              </c:strCache>
            </c:strRef>
          </c:cat>
          <c:val>
            <c:numRef>
              <c:f>'المعلومات الديموغرافية '!$C$43:$C$49</c:f>
              <c:numCache>
                <c:formatCode>General</c:formatCode>
                <c:ptCount val="7"/>
                <c:pt idx="0">
                  <c:v>69</c:v>
                </c:pt>
                <c:pt idx="1">
                  <c:v>179</c:v>
                </c:pt>
                <c:pt idx="2">
                  <c:v>169</c:v>
                </c:pt>
                <c:pt idx="3">
                  <c:v>87</c:v>
                </c:pt>
                <c:pt idx="4">
                  <c:v>30</c:v>
                </c:pt>
                <c:pt idx="5">
                  <c:v>101</c:v>
                </c:pt>
                <c:pt idx="6">
                  <c:v>49</c:v>
                </c:pt>
              </c:numCache>
            </c:numRef>
          </c:val>
        </c:ser>
        <c:dLbls>
          <c:showLegendKey val="0"/>
          <c:showVal val="0"/>
          <c:showCatName val="0"/>
          <c:showSerName val="0"/>
          <c:showPercent val="0"/>
          <c:showBubbleSize val="0"/>
          <c:showLeaderLines val="0"/>
        </c:dLbls>
        <c:firstSliceAng val="0"/>
        <c:holeSize val="55"/>
      </c:doughnutChart>
      <c:spPr>
        <a:noFill/>
        <a:ln>
          <a:noFill/>
        </a:ln>
        <a:effectLst/>
      </c:spPr>
    </c:plotArea>
    <c:plotVisOnly val="1"/>
    <c:dispBlanksAs val="gap"/>
    <c:showDLblsOverMax val="0"/>
  </c:chart>
  <c:spPr>
    <a:noFill/>
    <a:ln>
      <a:solidFill>
        <a:sysClr val="window" lastClr="FFFFFF">
          <a:lumMod val="85000"/>
        </a:sysClr>
      </a:solidFill>
    </a:ln>
    <a:effectLst/>
  </c:spPr>
  <c:txPr>
    <a:bodyPr/>
    <a:lstStyle/>
    <a:p>
      <a:pPr>
        <a:defRPr sz="1200" b="1">
          <a:solidFill>
            <a:schemeClr val="tx1"/>
          </a:solidFill>
          <a:latin typeface="Sakkal Majalla" panose="02000000000000000000" pitchFamily="2" charset="-78"/>
          <a:cs typeface="Sakkal Majalla" panose="02000000000000000000" pitchFamily="2" charset="-78"/>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ysClr val="windowText" lastClr="000000"/>
                </a:solidFill>
                <a:latin typeface="Sakkal Majalla" panose="02000000000000000000" pitchFamily="2" charset="-78"/>
                <a:ea typeface="+mn-ea"/>
                <a:cs typeface="Sakkal Majalla" panose="02000000000000000000" pitchFamily="2" charset="-78"/>
              </a:defRPr>
            </a:pPr>
            <a:r>
              <a:rPr lang="ar-AE" sz="1800" dirty="0" smtClean="0"/>
              <a:t>ما</a:t>
            </a:r>
            <a:r>
              <a:rPr lang="ar-AE" sz="1800" baseline="0" dirty="0" smtClean="0"/>
              <a:t> هو المصدر  المفضل لديك لاستخدام </a:t>
            </a:r>
            <a:r>
              <a:rPr lang="ar-AE" sz="1800" dirty="0" smtClean="0"/>
              <a:t>الخدمة الذاتية</a:t>
            </a:r>
            <a:endParaRPr lang="en-US" sz="1800" dirty="0"/>
          </a:p>
        </c:rich>
      </c:tx>
      <c:layout/>
      <c:overlay val="0"/>
      <c:spPr>
        <a:noFill/>
        <a:ln>
          <a:noFill/>
        </a:ln>
        <a:effectLst/>
      </c:spPr>
      <c:txPr>
        <a:bodyPr rot="0" spcFirstLastPara="1" vertOverflow="ellipsis" vert="horz" wrap="square" anchor="ctr" anchorCtr="1"/>
        <a:lstStyle/>
        <a:p>
          <a:pPr>
            <a:defRPr sz="1800" b="1" i="0" u="none" strike="noStrike" kern="1200" spc="0" baseline="0">
              <a:solidFill>
                <a:sysClr val="windowText" lastClr="000000"/>
              </a:solidFill>
              <a:latin typeface="Sakkal Majalla" panose="02000000000000000000" pitchFamily="2" charset="-78"/>
              <a:ea typeface="+mn-ea"/>
              <a:cs typeface="Sakkal Majalla" panose="02000000000000000000" pitchFamily="2" charset="-78"/>
            </a:defRPr>
          </a:pPr>
          <a:endParaRPr lang="en-US"/>
        </a:p>
      </c:txPr>
    </c:title>
    <c:autoTitleDeleted val="0"/>
    <c:plotArea>
      <c:layout/>
      <c:barChart>
        <c:barDir val="bar"/>
        <c:grouping val="clustered"/>
        <c:varyColors val="0"/>
        <c:ser>
          <c:idx val="0"/>
          <c:order val="0"/>
          <c:spPr>
            <a:solidFill>
              <a:sysClr val="window" lastClr="FFFFFF">
                <a:lumMod val="50000"/>
              </a:sys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Sakkal Majalla" panose="02000000000000000000" pitchFamily="2" charset="-78"/>
                    <a:ea typeface="+mn-ea"/>
                    <a:cs typeface="Sakkal Majalla" panose="02000000000000000000" pitchFamily="2" charset="-78"/>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'المعلومات الديموغرافية '!$B$59:$B$62</c:f>
              <c:strCache>
                <c:ptCount val="4"/>
                <c:pt idx="0">
                  <c:v>الموقع الإلكتروني</c:v>
                </c:pt>
                <c:pt idx="1">
                  <c:v>الشبكة الداخلية  </c:v>
                </c:pt>
                <c:pt idx="2">
                  <c:v>التطبيق الذكي FAHR</c:v>
                </c:pt>
                <c:pt idx="3">
                  <c:v>لم استخدمها </c:v>
                </c:pt>
              </c:strCache>
            </c:strRef>
          </c:cat>
          <c:val>
            <c:numRef>
              <c:f>'المعلومات الديموغرافية '!$C$59:$C$62</c:f>
              <c:numCache>
                <c:formatCode>General</c:formatCode>
                <c:ptCount val="4"/>
                <c:pt idx="0">
                  <c:v>431</c:v>
                </c:pt>
                <c:pt idx="1">
                  <c:v>130</c:v>
                </c:pt>
                <c:pt idx="2">
                  <c:v>120</c:v>
                </c:pt>
                <c:pt idx="3">
                  <c:v>3</c:v>
                </c:pt>
              </c:numCache>
            </c:numRef>
          </c:val>
        </c:ser>
        <c:dLbls>
          <c:showLegendKey val="0"/>
          <c:showVal val="0"/>
          <c:showCatName val="0"/>
          <c:showSerName val="0"/>
          <c:showPercent val="0"/>
          <c:showBubbleSize val="0"/>
        </c:dLbls>
        <c:gapWidth val="182"/>
        <c:axId val="1687497360"/>
        <c:axId val="1687488112"/>
      </c:barChart>
      <c:catAx>
        <c:axId val="16874973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Sakkal Majalla" panose="02000000000000000000" pitchFamily="2" charset="-78"/>
                <a:ea typeface="+mn-ea"/>
                <a:cs typeface="Sakkal Majalla" panose="02000000000000000000" pitchFamily="2" charset="-78"/>
              </a:defRPr>
            </a:pPr>
            <a:endParaRPr lang="en-US"/>
          </a:p>
        </c:txPr>
        <c:crossAx val="1687488112"/>
        <c:crosses val="autoZero"/>
        <c:auto val="1"/>
        <c:lblAlgn val="ctr"/>
        <c:lblOffset val="100"/>
        <c:noMultiLvlLbl val="0"/>
      </c:catAx>
      <c:valAx>
        <c:axId val="1687488112"/>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Sakkal Majalla" panose="02000000000000000000" pitchFamily="2" charset="-78"/>
                <a:ea typeface="+mn-ea"/>
                <a:cs typeface="Sakkal Majalla" panose="02000000000000000000" pitchFamily="2" charset="-78"/>
              </a:defRPr>
            </a:pPr>
            <a:endParaRPr lang="en-US"/>
          </a:p>
        </c:txPr>
        <c:crossAx val="1687497360"/>
        <c:crosses val="autoZero"/>
        <c:crossBetween val="between"/>
      </c:valAx>
      <c:spPr>
        <a:noFill/>
        <a:ln>
          <a:noFill/>
        </a:ln>
        <a:effectLst/>
      </c:spPr>
    </c:plotArea>
    <c:plotVisOnly val="1"/>
    <c:dispBlanksAs val="gap"/>
    <c:showDLblsOverMax val="0"/>
  </c:chart>
  <c:spPr>
    <a:noFill/>
    <a:ln>
      <a:solidFill>
        <a:sysClr val="window" lastClr="FFFFFF">
          <a:lumMod val="85000"/>
        </a:sysClr>
      </a:solidFill>
    </a:ln>
    <a:effectLst/>
  </c:spPr>
  <c:txPr>
    <a:bodyPr/>
    <a:lstStyle/>
    <a:p>
      <a:pPr>
        <a:defRPr sz="1400" b="1">
          <a:solidFill>
            <a:sysClr val="windowText" lastClr="000000"/>
          </a:solidFill>
          <a:latin typeface="Sakkal Majalla" panose="02000000000000000000" pitchFamily="2" charset="-78"/>
          <a:cs typeface="Sakkal Majalla" panose="02000000000000000000" pitchFamily="2" charset="-78"/>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solidFill>
                <a:latin typeface="Sakkal Majalla" panose="02000000000000000000" pitchFamily="2" charset="-78"/>
                <a:ea typeface="+mn-ea"/>
                <a:cs typeface="Sakkal Majalla" panose="02000000000000000000" pitchFamily="2" charset="-78"/>
              </a:defRPr>
            </a:pPr>
            <a:r>
              <a:rPr lang="ar-AE" sz="1800" dirty="0" smtClean="0"/>
              <a:t>ما هو معدل </a:t>
            </a:r>
            <a:r>
              <a:rPr lang="ar-AE" sz="1800" dirty="0"/>
              <a:t>استخدامك للخدمة الذاتية </a:t>
            </a:r>
          </a:p>
        </c:rich>
      </c:tx>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Sakkal Majalla" panose="02000000000000000000" pitchFamily="2" charset="-78"/>
              <a:ea typeface="+mn-ea"/>
              <a:cs typeface="Sakkal Majalla" panose="02000000000000000000" pitchFamily="2" charset="-78"/>
            </a:defRPr>
          </a:pPr>
          <a:endParaRPr lang="en-US"/>
        </a:p>
      </c:txPr>
    </c:title>
    <c:autoTitleDeleted val="0"/>
    <c:plotArea>
      <c:layout/>
      <c:barChart>
        <c:barDir val="bar"/>
        <c:grouping val="clustered"/>
        <c:varyColors val="0"/>
        <c:ser>
          <c:idx val="0"/>
          <c:order val="0"/>
          <c:tx>
            <c:strRef>
              <c:f>'المعلومات الديموغرافية '!$C$65</c:f>
              <c:strCache>
                <c:ptCount val="1"/>
              </c:strCache>
            </c:strRef>
          </c:tx>
          <c:spPr>
            <a:solidFill>
              <a:sysClr val="window" lastClr="FFFFFF">
                <a:lumMod val="50000"/>
              </a:sys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'المعلومات الديموغرافية '!$B$66:$B$69</c:f>
              <c:strCache>
                <c:ptCount val="4"/>
                <c:pt idx="0">
                  <c:v>إسبوعياً </c:v>
                </c:pt>
                <c:pt idx="1">
                  <c:v>يومياً</c:v>
                </c:pt>
                <c:pt idx="2">
                  <c:v>شهرياً</c:v>
                </c:pt>
                <c:pt idx="3">
                  <c:v>نادراً </c:v>
                </c:pt>
              </c:strCache>
            </c:strRef>
          </c:cat>
          <c:val>
            <c:numRef>
              <c:f>'المعلومات الديموغرافية '!$C$66:$C$69</c:f>
              <c:numCache>
                <c:formatCode>General</c:formatCode>
                <c:ptCount val="4"/>
                <c:pt idx="0">
                  <c:v>288</c:v>
                </c:pt>
                <c:pt idx="1">
                  <c:v>176</c:v>
                </c:pt>
                <c:pt idx="2">
                  <c:v>163</c:v>
                </c:pt>
                <c:pt idx="3">
                  <c:v>57</c:v>
                </c:pt>
              </c:numCache>
            </c:numRef>
          </c:val>
        </c:ser>
        <c:dLbls>
          <c:showLegendKey val="0"/>
          <c:showVal val="0"/>
          <c:showCatName val="0"/>
          <c:showSerName val="0"/>
          <c:showPercent val="0"/>
          <c:showBubbleSize val="0"/>
        </c:dLbls>
        <c:gapWidth val="182"/>
        <c:axId val="1687488656"/>
        <c:axId val="1687490288"/>
        <c:extLst>
          <c:ext xmlns:c15="http://schemas.microsoft.com/office/drawing/2012/chart" uri="{02D57815-91ED-43cb-92C2-25804820EDAC}">
            <c15:filteredBarSeries>
              <c15:ser>
                <c:idx val="1"/>
                <c:order val="1"/>
                <c:tx>
                  <c:strRef>
                    <c:extLst>
                      <c:ext uri="{02D57815-91ED-43cb-92C2-25804820EDAC}">
                        <c15:formulaRef>
                          <c15:sqref>'المعلومات الديموغرافية '!$D$65</c15:sqref>
                        </c15:formulaRef>
                      </c:ext>
                    </c:extLst>
                    <c:strCache>
                      <c:ptCount val="1"/>
                    </c:strCache>
                  </c:strRef>
                </c:tx>
                <c:spPr>
                  <a:solidFill>
                    <a:schemeClr val="accent2"/>
                  </a:solidFill>
                  <a:ln>
                    <a:noFill/>
                  </a:ln>
                  <a:effectLst/>
                </c:spPr>
                <c:invertIfNegative val="0"/>
                <c:cat>
                  <c:strRef>
                    <c:extLst>
                      <c:ext uri="{02D57815-91ED-43cb-92C2-25804820EDAC}">
                        <c15:formulaRef>
                          <c15:sqref>'المعلومات الديموغرافية '!$B$66:$B$69</c15:sqref>
                        </c15:formulaRef>
                      </c:ext>
                    </c:extLst>
                    <c:strCache>
                      <c:ptCount val="4"/>
                      <c:pt idx="0">
                        <c:v>إسبوعياً </c:v>
                      </c:pt>
                      <c:pt idx="1">
                        <c:v>يومياً</c:v>
                      </c:pt>
                      <c:pt idx="2">
                        <c:v>شهرياً</c:v>
                      </c:pt>
                      <c:pt idx="3">
                        <c:v>نادراً </c:v>
                      </c:pt>
                    </c:strCache>
                  </c:strRef>
                </c:cat>
                <c:val>
                  <c:numRef>
                    <c:extLst>
                      <c:ext uri="{02D57815-91ED-43cb-92C2-25804820EDAC}">
                        <c15:formulaRef>
                          <c15:sqref>'المعلومات الديموغرافية '!$D$66:$D$69</c15:sqref>
                        </c15:formulaRef>
                      </c:ext>
                    </c:extLst>
                    <c:numCache>
                      <c:formatCode>General</c:formatCode>
                      <c:ptCount val="4"/>
                    </c:numCache>
                  </c:numRef>
                </c:val>
              </c15:ser>
            </c15:filteredBarSeries>
          </c:ext>
        </c:extLst>
      </c:barChart>
      <c:catAx>
        <c:axId val="16874886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crossAx val="1687490288"/>
        <c:crosses val="autoZero"/>
        <c:auto val="1"/>
        <c:lblAlgn val="ctr"/>
        <c:lblOffset val="100"/>
        <c:noMultiLvlLbl val="0"/>
      </c:catAx>
      <c:valAx>
        <c:axId val="168749028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crossAx val="1687488656"/>
        <c:crosses val="autoZero"/>
        <c:crossBetween val="between"/>
      </c:valAx>
      <c:spPr>
        <a:noFill/>
        <a:ln>
          <a:noFill/>
        </a:ln>
        <a:effectLst/>
      </c:spPr>
    </c:plotArea>
    <c:plotVisOnly val="1"/>
    <c:dispBlanksAs val="gap"/>
    <c:showDLblsOverMax val="0"/>
  </c:chart>
  <c:spPr>
    <a:noFill/>
    <a:ln>
      <a:solidFill>
        <a:sysClr val="window" lastClr="FFFFFF">
          <a:lumMod val="85000"/>
        </a:sysClr>
      </a:solidFill>
    </a:ln>
    <a:effectLst/>
  </c:spPr>
  <c:txPr>
    <a:bodyPr/>
    <a:lstStyle/>
    <a:p>
      <a:pPr>
        <a:defRPr sz="1400" b="1">
          <a:solidFill>
            <a:schemeClr val="tx1"/>
          </a:solidFill>
          <a:latin typeface="Sakkal Majalla" panose="02000000000000000000" pitchFamily="2" charset="-78"/>
          <a:cs typeface="Sakkal Majalla" panose="02000000000000000000" pitchFamily="2" charset="-78"/>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1" i="0" u="none" strike="noStrike" kern="1200" spc="0" baseline="0">
                <a:solidFill>
                  <a:schemeClr val="tx1"/>
                </a:solidFill>
                <a:latin typeface="Sakkal Majalla" panose="02000000000000000000" pitchFamily="2" charset="-78"/>
                <a:ea typeface="+mn-ea"/>
                <a:cs typeface="Sakkal Majalla" panose="02000000000000000000" pitchFamily="2" charset="-78"/>
              </a:defRPr>
            </a:pPr>
            <a:r>
              <a:rPr lang="ar-AE"/>
              <a:t>ما هي وسائل التواصل المفضلة لديكم  للتواصل مع الهيئة حول نظام الخدمة الذاتية</a:t>
            </a:r>
          </a:p>
        </c:rich>
      </c:tx>
      <c:layout/>
      <c:overlay val="0"/>
      <c:spPr>
        <a:noFill/>
        <a:ln>
          <a:noFill/>
        </a:ln>
        <a:effectLst/>
      </c:spPr>
      <c:txPr>
        <a:bodyPr rot="0" spcFirstLastPara="1" vertOverflow="ellipsis" vert="horz" wrap="square" anchor="ctr" anchorCtr="1"/>
        <a:lstStyle/>
        <a:p>
          <a:pPr>
            <a:defRPr sz="1920" b="1" i="0" u="none" strike="noStrike" kern="1200" spc="0" baseline="0">
              <a:solidFill>
                <a:schemeClr val="tx1"/>
              </a:solidFill>
              <a:latin typeface="Sakkal Majalla" panose="02000000000000000000" pitchFamily="2" charset="-78"/>
              <a:ea typeface="+mn-ea"/>
              <a:cs typeface="Sakkal Majalla" panose="02000000000000000000" pitchFamily="2" charset="-78"/>
            </a:defRPr>
          </a:pPr>
          <a:endParaRPr lang="en-US"/>
        </a:p>
      </c:txPr>
    </c:title>
    <c:autoTitleDeleted val="0"/>
    <c:plotArea>
      <c:layout/>
      <c:barChart>
        <c:barDir val="bar"/>
        <c:grouping val="clustered"/>
        <c:varyColors val="0"/>
        <c:ser>
          <c:idx val="0"/>
          <c:order val="0"/>
          <c:tx>
            <c:strRef>
              <c:f>'المعلومات الديموغرافية '!$C$72</c:f>
              <c:strCache>
                <c:ptCount val="1"/>
              </c:strCache>
            </c:strRef>
          </c:tx>
          <c:spPr>
            <a:solidFill>
              <a:sysClr val="window" lastClr="FFFFFF">
                <a:lumMod val="50000"/>
              </a:sysClr>
            </a:solidFill>
            <a:ln>
              <a:solidFill>
                <a:sysClr val="window" lastClr="FFFFFF">
                  <a:lumMod val="85000"/>
                </a:sysClr>
              </a:solid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'المعلومات الديموغرافية '!$B$73:$B$79</c:f>
              <c:strCache>
                <c:ptCount val="7"/>
                <c:pt idx="0">
                  <c:v>الاتصال الهاتفي (مركز الإتصال)</c:v>
                </c:pt>
                <c:pt idx="1">
                  <c:v>البريد الالكتروني</c:v>
                </c:pt>
                <c:pt idx="2">
                  <c:v>خدمة الدعم عبر نظام الدعم الفني الموجودة  على الموقع الالكتروني</c:v>
                </c:pt>
                <c:pt idx="3">
                  <c:v>البريد الرسمي</c:v>
                </c:pt>
                <c:pt idx="4">
                  <c:v>خدمة الدعم عبر التطبيق الذكي</c:v>
                </c:pt>
                <c:pt idx="5">
                  <c:v>وسائل التواصل الاجتماعي </c:v>
                </c:pt>
                <c:pt idx="6">
                  <c:v>اخرى ، يرجى ذكرها</c:v>
                </c:pt>
              </c:strCache>
            </c:strRef>
          </c:cat>
          <c:val>
            <c:numRef>
              <c:f>'المعلومات الديموغرافية '!$C$73:$C$79</c:f>
              <c:numCache>
                <c:formatCode>General</c:formatCode>
                <c:ptCount val="7"/>
                <c:pt idx="0">
                  <c:v>475</c:v>
                </c:pt>
                <c:pt idx="1">
                  <c:v>438</c:v>
                </c:pt>
                <c:pt idx="2">
                  <c:v>250</c:v>
                </c:pt>
                <c:pt idx="3">
                  <c:v>232</c:v>
                </c:pt>
                <c:pt idx="4">
                  <c:v>212</c:v>
                </c:pt>
                <c:pt idx="5">
                  <c:v>127</c:v>
                </c:pt>
                <c:pt idx="6">
                  <c:v>12</c:v>
                </c:pt>
              </c:numCache>
            </c:numRef>
          </c:val>
        </c:ser>
        <c:dLbls>
          <c:showLegendKey val="0"/>
          <c:showVal val="0"/>
          <c:showCatName val="0"/>
          <c:showSerName val="0"/>
          <c:showPercent val="0"/>
          <c:showBubbleSize val="0"/>
        </c:dLbls>
        <c:gapWidth val="62"/>
        <c:overlap val="-77"/>
        <c:axId val="1687500080"/>
        <c:axId val="1687502800"/>
        <c:extLst>
          <c:ext xmlns:c15="http://schemas.microsoft.com/office/drawing/2012/chart" uri="{02D57815-91ED-43cb-92C2-25804820EDAC}">
            <c15:filteredBarSeries>
              <c15:ser>
                <c:idx val="1"/>
                <c:order val="1"/>
                <c:tx>
                  <c:strRef>
                    <c:extLst>
                      <c:ext uri="{02D57815-91ED-43cb-92C2-25804820EDAC}">
                        <c15:formulaRef>
                          <c15:sqref>'المعلومات الديموغرافية '!$D$72</c15:sqref>
                        </c15:formulaRef>
                      </c:ext>
                    </c:extLst>
                    <c:strCache>
                      <c:ptCount val="1"/>
                    </c:strCache>
                  </c:strRef>
                </c:tx>
                <c:spPr>
                  <a:solidFill>
                    <a:schemeClr val="accent2"/>
                  </a:solidFill>
                  <a:ln>
                    <a:noFill/>
                  </a:ln>
                  <a:effectLst/>
                </c:spPr>
                <c:invertIfNegative val="0"/>
                <c:cat>
                  <c:strRef>
                    <c:extLst>
                      <c:ext uri="{02D57815-91ED-43cb-92C2-25804820EDAC}">
                        <c15:formulaRef>
                          <c15:sqref>'المعلومات الديموغرافية '!$B$73:$B$79</c15:sqref>
                        </c15:formulaRef>
                      </c:ext>
                    </c:extLst>
                    <c:strCache>
                      <c:ptCount val="7"/>
                      <c:pt idx="0">
                        <c:v>الاتصال الهاتفي (مركز الإتصال)</c:v>
                      </c:pt>
                      <c:pt idx="1">
                        <c:v>البريد الالكتروني</c:v>
                      </c:pt>
                      <c:pt idx="2">
                        <c:v>خدمة الدعم عبر نظام الدعم الفني الموجودة  على الموقع الالكتروني</c:v>
                      </c:pt>
                      <c:pt idx="3">
                        <c:v>البريد الرسمي</c:v>
                      </c:pt>
                      <c:pt idx="4">
                        <c:v>خدمة الدعم عبر التطبيق الذكي</c:v>
                      </c:pt>
                      <c:pt idx="5">
                        <c:v>وسائل التواصل الاجتماعي </c:v>
                      </c:pt>
                      <c:pt idx="6">
                        <c:v>اخرى ، يرجى ذكرها</c:v>
                      </c:pt>
                    </c:strCache>
                  </c:strRef>
                </c:cat>
                <c:val>
                  <c:numRef>
                    <c:extLst>
                      <c:ext uri="{02D57815-91ED-43cb-92C2-25804820EDAC}">
                        <c15:formulaRef>
                          <c15:sqref>'المعلومات الديموغرافية '!$D$73:$D$79</c15:sqref>
                        </c15:formulaRef>
                      </c:ext>
                    </c:extLst>
                    <c:numCache>
                      <c:formatCode>General</c:formatCode>
                      <c:ptCount val="7"/>
                    </c:numCache>
                  </c:numRef>
                </c:val>
              </c15:ser>
            </c15:filteredBarSeries>
          </c:ext>
        </c:extLst>
      </c:barChart>
      <c:catAx>
        <c:axId val="16875000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crossAx val="1687502800"/>
        <c:crosses val="autoZero"/>
        <c:auto val="1"/>
        <c:lblAlgn val="ctr"/>
        <c:lblOffset val="100"/>
        <c:noMultiLvlLbl val="0"/>
      </c:catAx>
      <c:valAx>
        <c:axId val="1687502800"/>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crossAx val="1687500080"/>
        <c:crosses val="autoZero"/>
        <c:crossBetween val="between"/>
      </c:valAx>
      <c:spPr>
        <a:noFill/>
        <a:ln>
          <a:noFill/>
        </a:ln>
        <a:effectLst/>
      </c:spPr>
    </c:plotArea>
    <c:plotVisOnly val="1"/>
    <c:dispBlanksAs val="gap"/>
    <c:showDLblsOverMax val="0"/>
  </c:chart>
  <c:spPr>
    <a:noFill/>
    <a:ln>
      <a:solidFill>
        <a:sysClr val="window" lastClr="FFFFFF">
          <a:lumMod val="85000"/>
        </a:sysClr>
      </a:solidFill>
    </a:ln>
    <a:effectLst/>
  </c:spPr>
  <c:txPr>
    <a:bodyPr/>
    <a:lstStyle/>
    <a:p>
      <a:pPr>
        <a:defRPr sz="1600" b="1">
          <a:solidFill>
            <a:schemeClr val="tx1"/>
          </a:solidFill>
          <a:latin typeface="Sakkal Majalla" panose="02000000000000000000" pitchFamily="2" charset="-78"/>
          <a:cs typeface="Sakkal Majalla" panose="02000000000000000000" pitchFamily="2" charset="-78"/>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60" b="1" i="0" u="none" strike="noStrike" kern="1200" spc="0" baseline="0">
                <a:solidFill>
                  <a:schemeClr val="tx1"/>
                </a:solidFill>
                <a:latin typeface="Sakkal Majalla" panose="02000000000000000000" pitchFamily="2" charset="-78"/>
                <a:ea typeface="+mn-ea"/>
                <a:cs typeface="Sakkal Majalla" panose="02000000000000000000" pitchFamily="2" charset="-78"/>
              </a:defRPr>
            </a:pPr>
            <a:r>
              <a:rPr lang="ar-AE" dirty="0" smtClean="0"/>
              <a:t>معدل الرضا العام</a:t>
            </a:r>
            <a:r>
              <a:rPr lang="ar-AE" baseline="0" dirty="0" smtClean="0"/>
              <a:t> حسب </a:t>
            </a:r>
            <a:r>
              <a:rPr lang="ar-AE" dirty="0" smtClean="0"/>
              <a:t>محاور </a:t>
            </a:r>
            <a:r>
              <a:rPr lang="ar-AE" dirty="0"/>
              <a:t>الخدمة الذاتية </a:t>
            </a:r>
            <a:endParaRPr lang="en-US" dirty="0"/>
          </a:p>
        </c:rich>
      </c:tx>
      <c:layout/>
      <c:overlay val="0"/>
      <c:spPr>
        <a:noFill/>
        <a:ln>
          <a:noFill/>
        </a:ln>
        <a:effectLst/>
      </c:spPr>
      <c:txPr>
        <a:bodyPr rot="0" spcFirstLastPara="1" vertOverflow="ellipsis" vert="horz" wrap="square" anchor="ctr" anchorCtr="1"/>
        <a:lstStyle/>
        <a:p>
          <a:pPr>
            <a:defRPr sz="2160" b="1" i="0" u="none" strike="noStrike" kern="1200" spc="0" baseline="0">
              <a:solidFill>
                <a:schemeClr val="tx1"/>
              </a:solidFill>
              <a:latin typeface="Sakkal Majalla" panose="02000000000000000000" pitchFamily="2" charset="-78"/>
              <a:ea typeface="+mn-ea"/>
              <a:cs typeface="Sakkal Majalla" panose="02000000000000000000" pitchFamily="2" charset="-78"/>
            </a:defRPr>
          </a:pPr>
          <a:endParaRPr lang="en-US"/>
        </a:p>
      </c:txPr>
    </c:title>
    <c:autoTitleDeleted val="0"/>
    <c:plotArea>
      <c:layout/>
      <c:barChart>
        <c:barDir val="col"/>
        <c:grouping val="clustered"/>
        <c:varyColors val="0"/>
        <c:ser>
          <c:idx val="1"/>
          <c:order val="1"/>
          <c:tx>
            <c:strRef>
              <c:f>'التحليل '!$C$43</c:f>
              <c:strCache>
                <c:ptCount val="1"/>
                <c:pt idx="0">
                  <c:v>2016</c:v>
                </c:pt>
              </c:strCache>
            </c:strRef>
          </c:tx>
          <c:spPr>
            <a:solidFill>
              <a:srgbClr val="FEB80A">
                <a:lumMod val="60000"/>
                <a:lumOff val="40000"/>
              </a:srgb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'التحليل '!$A$44:$A$48</c:f>
              <c:strCache>
                <c:ptCount val="5"/>
                <c:pt idx="0">
                  <c:v>الوصول إلى الخدمة الذاتية </c:v>
                </c:pt>
                <c:pt idx="1">
                  <c:v>توفر الخدمة وسهولة الحصول عليها</c:v>
                </c:pt>
                <c:pt idx="2">
                  <c:v>معلومات الخدمة والتدريب على استخدامها </c:v>
                </c:pt>
                <c:pt idx="3">
                  <c:v>مركز الاتصال الموحد Call center</c:v>
                </c:pt>
                <c:pt idx="4">
                  <c:v> نظام الخدمة الذاتية  </c:v>
                </c:pt>
              </c:strCache>
            </c:strRef>
          </c:cat>
          <c:val>
            <c:numRef>
              <c:f>'التحليل '!$C$44:$C$48</c:f>
              <c:numCache>
                <c:formatCode>0%</c:formatCode>
                <c:ptCount val="5"/>
                <c:pt idx="0">
                  <c:v>0.83</c:v>
                </c:pt>
                <c:pt idx="1">
                  <c:v>0.82</c:v>
                </c:pt>
                <c:pt idx="2">
                  <c:v>0.77</c:v>
                </c:pt>
                <c:pt idx="3">
                  <c:v>0.75</c:v>
                </c:pt>
                <c:pt idx="4">
                  <c:v>0.76</c:v>
                </c:pt>
              </c:numCache>
            </c:numRef>
          </c:val>
        </c:ser>
        <c:ser>
          <c:idx val="2"/>
          <c:order val="2"/>
          <c:tx>
            <c:strRef>
              <c:f>'التحليل '!$D$43</c:f>
              <c:strCache>
                <c:ptCount val="1"/>
                <c:pt idx="0">
                  <c:v>2017</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'التحليل '!$A$44:$A$48</c:f>
              <c:strCache>
                <c:ptCount val="5"/>
                <c:pt idx="0">
                  <c:v>الوصول إلى الخدمة الذاتية </c:v>
                </c:pt>
                <c:pt idx="1">
                  <c:v>توفر الخدمة وسهولة الحصول عليها</c:v>
                </c:pt>
                <c:pt idx="2">
                  <c:v>معلومات الخدمة والتدريب على استخدامها </c:v>
                </c:pt>
                <c:pt idx="3">
                  <c:v>مركز الاتصال الموحد Call center</c:v>
                </c:pt>
                <c:pt idx="4">
                  <c:v> نظام الخدمة الذاتية  </c:v>
                </c:pt>
              </c:strCache>
            </c:strRef>
          </c:cat>
          <c:val>
            <c:numRef>
              <c:f>'التحليل '!$D$44:$D$48</c:f>
              <c:numCache>
                <c:formatCode>0%</c:formatCode>
                <c:ptCount val="5"/>
                <c:pt idx="0">
                  <c:v>0.83897324656543748</c:v>
                </c:pt>
                <c:pt idx="1">
                  <c:v>0.82216919739696304</c:v>
                </c:pt>
                <c:pt idx="2">
                  <c:v>0.81</c:v>
                </c:pt>
                <c:pt idx="3">
                  <c:v>0.80352272727272722</c:v>
                </c:pt>
                <c:pt idx="4">
                  <c:v>0.78543022415039765</c:v>
                </c:pt>
              </c:numCache>
            </c:numRef>
          </c:val>
        </c:ser>
        <c:ser>
          <c:idx val="3"/>
          <c:order val="3"/>
          <c:tx>
            <c:strRef>
              <c:f>'التحليل '!$E$43</c:f>
              <c:strCache>
                <c:ptCount val="1"/>
                <c:pt idx="0">
                  <c:v>2018</c:v>
                </c:pt>
              </c:strCache>
            </c:strRef>
          </c:tx>
          <c:spPr>
            <a:solidFill>
              <a:srgbClr val="FEB80A">
                <a:lumMod val="75000"/>
              </a:srgb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'التحليل '!$A$44:$A$48</c:f>
              <c:strCache>
                <c:ptCount val="5"/>
                <c:pt idx="0">
                  <c:v>الوصول إلى الخدمة الذاتية </c:v>
                </c:pt>
                <c:pt idx="1">
                  <c:v>توفر الخدمة وسهولة الحصول عليها</c:v>
                </c:pt>
                <c:pt idx="2">
                  <c:v>معلومات الخدمة والتدريب على استخدامها </c:v>
                </c:pt>
                <c:pt idx="3">
                  <c:v>مركز الاتصال الموحد Call center</c:v>
                </c:pt>
                <c:pt idx="4">
                  <c:v> نظام الخدمة الذاتية  </c:v>
                </c:pt>
              </c:strCache>
            </c:strRef>
          </c:cat>
          <c:val>
            <c:numRef>
              <c:f>'التحليل '!$E$44:$E$48</c:f>
              <c:numCache>
                <c:formatCode>0%</c:formatCode>
                <c:ptCount val="5"/>
                <c:pt idx="0">
                  <c:v>0.83</c:v>
                </c:pt>
                <c:pt idx="1">
                  <c:v>0.82</c:v>
                </c:pt>
                <c:pt idx="2">
                  <c:v>0.81</c:v>
                </c:pt>
                <c:pt idx="3">
                  <c:v>0.79</c:v>
                </c:pt>
                <c:pt idx="4">
                  <c:v>0.78</c:v>
                </c:pt>
              </c:numCache>
            </c:numRef>
          </c:val>
        </c:ser>
        <c:dLbls>
          <c:showLegendKey val="0"/>
          <c:showVal val="0"/>
          <c:showCatName val="0"/>
          <c:showSerName val="0"/>
          <c:showPercent val="0"/>
          <c:showBubbleSize val="0"/>
        </c:dLbls>
        <c:gapWidth val="90"/>
        <c:overlap val="-27"/>
        <c:axId val="1687490832"/>
        <c:axId val="1687500624"/>
        <c:extLst>
          <c:ext xmlns:c15="http://schemas.microsoft.com/office/drawing/2012/chart" uri="{02D57815-91ED-43cb-92C2-25804820EDAC}">
            <c15:filteredBarSeries>
              <c15:ser>
                <c:idx val="0"/>
                <c:order val="0"/>
                <c:tx>
                  <c:strRef>
                    <c:extLst>
                      <c:ext uri="{02D57815-91ED-43cb-92C2-25804820EDAC}">
                        <c15:formulaRef>
                          <c15:sqref>'التحليل '!$B$43</c15:sqref>
                        </c15:formulaRef>
                      </c:ext>
                    </c:extLst>
                    <c:strCache>
                      <c:ptCount val="1"/>
                    </c:strCache>
                  </c:strRef>
                </c:tx>
                <c:spPr>
                  <a:solidFill>
                    <a:schemeClr val="accent1"/>
                  </a:solidFill>
                  <a:ln>
                    <a:noFill/>
                  </a:ln>
                  <a:effectLst/>
                </c:spPr>
                <c:invertIfNegative val="0"/>
                <c:cat>
                  <c:strRef>
                    <c:extLst>
                      <c:ext uri="{02D57815-91ED-43cb-92C2-25804820EDAC}">
                        <c15:formulaRef>
                          <c15:sqref>'التحليل '!$A$44:$A$48</c15:sqref>
                        </c15:formulaRef>
                      </c:ext>
                    </c:extLst>
                    <c:strCache>
                      <c:ptCount val="5"/>
                      <c:pt idx="0">
                        <c:v>الوصول إلى الخدمة الذاتية </c:v>
                      </c:pt>
                      <c:pt idx="1">
                        <c:v>توفر الخدمة وسهولة الحصول عليها</c:v>
                      </c:pt>
                      <c:pt idx="2">
                        <c:v>معلومات الخدمة والتدريب على استخدامها </c:v>
                      </c:pt>
                      <c:pt idx="3">
                        <c:v>مركز الاتصال الموحد Call center</c:v>
                      </c:pt>
                      <c:pt idx="4">
                        <c:v> نظام الخدمة الذاتية  </c:v>
                      </c:pt>
                    </c:strCache>
                  </c:strRef>
                </c:cat>
                <c:val>
                  <c:numRef>
                    <c:extLst>
                      <c:ext uri="{02D57815-91ED-43cb-92C2-25804820EDAC}">
                        <c15:formulaRef>
                          <c15:sqref>'التحليل '!$B$44:$B$48</c15:sqref>
                        </c15:formulaRef>
                      </c:ext>
                    </c:extLst>
                    <c:numCache>
                      <c:formatCode>General</c:formatCode>
                      <c:ptCount val="5"/>
                    </c:numCache>
                  </c:numRef>
                </c:val>
              </c15:ser>
            </c15:filteredBarSeries>
          </c:ext>
        </c:extLst>
      </c:barChart>
      <c:catAx>
        <c:axId val="1687490832"/>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7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crossAx val="1687500624"/>
        <c:crosses val="autoZero"/>
        <c:auto val="1"/>
        <c:lblAlgn val="ctr"/>
        <c:lblOffset val="100"/>
        <c:noMultiLvlLbl val="0"/>
      </c:catAx>
      <c:valAx>
        <c:axId val="1687500624"/>
        <c:scaling>
          <c:orientation val="minMax"/>
          <c:min val="0.5"/>
        </c:scaling>
        <c:delete val="1"/>
        <c:axPos val="r"/>
        <c:numFmt formatCode="0%" sourceLinked="1"/>
        <c:majorTickMark val="none"/>
        <c:minorTickMark val="none"/>
        <c:tickLblPos val="nextTo"/>
        <c:crossAx val="168749083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legend>
    <c:plotVisOnly val="1"/>
    <c:dispBlanksAs val="gap"/>
    <c:showDLblsOverMax val="0"/>
  </c:chart>
  <c:spPr>
    <a:noFill/>
    <a:ln>
      <a:solidFill>
        <a:sysClr val="window" lastClr="FFFFFF">
          <a:lumMod val="85000"/>
        </a:sysClr>
      </a:solidFill>
    </a:ln>
    <a:effectLst/>
  </c:spPr>
  <c:txPr>
    <a:bodyPr/>
    <a:lstStyle/>
    <a:p>
      <a:pPr>
        <a:defRPr sz="1800" b="1">
          <a:solidFill>
            <a:schemeClr val="tx1"/>
          </a:solidFill>
          <a:latin typeface="Sakkal Majalla" panose="02000000000000000000" pitchFamily="2" charset="-78"/>
          <a:cs typeface="Sakkal Majalla" panose="02000000000000000000" pitchFamily="2" charset="-78"/>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chemeClr val="tx1"/>
                </a:solidFill>
                <a:latin typeface="Sakkal Majalla" panose="02000000000000000000" pitchFamily="2" charset="-78"/>
                <a:ea typeface="+mn-ea"/>
                <a:cs typeface="Sakkal Majalla" panose="02000000000000000000" pitchFamily="2" charset="-78"/>
              </a:defRPr>
            </a:pPr>
            <a:r>
              <a:rPr lang="ar-AE" sz="2000" dirty="0" smtClean="0"/>
              <a:t>الرضا العام</a:t>
            </a:r>
            <a:r>
              <a:rPr lang="ar-AE" sz="2000" baseline="0" dirty="0" smtClean="0"/>
              <a:t> عن محاور </a:t>
            </a:r>
            <a:r>
              <a:rPr lang="ar-AE" sz="2000" dirty="0" smtClean="0"/>
              <a:t>الوصول إلى </a:t>
            </a:r>
            <a:r>
              <a:rPr lang="ar-AE" sz="2000" dirty="0"/>
              <a:t>الخدمة الذاتية </a:t>
            </a:r>
            <a:endParaRPr lang="en-US" sz="2000" dirty="0"/>
          </a:p>
        </c:rich>
      </c:tx>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Sakkal Majalla" panose="02000000000000000000" pitchFamily="2" charset="-78"/>
              <a:ea typeface="+mn-ea"/>
              <a:cs typeface="Sakkal Majalla" panose="02000000000000000000" pitchFamily="2" charset="-78"/>
            </a:defRPr>
          </a:pPr>
          <a:endParaRPr lang="en-US"/>
        </a:p>
      </c:txPr>
    </c:title>
    <c:autoTitleDeleted val="0"/>
    <c:plotArea>
      <c:layout>
        <c:manualLayout>
          <c:layoutTarget val="inner"/>
          <c:xMode val="edge"/>
          <c:yMode val="edge"/>
          <c:x val="1.3189448441247002E-2"/>
          <c:y val="0.28051618547681545"/>
          <c:w val="0.97362110311750605"/>
          <c:h val="0.54224225261316017"/>
        </c:manualLayout>
      </c:layout>
      <c:barChart>
        <c:barDir val="col"/>
        <c:grouping val="clustered"/>
        <c:varyColors val="0"/>
        <c:ser>
          <c:idx val="0"/>
          <c:order val="0"/>
          <c:tx>
            <c:strRef>
              <c:f>'التحليل '!$B$9</c:f>
              <c:strCache>
                <c:ptCount val="1"/>
                <c:pt idx="0">
                  <c:v>2016</c:v>
                </c:pt>
              </c:strCache>
            </c:strRef>
          </c:tx>
          <c:spPr>
            <a:solidFill>
              <a:srgbClr val="FEB80A">
                <a:lumMod val="60000"/>
                <a:lumOff val="40000"/>
              </a:srgb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'التحليل '!$A$10:$A$12</c:f>
              <c:strCache>
                <c:ptCount val="3"/>
                <c:pt idx="0">
                  <c:v>تعتبر القنوات المتوفرة لإستخدام الخدمة الذاتية مناسبة (النظام الإلكتروني، التطبيق الذكي، الشبكة الداخلية) </c:v>
                </c:pt>
                <c:pt idx="1">
                  <c:v>يمكنني استخدام نظام الخدمة الذاتية وتقديم الطلبات التي أحتاجها  في أي وقت</c:v>
                </c:pt>
                <c:pt idx="2">
                  <c:v>بشكل عام أستطيع الوصول إلى نظام الخدمة الذاتية بسهولة</c:v>
                </c:pt>
              </c:strCache>
            </c:strRef>
          </c:cat>
          <c:val>
            <c:numRef>
              <c:f>'التحليل '!$B$10:$B$12</c:f>
              <c:numCache>
                <c:formatCode>0%</c:formatCode>
                <c:ptCount val="3"/>
                <c:pt idx="0">
                  <c:v>0.84</c:v>
                </c:pt>
                <c:pt idx="1">
                  <c:v>0.82</c:v>
                </c:pt>
                <c:pt idx="2">
                  <c:v>0.82</c:v>
                </c:pt>
              </c:numCache>
            </c:numRef>
          </c:val>
        </c:ser>
        <c:ser>
          <c:idx val="1"/>
          <c:order val="1"/>
          <c:tx>
            <c:strRef>
              <c:f>'التحليل '!$C$9</c:f>
              <c:strCache>
                <c:ptCount val="1"/>
                <c:pt idx="0">
                  <c:v>2017</c:v>
                </c:pt>
              </c:strCache>
            </c:strRef>
          </c:tx>
          <c:spPr>
            <a:solidFill>
              <a:sysClr val="window" lastClr="FFFFFF">
                <a:lumMod val="50000"/>
              </a:sys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'التحليل '!$A$10:$A$12</c:f>
              <c:strCache>
                <c:ptCount val="3"/>
                <c:pt idx="0">
                  <c:v>تعتبر القنوات المتوفرة لإستخدام الخدمة الذاتية مناسبة (النظام الإلكتروني، التطبيق الذكي، الشبكة الداخلية) </c:v>
                </c:pt>
                <c:pt idx="1">
                  <c:v>يمكنني استخدام نظام الخدمة الذاتية وتقديم الطلبات التي أحتاجها  في أي وقت</c:v>
                </c:pt>
                <c:pt idx="2">
                  <c:v>بشكل عام أستطيع الوصول إلى نظام الخدمة الذاتية بسهولة</c:v>
                </c:pt>
              </c:strCache>
            </c:strRef>
          </c:cat>
          <c:val>
            <c:numRef>
              <c:f>'التحليل '!$C$10:$C$12</c:f>
              <c:numCache>
                <c:formatCode>0%</c:formatCode>
                <c:ptCount val="3"/>
                <c:pt idx="0">
                  <c:v>0.84229934924078087</c:v>
                </c:pt>
                <c:pt idx="1">
                  <c:v>0.83731019522776573</c:v>
                </c:pt>
                <c:pt idx="2">
                  <c:v>0.83731019522776573</c:v>
                </c:pt>
              </c:numCache>
            </c:numRef>
          </c:val>
        </c:ser>
        <c:ser>
          <c:idx val="2"/>
          <c:order val="2"/>
          <c:tx>
            <c:strRef>
              <c:f>'التحليل '!$D$9</c:f>
              <c:strCache>
                <c:ptCount val="1"/>
                <c:pt idx="0">
                  <c:v>2018</c:v>
                </c:pt>
              </c:strCache>
            </c:strRef>
          </c:tx>
          <c:spPr>
            <a:solidFill>
              <a:srgbClr val="FEB80A">
                <a:lumMod val="75000"/>
              </a:srgb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'التحليل '!$A$10:$A$12</c:f>
              <c:strCache>
                <c:ptCount val="3"/>
                <c:pt idx="0">
                  <c:v>تعتبر القنوات المتوفرة لإستخدام الخدمة الذاتية مناسبة (النظام الإلكتروني، التطبيق الذكي، الشبكة الداخلية) </c:v>
                </c:pt>
                <c:pt idx="1">
                  <c:v>يمكنني استخدام نظام الخدمة الذاتية وتقديم الطلبات التي أحتاجها  في أي وقت</c:v>
                </c:pt>
                <c:pt idx="2">
                  <c:v>بشكل عام أستطيع الوصول إلى نظام الخدمة الذاتية بسهولة</c:v>
                </c:pt>
              </c:strCache>
            </c:strRef>
          </c:cat>
          <c:val>
            <c:numRef>
              <c:f>'التحليل '!$D$10:$D$12</c:f>
              <c:numCache>
                <c:formatCode>0%</c:formatCode>
                <c:ptCount val="3"/>
                <c:pt idx="0">
                  <c:v>0.84</c:v>
                </c:pt>
                <c:pt idx="1">
                  <c:v>0.83</c:v>
                </c:pt>
                <c:pt idx="2">
                  <c:v>0.83</c:v>
                </c:pt>
              </c:numCache>
            </c:numRef>
          </c:val>
        </c:ser>
        <c:dLbls>
          <c:showLegendKey val="0"/>
          <c:showVal val="0"/>
          <c:showCatName val="0"/>
          <c:showSerName val="0"/>
          <c:showPercent val="0"/>
          <c:showBubbleSize val="0"/>
        </c:dLbls>
        <c:gapWidth val="219"/>
        <c:overlap val="-27"/>
        <c:axId val="1687491376"/>
        <c:axId val="1687501168"/>
      </c:barChart>
      <c:catAx>
        <c:axId val="168749137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crossAx val="1687501168"/>
        <c:crosses val="autoZero"/>
        <c:auto val="1"/>
        <c:lblAlgn val="ctr"/>
        <c:lblOffset val="100"/>
        <c:noMultiLvlLbl val="0"/>
      </c:catAx>
      <c:valAx>
        <c:axId val="1687501168"/>
        <c:scaling>
          <c:orientation val="minMax"/>
          <c:max val="0.9"/>
          <c:min val="0.5"/>
        </c:scaling>
        <c:delete val="1"/>
        <c:axPos val="r"/>
        <c:numFmt formatCode="0%" sourceLinked="1"/>
        <c:majorTickMark val="none"/>
        <c:minorTickMark val="none"/>
        <c:tickLblPos val="nextTo"/>
        <c:crossAx val="168749137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Sakkal Majalla" panose="02000000000000000000" pitchFamily="2" charset="-78"/>
              <a:ea typeface="+mn-ea"/>
              <a:cs typeface="Sakkal Majalla" panose="02000000000000000000" pitchFamily="2" charset="-78"/>
            </a:defRPr>
          </a:pPr>
          <a:endParaRPr lang="en-US"/>
        </a:p>
      </c:txPr>
    </c:legend>
    <c:plotVisOnly val="1"/>
    <c:dispBlanksAs val="gap"/>
    <c:showDLblsOverMax val="0"/>
  </c:chart>
  <c:spPr>
    <a:noFill/>
    <a:ln>
      <a:solidFill>
        <a:sysClr val="window" lastClr="FFFFFF">
          <a:lumMod val="85000"/>
        </a:sysClr>
      </a:solidFill>
    </a:ln>
    <a:effectLst/>
  </c:spPr>
  <c:txPr>
    <a:bodyPr/>
    <a:lstStyle/>
    <a:p>
      <a:pPr>
        <a:defRPr sz="1600" b="1">
          <a:solidFill>
            <a:schemeClr val="tx1"/>
          </a:solidFill>
          <a:latin typeface="Sakkal Majalla" panose="02000000000000000000" pitchFamily="2" charset="-78"/>
          <a:cs typeface="Sakkal Majalla" panose="02000000000000000000" pitchFamily="2" charset="-78"/>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drawing1.xml><?xml version="1.0" encoding="utf-8"?>
<c:userShapes xmlns:c="http://schemas.openxmlformats.org/drawingml/2006/chart">
  <cdr:relSizeAnchor xmlns:cdr="http://schemas.openxmlformats.org/drawingml/2006/chartDrawing">
    <cdr:from>
      <cdr:x>0.46155</cdr:x>
      <cdr:y>0.46207</cdr:y>
    </cdr:from>
    <cdr:to>
      <cdr:x>0.57613</cdr:x>
      <cdr:y>0.69311</cdr:y>
    </cdr:to>
    <cdr:sp macro="" textlink="">
      <cdr:nvSpPr>
        <cdr:cNvPr id="2" name="Shape 664"/>
        <cdr:cNvSpPr/>
      </cdr:nvSpPr>
      <cdr:spPr>
        <a:xfrm xmlns:a="http://schemas.openxmlformats.org/drawingml/2006/main">
          <a:off x="2014468" y="2133600"/>
          <a:ext cx="500131" cy="1066800"/>
        </a:xfrm>
        <a:custGeom xmlns:a="http://schemas.openxmlformats.org/drawingml/2006/main">
          <a:avLst/>
          <a:gdLst/>
          <a:ahLst/>
          <a:cxnLst/>
          <a:rect l="0" t="0" r="0" b="0"/>
          <a:pathLst>
            <a:path w="120000" h="120000" extrusionOk="0">
              <a:moveTo>
                <a:pt x="22570" y="22960"/>
              </a:moveTo>
              <a:lnTo>
                <a:pt x="97429" y="22960"/>
              </a:lnTo>
              <a:cubicBezTo>
                <a:pt x="109894" y="22960"/>
                <a:pt x="119999" y="26797"/>
                <a:pt x="119999" y="31530"/>
              </a:cubicBezTo>
              <a:lnTo>
                <a:pt x="119999" y="39560"/>
              </a:lnTo>
              <a:lnTo>
                <a:pt x="120000" y="39560"/>
              </a:lnTo>
              <a:lnTo>
                <a:pt x="120000" y="63121"/>
              </a:lnTo>
              <a:cubicBezTo>
                <a:pt x="120000" y="65553"/>
                <a:pt x="114806" y="67525"/>
                <a:pt x="108399" y="67525"/>
              </a:cubicBezTo>
              <a:cubicBezTo>
                <a:pt x="101992" y="67525"/>
                <a:pt x="96799" y="65553"/>
                <a:pt x="96799" y="63121"/>
              </a:cubicBezTo>
              <a:lnTo>
                <a:pt x="96799" y="42531"/>
              </a:lnTo>
              <a:lnTo>
                <a:pt x="93347" y="42531"/>
              </a:lnTo>
              <a:cubicBezTo>
                <a:pt x="93158" y="66519"/>
                <a:pt x="92969" y="90507"/>
                <a:pt x="92780" y="114494"/>
              </a:cubicBezTo>
              <a:cubicBezTo>
                <a:pt x="92780" y="117535"/>
                <a:pt x="86289" y="120000"/>
                <a:pt x="78281" y="120000"/>
              </a:cubicBezTo>
              <a:cubicBezTo>
                <a:pt x="70274" y="120000"/>
                <a:pt x="63783" y="117535"/>
                <a:pt x="63783" y="114494"/>
              </a:cubicBezTo>
              <a:lnTo>
                <a:pt x="63783" y="70497"/>
              </a:lnTo>
              <a:lnTo>
                <a:pt x="55083" y="70497"/>
              </a:lnTo>
              <a:lnTo>
                <a:pt x="55083" y="114494"/>
              </a:lnTo>
              <a:cubicBezTo>
                <a:pt x="55083" y="117535"/>
                <a:pt x="48592" y="119999"/>
                <a:pt x="40584" y="119999"/>
              </a:cubicBezTo>
              <a:cubicBezTo>
                <a:pt x="32577" y="119999"/>
                <a:pt x="26086" y="117535"/>
                <a:pt x="26086" y="114494"/>
              </a:cubicBezTo>
              <a:cubicBezTo>
                <a:pt x="26274" y="90507"/>
                <a:pt x="26463" y="66519"/>
                <a:pt x="26652" y="42531"/>
              </a:cubicBezTo>
              <a:lnTo>
                <a:pt x="23200" y="42531"/>
              </a:lnTo>
              <a:lnTo>
                <a:pt x="23200" y="63121"/>
              </a:lnTo>
              <a:cubicBezTo>
                <a:pt x="23200" y="65553"/>
                <a:pt x="18007" y="67525"/>
                <a:pt x="11600" y="67525"/>
              </a:cubicBezTo>
              <a:cubicBezTo>
                <a:pt x="5193" y="67525"/>
                <a:pt x="0" y="65553"/>
                <a:pt x="0" y="63121"/>
              </a:cubicBezTo>
              <a:lnTo>
                <a:pt x="0" y="42531"/>
              </a:lnTo>
              <a:lnTo>
                <a:pt x="0" y="42531"/>
              </a:lnTo>
              <a:lnTo>
                <a:pt x="0" y="31530"/>
              </a:lnTo>
              <a:cubicBezTo>
                <a:pt x="0" y="26797"/>
                <a:pt x="10105" y="22960"/>
                <a:pt x="22570" y="22960"/>
              </a:cubicBezTo>
              <a:close/>
              <a:moveTo>
                <a:pt x="60000" y="0"/>
              </a:moveTo>
              <a:cubicBezTo>
                <a:pt x="75005" y="0"/>
                <a:pt x="87170" y="4618"/>
                <a:pt x="87170" y="10316"/>
              </a:cubicBezTo>
              <a:cubicBezTo>
                <a:pt x="87170" y="16013"/>
                <a:pt x="75005" y="20632"/>
                <a:pt x="60000" y="20632"/>
              </a:cubicBezTo>
              <a:cubicBezTo>
                <a:pt x="44994" y="20632"/>
                <a:pt x="32829" y="16013"/>
                <a:pt x="32829" y="10316"/>
              </a:cubicBezTo>
              <a:cubicBezTo>
                <a:pt x="32829" y="4618"/>
                <a:pt x="44994" y="0"/>
                <a:pt x="60000" y="0"/>
              </a:cubicBezTo>
              <a:close/>
            </a:path>
          </a:pathLst>
        </a:custGeom>
        <a:solidFill xmlns:a="http://schemas.openxmlformats.org/drawingml/2006/main">
          <a:srgbClr val="B68A35"/>
        </a:solidFill>
        <a:ln xmlns:a="http://schemas.openxmlformats.org/drawingml/2006/main">
          <a:noFill/>
        </a:ln>
      </cdr:spPr>
      <cdr:txBody>
        <a:bodyPr xmlns:a="http://schemas.openxmlformats.org/drawingml/2006/main" lIns="91425" tIns="45700" rIns="91425" bIns="45700" anchor="ctr" anchorCtr="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rtl="0">
            <a:spcBef>
              <a:spcPts val="0"/>
            </a:spcBef>
            <a:buNone/>
          </a:pPr>
          <a:endParaRPr sz="1800">
            <a:solidFill>
              <a:srgbClr val="F2A40D"/>
            </a:solidFill>
            <a:latin typeface="Arial"/>
            <a:ea typeface="Arial"/>
            <a:cs typeface="Arial"/>
            <a:sym typeface="Arial"/>
          </a:endParaRPr>
        </a:p>
      </cdr:txBody>
    </cdr:sp>
  </cdr:relSizeAnchor>
  <cdr:relSizeAnchor xmlns:cdr="http://schemas.openxmlformats.org/drawingml/2006/chartDrawing">
    <cdr:from>
      <cdr:x>0.31425</cdr:x>
      <cdr:y>0.46207</cdr:y>
    </cdr:from>
    <cdr:to>
      <cdr:x>0.44218</cdr:x>
      <cdr:y>0.69311</cdr:y>
    </cdr:to>
    <cdr:sp macro="" textlink="">
      <cdr:nvSpPr>
        <cdr:cNvPr id="3" name="Shape 665"/>
        <cdr:cNvSpPr/>
      </cdr:nvSpPr>
      <cdr:spPr>
        <a:xfrm xmlns:a="http://schemas.openxmlformats.org/drawingml/2006/main" rot="10800000">
          <a:off x="1371600" y="2133600"/>
          <a:ext cx="558354" cy="1066800"/>
        </a:xfrm>
        <a:custGeom xmlns:a="http://schemas.openxmlformats.org/drawingml/2006/main">
          <a:avLst/>
          <a:gdLst/>
          <a:ahLst/>
          <a:cxnLst/>
          <a:rect l="0" t="0" r="0" b="0"/>
          <a:pathLst>
            <a:path w="120000" h="120000" extrusionOk="0">
              <a:moveTo>
                <a:pt x="79418" y="97416"/>
              </a:moveTo>
              <a:lnTo>
                <a:pt x="40252" y="97416"/>
              </a:lnTo>
              <a:cubicBezTo>
                <a:pt x="32044" y="97060"/>
                <a:pt x="32390" y="97747"/>
                <a:pt x="30168" y="95279"/>
              </a:cubicBezTo>
              <a:lnTo>
                <a:pt x="536" y="58851"/>
              </a:lnTo>
              <a:cubicBezTo>
                <a:pt x="-1066" y="56881"/>
                <a:pt x="1041" y="54674"/>
                <a:pt x="5245" y="53923"/>
              </a:cubicBezTo>
              <a:cubicBezTo>
                <a:pt x="9448" y="53172"/>
                <a:pt x="14155" y="54160"/>
                <a:pt x="15757" y="56130"/>
              </a:cubicBezTo>
              <a:lnTo>
                <a:pt x="32630" y="76872"/>
              </a:lnTo>
              <a:lnTo>
                <a:pt x="35918" y="76872"/>
              </a:lnTo>
              <a:lnTo>
                <a:pt x="14628" y="36680"/>
              </a:lnTo>
              <a:lnTo>
                <a:pt x="35669" y="36680"/>
              </a:lnTo>
              <a:lnTo>
                <a:pt x="35669" y="5101"/>
              </a:lnTo>
              <a:cubicBezTo>
                <a:pt x="35669" y="2283"/>
                <a:pt x="40541" y="0"/>
                <a:pt x="46551" y="0"/>
              </a:cubicBezTo>
              <a:cubicBezTo>
                <a:pt x="52560" y="0"/>
                <a:pt x="57432" y="2283"/>
                <a:pt x="57432" y="5101"/>
              </a:cubicBezTo>
              <a:lnTo>
                <a:pt x="57432" y="36680"/>
              </a:lnTo>
              <a:lnTo>
                <a:pt x="62577" y="36680"/>
              </a:lnTo>
              <a:lnTo>
                <a:pt x="62577" y="5101"/>
              </a:lnTo>
              <a:cubicBezTo>
                <a:pt x="62577" y="2283"/>
                <a:pt x="67449" y="0"/>
                <a:pt x="73459" y="0"/>
              </a:cubicBezTo>
              <a:cubicBezTo>
                <a:pt x="79469" y="0"/>
                <a:pt x="84341" y="2283"/>
                <a:pt x="84341" y="5101"/>
              </a:cubicBezTo>
              <a:lnTo>
                <a:pt x="84341" y="36680"/>
              </a:lnTo>
              <a:lnTo>
                <a:pt x="105471" y="36680"/>
              </a:lnTo>
              <a:lnTo>
                <a:pt x="84182" y="76872"/>
              </a:lnTo>
              <a:lnTo>
                <a:pt x="87369" y="76872"/>
              </a:lnTo>
              <a:lnTo>
                <a:pt x="104242" y="56130"/>
              </a:lnTo>
              <a:cubicBezTo>
                <a:pt x="105844" y="54160"/>
                <a:pt x="110551" y="53172"/>
                <a:pt x="114754" y="53923"/>
              </a:cubicBezTo>
              <a:cubicBezTo>
                <a:pt x="118958" y="54674"/>
                <a:pt x="121066" y="56881"/>
                <a:pt x="119463" y="58851"/>
              </a:cubicBezTo>
              <a:lnTo>
                <a:pt x="89831" y="95279"/>
              </a:lnTo>
              <a:cubicBezTo>
                <a:pt x="87203" y="97747"/>
                <a:pt x="87682" y="97060"/>
                <a:pt x="79418" y="97416"/>
              </a:cubicBezTo>
              <a:close/>
              <a:moveTo>
                <a:pt x="59835" y="120000"/>
              </a:moveTo>
              <a:cubicBezTo>
                <a:pt x="48268" y="120000"/>
                <a:pt x="38891" y="115604"/>
                <a:pt x="38891" y="110181"/>
              </a:cubicBezTo>
              <a:cubicBezTo>
                <a:pt x="38891" y="104759"/>
                <a:pt x="48268" y="100363"/>
                <a:pt x="59835" y="100363"/>
              </a:cubicBezTo>
              <a:cubicBezTo>
                <a:pt x="71402" y="100363"/>
                <a:pt x="80780" y="104759"/>
                <a:pt x="80780" y="110181"/>
              </a:cubicBezTo>
              <a:cubicBezTo>
                <a:pt x="80780" y="115604"/>
                <a:pt x="71402" y="120000"/>
                <a:pt x="59835" y="120000"/>
              </a:cubicBezTo>
              <a:close/>
            </a:path>
          </a:pathLst>
        </a:custGeom>
        <a:solidFill xmlns:a="http://schemas.openxmlformats.org/drawingml/2006/main">
          <a:srgbClr val="7F7F7F"/>
        </a:solidFill>
        <a:ln xmlns:a="http://schemas.openxmlformats.org/drawingml/2006/main">
          <a:noFill/>
        </a:ln>
      </cdr:spPr>
      <cdr:txBody>
        <a:bodyPr xmlns:a="http://schemas.openxmlformats.org/drawingml/2006/main" lIns="91425" tIns="45700" rIns="91425" bIns="45700" anchor="ctr" anchorCtr="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rtl="0">
            <a:spcBef>
              <a:spcPts val="0"/>
            </a:spcBef>
            <a:buNone/>
          </a:pPr>
          <a:endParaRPr sz="1800">
            <a:solidFill>
              <a:schemeClr val="lt1"/>
            </a:solidFill>
            <a:latin typeface="Arial"/>
            <a:ea typeface="Arial"/>
            <a:cs typeface="Arial"/>
            <a:sym typeface="Aria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08F011-1A44-42A4-9795-97F144430F8C}" type="datetimeFigureOut">
              <a:rPr lang="en-US" smtClean="0"/>
              <a:t>10/14/2018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5E177A-26E8-409B-96FE-5DD82AEFAA5C}" type="slidenum">
              <a:rPr lang="en-US" smtClean="0"/>
              <a:t>‹#›</a:t>
            </a:fld>
            <a:endParaRPr lang="en-US"/>
          </a:p>
        </p:txBody>
      </p:sp>
    </p:spTree>
    <p:extLst>
      <p:ext uri="{BB962C8B-B14F-4D97-AF65-F5344CB8AC3E}">
        <p14:creationId xmlns:p14="http://schemas.microsoft.com/office/powerpoint/2010/main" val="234748926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72BC11-6803-4E0B-8603-89B6A2963DC3}" type="datetimeFigureOut">
              <a:rPr lang="en-US" smtClean="0"/>
              <a:t>10/14/2018</a:t>
            </a:fld>
            <a:endParaRPr lang="en-US"/>
          </a:p>
        </p:txBody>
      </p:sp>
      <p:sp>
        <p:nvSpPr>
          <p:cNvPr id="4" name="عنصر نائب لصورة الشريحة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675373-734A-4BD7-B097-934598F528BC}" type="slidenum">
              <a:rPr lang="en-US" smtClean="0"/>
              <a:t>‹#›</a:t>
            </a:fld>
            <a:endParaRPr lang="en-US"/>
          </a:p>
        </p:txBody>
      </p:sp>
    </p:spTree>
    <p:extLst>
      <p:ext uri="{BB962C8B-B14F-4D97-AF65-F5344CB8AC3E}">
        <p14:creationId xmlns:p14="http://schemas.microsoft.com/office/powerpoint/2010/main" val="214080855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endParaRPr lang="en-US"/>
          </a:p>
        </p:txBody>
      </p:sp>
      <p:sp>
        <p:nvSpPr>
          <p:cNvPr id="4" name="عنصر نائب لرقم الشريحة 3"/>
          <p:cNvSpPr>
            <a:spLocks noGrp="1"/>
          </p:cNvSpPr>
          <p:nvPr>
            <p:ph type="sldNum" sz="quarter" idx="10"/>
          </p:nvPr>
        </p:nvSpPr>
        <p:spPr/>
        <p:txBody>
          <a:bodyPr/>
          <a:lstStyle/>
          <a:p>
            <a:fld id="{26675373-734A-4BD7-B097-934598F528BC}" type="slidenum">
              <a:rPr lang="en-US" smtClean="0"/>
              <a:t>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70218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26675373-734A-4BD7-B097-934598F528BC}" type="slidenum">
              <a:rPr lang="en-US" smtClean="0"/>
              <a:t>4</a:t>
            </a:fld>
            <a:endParaRPr lang="en-US"/>
          </a:p>
        </p:txBody>
      </p:sp>
    </p:spTree>
    <p:extLst>
      <p:ext uri="{BB962C8B-B14F-4D97-AF65-F5344CB8AC3E}">
        <p14:creationId xmlns:p14="http://schemas.microsoft.com/office/powerpoint/2010/main" val="2367142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26675373-734A-4BD7-B097-934598F528BC}" type="slidenum">
              <a:rPr lang="en-US" smtClean="0"/>
              <a:t>5</a:t>
            </a:fld>
            <a:endParaRPr lang="en-US"/>
          </a:p>
        </p:txBody>
      </p:sp>
    </p:spTree>
    <p:extLst>
      <p:ext uri="{BB962C8B-B14F-4D97-AF65-F5344CB8AC3E}">
        <p14:creationId xmlns:p14="http://schemas.microsoft.com/office/powerpoint/2010/main" val="2485246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26675373-734A-4BD7-B097-934598F528BC}" type="slidenum">
              <a:rPr lang="en-US" smtClean="0"/>
              <a:t>6</a:t>
            </a:fld>
            <a:endParaRPr lang="en-US"/>
          </a:p>
        </p:txBody>
      </p:sp>
    </p:spTree>
    <p:extLst>
      <p:ext uri="{BB962C8B-B14F-4D97-AF65-F5344CB8AC3E}">
        <p14:creationId xmlns:p14="http://schemas.microsoft.com/office/powerpoint/2010/main" val="3165496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26675373-734A-4BD7-B097-934598F528BC}" type="slidenum">
              <a:rPr lang="en-US" smtClean="0"/>
              <a:t>7</a:t>
            </a:fld>
            <a:endParaRPr lang="en-US"/>
          </a:p>
        </p:txBody>
      </p:sp>
    </p:spTree>
    <p:extLst>
      <p:ext uri="{BB962C8B-B14F-4D97-AF65-F5344CB8AC3E}">
        <p14:creationId xmlns:p14="http://schemas.microsoft.com/office/powerpoint/2010/main" val="1781951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شريحة عنوان">
    <p:spTree>
      <p:nvGrpSpPr>
        <p:cNvPr id="1" name=""/>
        <p:cNvGrpSpPr/>
        <p:nvPr/>
      </p:nvGrpSpPr>
      <p:grpSpPr>
        <a:xfrm>
          <a:off x="0" y="0"/>
          <a:ext cx="0" cy="0"/>
          <a:chOff x="0" y="0"/>
          <a:chExt cx="0" cy="0"/>
        </a:xfrm>
      </p:grpSpPr>
      <p:sp>
        <p:nvSpPr>
          <p:cNvPr id="8" name="مستطيل 7"/>
          <p:cNvSpPr/>
          <p:nvPr userDrawn="1"/>
        </p:nvSpPr>
        <p:spPr>
          <a:xfrm>
            <a:off x="0" y="4953000"/>
            <a:ext cx="12192000" cy="1905000"/>
          </a:xfrm>
          <a:prstGeom prst="rect">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217083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عنوان ومحتوى">
    <p:spTree>
      <p:nvGrpSpPr>
        <p:cNvPr id="1" name=""/>
        <p:cNvGrpSpPr/>
        <p:nvPr/>
      </p:nvGrpSpPr>
      <p:grpSpPr>
        <a:xfrm>
          <a:off x="0" y="0"/>
          <a:ext cx="0" cy="0"/>
          <a:chOff x="0" y="0"/>
          <a:chExt cx="0" cy="0"/>
        </a:xfrm>
      </p:grpSpPr>
      <p:sp>
        <p:nvSpPr>
          <p:cNvPr id="7" name="مستطيل 6"/>
          <p:cNvSpPr/>
          <p:nvPr userDrawn="1"/>
        </p:nvSpPr>
        <p:spPr>
          <a:xfrm>
            <a:off x="0" y="6667503"/>
            <a:ext cx="12192000" cy="190500"/>
          </a:xfrm>
          <a:prstGeom prst="rect">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8" rIns="91428" bIns="45718" rtlCol="0" anchor="ctr"/>
          <a:lstStyle/>
          <a:p>
            <a:pPr algn="ctr" defTabSz="914264"/>
            <a:endParaRPr lang="en-US" sz="1900">
              <a:solidFill>
                <a:prstClr val="white"/>
              </a:solidFill>
            </a:endParaRPr>
          </a:p>
        </p:txBody>
      </p:sp>
      <p:sp>
        <p:nvSpPr>
          <p:cNvPr id="4" name="عنصر نائب لرقم الشريحة 5"/>
          <p:cNvSpPr txBox="1">
            <a:spLocks/>
          </p:cNvSpPr>
          <p:nvPr userDrawn="1"/>
        </p:nvSpPr>
        <p:spPr>
          <a:xfrm>
            <a:off x="-50800" y="6637340"/>
            <a:ext cx="1930400" cy="365125"/>
          </a:xfrm>
          <a:prstGeom prst="rect">
            <a:avLst/>
          </a:prstGeom>
        </p:spPr>
        <p:txBody>
          <a:bodyPr lIns="91428" tIns="45718" rIns="91428" bIns="45718"/>
          <a:lstStyle>
            <a:defPPr>
              <a:defRPr lang="en-US"/>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solidFill>
                <a:prstClr val="white"/>
              </a:solidFill>
            </a:endParaRPr>
          </a:p>
        </p:txBody>
      </p:sp>
      <p:sp>
        <p:nvSpPr>
          <p:cNvPr id="5" name="عنصر نائب لرقم الشريحة 5"/>
          <p:cNvSpPr txBox="1">
            <a:spLocks/>
          </p:cNvSpPr>
          <p:nvPr userDrawn="1"/>
        </p:nvSpPr>
        <p:spPr>
          <a:xfrm>
            <a:off x="11684000" y="6608764"/>
            <a:ext cx="711200" cy="365125"/>
          </a:xfrm>
          <a:prstGeom prst="rect">
            <a:avLst/>
          </a:prstGeom>
        </p:spPr>
        <p:txBody>
          <a:bodyPr lIns="91428" tIns="45718" rIns="91428" bIns="45718"/>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500" smtClean="0">
                <a:solidFill>
                  <a:prstClr val="white"/>
                </a:solidFill>
              </a:rPr>
              <a:pPr/>
              <a:t>‹#›</a:t>
            </a:fld>
            <a:endParaRPr lang="en-US" sz="1500" dirty="0">
              <a:solidFill>
                <a:prstClr val="white"/>
              </a:solidFill>
            </a:endParaRPr>
          </a:p>
        </p:txBody>
      </p:sp>
      <p:cxnSp>
        <p:nvCxnSpPr>
          <p:cNvPr id="6" name="Straight Connector 5"/>
          <p:cNvCxnSpPr/>
          <p:nvPr userDrawn="1"/>
        </p:nvCxnSpPr>
        <p:spPr>
          <a:xfrm>
            <a:off x="130411" y="1005031"/>
            <a:ext cx="11988800" cy="0"/>
          </a:xfrm>
          <a:prstGeom prst="line">
            <a:avLst/>
          </a:prstGeom>
          <a:ln>
            <a:solidFill>
              <a:srgbClr val="B68A35"/>
            </a:solidFill>
          </a:ln>
          <a:effectLst>
            <a:reflection blurRad="6350" stA="52000" endA="300" endPos="35000" dir="5400000" sy="-100000" algn="bl" rotWithShape="0"/>
          </a:effectLst>
        </p:spPr>
        <p:style>
          <a:lnRef idx="3">
            <a:schemeClr val="accent6"/>
          </a:lnRef>
          <a:fillRef idx="0">
            <a:schemeClr val="accent6"/>
          </a:fillRef>
          <a:effectRef idx="2">
            <a:schemeClr val="accent6"/>
          </a:effectRef>
          <a:fontRef idx="minor">
            <a:schemeClr val="tx1"/>
          </a:fontRef>
        </p:style>
      </p:cxnSp>
      <p:sp>
        <p:nvSpPr>
          <p:cNvPr id="9" name="Title 1"/>
          <p:cNvSpPr>
            <a:spLocks noGrp="1"/>
          </p:cNvSpPr>
          <p:nvPr>
            <p:ph type="ctrTitle" hasCustomPrompt="1"/>
          </p:nvPr>
        </p:nvSpPr>
        <p:spPr>
          <a:xfrm>
            <a:off x="4808817" y="157364"/>
            <a:ext cx="6430315" cy="731783"/>
          </a:xfrm>
          <a:prstGeom prst="rect">
            <a:avLst/>
          </a:prstGeom>
        </p:spPr>
        <p:txBody>
          <a:bodyPr lIns="91410" tIns="45710" rIns="91410" bIns="45710" anchor="ctr" anchorCtr="0">
            <a:normAutofit/>
          </a:bodyPr>
          <a:lstStyle>
            <a:lvl1pPr marL="0" indent="0" algn="r" defTabSz="914264" rtl="1" eaLnBrk="1" latinLnBrk="0" hangingPunct="1">
              <a:spcBef>
                <a:spcPct val="20000"/>
              </a:spcBef>
              <a:buFont typeface="Arial" panose="020B0604020202020204" pitchFamily="34" charset="0"/>
              <a:buNone/>
              <a:defRPr lang="en-US" sz="2500" b="1" kern="1200" dirty="0">
                <a:solidFill>
                  <a:srgbClr val="B68A35"/>
                </a:solidFill>
                <a:latin typeface="+mn-lt"/>
                <a:ea typeface="+mn-ea"/>
                <a:cs typeface="+mn-cs"/>
              </a:defRPr>
            </a:lvl1pPr>
          </a:lstStyle>
          <a:p>
            <a:r>
              <a:rPr lang="ar-AE" dirty="0" smtClean="0"/>
              <a:t>الموضوع</a:t>
            </a:r>
            <a:endParaRPr lang="en-US" dirty="0"/>
          </a:p>
        </p:txBody>
      </p:sp>
      <p:sp>
        <p:nvSpPr>
          <p:cNvPr id="8" name="عنصر نائب لرقم الشريحة 5"/>
          <p:cNvSpPr txBox="1">
            <a:spLocks/>
          </p:cNvSpPr>
          <p:nvPr userDrawn="1"/>
        </p:nvSpPr>
        <p:spPr>
          <a:xfrm>
            <a:off x="0" y="6637340"/>
            <a:ext cx="1930400" cy="365125"/>
          </a:xfrm>
          <a:prstGeom prst="rect">
            <a:avLst/>
          </a:prstGeom>
        </p:spPr>
        <p:txBody>
          <a:bodyPr lIns="91428" tIns="45718" rIns="91428" bIns="45718"/>
          <a:lstStyle>
            <a:defPPr>
              <a:defRPr lang="en-US"/>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ar-AE" sz="1200" b="1" dirty="0" smtClean="0">
                <a:solidFill>
                  <a:prstClr val="white"/>
                </a:solidFill>
                <a:latin typeface="Sakkal Majalla" panose="02000000000000000000" pitchFamily="2" charset="-78"/>
                <a:cs typeface="Sakkal Majalla" panose="02000000000000000000" pitchFamily="2" charset="-78"/>
              </a:rPr>
              <a:t>أكتوبر 2018</a:t>
            </a:r>
            <a:endParaRPr lang="en-US" sz="1200" b="1" dirty="0">
              <a:solidFill>
                <a:prstClr val="white"/>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6374850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عنوان ومحتوى">
    <p:spTree>
      <p:nvGrpSpPr>
        <p:cNvPr id="1" name=""/>
        <p:cNvGrpSpPr/>
        <p:nvPr/>
      </p:nvGrpSpPr>
      <p:grpSpPr>
        <a:xfrm>
          <a:off x="0" y="0"/>
          <a:ext cx="0" cy="0"/>
          <a:chOff x="0" y="0"/>
          <a:chExt cx="0" cy="0"/>
        </a:xfrm>
      </p:grpSpPr>
      <p:sp>
        <p:nvSpPr>
          <p:cNvPr id="7" name="مستطيل 6"/>
          <p:cNvSpPr/>
          <p:nvPr userDrawn="1"/>
        </p:nvSpPr>
        <p:spPr>
          <a:xfrm>
            <a:off x="0" y="6667500"/>
            <a:ext cx="12192000" cy="190500"/>
          </a:xfrm>
          <a:prstGeom prst="rect">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3" name="Straight Connector 2"/>
          <p:cNvCxnSpPr/>
          <p:nvPr userDrawn="1"/>
        </p:nvCxnSpPr>
        <p:spPr>
          <a:xfrm>
            <a:off x="45720" y="990600"/>
            <a:ext cx="12070080" cy="0"/>
          </a:xfrm>
          <a:prstGeom prst="line">
            <a:avLst/>
          </a:prstGeom>
          <a:ln>
            <a:solidFill>
              <a:srgbClr val="CFA859"/>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790674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عنوان المقطع">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609600" y="6356351"/>
            <a:ext cx="2844800" cy="365125"/>
          </a:xfrm>
          <a:prstGeom prst="rect">
            <a:avLst/>
          </a:prstGeom>
        </p:spPr>
        <p:txBody>
          <a:bodyPr/>
          <a:lstStyle/>
          <a:p>
            <a:endParaRPr lang="en-US" dirty="0"/>
          </a:p>
        </p:txBody>
      </p:sp>
      <p:sp>
        <p:nvSpPr>
          <p:cNvPr id="5" name="عنصر نائب للتذييل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عنصر نائب لرقم الشريحة 5"/>
          <p:cNvSpPr>
            <a:spLocks noGrp="1"/>
          </p:cNvSpPr>
          <p:nvPr>
            <p:ph type="sldNum" sz="quarter" idx="12"/>
          </p:nvPr>
        </p:nvSpPr>
        <p:spPr>
          <a:xfrm>
            <a:off x="8737600" y="6356351"/>
            <a:ext cx="2844800" cy="365125"/>
          </a:xfrm>
          <a:prstGeom prst="rect">
            <a:avLst/>
          </a:prstGeom>
        </p:spPr>
        <p:txBody>
          <a:bodyPr/>
          <a:lstStyle/>
          <a:p>
            <a:fld id="{56427F38-63A5-4D63-9399-D970397CA46A}" type="slidenum">
              <a:rPr lang="en-US" smtClean="0"/>
              <a:t>‹#›</a:t>
            </a:fld>
            <a:endParaRPr lang="en-US"/>
          </a:p>
        </p:txBody>
      </p:sp>
    </p:spTree>
    <p:extLst>
      <p:ext uri="{BB962C8B-B14F-4D97-AF65-F5344CB8AC3E}">
        <p14:creationId xmlns:p14="http://schemas.microsoft.com/office/powerpoint/2010/main" val="3715259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شريحة عنوان">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609600" y="6356352"/>
            <a:ext cx="2844800" cy="365125"/>
          </a:xfrm>
          <a:prstGeom prst="rect">
            <a:avLst/>
          </a:prstGeom>
        </p:spPr>
        <p:txBody>
          <a:bodyPr lIns="91428" tIns="45718" rIns="91428" bIns="45718"/>
          <a:lstStyle/>
          <a:p>
            <a:pPr defTabSz="914264"/>
            <a:endParaRPr lang="en-US" sz="1900">
              <a:solidFill>
                <a:prstClr val="black"/>
              </a:solidFill>
            </a:endParaRPr>
          </a:p>
        </p:txBody>
      </p:sp>
      <p:sp>
        <p:nvSpPr>
          <p:cNvPr id="5" name="عنصر نائب للتذييل 4"/>
          <p:cNvSpPr>
            <a:spLocks noGrp="1"/>
          </p:cNvSpPr>
          <p:nvPr>
            <p:ph type="ftr" sz="quarter" idx="11"/>
          </p:nvPr>
        </p:nvSpPr>
        <p:spPr>
          <a:xfrm>
            <a:off x="4165600" y="6356352"/>
            <a:ext cx="3860800" cy="365125"/>
          </a:xfrm>
          <a:prstGeom prst="rect">
            <a:avLst/>
          </a:prstGeom>
        </p:spPr>
        <p:txBody>
          <a:bodyPr lIns="91428" tIns="45718" rIns="91428" bIns="45718"/>
          <a:lstStyle/>
          <a:p>
            <a:pPr defTabSz="914264"/>
            <a:r>
              <a:rPr lang="ar-AE" sz="1900">
                <a:solidFill>
                  <a:prstClr val="black"/>
                </a:solidFill>
              </a:rPr>
              <a:t>مايو 2016</a:t>
            </a:r>
            <a:endParaRPr lang="en-US" sz="1900">
              <a:solidFill>
                <a:prstClr val="black"/>
              </a:solidFill>
            </a:endParaRPr>
          </a:p>
        </p:txBody>
      </p:sp>
      <p:sp>
        <p:nvSpPr>
          <p:cNvPr id="6" name="عنصر نائب لرقم الشريحة 5"/>
          <p:cNvSpPr>
            <a:spLocks noGrp="1"/>
          </p:cNvSpPr>
          <p:nvPr>
            <p:ph type="sldNum" sz="quarter" idx="12"/>
          </p:nvPr>
        </p:nvSpPr>
        <p:spPr>
          <a:xfrm>
            <a:off x="8737600" y="6356352"/>
            <a:ext cx="2844800" cy="365125"/>
          </a:xfrm>
          <a:prstGeom prst="rect">
            <a:avLst/>
          </a:prstGeom>
        </p:spPr>
        <p:txBody>
          <a:bodyPr lIns="91428" tIns="45718" rIns="91428" bIns="45718"/>
          <a:lstStyle/>
          <a:p>
            <a:pPr defTabSz="914264"/>
            <a:fld id="{56427F38-63A5-4D63-9399-D970397CA46A}" type="slidenum">
              <a:rPr lang="en-US" sz="1900">
                <a:solidFill>
                  <a:prstClr val="black"/>
                </a:solidFill>
              </a:rPr>
              <a:pPr defTabSz="914264"/>
              <a:t>‹#›</a:t>
            </a:fld>
            <a:endParaRPr lang="en-US" sz="1900">
              <a:solidFill>
                <a:prstClr val="black"/>
              </a:solidFill>
            </a:endParaRPr>
          </a:p>
        </p:txBody>
      </p:sp>
      <p:sp>
        <p:nvSpPr>
          <p:cNvPr id="8" name="مستطيل 7"/>
          <p:cNvSpPr/>
          <p:nvPr userDrawn="1"/>
        </p:nvSpPr>
        <p:spPr>
          <a:xfrm>
            <a:off x="0" y="4953000"/>
            <a:ext cx="12192000" cy="1905000"/>
          </a:xfrm>
          <a:prstGeom prst="rect">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8" rIns="91428" bIns="45718" rtlCol="0" anchor="ctr"/>
          <a:lstStyle/>
          <a:p>
            <a:pPr algn="ctr" defTabSz="914264"/>
            <a:endParaRPr lang="en-US" sz="1900">
              <a:solidFill>
                <a:prstClr val="white"/>
              </a:solidFill>
            </a:endParaRPr>
          </a:p>
        </p:txBody>
      </p:sp>
      <p:sp>
        <p:nvSpPr>
          <p:cNvPr id="9" name="عنصر نائب لرقم الشريحة 5"/>
          <p:cNvSpPr txBox="1">
            <a:spLocks/>
          </p:cNvSpPr>
          <p:nvPr userDrawn="1"/>
        </p:nvSpPr>
        <p:spPr>
          <a:xfrm>
            <a:off x="11684000" y="6608764"/>
            <a:ext cx="711200" cy="365125"/>
          </a:xfrm>
          <a:prstGeom prst="rect">
            <a:avLst/>
          </a:prstGeom>
        </p:spPr>
        <p:txBody>
          <a:bodyPr lIns="91428" tIns="45718" rIns="91428" bIns="45718"/>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500" smtClean="0">
                <a:solidFill>
                  <a:prstClr val="white"/>
                </a:solidFill>
              </a:rPr>
              <a:pPr/>
              <a:t>‹#›</a:t>
            </a:fld>
            <a:endParaRPr lang="en-US" sz="1500" dirty="0">
              <a:solidFill>
                <a:prstClr val="white"/>
              </a:solidFill>
            </a:endParaRPr>
          </a:p>
        </p:txBody>
      </p:sp>
    </p:spTree>
    <p:extLst>
      <p:ext uri="{BB962C8B-B14F-4D97-AF65-F5344CB8AC3E}">
        <p14:creationId xmlns:p14="http://schemas.microsoft.com/office/powerpoint/2010/main" val="36288238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عنوان ومحتوى">
    <p:spTree>
      <p:nvGrpSpPr>
        <p:cNvPr id="1" name=""/>
        <p:cNvGrpSpPr/>
        <p:nvPr/>
      </p:nvGrpSpPr>
      <p:grpSpPr>
        <a:xfrm>
          <a:off x="0" y="0"/>
          <a:ext cx="0" cy="0"/>
          <a:chOff x="0" y="0"/>
          <a:chExt cx="0" cy="0"/>
        </a:xfrm>
      </p:grpSpPr>
      <p:sp>
        <p:nvSpPr>
          <p:cNvPr id="7" name="مستطيل 6"/>
          <p:cNvSpPr/>
          <p:nvPr userDrawn="1"/>
        </p:nvSpPr>
        <p:spPr>
          <a:xfrm>
            <a:off x="0" y="6667503"/>
            <a:ext cx="12192000" cy="190500"/>
          </a:xfrm>
          <a:prstGeom prst="rect">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8" rIns="91428" bIns="45718" rtlCol="0" anchor="ctr"/>
          <a:lstStyle/>
          <a:p>
            <a:pPr algn="ctr" defTabSz="914264"/>
            <a:endParaRPr lang="en-US" sz="1900">
              <a:solidFill>
                <a:prstClr val="white"/>
              </a:solidFill>
            </a:endParaRPr>
          </a:p>
        </p:txBody>
      </p:sp>
      <p:sp>
        <p:nvSpPr>
          <p:cNvPr id="5" name="عنصر نائب لرقم الشريحة 5"/>
          <p:cNvSpPr txBox="1">
            <a:spLocks/>
          </p:cNvSpPr>
          <p:nvPr userDrawn="1"/>
        </p:nvSpPr>
        <p:spPr>
          <a:xfrm>
            <a:off x="11684000" y="6608764"/>
            <a:ext cx="711200" cy="365125"/>
          </a:xfrm>
          <a:prstGeom prst="rect">
            <a:avLst/>
          </a:prstGeom>
        </p:spPr>
        <p:txBody>
          <a:bodyPr lIns="91428" tIns="45718" rIns="91428" bIns="45718"/>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500" smtClean="0">
                <a:solidFill>
                  <a:prstClr val="white"/>
                </a:solidFill>
              </a:rPr>
              <a:pPr/>
              <a:t>‹#›</a:t>
            </a:fld>
            <a:endParaRPr lang="en-US" sz="1500" dirty="0">
              <a:solidFill>
                <a:prstClr val="white"/>
              </a:solidFill>
            </a:endParaRPr>
          </a:p>
        </p:txBody>
      </p:sp>
      <p:sp>
        <p:nvSpPr>
          <p:cNvPr id="6" name="عنصر نائب لرقم الشريحة 5"/>
          <p:cNvSpPr txBox="1">
            <a:spLocks/>
          </p:cNvSpPr>
          <p:nvPr userDrawn="1"/>
        </p:nvSpPr>
        <p:spPr>
          <a:xfrm>
            <a:off x="0" y="6637340"/>
            <a:ext cx="1930400" cy="365125"/>
          </a:xfrm>
          <a:prstGeom prst="rect">
            <a:avLst/>
          </a:prstGeom>
        </p:spPr>
        <p:txBody>
          <a:bodyPr lIns="91428" tIns="45718" rIns="91428" bIns="45718"/>
          <a:lstStyle>
            <a:defPPr>
              <a:defRPr lang="en-US"/>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ar-AE" sz="1200" b="1" dirty="0" smtClean="0">
                <a:solidFill>
                  <a:prstClr val="white"/>
                </a:solidFill>
                <a:latin typeface="Sakkal Majalla" panose="02000000000000000000" pitchFamily="2" charset="-78"/>
                <a:cs typeface="Sakkal Majalla" panose="02000000000000000000" pitchFamily="2" charset="-78"/>
              </a:rPr>
              <a:t>أكتوبر 2018</a:t>
            </a:r>
            <a:endParaRPr lang="en-US" sz="1200" b="1" dirty="0">
              <a:solidFill>
                <a:prstClr val="white"/>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120379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عنوان ومحتوى">
    <p:spTree>
      <p:nvGrpSpPr>
        <p:cNvPr id="1" name=""/>
        <p:cNvGrpSpPr/>
        <p:nvPr/>
      </p:nvGrpSpPr>
      <p:grpSpPr>
        <a:xfrm>
          <a:off x="0" y="0"/>
          <a:ext cx="0" cy="0"/>
          <a:chOff x="0" y="0"/>
          <a:chExt cx="0" cy="0"/>
        </a:xfrm>
      </p:grpSpPr>
      <p:sp>
        <p:nvSpPr>
          <p:cNvPr id="7" name="مستطيل 6"/>
          <p:cNvSpPr/>
          <p:nvPr userDrawn="1"/>
        </p:nvSpPr>
        <p:spPr>
          <a:xfrm>
            <a:off x="0" y="6667503"/>
            <a:ext cx="12192000" cy="190500"/>
          </a:xfrm>
          <a:prstGeom prst="rect">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8" rIns="91428" bIns="45718" rtlCol="0" anchor="ctr"/>
          <a:lstStyle/>
          <a:p>
            <a:pPr algn="ctr" defTabSz="914264"/>
            <a:endParaRPr lang="en-US" sz="1900">
              <a:solidFill>
                <a:prstClr val="white"/>
              </a:solidFill>
            </a:endParaRPr>
          </a:p>
        </p:txBody>
      </p:sp>
      <p:sp>
        <p:nvSpPr>
          <p:cNvPr id="4" name="عنصر نائب لرقم الشريحة 5"/>
          <p:cNvSpPr txBox="1">
            <a:spLocks/>
          </p:cNvSpPr>
          <p:nvPr userDrawn="1"/>
        </p:nvSpPr>
        <p:spPr>
          <a:xfrm>
            <a:off x="-50800" y="6637340"/>
            <a:ext cx="1930400" cy="365125"/>
          </a:xfrm>
          <a:prstGeom prst="rect">
            <a:avLst/>
          </a:prstGeom>
        </p:spPr>
        <p:txBody>
          <a:bodyPr lIns="91428" tIns="45718" rIns="91428" bIns="45718"/>
          <a:lstStyle>
            <a:defPPr>
              <a:defRPr lang="en-US"/>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solidFill>
                <a:prstClr val="white"/>
              </a:solidFill>
            </a:endParaRPr>
          </a:p>
        </p:txBody>
      </p:sp>
      <p:sp>
        <p:nvSpPr>
          <p:cNvPr id="5" name="عنصر نائب لرقم الشريحة 5"/>
          <p:cNvSpPr txBox="1">
            <a:spLocks/>
          </p:cNvSpPr>
          <p:nvPr userDrawn="1"/>
        </p:nvSpPr>
        <p:spPr>
          <a:xfrm>
            <a:off x="11684000" y="6608764"/>
            <a:ext cx="711200" cy="365125"/>
          </a:xfrm>
          <a:prstGeom prst="rect">
            <a:avLst/>
          </a:prstGeom>
        </p:spPr>
        <p:txBody>
          <a:bodyPr lIns="91428" tIns="45718" rIns="91428" bIns="45718"/>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500" smtClean="0">
                <a:solidFill>
                  <a:prstClr val="white"/>
                </a:solidFill>
              </a:rPr>
              <a:pPr/>
              <a:t>‹#›</a:t>
            </a:fld>
            <a:endParaRPr lang="en-US" sz="1500" dirty="0">
              <a:solidFill>
                <a:prstClr val="white"/>
              </a:solidFill>
            </a:endParaRPr>
          </a:p>
        </p:txBody>
      </p:sp>
      <p:cxnSp>
        <p:nvCxnSpPr>
          <p:cNvPr id="6" name="Straight Connector 5"/>
          <p:cNvCxnSpPr/>
          <p:nvPr userDrawn="1"/>
        </p:nvCxnSpPr>
        <p:spPr>
          <a:xfrm>
            <a:off x="130411" y="1005031"/>
            <a:ext cx="11988800" cy="0"/>
          </a:xfrm>
          <a:prstGeom prst="line">
            <a:avLst/>
          </a:prstGeom>
          <a:ln>
            <a:solidFill>
              <a:srgbClr val="B68A35"/>
            </a:solidFill>
          </a:ln>
          <a:effectLst>
            <a:reflection blurRad="6350" stA="52000" endA="300" endPos="35000" dir="5400000" sy="-100000" algn="bl" rotWithShape="0"/>
          </a:effectLst>
        </p:spPr>
        <p:style>
          <a:lnRef idx="3">
            <a:schemeClr val="accent6"/>
          </a:lnRef>
          <a:fillRef idx="0">
            <a:schemeClr val="accent6"/>
          </a:fillRef>
          <a:effectRef idx="2">
            <a:schemeClr val="accent6"/>
          </a:effectRef>
          <a:fontRef idx="minor">
            <a:schemeClr val="tx1"/>
          </a:fontRef>
        </p:style>
      </p:cxnSp>
      <p:sp>
        <p:nvSpPr>
          <p:cNvPr id="9" name="Title 1"/>
          <p:cNvSpPr>
            <a:spLocks noGrp="1"/>
          </p:cNvSpPr>
          <p:nvPr>
            <p:ph type="ctrTitle" hasCustomPrompt="1"/>
          </p:nvPr>
        </p:nvSpPr>
        <p:spPr>
          <a:xfrm>
            <a:off x="4808817" y="157364"/>
            <a:ext cx="6430315" cy="731783"/>
          </a:xfrm>
          <a:prstGeom prst="rect">
            <a:avLst/>
          </a:prstGeom>
        </p:spPr>
        <p:txBody>
          <a:bodyPr lIns="91410" tIns="45710" rIns="91410" bIns="45710" anchor="ctr" anchorCtr="0">
            <a:normAutofit/>
          </a:bodyPr>
          <a:lstStyle>
            <a:lvl1pPr marL="0" indent="0" algn="r" defTabSz="914264" rtl="1" eaLnBrk="1" latinLnBrk="0" hangingPunct="1">
              <a:spcBef>
                <a:spcPct val="20000"/>
              </a:spcBef>
              <a:buFont typeface="Arial" panose="020B0604020202020204" pitchFamily="34" charset="0"/>
              <a:buNone/>
              <a:defRPr lang="en-US" sz="2500" b="1" kern="1200" dirty="0">
                <a:solidFill>
                  <a:srgbClr val="B68A35"/>
                </a:solidFill>
                <a:latin typeface="+mn-lt"/>
                <a:ea typeface="+mn-ea"/>
                <a:cs typeface="+mn-cs"/>
              </a:defRPr>
            </a:lvl1pPr>
          </a:lstStyle>
          <a:p>
            <a:r>
              <a:rPr lang="ar-AE" dirty="0" smtClean="0"/>
              <a:t>الموضوع</a:t>
            </a:r>
            <a:endParaRPr lang="en-US" dirty="0"/>
          </a:p>
        </p:txBody>
      </p:sp>
      <p:sp>
        <p:nvSpPr>
          <p:cNvPr id="8" name="عنصر نائب لرقم الشريحة 5"/>
          <p:cNvSpPr txBox="1">
            <a:spLocks/>
          </p:cNvSpPr>
          <p:nvPr userDrawn="1"/>
        </p:nvSpPr>
        <p:spPr>
          <a:xfrm>
            <a:off x="0" y="6637340"/>
            <a:ext cx="1930400" cy="365125"/>
          </a:xfrm>
          <a:prstGeom prst="rect">
            <a:avLst/>
          </a:prstGeom>
        </p:spPr>
        <p:txBody>
          <a:bodyPr lIns="91428" tIns="45718" rIns="91428" bIns="45718"/>
          <a:lstStyle>
            <a:defPPr>
              <a:defRPr lang="en-US"/>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ar-AE" sz="1200" b="1" dirty="0" smtClean="0">
                <a:solidFill>
                  <a:prstClr val="white"/>
                </a:solidFill>
                <a:latin typeface="Sakkal Majalla" panose="02000000000000000000" pitchFamily="2" charset="-78"/>
                <a:cs typeface="Sakkal Majalla" panose="02000000000000000000" pitchFamily="2" charset="-78"/>
              </a:rPr>
              <a:t>أكتوبر 2018</a:t>
            </a:r>
            <a:endParaRPr lang="en-US" sz="1200" b="1" dirty="0">
              <a:solidFill>
                <a:prstClr val="white"/>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2374857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9460089"/>
      </p:ext>
    </p:extLst>
  </p:cSld>
  <p:clrMapOvr>
    <a:masterClrMapping/>
  </p:clrMapOvr>
  <p:transition spd="slow">
    <p:randomBar dir="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عنوان ومحتوى">
    <p:spTree>
      <p:nvGrpSpPr>
        <p:cNvPr id="1" name=""/>
        <p:cNvGrpSpPr/>
        <p:nvPr/>
      </p:nvGrpSpPr>
      <p:grpSpPr>
        <a:xfrm>
          <a:off x="0" y="0"/>
          <a:ext cx="0" cy="0"/>
          <a:chOff x="0" y="0"/>
          <a:chExt cx="0" cy="0"/>
        </a:xfrm>
      </p:grpSpPr>
      <p:sp>
        <p:nvSpPr>
          <p:cNvPr id="7" name="مستطيل 6"/>
          <p:cNvSpPr/>
          <p:nvPr userDrawn="1"/>
        </p:nvSpPr>
        <p:spPr>
          <a:xfrm>
            <a:off x="0" y="6667500"/>
            <a:ext cx="12192000" cy="190500"/>
          </a:xfrm>
          <a:prstGeom prst="rect">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lIns="91411" tIns="45708" rIns="91411" bIns="45708" rtlCol="0" anchor="ctr"/>
          <a:lstStyle/>
          <a:p>
            <a:pPr defTabSz="914118" rtl="1"/>
            <a:endParaRPr lang="en-US" sz="1100" b="1" dirty="0">
              <a:solidFill>
                <a:srgbClr val="FFFFFF"/>
              </a:solidFill>
            </a:endParaRPr>
          </a:p>
        </p:txBody>
      </p:sp>
      <p:cxnSp>
        <p:nvCxnSpPr>
          <p:cNvPr id="3" name="Straight Connector 2"/>
          <p:cNvCxnSpPr/>
          <p:nvPr userDrawn="1"/>
        </p:nvCxnSpPr>
        <p:spPr>
          <a:xfrm>
            <a:off x="84835" y="990600"/>
            <a:ext cx="11988800" cy="0"/>
          </a:xfrm>
          <a:prstGeom prst="line">
            <a:avLst/>
          </a:prstGeom>
          <a:ln>
            <a:solidFill>
              <a:srgbClr val="B68A35"/>
            </a:solidFill>
          </a:ln>
          <a:effectLst>
            <a:reflection blurRad="6350" stA="52000" endA="300" endPos="35000" dir="5400000" sy="-100000" algn="bl" rotWithShape="0"/>
          </a:effectLst>
        </p:spPr>
        <p:style>
          <a:lnRef idx="3">
            <a:schemeClr val="accent6"/>
          </a:lnRef>
          <a:fillRef idx="0">
            <a:schemeClr val="accent6"/>
          </a:fillRef>
          <a:effectRef idx="2">
            <a:schemeClr val="accent6"/>
          </a:effectRef>
          <a:fontRef idx="minor">
            <a:schemeClr val="tx1"/>
          </a:fontRef>
        </p:style>
      </p:cxnSp>
      <p:sp>
        <p:nvSpPr>
          <p:cNvPr id="4" name="Title 1"/>
          <p:cNvSpPr>
            <a:spLocks noGrp="1"/>
          </p:cNvSpPr>
          <p:nvPr>
            <p:ph type="ctrTitle" hasCustomPrompt="1"/>
          </p:nvPr>
        </p:nvSpPr>
        <p:spPr>
          <a:xfrm>
            <a:off x="5181600" y="142931"/>
            <a:ext cx="6096000" cy="731783"/>
          </a:xfrm>
          <a:prstGeom prst="rect">
            <a:avLst/>
          </a:prstGeom>
        </p:spPr>
        <p:txBody>
          <a:bodyPr lIns="91422" tIns="45710" rIns="91422" bIns="45710" anchor="ctr" anchorCtr="0">
            <a:normAutofit/>
          </a:bodyPr>
          <a:lstStyle>
            <a:lvl1pPr marL="0" indent="0" algn="r" defTabSz="914400" rtl="1" eaLnBrk="1" latinLnBrk="0" hangingPunct="1">
              <a:spcBef>
                <a:spcPct val="20000"/>
              </a:spcBef>
              <a:buFont typeface="Arial" panose="020B0604020202020204" pitchFamily="34" charset="0"/>
              <a:buNone/>
              <a:defRPr lang="en-US" sz="2500" b="1" kern="1200" dirty="0">
                <a:solidFill>
                  <a:srgbClr val="B68A35"/>
                </a:solidFill>
                <a:latin typeface="+mn-lt"/>
                <a:ea typeface="+mn-ea"/>
                <a:cs typeface="+mn-cs"/>
              </a:defRPr>
            </a:lvl1pPr>
          </a:lstStyle>
          <a:p>
            <a:r>
              <a:rPr lang="ar-AE" dirty="0" smtClean="0"/>
              <a:t>الموضوع</a:t>
            </a:r>
            <a:endParaRPr lang="en-US" dirty="0"/>
          </a:p>
        </p:txBody>
      </p:sp>
      <p:sp>
        <p:nvSpPr>
          <p:cNvPr id="6" name="عنصر نائب لرقم الشريحة 5"/>
          <p:cNvSpPr txBox="1">
            <a:spLocks/>
          </p:cNvSpPr>
          <p:nvPr userDrawn="1"/>
        </p:nvSpPr>
        <p:spPr>
          <a:xfrm>
            <a:off x="11684000" y="6608763"/>
            <a:ext cx="711200" cy="365125"/>
          </a:xfrm>
          <a:prstGeom prst="rect">
            <a:avLst/>
          </a:prstGeom>
        </p:spPr>
        <p:txBody>
          <a:bodyPr/>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mtClean="0">
                <a:solidFill>
                  <a:prstClr val="white"/>
                </a:solidFill>
              </a:rPr>
              <a:pPr/>
              <a:t>‹#›</a:t>
            </a:fld>
            <a:endParaRPr lang="en-US" dirty="0">
              <a:solidFill>
                <a:prstClr val="white"/>
              </a:solidFill>
            </a:endParaRPr>
          </a:p>
        </p:txBody>
      </p:sp>
      <p:sp>
        <p:nvSpPr>
          <p:cNvPr id="9" name="عنصر نائب لرقم الشريحة 5"/>
          <p:cNvSpPr txBox="1">
            <a:spLocks/>
          </p:cNvSpPr>
          <p:nvPr userDrawn="1"/>
        </p:nvSpPr>
        <p:spPr>
          <a:xfrm>
            <a:off x="0" y="6637340"/>
            <a:ext cx="1930400" cy="365125"/>
          </a:xfrm>
          <a:prstGeom prst="rect">
            <a:avLst/>
          </a:prstGeom>
        </p:spPr>
        <p:txBody>
          <a:bodyPr lIns="91428" tIns="45718" rIns="91428" bIns="45718"/>
          <a:lstStyle>
            <a:defPPr>
              <a:defRPr lang="en-US"/>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ar-AE" sz="1200" b="1" dirty="0" smtClean="0">
                <a:solidFill>
                  <a:prstClr val="white"/>
                </a:solidFill>
                <a:latin typeface="Sakkal Majalla" panose="02000000000000000000" pitchFamily="2" charset="-78"/>
                <a:cs typeface="Sakkal Majalla" panose="02000000000000000000" pitchFamily="2" charset="-78"/>
              </a:rPr>
              <a:t>أكتوبر 2018</a:t>
            </a:r>
            <a:endParaRPr lang="en-US" sz="1200" b="1" dirty="0">
              <a:solidFill>
                <a:prstClr val="white"/>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50522982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شريحة عنوان">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609600" y="6356352"/>
            <a:ext cx="2844800" cy="365125"/>
          </a:xfrm>
          <a:prstGeom prst="rect">
            <a:avLst/>
          </a:prstGeom>
        </p:spPr>
        <p:txBody>
          <a:bodyPr lIns="91428" tIns="45718" rIns="91428" bIns="45718"/>
          <a:lstStyle/>
          <a:p>
            <a:pPr defTabSz="914264"/>
            <a:endParaRPr lang="en-US" sz="1900">
              <a:solidFill>
                <a:prstClr val="black"/>
              </a:solidFill>
            </a:endParaRPr>
          </a:p>
        </p:txBody>
      </p:sp>
      <p:sp>
        <p:nvSpPr>
          <p:cNvPr id="5" name="عنصر نائب للتذييل 4"/>
          <p:cNvSpPr>
            <a:spLocks noGrp="1"/>
          </p:cNvSpPr>
          <p:nvPr>
            <p:ph type="ftr" sz="quarter" idx="11"/>
          </p:nvPr>
        </p:nvSpPr>
        <p:spPr>
          <a:xfrm>
            <a:off x="4165600" y="6356352"/>
            <a:ext cx="3860800" cy="365125"/>
          </a:xfrm>
          <a:prstGeom prst="rect">
            <a:avLst/>
          </a:prstGeom>
        </p:spPr>
        <p:txBody>
          <a:bodyPr lIns="91428" tIns="45718" rIns="91428" bIns="45718"/>
          <a:lstStyle/>
          <a:p>
            <a:pPr defTabSz="914264"/>
            <a:r>
              <a:rPr lang="ar-AE" sz="1900">
                <a:solidFill>
                  <a:prstClr val="black"/>
                </a:solidFill>
              </a:rPr>
              <a:t>مايو 2016</a:t>
            </a:r>
            <a:endParaRPr lang="en-US" sz="1900">
              <a:solidFill>
                <a:prstClr val="black"/>
              </a:solidFill>
            </a:endParaRPr>
          </a:p>
        </p:txBody>
      </p:sp>
      <p:sp>
        <p:nvSpPr>
          <p:cNvPr id="6" name="عنصر نائب لرقم الشريحة 5"/>
          <p:cNvSpPr>
            <a:spLocks noGrp="1"/>
          </p:cNvSpPr>
          <p:nvPr>
            <p:ph type="sldNum" sz="quarter" idx="12"/>
          </p:nvPr>
        </p:nvSpPr>
        <p:spPr>
          <a:xfrm>
            <a:off x="8737600" y="6356352"/>
            <a:ext cx="2844800" cy="365125"/>
          </a:xfrm>
          <a:prstGeom prst="rect">
            <a:avLst/>
          </a:prstGeom>
        </p:spPr>
        <p:txBody>
          <a:bodyPr lIns="91428" tIns="45718" rIns="91428" bIns="45718"/>
          <a:lstStyle/>
          <a:p>
            <a:pPr defTabSz="914264"/>
            <a:fld id="{56427F38-63A5-4D63-9399-D970397CA46A}" type="slidenum">
              <a:rPr lang="en-US" sz="1900">
                <a:solidFill>
                  <a:prstClr val="black"/>
                </a:solidFill>
              </a:rPr>
              <a:pPr defTabSz="914264"/>
              <a:t>‹#›</a:t>
            </a:fld>
            <a:endParaRPr lang="en-US" sz="1900">
              <a:solidFill>
                <a:prstClr val="black"/>
              </a:solidFill>
            </a:endParaRPr>
          </a:p>
        </p:txBody>
      </p:sp>
      <p:sp>
        <p:nvSpPr>
          <p:cNvPr id="8" name="مستطيل 7"/>
          <p:cNvSpPr/>
          <p:nvPr userDrawn="1"/>
        </p:nvSpPr>
        <p:spPr>
          <a:xfrm>
            <a:off x="0" y="4953000"/>
            <a:ext cx="12192000" cy="1905000"/>
          </a:xfrm>
          <a:prstGeom prst="rect">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8" rIns="91428" bIns="45718" rtlCol="0" anchor="ctr"/>
          <a:lstStyle/>
          <a:p>
            <a:pPr algn="ctr" defTabSz="914264"/>
            <a:endParaRPr lang="en-US" sz="1900">
              <a:solidFill>
                <a:prstClr val="white"/>
              </a:solidFill>
            </a:endParaRPr>
          </a:p>
        </p:txBody>
      </p:sp>
      <p:sp>
        <p:nvSpPr>
          <p:cNvPr id="9" name="عنصر نائب لرقم الشريحة 5"/>
          <p:cNvSpPr txBox="1">
            <a:spLocks/>
          </p:cNvSpPr>
          <p:nvPr userDrawn="1"/>
        </p:nvSpPr>
        <p:spPr>
          <a:xfrm>
            <a:off x="11684000" y="6608764"/>
            <a:ext cx="711200" cy="365125"/>
          </a:xfrm>
          <a:prstGeom prst="rect">
            <a:avLst/>
          </a:prstGeom>
        </p:spPr>
        <p:txBody>
          <a:bodyPr lIns="91428" tIns="45718" rIns="91428" bIns="45718"/>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500" smtClean="0">
                <a:solidFill>
                  <a:prstClr val="white"/>
                </a:solidFill>
              </a:rPr>
              <a:pPr/>
              <a:t>‹#›</a:t>
            </a:fld>
            <a:endParaRPr lang="en-US" sz="1500" dirty="0">
              <a:solidFill>
                <a:prstClr val="white"/>
              </a:solidFill>
            </a:endParaRPr>
          </a:p>
        </p:txBody>
      </p:sp>
    </p:spTree>
    <p:extLst>
      <p:ext uri="{BB962C8B-B14F-4D97-AF65-F5344CB8AC3E}">
        <p14:creationId xmlns:p14="http://schemas.microsoft.com/office/powerpoint/2010/main" val="28874879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image" Target="../media/image3.jpeg"/><Relationship Id="rId4" Type="http://schemas.openxmlformats.org/officeDocument/2006/relationships/slideLayout" Target="../slideLayouts/slideLayout7.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صورة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09800" y="76200"/>
            <a:ext cx="879001" cy="891381"/>
          </a:xfrm>
          <a:prstGeom prst="rect">
            <a:avLst/>
          </a:prstGeom>
        </p:spPr>
      </p:pic>
      <p:pic>
        <p:nvPicPr>
          <p:cNvPr id="8" name="صورة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03200" y="203667"/>
            <a:ext cx="5283200" cy="636447"/>
          </a:xfrm>
          <a:prstGeom prst="rect">
            <a:avLst/>
          </a:prstGeom>
        </p:spPr>
      </p:pic>
    </p:spTree>
    <p:extLst>
      <p:ext uri="{BB962C8B-B14F-4D97-AF65-F5344CB8AC3E}">
        <p14:creationId xmlns:p14="http://schemas.microsoft.com/office/powerpoint/2010/main" val="2362281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صورة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09808" y="76200"/>
            <a:ext cx="879001" cy="891381"/>
          </a:xfrm>
          <a:prstGeom prst="rect">
            <a:avLst/>
          </a:prstGeom>
        </p:spPr>
      </p:pic>
      <p:sp>
        <p:nvSpPr>
          <p:cNvPr id="6" name="عنصر نائب لرقم الشريحة 5"/>
          <p:cNvSpPr txBox="1">
            <a:spLocks/>
          </p:cNvSpPr>
          <p:nvPr/>
        </p:nvSpPr>
        <p:spPr>
          <a:xfrm>
            <a:off x="11684000" y="6608764"/>
            <a:ext cx="711200" cy="365125"/>
          </a:xfrm>
          <a:prstGeom prst="rect">
            <a:avLst/>
          </a:prstGeom>
        </p:spPr>
        <p:txBody>
          <a:bodyPr lIns="91428" tIns="45718" rIns="91428" bIns="45718"/>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427F38-63A5-4D63-9399-D970397CA46A}" type="slidenum">
              <a:rPr lang="en-US" sz="1500" smtClean="0">
                <a:solidFill>
                  <a:prstClr val="white"/>
                </a:solidFill>
              </a:rPr>
              <a:pPr/>
              <a:t>‹#›</a:t>
            </a:fld>
            <a:endParaRPr lang="en-US" sz="1500" dirty="0">
              <a:solidFill>
                <a:prstClr val="white"/>
              </a:solidFill>
            </a:endParaRPr>
          </a:p>
        </p:txBody>
      </p:sp>
      <p:pic>
        <p:nvPicPr>
          <p:cNvPr id="143362" name="Picture 2"/>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58812" y="130572"/>
            <a:ext cx="4794928" cy="782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8041744"/>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Lst>
  <p:timing>
    <p:tnLst>
      <p:par>
        <p:cTn id="1" dur="indefinite" restart="never" nodeType="tmRoot"/>
      </p:par>
    </p:tnLst>
  </p:timing>
  <p:hf sldNum="0" hdr="0" dt="0"/>
  <p:txStyles>
    <p:titleStyle>
      <a:lvl1pPr algn="ctr" defTabSz="914264" rtl="0" eaLnBrk="1" latinLnBrk="0" hangingPunct="1">
        <a:spcBef>
          <a:spcPct val="0"/>
        </a:spcBef>
        <a:buNone/>
        <a:defRPr sz="4400" kern="1200">
          <a:solidFill>
            <a:schemeClr val="tx1"/>
          </a:solidFill>
          <a:latin typeface="+mj-lt"/>
          <a:ea typeface="+mj-ea"/>
          <a:cs typeface="+mj-cs"/>
        </a:defRPr>
      </a:lvl1pPr>
    </p:titleStyle>
    <p:bodyStyle>
      <a:lvl1pPr marL="342850" indent="-342850" algn="l" defTabSz="91426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39" indent="-285710" algn="l" defTabSz="914264"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30" indent="-228568" algn="l" defTabSz="91426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960" indent="-228568" algn="l" defTabSz="91426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91" indent="-228568" algn="l" defTabSz="91426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224" indent="-228568" algn="l" defTabSz="91426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56" indent="-228568" algn="l" defTabSz="91426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88" indent="-228568" algn="l" defTabSz="91426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622" indent="-228568" algn="l" defTabSz="91426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64" rtl="0" eaLnBrk="1" latinLnBrk="0" hangingPunct="1">
        <a:defRPr sz="1900" kern="1200">
          <a:solidFill>
            <a:schemeClr val="tx1"/>
          </a:solidFill>
          <a:latin typeface="+mn-lt"/>
          <a:ea typeface="+mn-ea"/>
          <a:cs typeface="+mn-cs"/>
        </a:defRPr>
      </a:lvl1pPr>
      <a:lvl2pPr marL="457131" algn="l" defTabSz="914264" rtl="0" eaLnBrk="1" latinLnBrk="0" hangingPunct="1">
        <a:defRPr sz="1900" kern="1200">
          <a:solidFill>
            <a:schemeClr val="tx1"/>
          </a:solidFill>
          <a:latin typeface="+mn-lt"/>
          <a:ea typeface="+mn-ea"/>
          <a:cs typeface="+mn-cs"/>
        </a:defRPr>
      </a:lvl2pPr>
      <a:lvl3pPr marL="914264" algn="l" defTabSz="914264" rtl="0" eaLnBrk="1" latinLnBrk="0" hangingPunct="1">
        <a:defRPr sz="1900" kern="1200">
          <a:solidFill>
            <a:schemeClr val="tx1"/>
          </a:solidFill>
          <a:latin typeface="+mn-lt"/>
          <a:ea typeface="+mn-ea"/>
          <a:cs typeface="+mn-cs"/>
        </a:defRPr>
      </a:lvl3pPr>
      <a:lvl4pPr marL="1371396" algn="l" defTabSz="914264" rtl="0" eaLnBrk="1" latinLnBrk="0" hangingPunct="1">
        <a:defRPr sz="1900" kern="1200">
          <a:solidFill>
            <a:schemeClr val="tx1"/>
          </a:solidFill>
          <a:latin typeface="+mn-lt"/>
          <a:ea typeface="+mn-ea"/>
          <a:cs typeface="+mn-cs"/>
        </a:defRPr>
      </a:lvl4pPr>
      <a:lvl5pPr marL="1828528" algn="l" defTabSz="914264" rtl="0" eaLnBrk="1" latinLnBrk="0" hangingPunct="1">
        <a:defRPr sz="1900" kern="1200">
          <a:solidFill>
            <a:schemeClr val="tx1"/>
          </a:solidFill>
          <a:latin typeface="+mn-lt"/>
          <a:ea typeface="+mn-ea"/>
          <a:cs typeface="+mn-cs"/>
        </a:defRPr>
      </a:lvl5pPr>
      <a:lvl6pPr marL="2285662" algn="l" defTabSz="914264" rtl="0" eaLnBrk="1" latinLnBrk="0" hangingPunct="1">
        <a:defRPr sz="1900" kern="1200">
          <a:solidFill>
            <a:schemeClr val="tx1"/>
          </a:solidFill>
          <a:latin typeface="+mn-lt"/>
          <a:ea typeface="+mn-ea"/>
          <a:cs typeface="+mn-cs"/>
        </a:defRPr>
      </a:lvl6pPr>
      <a:lvl7pPr marL="2742790" algn="l" defTabSz="914264" rtl="0" eaLnBrk="1" latinLnBrk="0" hangingPunct="1">
        <a:defRPr sz="1900" kern="1200">
          <a:solidFill>
            <a:schemeClr val="tx1"/>
          </a:solidFill>
          <a:latin typeface="+mn-lt"/>
          <a:ea typeface="+mn-ea"/>
          <a:cs typeface="+mn-cs"/>
        </a:defRPr>
      </a:lvl7pPr>
      <a:lvl8pPr marL="3199920" algn="l" defTabSz="914264" rtl="0" eaLnBrk="1" latinLnBrk="0" hangingPunct="1">
        <a:defRPr sz="1900" kern="1200">
          <a:solidFill>
            <a:schemeClr val="tx1"/>
          </a:solidFill>
          <a:latin typeface="+mn-lt"/>
          <a:ea typeface="+mn-ea"/>
          <a:cs typeface="+mn-cs"/>
        </a:defRPr>
      </a:lvl8pPr>
      <a:lvl9pPr marL="3657051" algn="l" defTabSz="91426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6.xml"/><Relationship Id="rId4" Type="http://schemas.openxmlformats.org/officeDocument/2006/relationships/chart" Target="../charts/char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chart" Target="../charts/chart15.xml"/></Relationships>
</file>

<file path=ppt/slides/_rels/slide1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6.xml"/><Relationship Id="rId4" Type="http://schemas.openxmlformats.org/officeDocument/2006/relationships/chart" Target="../charts/chart18.xml"/></Relationships>
</file>

<file path=ppt/slides/_rels/slide1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6.xml"/><Relationship Id="rId4" Type="http://schemas.openxmlformats.org/officeDocument/2006/relationships/chart" Target="../charts/char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6.xml"/><Relationship Id="rId4" Type="http://schemas.openxmlformats.org/officeDocument/2006/relationships/chart" Target="../charts/char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oleObject" Target="file:///C:\Users\sara745\Desktop\survey\2018\&#1575;&#1604;&#1575;&#1587;&#1578;&#1576;&#1610;&#1575;&#1606;&#1575;&#1578;\&#1575;&#1604;&#1585;&#1576;&#1593;%20&#1575;&#1604;&#1579;&#1575;&#1604;&#1579;\&#1575;&#1604;&#1582;&#1583;&#1605;&#1577;%20&#1575;&#1604;&#1584;&#1575;&#1578;&#1610;&#1577;\&#1575;&#1604;&#1578;&#1581;&#1604;&#1610;&#1604;\&#1575;&#1587;&#1578;&#1576;&#1610;&#1575;&#1606;%20&#1575;&#1604;&#1585;&#1590;&#1575;%20&#1593;&#1606;%20&#1606;&#1592;&#1575;&#1605;%20&#1575;&#1604;&#1582;&#1583;&#1605;&#1577;%20&#1575;&#1604;&#1584;&#1575;&#1578;&#1610;&#1577;.pdf"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فرعي 2"/>
          <p:cNvSpPr txBox="1">
            <a:spLocks/>
          </p:cNvSpPr>
          <p:nvPr/>
        </p:nvSpPr>
        <p:spPr>
          <a:xfrm>
            <a:off x="4991100" y="4495800"/>
            <a:ext cx="2400300" cy="3429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pt-BR" sz="1600" b="1" dirty="0" smtClean="0">
                <a:solidFill>
                  <a:srgbClr val="B68A35"/>
                </a:solidFill>
                <a:latin typeface="Sakkal Majalla" panose="02000000000000000000" pitchFamily="2" charset="-78"/>
                <a:cs typeface="Sakkal Majalla" panose="02000000000000000000" pitchFamily="2" charset="-78"/>
              </a:rPr>
              <a:t>Federal </a:t>
            </a:r>
            <a:r>
              <a:rPr lang="pt-BR" sz="1600" b="1" dirty="0">
                <a:solidFill>
                  <a:srgbClr val="B68A35"/>
                </a:solidFill>
                <a:latin typeface="Sakkal Majalla" panose="02000000000000000000" pitchFamily="2" charset="-78"/>
                <a:cs typeface="Sakkal Majalla" panose="02000000000000000000" pitchFamily="2" charset="-78"/>
              </a:rPr>
              <a:t>Authority | </a:t>
            </a:r>
            <a:r>
              <a:rPr lang="ar-AE" sz="1600" b="1" dirty="0">
                <a:solidFill>
                  <a:srgbClr val="B68A35"/>
                </a:solidFill>
                <a:latin typeface="Sakkal Majalla" panose="02000000000000000000" pitchFamily="2" charset="-78"/>
                <a:cs typeface="Sakkal Majalla" panose="02000000000000000000" pitchFamily="2" charset="-78"/>
              </a:rPr>
              <a:t>هيئة اتحادية</a:t>
            </a:r>
            <a:endParaRPr lang="en-US" sz="1600" dirty="0">
              <a:solidFill>
                <a:srgbClr val="B68A35"/>
              </a:solidFill>
              <a:latin typeface="Sakkal Majalla" panose="02000000000000000000" pitchFamily="2" charset="-78"/>
              <a:cs typeface="Sakkal Majalla" panose="02000000000000000000" pitchFamily="2" charset="-78"/>
            </a:endParaRPr>
          </a:p>
        </p:txBody>
      </p:sp>
      <p:sp>
        <p:nvSpPr>
          <p:cNvPr id="2" name="AutoShape 2" descr="نتيجة بحث الصور عن ‪performance managemen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نتيجة بحث الصور عن ‪performance management‬‏"/>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نتيجة بحث الصور عن ‪performance management‬‏"/>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نتيجة بحث الصور عن ‪performance management‬‏"/>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0" descr="نتيجة بحث الصور عن ‪performance management‬‏"/>
          <p:cNvSpPr>
            <a:spLocks noChangeAspect="1" noChangeArrowheads="1"/>
          </p:cNvSpPr>
          <p:nvPr/>
        </p:nvSpPr>
        <p:spPr bwMode="auto">
          <a:xfrm>
            <a:off x="2289175"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عنوان فرعي 2"/>
          <p:cNvSpPr txBox="1">
            <a:spLocks/>
          </p:cNvSpPr>
          <p:nvPr/>
        </p:nvSpPr>
        <p:spPr>
          <a:xfrm>
            <a:off x="5219700" y="5067300"/>
            <a:ext cx="2057400" cy="3429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ar-AE" sz="1400" b="1" u="sng" dirty="0" smtClean="0">
                <a:solidFill>
                  <a:schemeClr val="bg1"/>
                </a:solidFill>
                <a:latin typeface="Dubai" panose="020B0503030403030204" pitchFamily="34" charset="-78"/>
                <a:cs typeface="Dubai" panose="020B0503030403030204" pitchFamily="34" charset="-78"/>
              </a:rPr>
              <a:t>29</a:t>
            </a:r>
            <a:r>
              <a:rPr lang="en-US" sz="1400" b="1" u="sng" dirty="0" smtClean="0">
                <a:solidFill>
                  <a:schemeClr val="bg1"/>
                </a:solidFill>
                <a:latin typeface="Dubai" panose="020B0503030403030204" pitchFamily="34" charset="-78"/>
                <a:cs typeface="Dubai" panose="020B0503030403030204" pitchFamily="34" charset="-78"/>
              </a:rPr>
              <a:t>/</a:t>
            </a:r>
            <a:r>
              <a:rPr lang="ar-AE" sz="1400" b="1" u="sng" dirty="0" smtClean="0">
                <a:solidFill>
                  <a:schemeClr val="bg1"/>
                </a:solidFill>
                <a:latin typeface="Dubai" panose="020B0503030403030204" pitchFamily="34" charset="-78"/>
                <a:cs typeface="Dubai" panose="020B0503030403030204" pitchFamily="34" charset="-78"/>
              </a:rPr>
              <a:t>09/2018</a:t>
            </a:r>
            <a:endParaRPr lang="en-US" sz="1400" b="1" u="sng" dirty="0">
              <a:solidFill>
                <a:schemeClr val="bg1"/>
              </a:solidFill>
              <a:latin typeface="Dubai" panose="020B0503030403030204" pitchFamily="34" charset="-78"/>
              <a:cs typeface="Dubai" panose="020B0503030403030204" pitchFamily="34" charset="-78"/>
            </a:endParaRPr>
          </a:p>
        </p:txBody>
      </p:sp>
      <p:sp>
        <p:nvSpPr>
          <p:cNvPr id="3" name="Rectangle 2"/>
          <p:cNvSpPr/>
          <p:nvPr/>
        </p:nvSpPr>
        <p:spPr>
          <a:xfrm>
            <a:off x="4038600" y="1819209"/>
            <a:ext cx="6702425" cy="1569660"/>
          </a:xfrm>
          <a:prstGeom prst="rect">
            <a:avLst/>
          </a:prstGeom>
        </p:spPr>
        <p:txBody>
          <a:bodyPr wrap="square">
            <a:spAutoFit/>
          </a:bodyPr>
          <a:lstStyle/>
          <a:p>
            <a:pPr algn="ctr" rtl="1"/>
            <a:r>
              <a:rPr lang="en-US" sz="4800"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AE" sz="4800"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تقرير نتائج إستبيان</a:t>
            </a:r>
            <a:r>
              <a:rPr lang="en-US" sz="4800"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ar-AE" sz="4800"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الرضا عن نظام الخدمة الذاتية</a:t>
            </a:r>
            <a:r>
              <a:rPr lang="en-US" sz="4800"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 </a:t>
            </a:r>
            <a:r>
              <a:rPr lang="ar-AE" sz="4800"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endParaRPr lang="en-US" sz="4800" dirty="0">
              <a:solidFill>
                <a:srgbClr val="C00000"/>
              </a:solidFill>
            </a:endParaRPr>
          </a:p>
        </p:txBody>
      </p:sp>
      <p:pic>
        <p:nvPicPr>
          <p:cNvPr id="13" name="Picture 12" descr="نتيجة بحث الصور عن ‪federal authority for government human resource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342" y="1219200"/>
            <a:ext cx="3103658" cy="29718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4" name="عنوان فرعي 2"/>
          <p:cNvSpPr txBox="1">
            <a:spLocks/>
          </p:cNvSpPr>
          <p:nvPr/>
        </p:nvSpPr>
        <p:spPr>
          <a:xfrm>
            <a:off x="4800600" y="4693792"/>
            <a:ext cx="2400300" cy="3429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ar-AE" sz="1400" b="1" dirty="0" smtClean="0">
                <a:solidFill>
                  <a:srgbClr val="B68A35"/>
                </a:solidFill>
                <a:latin typeface="Sakkal Majalla" panose="02000000000000000000" pitchFamily="2" charset="-78"/>
                <a:cs typeface="Sakkal Majalla" panose="02000000000000000000" pitchFamily="2" charset="-78"/>
              </a:rPr>
              <a:t>ادارة نظام معلومات الموارد البشرية </a:t>
            </a:r>
            <a:endParaRPr lang="en-US" sz="1400" dirty="0">
              <a:solidFill>
                <a:srgbClr val="B68A35"/>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5959660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عنوان فرعي 2"/>
          <p:cNvSpPr txBox="1">
            <a:spLocks/>
          </p:cNvSpPr>
          <p:nvPr/>
        </p:nvSpPr>
        <p:spPr>
          <a:xfrm>
            <a:off x="10058400" y="1032006"/>
            <a:ext cx="2057400" cy="415794"/>
          </a:xfrm>
          <a:prstGeom prst="rect">
            <a:avLst/>
          </a:prstGeom>
          <a:solidFill>
            <a:srgbClr val="B68A35"/>
          </a:solidFill>
        </p:spPr>
        <p:txBody>
          <a:bodyPr lIns="114933" tIns="57467" rIns="114933" bIns="57467" anchor="ctr" anchorCtr="0">
            <a:noAutofit/>
          </a:bodyPr>
          <a:lstStyle>
            <a:defPPr>
              <a:defRPr lang="en-US"/>
            </a:defPPr>
            <a:lvl1pPr marL="0" indent="0" algn="l" defTabSz="914400" rtl="0" eaLnBrk="1" latinLnBrk="0" hangingPunct="1">
              <a:spcBef>
                <a:spcPct val="20000"/>
              </a:spcBef>
              <a:buFont typeface="Arial" panose="020B0604020202020204" pitchFamily="34" charset="0"/>
              <a:buNone/>
              <a:defRPr lang="en-US"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spcBef>
                <a:spcPts val="0"/>
              </a:spcBef>
              <a:buFontTx/>
              <a:buNone/>
              <a:defRPr/>
            </a:pPr>
            <a:r>
              <a:rPr lang="ar-AE" sz="2400" dirty="0" smtClean="0">
                <a:solidFill>
                  <a:schemeClr val="bg1"/>
                </a:solidFill>
                <a:latin typeface="Sakkal Majalla" panose="02000000000000000000" pitchFamily="2" charset="-78"/>
                <a:cs typeface="Sakkal Majalla" panose="02000000000000000000" pitchFamily="2" charset="-78"/>
              </a:rPr>
              <a:t>المحور الأول</a:t>
            </a:r>
            <a:endParaRPr lang="ar-AE" dirty="0">
              <a:solidFill>
                <a:schemeClr val="bg1"/>
              </a:solidFill>
              <a:latin typeface="Sakkal Majalla" panose="02000000000000000000" pitchFamily="2" charset="-78"/>
              <a:cs typeface="Sakkal Majalla" panose="02000000000000000000" pitchFamily="2" charset="-78"/>
            </a:endParaRPr>
          </a:p>
        </p:txBody>
      </p:sp>
      <p:sp>
        <p:nvSpPr>
          <p:cNvPr id="4" name="Rectangle 3"/>
          <p:cNvSpPr/>
          <p:nvPr/>
        </p:nvSpPr>
        <p:spPr>
          <a:xfrm>
            <a:off x="6999549" y="318286"/>
            <a:ext cx="3058851" cy="523220"/>
          </a:xfrm>
          <a:prstGeom prst="rect">
            <a:avLst/>
          </a:prstGeom>
        </p:spPr>
        <p:txBody>
          <a:bodyPr wrap="none">
            <a:spAutoFit/>
          </a:bodyPr>
          <a:lstStyle/>
          <a:p>
            <a:r>
              <a:rPr lang="ar-AE" sz="2800" b="1" dirty="0">
                <a:solidFill>
                  <a:srgbClr val="AC8332"/>
                </a:solidFill>
                <a:latin typeface="Sakkal Majalla" panose="02000000000000000000" pitchFamily="2" charset="-78"/>
                <a:cs typeface="Sakkal Majalla" panose="02000000000000000000" pitchFamily="2" charset="-78"/>
              </a:rPr>
              <a:t>الوصول إ</a:t>
            </a:r>
            <a:r>
              <a:rPr lang="ar-AE" sz="2800" b="1" dirty="0" smtClean="0">
                <a:solidFill>
                  <a:srgbClr val="AC8332"/>
                </a:solidFill>
                <a:latin typeface="Sakkal Majalla" panose="02000000000000000000" pitchFamily="2" charset="-78"/>
                <a:cs typeface="Sakkal Majalla" panose="02000000000000000000" pitchFamily="2" charset="-78"/>
              </a:rPr>
              <a:t>لى </a:t>
            </a:r>
            <a:r>
              <a:rPr lang="ar-AE" sz="2800" b="1" dirty="0">
                <a:solidFill>
                  <a:srgbClr val="AC8332"/>
                </a:solidFill>
                <a:latin typeface="Sakkal Majalla" panose="02000000000000000000" pitchFamily="2" charset="-78"/>
                <a:cs typeface="Sakkal Majalla" panose="02000000000000000000" pitchFamily="2" charset="-78"/>
              </a:rPr>
              <a:t>الخدمة الذاتية </a:t>
            </a:r>
            <a:endParaRPr lang="en-US" sz="2800" b="1" dirty="0"/>
          </a:p>
        </p:txBody>
      </p:sp>
      <p:graphicFrame>
        <p:nvGraphicFramePr>
          <p:cNvPr id="19" name="Chart 18"/>
          <p:cNvGraphicFramePr>
            <a:graphicFrameLocks/>
          </p:cNvGraphicFramePr>
          <p:nvPr>
            <p:extLst>
              <p:ext uri="{D42A27DB-BD31-4B8C-83A1-F6EECF244321}">
                <p14:modId xmlns:p14="http://schemas.microsoft.com/office/powerpoint/2010/main" val="4037113215"/>
              </p:ext>
            </p:extLst>
          </p:nvPr>
        </p:nvGraphicFramePr>
        <p:xfrm>
          <a:off x="609600" y="1638300"/>
          <a:ext cx="10591800" cy="46101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304800" y="6324600"/>
            <a:ext cx="11734800" cy="228600"/>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AE" sz="1600" b="1" dirty="0" smtClean="0">
                <a:solidFill>
                  <a:srgbClr val="996633"/>
                </a:solidFill>
                <a:latin typeface="Sakkal Majalla" panose="02000000000000000000" pitchFamily="2" charset="-78"/>
                <a:cs typeface="Sakkal Majalla" panose="02000000000000000000" pitchFamily="2" charset="-78"/>
              </a:rPr>
              <a:t>ملاحظة: يوجد انخفاض بسيط في مستويات الرضا على محور الوصول إلى الخدمة الذاتية من خلال استخدام النظام وسهولة الوصول للخدمة</a:t>
            </a:r>
            <a:endParaRPr lang="en-US" sz="1600" b="1" dirty="0">
              <a:solidFill>
                <a:srgbClr val="996633"/>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9288957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val="2248078767"/>
              </p:ext>
            </p:extLst>
          </p:nvPr>
        </p:nvGraphicFramePr>
        <p:xfrm>
          <a:off x="8187645" y="1739164"/>
          <a:ext cx="3699555" cy="35948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p:cNvGraphicFramePr>
            <a:graphicFrameLocks/>
          </p:cNvGraphicFramePr>
          <p:nvPr>
            <p:extLst>
              <p:ext uri="{D42A27DB-BD31-4B8C-83A1-F6EECF244321}">
                <p14:modId xmlns:p14="http://schemas.microsoft.com/office/powerpoint/2010/main" val="2861375170"/>
              </p:ext>
            </p:extLst>
          </p:nvPr>
        </p:nvGraphicFramePr>
        <p:xfrm>
          <a:off x="234184" y="1732445"/>
          <a:ext cx="3388859" cy="36008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a:graphicFrameLocks/>
          </p:cNvGraphicFramePr>
          <p:nvPr>
            <p:extLst>
              <p:ext uri="{D42A27DB-BD31-4B8C-83A1-F6EECF244321}">
                <p14:modId xmlns:p14="http://schemas.microsoft.com/office/powerpoint/2010/main" val="2265790386"/>
              </p:ext>
            </p:extLst>
          </p:nvPr>
        </p:nvGraphicFramePr>
        <p:xfrm>
          <a:off x="4096613" y="1752600"/>
          <a:ext cx="3605171" cy="3582884"/>
        </p:xfrm>
        <a:graphic>
          <a:graphicData uri="http://schemas.openxmlformats.org/drawingml/2006/chart">
            <c:chart xmlns:c="http://schemas.openxmlformats.org/drawingml/2006/chart" xmlns:r="http://schemas.openxmlformats.org/officeDocument/2006/relationships" r:id="rId4"/>
          </a:graphicData>
        </a:graphic>
      </p:graphicFrame>
      <p:sp>
        <p:nvSpPr>
          <p:cNvPr id="20" name="عنوان فرعي 2"/>
          <p:cNvSpPr txBox="1">
            <a:spLocks/>
          </p:cNvSpPr>
          <p:nvPr/>
        </p:nvSpPr>
        <p:spPr>
          <a:xfrm>
            <a:off x="10058400" y="1032006"/>
            <a:ext cx="2057400" cy="273719"/>
          </a:xfrm>
          <a:prstGeom prst="rect">
            <a:avLst/>
          </a:prstGeom>
          <a:solidFill>
            <a:srgbClr val="B68A35"/>
          </a:solidFill>
        </p:spPr>
        <p:txBody>
          <a:bodyPr lIns="114933" tIns="57467" rIns="114933" bIns="57467" anchor="ctr" anchorCtr="0">
            <a:noAutofit/>
          </a:bodyPr>
          <a:lstStyle>
            <a:defPPr>
              <a:defRPr lang="en-US"/>
            </a:defPPr>
            <a:lvl1pPr marL="0" indent="0" algn="l" defTabSz="914400" rtl="0" eaLnBrk="1" latinLnBrk="0" hangingPunct="1">
              <a:spcBef>
                <a:spcPct val="20000"/>
              </a:spcBef>
              <a:buFont typeface="Arial" panose="020B0604020202020204" pitchFamily="34" charset="0"/>
              <a:buNone/>
              <a:defRPr lang="en-US"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spcBef>
                <a:spcPts val="0"/>
              </a:spcBef>
              <a:buFontTx/>
              <a:buNone/>
              <a:defRPr/>
            </a:pPr>
            <a:r>
              <a:rPr lang="ar-AE" sz="2400" dirty="0" smtClean="0">
                <a:solidFill>
                  <a:schemeClr val="bg1"/>
                </a:solidFill>
                <a:latin typeface="Sakkal Majalla" panose="02000000000000000000" pitchFamily="2" charset="-78"/>
                <a:cs typeface="Sakkal Majalla" panose="02000000000000000000" pitchFamily="2" charset="-78"/>
              </a:rPr>
              <a:t>المحور الأول</a:t>
            </a:r>
            <a:endParaRPr lang="ar-AE" dirty="0">
              <a:solidFill>
                <a:schemeClr val="bg1"/>
              </a:solidFill>
              <a:latin typeface="Sakkal Majalla" panose="02000000000000000000" pitchFamily="2" charset="-78"/>
              <a:cs typeface="Sakkal Majalla" panose="02000000000000000000" pitchFamily="2" charset="-78"/>
            </a:endParaRPr>
          </a:p>
        </p:txBody>
      </p:sp>
      <p:sp>
        <p:nvSpPr>
          <p:cNvPr id="4" name="TextBox 3"/>
          <p:cNvSpPr txBox="1"/>
          <p:nvPr/>
        </p:nvSpPr>
        <p:spPr>
          <a:xfrm>
            <a:off x="5486400" y="306426"/>
            <a:ext cx="5183505" cy="523220"/>
          </a:xfrm>
          <a:prstGeom prst="rect">
            <a:avLst/>
          </a:prstGeom>
          <a:noFill/>
        </p:spPr>
        <p:txBody>
          <a:bodyPr wrap="square" rtlCol="0">
            <a:spAutoFit/>
          </a:bodyPr>
          <a:lstStyle/>
          <a:p>
            <a:pPr algn="ctr"/>
            <a:r>
              <a:rPr lang="ar-AE" sz="2800" b="1" dirty="0">
                <a:solidFill>
                  <a:srgbClr val="B68A35"/>
                </a:solidFill>
                <a:latin typeface="Sakkal Majalla" panose="02000000000000000000" pitchFamily="2" charset="-78"/>
                <a:cs typeface="Sakkal Majalla" panose="02000000000000000000" pitchFamily="2" charset="-78"/>
              </a:rPr>
              <a:t>محور الوصول </a:t>
            </a:r>
            <a:r>
              <a:rPr lang="ar-AE" sz="2800" b="1" dirty="0" smtClean="0">
                <a:solidFill>
                  <a:srgbClr val="B68A35"/>
                </a:solidFill>
                <a:latin typeface="Sakkal Majalla" panose="02000000000000000000" pitchFamily="2" charset="-78"/>
                <a:cs typeface="Sakkal Majalla" panose="02000000000000000000" pitchFamily="2" charset="-78"/>
              </a:rPr>
              <a:t>إلى </a:t>
            </a:r>
            <a:r>
              <a:rPr lang="ar-AE" sz="2800" b="1" dirty="0">
                <a:solidFill>
                  <a:srgbClr val="B68A35"/>
                </a:solidFill>
                <a:latin typeface="Sakkal Majalla" panose="02000000000000000000" pitchFamily="2" charset="-78"/>
                <a:cs typeface="Sakkal Majalla" panose="02000000000000000000" pitchFamily="2" charset="-78"/>
              </a:rPr>
              <a:t>الخدمة الذاتية بشكل تفصيلي </a:t>
            </a:r>
          </a:p>
        </p:txBody>
      </p:sp>
    </p:spTree>
    <p:extLst>
      <p:ext uri="{BB962C8B-B14F-4D97-AF65-F5344CB8AC3E}">
        <p14:creationId xmlns:p14="http://schemas.microsoft.com/office/powerpoint/2010/main" val="25003604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3048000"/>
            <a:ext cx="10287000" cy="923330"/>
          </a:xfrm>
          <a:prstGeom prst="rect">
            <a:avLst/>
          </a:prstGeom>
        </p:spPr>
        <p:txBody>
          <a:bodyPr wrap="square">
            <a:spAutoFit/>
          </a:bodyPr>
          <a:lstStyle/>
          <a:p>
            <a:pPr algn="ctr"/>
            <a:r>
              <a:rPr lang="ar-AE" sz="5400" b="1" dirty="0">
                <a:solidFill>
                  <a:srgbClr val="AC8332"/>
                </a:solidFill>
                <a:latin typeface="Sakkal Majalla" panose="02000000000000000000" pitchFamily="2" charset="-78"/>
                <a:cs typeface="Sakkal Majalla" panose="02000000000000000000" pitchFamily="2" charset="-78"/>
              </a:rPr>
              <a:t>المحور </a:t>
            </a:r>
            <a:r>
              <a:rPr lang="ar-AE" sz="5400" b="1" dirty="0" smtClean="0">
                <a:solidFill>
                  <a:srgbClr val="AC8332"/>
                </a:solidFill>
                <a:latin typeface="Sakkal Majalla" panose="02000000000000000000" pitchFamily="2" charset="-78"/>
                <a:cs typeface="Sakkal Majalla" panose="02000000000000000000" pitchFamily="2" charset="-78"/>
              </a:rPr>
              <a:t>الثاني: </a:t>
            </a:r>
            <a:r>
              <a:rPr lang="ar-AE" sz="5400" b="1" dirty="0">
                <a:solidFill>
                  <a:srgbClr val="AC8332"/>
                </a:solidFill>
                <a:latin typeface="Sakkal Majalla" panose="02000000000000000000" pitchFamily="2" charset="-78"/>
                <a:cs typeface="Sakkal Majalla" panose="02000000000000000000" pitchFamily="2" charset="-78"/>
              </a:rPr>
              <a:t>توفر الخدمة و سهولة الحصول عليها </a:t>
            </a:r>
            <a:endParaRPr lang="en-US" sz="5400" b="1" dirty="0">
              <a:solidFill>
                <a:srgbClr val="AC8332"/>
              </a:solidFill>
            </a:endParaRPr>
          </a:p>
        </p:txBody>
      </p:sp>
    </p:spTree>
    <p:extLst>
      <p:ext uri="{BB962C8B-B14F-4D97-AF65-F5344CB8AC3E}">
        <p14:creationId xmlns:p14="http://schemas.microsoft.com/office/powerpoint/2010/main" val="1965486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عنوان فرعي 2"/>
          <p:cNvSpPr txBox="1">
            <a:spLocks/>
          </p:cNvSpPr>
          <p:nvPr/>
        </p:nvSpPr>
        <p:spPr>
          <a:xfrm>
            <a:off x="10058400" y="1032006"/>
            <a:ext cx="2057400" cy="415794"/>
          </a:xfrm>
          <a:prstGeom prst="rect">
            <a:avLst/>
          </a:prstGeom>
          <a:solidFill>
            <a:srgbClr val="B68A35"/>
          </a:solidFill>
        </p:spPr>
        <p:txBody>
          <a:bodyPr lIns="114933" tIns="57467" rIns="114933" bIns="57467" anchor="ctr" anchorCtr="0">
            <a:noAutofit/>
          </a:bodyPr>
          <a:lstStyle>
            <a:defPPr>
              <a:defRPr lang="en-US"/>
            </a:defPPr>
            <a:lvl1pPr marL="0" indent="0" algn="l" defTabSz="914400" rtl="0" eaLnBrk="1" latinLnBrk="0" hangingPunct="1">
              <a:spcBef>
                <a:spcPct val="20000"/>
              </a:spcBef>
              <a:buFont typeface="Arial" panose="020B0604020202020204" pitchFamily="34" charset="0"/>
              <a:buNone/>
              <a:defRPr lang="en-US"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spcBef>
                <a:spcPts val="0"/>
              </a:spcBef>
              <a:buFontTx/>
              <a:buNone/>
              <a:defRPr/>
            </a:pPr>
            <a:r>
              <a:rPr lang="ar-AE" sz="2400" dirty="0" smtClean="0">
                <a:solidFill>
                  <a:schemeClr val="bg1"/>
                </a:solidFill>
                <a:latin typeface="Sakkal Majalla" panose="02000000000000000000" pitchFamily="2" charset="-78"/>
                <a:cs typeface="Sakkal Majalla" panose="02000000000000000000" pitchFamily="2" charset="-78"/>
              </a:rPr>
              <a:t>المحور الثاني</a:t>
            </a:r>
            <a:endParaRPr lang="ar-AE" dirty="0">
              <a:solidFill>
                <a:schemeClr val="bg1"/>
              </a:solidFill>
              <a:latin typeface="Sakkal Majalla" panose="02000000000000000000" pitchFamily="2" charset="-78"/>
              <a:cs typeface="Sakkal Majalla" panose="02000000000000000000" pitchFamily="2" charset="-78"/>
            </a:endParaRPr>
          </a:p>
        </p:txBody>
      </p:sp>
      <p:sp>
        <p:nvSpPr>
          <p:cNvPr id="3" name="Title 2"/>
          <p:cNvSpPr>
            <a:spLocks noGrp="1"/>
          </p:cNvSpPr>
          <p:nvPr>
            <p:ph type="ctrTitle"/>
          </p:nvPr>
        </p:nvSpPr>
        <p:spPr/>
        <p:txBody>
          <a:bodyPr>
            <a:normAutofit/>
          </a:bodyPr>
          <a:lstStyle/>
          <a:p>
            <a:pPr algn="ctr"/>
            <a:r>
              <a:rPr lang="ar-AE" sz="2800" dirty="0" smtClean="0">
                <a:latin typeface="Sakkal Majalla" panose="02000000000000000000" pitchFamily="2" charset="-78"/>
                <a:cs typeface="Sakkal Majalla" panose="02000000000000000000" pitchFamily="2" charset="-78"/>
              </a:rPr>
              <a:t>توفر الخدمة و </a:t>
            </a:r>
            <a:r>
              <a:rPr lang="ar-AE" sz="2800" dirty="0">
                <a:latin typeface="Sakkal Majalla" panose="02000000000000000000" pitchFamily="2" charset="-78"/>
                <a:cs typeface="Sakkal Majalla" panose="02000000000000000000" pitchFamily="2" charset="-78"/>
              </a:rPr>
              <a:t>س</a:t>
            </a:r>
            <a:r>
              <a:rPr lang="ar-AE" sz="2800" dirty="0" smtClean="0">
                <a:latin typeface="Sakkal Majalla" panose="02000000000000000000" pitchFamily="2" charset="-78"/>
                <a:cs typeface="Sakkal Majalla" panose="02000000000000000000" pitchFamily="2" charset="-78"/>
              </a:rPr>
              <a:t>هولة الحصول عليها </a:t>
            </a:r>
            <a:endParaRPr lang="en-US" sz="2800" dirty="0">
              <a:latin typeface="Sakkal Majalla" panose="02000000000000000000" pitchFamily="2" charset="-78"/>
              <a:cs typeface="Sakkal Majalla" panose="02000000000000000000" pitchFamily="2" charset="-78"/>
            </a:endParaRPr>
          </a:p>
        </p:txBody>
      </p:sp>
      <p:graphicFrame>
        <p:nvGraphicFramePr>
          <p:cNvPr id="8" name="Chart 7"/>
          <p:cNvGraphicFramePr>
            <a:graphicFrameLocks/>
          </p:cNvGraphicFramePr>
          <p:nvPr>
            <p:extLst>
              <p:ext uri="{D42A27DB-BD31-4B8C-83A1-F6EECF244321}">
                <p14:modId xmlns:p14="http://schemas.microsoft.com/office/powerpoint/2010/main" val="3691762715"/>
              </p:ext>
            </p:extLst>
          </p:nvPr>
        </p:nvGraphicFramePr>
        <p:xfrm>
          <a:off x="609600" y="1752600"/>
          <a:ext cx="112776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304800" y="6400800"/>
            <a:ext cx="11734800" cy="228600"/>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AE" sz="1600" b="1" dirty="0" smtClean="0">
                <a:solidFill>
                  <a:srgbClr val="996633"/>
                </a:solidFill>
                <a:latin typeface="Sakkal Majalla" panose="02000000000000000000" pitchFamily="2" charset="-78"/>
                <a:cs typeface="Sakkal Majalla" panose="02000000000000000000" pitchFamily="2" charset="-78"/>
              </a:rPr>
              <a:t>ملاحظة: يوجد انخفاض بسيط في مستويات الرضا عن محور توفر الخدمة وسهولة الوصول إليها من خلال الإجراءات الخاصة بالنظام، وعملية  تحميل المستندات في النظام</a:t>
            </a:r>
            <a:endParaRPr lang="en-US" sz="1600" b="1" dirty="0">
              <a:solidFill>
                <a:srgbClr val="996633"/>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1947185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survey icon"/>
          <p:cNvPicPr>
            <a:picLocks noChangeAspect="1" noChangeArrowheads="1"/>
          </p:cNvPicPr>
          <p:nvPr/>
        </p:nvPicPr>
        <p:blipFill rotWithShape="1">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b="24190"/>
          <a:stretch/>
        </p:blipFill>
        <p:spPr bwMode="auto">
          <a:xfrm>
            <a:off x="5410200" y="3421035"/>
            <a:ext cx="1143000" cy="92236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5943599" y="1447800"/>
            <a:ext cx="0" cy="1828800"/>
          </a:xfrm>
          <a:prstGeom prst="line">
            <a:avLst/>
          </a:prstGeom>
          <a:ln>
            <a:solidFill>
              <a:srgbClr val="B68A35"/>
            </a:solidFill>
          </a:ln>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6019799" y="1447800"/>
            <a:ext cx="0" cy="1828800"/>
          </a:xfrm>
          <a:prstGeom prst="line">
            <a:avLst/>
          </a:prstGeom>
          <a:ln>
            <a:solidFill>
              <a:srgbClr val="B68A35"/>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5943600" y="4495800"/>
            <a:ext cx="0" cy="1828800"/>
          </a:xfrm>
          <a:prstGeom prst="line">
            <a:avLst/>
          </a:prstGeom>
          <a:ln>
            <a:solidFill>
              <a:srgbClr val="B68A35"/>
            </a:solidFill>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a:off x="6019800" y="4495800"/>
            <a:ext cx="0" cy="1828800"/>
          </a:xfrm>
          <a:prstGeom prst="line">
            <a:avLst/>
          </a:prstGeom>
          <a:ln>
            <a:solidFill>
              <a:srgbClr val="B68A35"/>
            </a:solidFill>
          </a:ln>
        </p:spPr>
        <p:style>
          <a:lnRef idx="3">
            <a:schemeClr val="dk1"/>
          </a:lnRef>
          <a:fillRef idx="0">
            <a:schemeClr val="dk1"/>
          </a:fillRef>
          <a:effectRef idx="2">
            <a:schemeClr val="dk1"/>
          </a:effectRef>
          <a:fontRef idx="minor">
            <a:schemeClr val="tx1"/>
          </a:fontRef>
        </p:style>
      </p:cxnSp>
      <p:sp>
        <p:nvSpPr>
          <p:cNvPr id="14" name="Title 2"/>
          <p:cNvSpPr txBox="1">
            <a:spLocks/>
          </p:cNvSpPr>
          <p:nvPr/>
        </p:nvSpPr>
        <p:spPr>
          <a:xfrm>
            <a:off x="4876800" y="143782"/>
            <a:ext cx="6430315" cy="731783"/>
          </a:xfrm>
          <a:prstGeom prst="rect">
            <a:avLst/>
          </a:prstGeom>
        </p:spPr>
        <p:txBody>
          <a:bodyPr lIns="91410" tIns="45710" rIns="91410" bIns="45710" anchor="ctr" anchorCtr="0">
            <a:normAutofit/>
          </a:bodyPr>
          <a:lstStyle>
            <a:lvl1pPr marL="0" indent="0" algn="r" defTabSz="914264" rtl="1" eaLnBrk="1" latinLnBrk="0" hangingPunct="1">
              <a:spcBef>
                <a:spcPct val="20000"/>
              </a:spcBef>
              <a:buFont typeface="Arial" panose="020B0604020202020204" pitchFamily="34" charset="0"/>
              <a:buNone/>
              <a:defRPr lang="en-US" sz="2500" b="1" kern="1200" dirty="0">
                <a:solidFill>
                  <a:srgbClr val="B68A35"/>
                </a:solidFill>
                <a:latin typeface="+mn-lt"/>
                <a:ea typeface="+mn-ea"/>
                <a:cs typeface="+mn-cs"/>
              </a:defRPr>
            </a:lvl1pPr>
          </a:lstStyle>
          <a:p>
            <a:pPr algn="ctr"/>
            <a:r>
              <a:rPr lang="ar-AE" sz="2800" dirty="0" smtClean="0">
                <a:latin typeface="Sakkal Majalla" panose="02000000000000000000" pitchFamily="2" charset="-78"/>
                <a:cs typeface="Sakkal Majalla" panose="02000000000000000000" pitchFamily="2" charset="-78"/>
              </a:rPr>
              <a:t>توفر الخدمة و سهولة الحصول عليها بشكل تفصيلي </a:t>
            </a:r>
            <a:endParaRPr lang="ar-AE" sz="2800" dirty="0">
              <a:latin typeface="Sakkal Majalla" panose="02000000000000000000" pitchFamily="2" charset="-78"/>
              <a:cs typeface="Sakkal Majalla" panose="02000000000000000000" pitchFamily="2" charset="-78"/>
            </a:endParaRPr>
          </a:p>
        </p:txBody>
      </p:sp>
      <p:graphicFrame>
        <p:nvGraphicFramePr>
          <p:cNvPr id="17" name="Chart 16"/>
          <p:cNvGraphicFramePr>
            <a:graphicFrameLocks/>
          </p:cNvGraphicFramePr>
          <p:nvPr>
            <p:extLst>
              <p:ext uri="{D42A27DB-BD31-4B8C-83A1-F6EECF244321}">
                <p14:modId xmlns:p14="http://schemas.microsoft.com/office/powerpoint/2010/main" val="3282766154"/>
              </p:ext>
            </p:extLst>
          </p:nvPr>
        </p:nvGraphicFramePr>
        <p:xfrm>
          <a:off x="6629400" y="1905000"/>
          <a:ext cx="5094948" cy="4322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p:cNvGraphicFramePr>
            <a:graphicFrameLocks/>
          </p:cNvGraphicFramePr>
          <p:nvPr>
            <p:extLst>
              <p:ext uri="{D42A27DB-BD31-4B8C-83A1-F6EECF244321}">
                <p14:modId xmlns:p14="http://schemas.microsoft.com/office/powerpoint/2010/main" val="2166148005"/>
              </p:ext>
            </p:extLst>
          </p:nvPr>
        </p:nvGraphicFramePr>
        <p:xfrm>
          <a:off x="183511" y="1904999"/>
          <a:ext cx="5112389" cy="4322289"/>
        </p:xfrm>
        <a:graphic>
          <a:graphicData uri="http://schemas.openxmlformats.org/drawingml/2006/chart">
            <c:chart xmlns:c="http://schemas.openxmlformats.org/drawingml/2006/chart" xmlns:r="http://schemas.openxmlformats.org/officeDocument/2006/relationships" r:id="rId4"/>
          </a:graphicData>
        </a:graphic>
      </p:graphicFrame>
      <p:sp>
        <p:nvSpPr>
          <p:cNvPr id="19" name="عنوان فرعي 2"/>
          <p:cNvSpPr txBox="1">
            <a:spLocks/>
          </p:cNvSpPr>
          <p:nvPr/>
        </p:nvSpPr>
        <p:spPr>
          <a:xfrm>
            <a:off x="10058400" y="1032006"/>
            <a:ext cx="2057400" cy="273719"/>
          </a:xfrm>
          <a:prstGeom prst="rect">
            <a:avLst/>
          </a:prstGeom>
          <a:solidFill>
            <a:srgbClr val="B68A35"/>
          </a:solidFill>
        </p:spPr>
        <p:txBody>
          <a:bodyPr lIns="114933" tIns="57467" rIns="114933" bIns="57467" anchor="ctr" anchorCtr="0">
            <a:noAutofit/>
          </a:bodyPr>
          <a:lstStyle>
            <a:defPPr>
              <a:defRPr lang="en-US"/>
            </a:defPPr>
            <a:lvl1pPr marL="0" indent="0" algn="l" defTabSz="914400" rtl="0" eaLnBrk="1" latinLnBrk="0" hangingPunct="1">
              <a:spcBef>
                <a:spcPct val="20000"/>
              </a:spcBef>
              <a:buFont typeface="Arial" panose="020B0604020202020204" pitchFamily="34" charset="0"/>
              <a:buNone/>
              <a:defRPr lang="en-US"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spcBef>
                <a:spcPts val="0"/>
              </a:spcBef>
              <a:buFontTx/>
              <a:buNone/>
              <a:defRPr/>
            </a:pPr>
            <a:r>
              <a:rPr lang="ar-AE" sz="2400" dirty="0" smtClean="0">
                <a:solidFill>
                  <a:schemeClr val="bg1"/>
                </a:solidFill>
                <a:latin typeface="Sakkal Majalla" panose="02000000000000000000" pitchFamily="2" charset="-78"/>
                <a:cs typeface="Sakkal Majalla" panose="02000000000000000000" pitchFamily="2" charset="-78"/>
              </a:rPr>
              <a:t>المحور الثاني</a:t>
            </a:r>
            <a:endParaRPr lang="ar-AE"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102966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p:cNvSpPr txBox="1">
            <a:spLocks/>
          </p:cNvSpPr>
          <p:nvPr/>
        </p:nvSpPr>
        <p:spPr>
          <a:xfrm>
            <a:off x="4876800" y="143782"/>
            <a:ext cx="6430315" cy="731783"/>
          </a:xfrm>
          <a:prstGeom prst="rect">
            <a:avLst/>
          </a:prstGeom>
        </p:spPr>
        <p:txBody>
          <a:bodyPr lIns="91410" tIns="45710" rIns="91410" bIns="45710" anchor="ctr" anchorCtr="0">
            <a:normAutofit/>
          </a:bodyPr>
          <a:lstStyle>
            <a:lvl1pPr marL="0" indent="0" algn="r" defTabSz="914264" rtl="1" eaLnBrk="1" latinLnBrk="0" hangingPunct="1">
              <a:spcBef>
                <a:spcPct val="20000"/>
              </a:spcBef>
              <a:buFont typeface="Arial" panose="020B0604020202020204" pitchFamily="34" charset="0"/>
              <a:buNone/>
              <a:defRPr lang="en-US" sz="2500" b="1" kern="1200" dirty="0">
                <a:solidFill>
                  <a:srgbClr val="B68A35"/>
                </a:solidFill>
                <a:latin typeface="+mn-lt"/>
                <a:ea typeface="+mn-ea"/>
                <a:cs typeface="+mn-cs"/>
              </a:defRPr>
            </a:lvl1pPr>
          </a:lstStyle>
          <a:p>
            <a:pPr algn="ctr"/>
            <a:r>
              <a:rPr lang="ar-AE" sz="2800" dirty="0" smtClean="0">
                <a:latin typeface="Sakkal Majalla" panose="02000000000000000000" pitchFamily="2" charset="-78"/>
                <a:cs typeface="Sakkal Majalla" panose="02000000000000000000" pitchFamily="2" charset="-78"/>
              </a:rPr>
              <a:t>توفر الخدمة و سهولة الحصول عليها بشكل تفصيلي </a:t>
            </a:r>
            <a:endParaRPr lang="ar-AE" sz="2800" dirty="0">
              <a:latin typeface="Sakkal Majalla" panose="02000000000000000000" pitchFamily="2" charset="-78"/>
              <a:cs typeface="Sakkal Majalla" panose="02000000000000000000" pitchFamily="2" charset="-78"/>
            </a:endParaRPr>
          </a:p>
        </p:txBody>
      </p:sp>
      <p:graphicFrame>
        <p:nvGraphicFramePr>
          <p:cNvPr id="16" name="Chart 15"/>
          <p:cNvGraphicFramePr>
            <a:graphicFrameLocks/>
          </p:cNvGraphicFramePr>
          <p:nvPr>
            <p:extLst>
              <p:ext uri="{D42A27DB-BD31-4B8C-83A1-F6EECF244321}">
                <p14:modId xmlns:p14="http://schemas.microsoft.com/office/powerpoint/2010/main" val="1241499049"/>
              </p:ext>
            </p:extLst>
          </p:nvPr>
        </p:nvGraphicFramePr>
        <p:xfrm>
          <a:off x="8255498" y="1828800"/>
          <a:ext cx="3724467" cy="40188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Chart 18"/>
          <p:cNvGraphicFramePr>
            <a:graphicFrameLocks/>
          </p:cNvGraphicFramePr>
          <p:nvPr>
            <p:extLst>
              <p:ext uri="{D42A27DB-BD31-4B8C-83A1-F6EECF244321}">
                <p14:modId xmlns:p14="http://schemas.microsoft.com/office/powerpoint/2010/main" val="782094009"/>
              </p:ext>
            </p:extLst>
          </p:nvPr>
        </p:nvGraphicFramePr>
        <p:xfrm>
          <a:off x="282210" y="1828800"/>
          <a:ext cx="3611032" cy="40188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p:cNvGraphicFramePr>
            <a:graphicFrameLocks/>
          </p:cNvGraphicFramePr>
          <p:nvPr>
            <p:extLst>
              <p:ext uri="{D42A27DB-BD31-4B8C-83A1-F6EECF244321}">
                <p14:modId xmlns:p14="http://schemas.microsoft.com/office/powerpoint/2010/main" val="1108119642"/>
              </p:ext>
            </p:extLst>
          </p:nvPr>
        </p:nvGraphicFramePr>
        <p:xfrm>
          <a:off x="4191000" y="1828800"/>
          <a:ext cx="3766741" cy="4018834"/>
        </p:xfrm>
        <a:graphic>
          <a:graphicData uri="http://schemas.openxmlformats.org/drawingml/2006/chart">
            <c:chart xmlns:c="http://schemas.openxmlformats.org/drawingml/2006/chart" xmlns:r="http://schemas.openxmlformats.org/officeDocument/2006/relationships" r:id="rId4"/>
          </a:graphicData>
        </a:graphic>
      </p:graphicFrame>
      <p:sp>
        <p:nvSpPr>
          <p:cNvPr id="21" name="عنوان فرعي 2"/>
          <p:cNvSpPr txBox="1">
            <a:spLocks/>
          </p:cNvSpPr>
          <p:nvPr/>
        </p:nvSpPr>
        <p:spPr>
          <a:xfrm>
            <a:off x="10058400" y="1032006"/>
            <a:ext cx="2057400" cy="273719"/>
          </a:xfrm>
          <a:prstGeom prst="rect">
            <a:avLst/>
          </a:prstGeom>
          <a:solidFill>
            <a:srgbClr val="B68A35"/>
          </a:solidFill>
        </p:spPr>
        <p:txBody>
          <a:bodyPr lIns="114933" tIns="57467" rIns="114933" bIns="57467" anchor="ctr" anchorCtr="0">
            <a:noAutofit/>
          </a:bodyPr>
          <a:lstStyle>
            <a:defPPr>
              <a:defRPr lang="en-US"/>
            </a:defPPr>
            <a:lvl1pPr marL="0" indent="0" algn="l" defTabSz="914400" rtl="0" eaLnBrk="1" latinLnBrk="0" hangingPunct="1">
              <a:spcBef>
                <a:spcPct val="20000"/>
              </a:spcBef>
              <a:buFont typeface="Arial" panose="020B0604020202020204" pitchFamily="34" charset="0"/>
              <a:buNone/>
              <a:defRPr lang="en-US"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spcBef>
                <a:spcPts val="0"/>
              </a:spcBef>
              <a:buFontTx/>
              <a:buNone/>
              <a:defRPr/>
            </a:pPr>
            <a:r>
              <a:rPr lang="ar-AE" sz="2400" dirty="0" smtClean="0">
                <a:solidFill>
                  <a:schemeClr val="bg1"/>
                </a:solidFill>
                <a:latin typeface="Sakkal Majalla" panose="02000000000000000000" pitchFamily="2" charset="-78"/>
                <a:cs typeface="Sakkal Majalla" panose="02000000000000000000" pitchFamily="2" charset="-78"/>
              </a:rPr>
              <a:t>المحور الثاني</a:t>
            </a:r>
            <a:endParaRPr lang="ar-AE"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5750901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6096000" y="2099468"/>
            <a:ext cx="0" cy="3383280"/>
          </a:xfrm>
          <a:prstGeom prst="line">
            <a:avLst/>
          </a:prstGeom>
          <a:ln>
            <a:solidFill>
              <a:srgbClr val="B68A35"/>
            </a:solidFill>
          </a:ln>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6172200" y="2099468"/>
            <a:ext cx="0" cy="3383280"/>
          </a:xfrm>
          <a:prstGeom prst="line">
            <a:avLst/>
          </a:prstGeom>
          <a:ln>
            <a:solidFill>
              <a:srgbClr val="B68A35"/>
            </a:solidFill>
          </a:ln>
        </p:spPr>
        <p:style>
          <a:lnRef idx="3">
            <a:schemeClr val="dk1"/>
          </a:lnRef>
          <a:fillRef idx="0">
            <a:schemeClr val="dk1"/>
          </a:fillRef>
          <a:effectRef idx="2">
            <a:schemeClr val="dk1"/>
          </a:effectRef>
          <a:fontRef idx="minor">
            <a:schemeClr val="tx1"/>
          </a:fontRef>
        </p:style>
      </p:cxnSp>
      <p:sp>
        <p:nvSpPr>
          <p:cNvPr id="14" name="Title 2"/>
          <p:cNvSpPr txBox="1">
            <a:spLocks/>
          </p:cNvSpPr>
          <p:nvPr/>
        </p:nvSpPr>
        <p:spPr>
          <a:xfrm>
            <a:off x="4876800" y="143782"/>
            <a:ext cx="6430315" cy="731783"/>
          </a:xfrm>
          <a:prstGeom prst="rect">
            <a:avLst/>
          </a:prstGeom>
        </p:spPr>
        <p:txBody>
          <a:bodyPr lIns="91410" tIns="45710" rIns="91410" bIns="45710" anchor="ctr" anchorCtr="0">
            <a:normAutofit/>
          </a:bodyPr>
          <a:lstStyle>
            <a:lvl1pPr marL="0" indent="0" algn="r" defTabSz="914264" rtl="1" eaLnBrk="1" latinLnBrk="0" hangingPunct="1">
              <a:spcBef>
                <a:spcPct val="20000"/>
              </a:spcBef>
              <a:buFont typeface="Arial" panose="020B0604020202020204" pitchFamily="34" charset="0"/>
              <a:buNone/>
              <a:defRPr lang="en-US" sz="2500" b="1" kern="1200" dirty="0">
                <a:solidFill>
                  <a:srgbClr val="B68A35"/>
                </a:solidFill>
                <a:latin typeface="+mn-lt"/>
                <a:ea typeface="+mn-ea"/>
                <a:cs typeface="+mn-cs"/>
              </a:defRPr>
            </a:lvl1pPr>
          </a:lstStyle>
          <a:p>
            <a:pPr algn="ctr"/>
            <a:r>
              <a:rPr lang="ar-AE" sz="2800" dirty="0">
                <a:latin typeface="Sakkal Majalla" panose="02000000000000000000" pitchFamily="2" charset="-78"/>
                <a:cs typeface="Sakkal Majalla" panose="02000000000000000000" pitchFamily="2" charset="-78"/>
              </a:rPr>
              <a:t>معلومات الخدمة والتدريب على استخدامها </a:t>
            </a:r>
          </a:p>
        </p:txBody>
      </p:sp>
      <p:sp>
        <p:nvSpPr>
          <p:cNvPr id="21" name="عنوان فرعي 2"/>
          <p:cNvSpPr txBox="1">
            <a:spLocks/>
          </p:cNvSpPr>
          <p:nvPr/>
        </p:nvSpPr>
        <p:spPr>
          <a:xfrm>
            <a:off x="10058400" y="1032006"/>
            <a:ext cx="2057400" cy="273719"/>
          </a:xfrm>
          <a:prstGeom prst="rect">
            <a:avLst/>
          </a:prstGeom>
          <a:solidFill>
            <a:srgbClr val="B68A35"/>
          </a:solidFill>
        </p:spPr>
        <p:txBody>
          <a:bodyPr lIns="114933" tIns="57467" rIns="114933" bIns="57467" anchor="ctr" anchorCtr="0">
            <a:noAutofit/>
          </a:bodyPr>
          <a:lstStyle>
            <a:defPPr>
              <a:defRPr lang="en-US"/>
            </a:defPPr>
            <a:lvl1pPr marL="0" indent="0" algn="l" defTabSz="914400" rtl="0" eaLnBrk="1" latinLnBrk="0" hangingPunct="1">
              <a:spcBef>
                <a:spcPct val="20000"/>
              </a:spcBef>
              <a:buFont typeface="Arial" panose="020B0604020202020204" pitchFamily="34" charset="0"/>
              <a:buNone/>
              <a:defRPr lang="en-US"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spcBef>
                <a:spcPts val="0"/>
              </a:spcBef>
              <a:buFontTx/>
              <a:buNone/>
              <a:defRPr/>
            </a:pPr>
            <a:r>
              <a:rPr lang="ar-AE" sz="2400" dirty="0" smtClean="0">
                <a:solidFill>
                  <a:schemeClr val="bg1"/>
                </a:solidFill>
                <a:latin typeface="Sakkal Majalla" panose="02000000000000000000" pitchFamily="2" charset="-78"/>
                <a:cs typeface="Sakkal Majalla" panose="02000000000000000000" pitchFamily="2" charset="-78"/>
              </a:rPr>
              <a:t>المحور الثاني</a:t>
            </a:r>
            <a:endParaRPr lang="ar-AE" dirty="0">
              <a:solidFill>
                <a:schemeClr val="bg1"/>
              </a:solidFill>
              <a:latin typeface="Sakkal Majalla" panose="02000000000000000000" pitchFamily="2" charset="-78"/>
              <a:cs typeface="Sakkal Majalla" panose="02000000000000000000" pitchFamily="2" charset="-78"/>
            </a:endParaRPr>
          </a:p>
        </p:txBody>
      </p:sp>
      <p:graphicFrame>
        <p:nvGraphicFramePr>
          <p:cNvPr id="12" name="Chart 11"/>
          <p:cNvGraphicFramePr>
            <a:graphicFrameLocks/>
          </p:cNvGraphicFramePr>
          <p:nvPr>
            <p:extLst>
              <p:ext uri="{D42A27DB-BD31-4B8C-83A1-F6EECF244321}">
                <p14:modId xmlns:p14="http://schemas.microsoft.com/office/powerpoint/2010/main" val="2342885309"/>
              </p:ext>
            </p:extLst>
          </p:nvPr>
        </p:nvGraphicFramePr>
        <p:xfrm>
          <a:off x="6903955" y="1992788"/>
          <a:ext cx="4389305" cy="36880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a:graphicFrameLocks/>
          </p:cNvGraphicFramePr>
          <p:nvPr>
            <p:extLst>
              <p:ext uri="{D42A27DB-BD31-4B8C-83A1-F6EECF244321}">
                <p14:modId xmlns:p14="http://schemas.microsoft.com/office/powerpoint/2010/main" val="1602151142"/>
              </p:ext>
            </p:extLst>
          </p:nvPr>
        </p:nvGraphicFramePr>
        <p:xfrm>
          <a:off x="457200" y="1981200"/>
          <a:ext cx="5181600" cy="3699668"/>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p:cNvSpPr/>
          <p:nvPr/>
        </p:nvSpPr>
        <p:spPr>
          <a:xfrm>
            <a:off x="2844831" y="5909468"/>
            <a:ext cx="8469211" cy="381000"/>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b="1" dirty="0">
                <a:solidFill>
                  <a:srgbClr val="C00000"/>
                </a:solidFill>
                <a:latin typeface="Sakkal Majalla" panose="02000000000000000000" pitchFamily="2" charset="-78"/>
                <a:cs typeface="Sakkal Majalla" panose="02000000000000000000" pitchFamily="2" charset="-78"/>
              </a:rPr>
              <a:t>*التحليل يشمل فقط</a:t>
            </a:r>
            <a:r>
              <a:rPr lang="ar-AE" b="1" u="sng" dirty="0">
                <a:solidFill>
                  <a:srgbClr val="C00000"/>
                </a:solidFill>
                <a:latin typeface="Sakkal Majalla" panose="02000000000000000000" pitchFamily="2" charset="-78"/>
                <a:cs typeface="Sakkal Majalla" panose="02000000000000000000" pitchFamily="2" charset="-78"/>
              </a:rPr>
              <a:t> عدد الاشخاص الذين </a:t>
            </a:r>
            <a:r>
              <a:rPr lang="ar-AE" b="1" u="sng" dirty="0" smtClean="0">
                <a:solidFill>
                  <a:srgbClr val="C00000"/>
                </a:solidFill>
                <a:latin typeface="Sakkal Majalla" panose="02000000000000000000" pitchFamily="2" charset="-78"/>
                <a:cs typeface="Sakkal Majalla" panose="02000000000000000000" pitchFamily="2" charset="-78"/>
              </a:rPr>
              <a:t>تم تدريبهم على نظام الخدمة الذاتية المقدم من قبل الهيئة ( عددهم 274 مشاركة)</a:t>
            </a:r>
            <a:endParaRPr lang="en-US" b="1" dirty="0">
              <a:solidFill>
                <a:srgbClr val="C0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9082168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3048000"/>
            <a:ext cx="10287000" cy="923330"/>
          </a:xfrm>
          <a:prstGeom prst="rect">
            <a:avLst/>
          </a:prstGeom>
        </p:spPr>
        <p:txBody>
          <a:bodyPr wrap="square">
            <a:spAutoFit/>
          </a:bodyPr>
          <a:lstStyle/>
          <a:p>
            <a:pPr algn="ctr" rtl="1"/>
            <a:r>
              <a:rPr lang="ar-AE" sz="5400" b="1" dirty="0">
                <a:solidFill>
                  <a:srgbClr val="AC8332"/>
                </a:solidFill>
                <a:latin typeface="Sakkal Majalla" panose="02000000000000000000" pitchFamily="2" charset="-78"/>
                <a:cs typeface="Sakkal Majalla" panose="02000000000000000000" pitchFamily="2" charset="-78"/>
              </a:rPr>
              <a:t>المحور </a:t>
            </a:r>
            <a:r>
              <a:rPr lang="ar-AE" sz="5400" b="1" dirty="0" smtClean="0">
                <a:solidFill>
                  <a:srgbClr val="AC8332"/>
                </a:solidFill>
                <a:latin typeface="Sakkal Majalla" panose="02000000000000000000" pitchFamily="2" charset="-78"/>
                <a:cs typeface="Sakkal Majalla" panose="02000000000000000000" pitchFamily="2" charset="-78"/>
              </a:rPr>
              <a:t>الثالث</a:t>
            </a:r>
            <a:r>
              <a:rPr lang="ar-AE" sz="5400" b="1" dirty="0">
                <a:solidFill>
                  <a:srgbClr val="AC8332"/>
                </a:solidFill>
                <a:latin typeface="Sakkal Majalla" panose="02000000000000000000" pitchFamily="2" charset="-78"/>
                <a:cs typeface="Sakkal Majalla" panose="02000000000000000000" pitchFamily="2" charset="-78"/>
              </a:rPr>
              <a:t>: مركز الاتصال الموحد </a:t>
            </a:r>
            <a:r>
              <a:rPr lang="en-US" sz="5400" b="1" dirty="0">
                <a:solidFill>
                  <a:srgbClr val="AC8332"/>
                </a:solidFill>
                <a:latin typeface="Sakkal Majalla" panose="02000000000000000000" pitchFamily="2" charset="-78"/>
                <a:cs typeface="Sakkal Majalla" panose="02000000000000000000" pitchFamily="2" charset="-78"/>
              </a:rPr>
              <a:t>Call Center</a:t>
            </a:r>
            <a:endParaRPr lang="en-US" sz="5400" b="1" dirty="0">
              <a:solidFill>
                <a:srgbClr val="AC8332"/>
              </a:solidFill>
            </a:endParaRPr>
          </a:p>
        </p:txBody>
      </p:sp>
    </p:spTree>
    <p:extLst>
      <p:ext uri="{BB962C8B-B14F-4D97-AF65-F5344CB8AC3E}">
        <p14:creationId xmlns:p14="http://schemas.microsoft.com/office/powerpoint/2010/main" val="2100579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عنوان فرعي 2"/>
          <p:cNvSpPr txBox="1">
            <a:spLocks/>
          </p:cNvSpPr>
          <p:nvPr/>
        </p:nvSpPr>
        <p:spPr>
          <a:xfrm>
            <a:off x="10058400" y="1032006"/>
            <a:ext cx="2057400" cy="415794"/>
          </a:xfrm>
          <a:prstGeom prst="rect">
            <a:avLst/>
          </a:prstGeom>
          <a:solidFill>
            <a:srgbClr val="B68A35"/>
          </a:solidFill>
        </p:spPr>
        <p:txBody>
          <a:bodyPr lIns="114933" tIns="57467" rIns="114933" bIns="57467" anchor="ctr" anchorCtr="0">
            <a:noAutofit/>
          </a:bodyPr>
          <a:lstStyle>
            <a:defPPr>
              <a:defRPr lang="en-US"/>
            </a:defPPr>
            <a:lvl1pPr marL="0" indent="0" algn="l" defTabSz="914400" rtl="0" eaLnBrk="1" latinLnBrk="0" hangingPunct="1">
              <a:spcBef>
                <a:spcPct val="20000"/>
              </a:spcBef>
              <a:buFont typeface="Arial" panose="020B0604020202020204" pitchFamily="34" charset="0"/>
              <a:buNone/>
              <a:defRPr lang="en-US"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spcBef>
                <a:spcPts val="0"/>
              </a:spcBef>
              <a:buFontTx/>
              <a:buNone/>
              <a:defRPr/>
            </a:pPr>
            <a:r>
              <a:rPr lang="ar-AE" sz="2400" dirty="0" smtClean="0">
                <a:solidFill>
                  <a:schemeClr val="bg1"/>
                </a:solidFill>
                <a:latin typeface="Sakkal Majalla" panose="02000000000000000000" pitchFamily="2" charset="-78"/>
                <a:cs typeface="Sakkal Majalla" panose="02000000000000000000" pitchFamily="2" charset="-78"/>
              </a:rPr>
              <a:t>المحور الثالث</a:t>
            </a:r>
            <a:endParaRPr lang="ar-AE" dirty="0">
              <a:solidFill>
                <a:schemeClr val="bg1"/>
              </a:solidFill>
              <a:latin typeface="Sakkal Majalla" panose="02000000000000000000" pitchFamily="2" charset="-78"/>
              <a:cs typeface="Sakkal Majalla" panose="02000000000000000000" pitchFamily="2" charset="-78"/>
            </a:endParaRPr>
          </a:p>
        </p:txBody>
      </p:sp>
      <p:sp>
        <p:nvSpPr>
          <p:cNvPr id="3" name="Title 2"/>
          <p:cNvSpPr>
            <a:spLocks noGrp="1"/>
          </p:cNvSpPr>
          <p:nvPr>
            <p:ph type="ctrTitle"/>
          </p:nvPr>
        </p:nvSpPr>
        <p:spPr/>
        <p:txBody>
          <a:bodyPr>
            <a:normAutofit/>
          </a:bodyPr>
          <a:lstStyle/>
          <a:p>
            <a:pPr algn="ctr"/>
            <a:r>
              <a:rPr lang="ar-AE" sz="2800" dirty="0" smtClean="0">
                <a:latin typeface="Sakkal Majalla" panose="02000000000000000000" pitchFamily="2" charset="-78"/>
                <a:cs typeface="Sakkal Majalla" panose="02000000000000000000" pitchFamily="2" charset="-78"/>
              </a:rPr>
              <a:t>مركز الاتصال الموحد </a:t>
            </a:r>
            <a:r>
              <a:rPr lang="en-US" sz="2800" dirty="0" smtClean="0">
                <a:latin typeface="Sakkal Majalla" panose="02000000000000000000" pitchFamily="2" charset="-78"/>
                <a:cs typeface="Sakkal Majalla" panose="02000000000000000000" pitchFamily="2" charset="-78"/>
              </a:rPr>
              <a:t>Call Center</a:t>
            </a:r>
            <a:endParaRPr lang="en-US" sz="2800" dirty="0">
              <a:latin typeface="Sakkal Majalla" panose="02000000000000000000" pitchFamily="2" charset="-78"/>
              <a:cs typeface="Sakkal Majalla" panose="02000000000000000000" pitchFamily="2" charset="-78"/>
            </a:endParaRPr>
          </a:p>
        </p:txBody>
      </p:sp>
      <p:graphicFrame>
        <p:nvGraphicFramePr>
          <p:cNvPr id="7" name="Chart 6"/>
          <p:cNvGraphicFramePr>
            <a:graphicFrameLocks/>
          </p:cNvGraphicFramePr>
          <p:nvPr>
            <p:extLst>
              <p:ext uri="{D42A27DB-BD31-4B8C-83A1-F6EECF244321}">
                <p14:modId xmlns:p14="http://schemas.microsoft.com/office/powerpoint/2010/main" val="1538100438"/>
              </p:ext>
            </p:extLst>
          </p:nvPr>
        </p:nvGraphicFramePr>
        <p:xfrm>
          <a:off x="152400" y="1676400"/>
          <a:ext cx="7924800" cy="4495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465076558"/>
              </p:ext>
            </p:extLst>
          </p:nvPr>
        </p:nvGraphicFramePr>
        <p:xfrm>
          <a:off x="8305799" y="1676400"/>
          <a:ext cx="3689747"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1219201" y="6248400"/>
            <a:ext cx="10776346" cy="270668"/>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AE" b="1" dirty="0">
                <a:solidFill>
                  <a:srgbClr val="C00000"/>
                </a:solidFill>
                <a:latin typeface="Sakkal Majalla" panose="02000000000000000000" pitchFamily="2" charset="-78"/>
                <a:cs typeface="Sakkal Majalla" panose="02000000000000000000" pitchFamily="2" charset="-78"/>
              </a:rPr>
              <a:t>*التحليل يشمل فقط</a:t>
            </a:r>
            <a:r>
              <a:rPr lang="ar-AE" b="1" u="sng" dirty="0">
                <a:solidFill>
                  <a:srgbClr val="C00000"/>
                </a:solidFill>
                <a:latin typeface="Sakkal Majalla" panose="02000000000000000000" pitchFamily="2" charset="-78"/>
                <a:cs typeface="Sakkal Majalla" panose="02000000000000000000" pitchFamily="2" charset="-78"/>
              </a:rPr>
              <a:t> عدد الاشخاص الذين </a:t>
            </a:r>
            <a:r>
              <a:rPr lang="ar-AE" b="1" u="sng" dirty="0" smtClean="0">
                <a:solidFill>
                  <a:srgbClr val="C00000"/>
                </a:solidFill>
                <a:latin typeface="Sakkal Majalla" panose="02000000000000000000" pitchFamily="2" charset="-78"/>
                <a:cs typeface="Sakkal Majalla" panose="02000000000000000000" pitchFamily="2" charset="-78"/>
              </a:rPr>
              <a:t>أجابوا بـ (نعم) على السؤال: هل تم التواصل مع مركز الاتصال لتقديم الدعم ( عددهم 352 مشاركة)</a:t>
            </a:r>
            <a:endParaRPr lang="en-US" b="1" dirty="0">
              <a:solidFill>
                <a:srgbClr val="C0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7814928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687749" y="304800"/>
            <a:ext cx="5287025" cy="523220"/>
          </a:xfrm>
          <a:prstGeom prst="rect">
            <a:avLst/>
          </a:prstGeom>
        </p:spPr>
        <p:txBody>
          <a:bodyPr wrap="none">
            <a:spAutoFit/>
          </a:bodyPr>
          <a:lstStyle/>
          <a:p>
            <a:pPr algn="ctr" rtl="1"/>
            <a:r>
              <a:rPr lang="ar-AE" sz="2800" b="1" dirty="0">
                <a:solidFill>
                  <a:srgbClr val="AC8332"/>
                </a:solidFill>
                <a:latin typeface="Sakkal Majalla" panose="02000000000000000000" pitchFamily="2" charset="-78"/>
                <a:cs typeface="Sakkal Majalla" panose="02000000000000000000" pitchFamily="2" charset="-78"/>
              </a:rPr>
              <a:t>مركز الاتصال </a:t>
            </a:r>
            <a:r>
              <a:rPr lang="ar-AE" sz="2800" b="1" dirty="0" smtClean="0">
                <a:solidFill>
                  <a:srgbClr val="AC8332"/>
                </a:solidFill>
                <a:latin typeface="Sakkal Majalla" panose="02000000000000000000" pitchFamily="2" charset="-78"/>
                <a:cs typeface="Sakkal Majalla" panose="02000000000000000000" pitchFamily="2" charset="-78"/>
              </a:rPr>
              <a:t>الموحد</a:t>
            </a:r>
            <a:r>
              <a:rPr lang="en-US" sz="2800" b="1" dirty="0" smtClean="0">
                <a:solidFill>
                  <a:srgbClr val="AC8332"/>
                </a:solidFill>
                <a:latin typeface="Sakkal Majalla" panose="02000000000000000000" pitchFamily="2" charset="-78"/>
                <a:cs typeface="Sakkal Majalla" panose="02000000000000000000" pitchFamily="2" charset="-78"/>
              </a:rPr>
              <a:t> Call </a:t>
            </a:r>
            <a:r>
              <a:rPr lang="en-US" sz="2800" b="1" dirty="0">
                <a:solidFill>
                  <a:srgbClr val="AC8332"/>
                </a:solidFill>
                <a:latin typeface="Sakkal Majalla" panose="02000000000000000000" pitchFamily="2" charset="-78"/>
                <a:cs typeface="Sakkal Majalla" panose="02000000000000000000" pitchFamily="2" charset="-78"/>
              </a:rPr>
              <a:t>Center  </a:t>
            </a:r>
            <a:r>
              <a:rPr lang="ar-AE" sz="2800" b="1" dirty="0">
                <a:solidFill>
                  <a:srgbClr val="AC8332"/>
                </a:solidFill>
                <a:latin typeface="Sakkal Majalla" panose="02000000000000000000" pitchFamily="2" charset="-78"/>
                <a:cs typeface="Sakkal Majalla" panose="02000000000000000000" pitchFamily="2" charset="-78"/>
              </a:rPr>
              <a:t>بشكل تفصيلي</a:t>
            </a:r>
          </a:p>
        </p:txBody>
      </p:sp>
      <p:graphicFrame>
        <p:nvGraphicFramePr>
          <p:cNvPr id="7" name="Chart 6"/>
          <p:cNvGraphicFramePr>
            <a:graphicFrameLocks/>
          </p:cNvGraphicFramePr>
          <p:nvPr>
            <p:extLst>
              <p:ext uri="{D42A27DB-BD31-4B8C-83A1-F6EECF244321}">
                <p14:modId xmlns:p14="http://schemas.microsoft.com/office/powerpoint/2010/main" val="673121080"/>
              </p:ext>
            </p:extLst>
          </p:nvPr>
        </p:nvGraphicFramePr>
        <p:xfrm>
          <a:off x="8370371" y="1752600"/>
          <a:ext cx="3593029" cy="3886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3651729181"/>
              </p:ext>
            </p:extLst>
          </p:nvPr>
        </p:nvGraphicFramePr>
        <p:xfrm>
          <a:off x="293171" y="1752600"/>
          <a:ext cx="3593029" cy="38934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1815274623"/>
              </p:ext>
            </p:extLst>
          </p:nvPr>
        </p:nvGraphicFramePr>
        <p:xfrm>
          <a:off x="4343401" y="1752600"/>
          <a:ext cx="3583020" cy="3916846"/>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p:cNvSpPr/>
          <p:nvPr/>
        </p:nvSpPr>
        <p:spPr>
          <a:xfrm>
            <a:off x="838200" y="6248400"/>
            <a:ext cx="10776346" cy="270668"/>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b="1" dirty="0">
                <a:solidFill>
                  <a:srgbClr val="C00000"/>
                </a:solidFill>
                <a:latin typeface="Sakkal Majalla" panose="02000000000000000000" pitchFamily="2" charset="-78"/>
                <a:cs typeface="Sakkal Majalla" panose="02000000000000000000" pitchFamily="2" charset="-78"/>
              </a:rPr>
              <a:t>*التحليل يشمل فقط</a:t>
            </a:r>
            <a:r>
              <a:rPr lang="ar-AE" b="1" u="sng" dirty="0">
                <a:solidFill>
                  <a:srgbClr val="C00000"/>
                </a:solidFill>
                <a:latin typeface="Sakkal Majalla" panose="02000000000000000000" pitchFamily="2" charset="-78"/>
                <a:cs typeface="Sakkal Majalla" panose="02000000000000000000" pitchFamily="2" charset="-78"/>
              </a:rPr>
              <a:t> عدد الاشخاص الذين </a:t>
            </a:r>
            <a:r>
              <a:rPr lang="ar-AE" b="1" u="sng" dirty="0" smtClean="0">
                <a:solidFill>
                  <a:srgbClr val="C00000"/>
                </a:solidFill>
                <a:latin typeface="Sakkal Majalla" panose="02000000000000000000" pitchFamily="2" charset="-78"/>
                <a:cs typeface="Sakkal Majalla" panose="02000000000000000000" pitchFamily="2" charset="-78"/>
              </a:rPr>
              <a:t>أجابوا بـ (نعم) على السؤال: هل تم التواصل مع مركز الاتصال لتقديم الدعم ( عددهم 352 مشاركة)</a:t>
            </a:r>
            <a:endParaRPr lang="en-US" b="1" dirty="0">
              <a:solidFill>
                <a:srgbClr val="C0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692850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38400" y="1295400"/>
            <a:ext cx="9144000" cy="5424562"/>
          </a:xfrm>
          <a:prstGeom prst="rect">
            <a:avLst/>
          </a:prstGeom>
          <a:noFill/>
        </p:spPr>
        <p:txBody>
          <a:bodyPr wrap="square" rtlCol="0">
            <a:spAutoFit/>
          </a:bodyPr>
          <a:lstStyle/>
          <a:p>
            <a:pPr marL="457200" lvl="0" indent="-457200" algn="r" rtl="1">
              <a:lnSpc>
                <a:spcPct val="150000"/>
              </a:lnSpc>
              <a:buFont typeface="Wingdings" panose="05000000000000000000" pitchFamily="2" charset="2"/>
              <a:buChar char="v"/>
            </a:pPr>
            <a:r>
              <a:rPr lang="ar-AE" sz="2000" b="1" dirty="0">
                <a:solidFill>
                  <a:srgbClr val="AC8332"/>
                </a:solidFill>
                <a:latin typeface="Sakkal Majalla" panose="02000000000000000000" pitchFamily="2" charset="-78"/>
                <a:cs typeface="Sakkal Majalla" panose="02000000000000000000" pitchFamily="2" charset="-78"/>
              </a:rPr>
              <a:t>مقدمة</a:t>
            </a:r>
            <a:endParaRPr lang="en-US" sz="2000" b="1" dirty="0">
              <a:solidFill>
                <a:srgbClr val="AC8332"/>
              </a:solidFill>
              <a:latin typeface="Sakkal Majalla" panose="02000000000000000000" pitchFamily="2" charset="-78"/>
              <a:cs typeface="Sakkal Majalla" panose="02000000000000000000" pitchFamily="2" charset="-78"/>
            </a:endParaRPr>
          </a:p>
          <a:p>
            <a:pPr marL="457200" lvl="0" indent="-457200" algn="r" rtl="1">
              <a:lnSpc>
                <a:spcPct val="150000"/>
              </a:lnSpc>
              <a:buFont typeface="Wingdings" panose="05000000000000000000" pitchFamily="2" charset="2"/>
              <a:buChar char="v"/>
            </a:pPr>
            <a:r>
              <a:rPr lang="ar-AE" sz="2000" b="1" dirty="0">
                <a:solidFill>
                  <a:srgbClr val="AC8332"/>
                </a:solidFill>
                <a:latin typeface="Sakkal Majalla" panose="02000000000000000000" pitchFamily="2" charset="-78"/>
                <a:cs typeface="Sakkal Majalla" panose="02000000000000000000" pitchFamily="2" charset="-78"/>
              </a:rPr>
              <a:t>الرضا </a:t>
            </a:r>
            <a:r>
              <a:rPr lang="ar-AE" sz="2000" b="1" dirty="0" smtClean="0">
                <a:solidFill>
                  <a:srgbClr val="AC8332"/>
                </a:solidFill>
                <a:latin typeface="Sakkal Majalla" panose="02000000000000000000" pitchFamily="2" charset="-78"/>
                <a:cs typeface="Sakkal Majalla" panose="02000000000000000000" pitchFamily="2" charset="-78"/>
              </a:rPr>
              <a:t>العام</a:t>
            </a:r>
            <a:r>
              <a:rPr lang="en-US" sz="2000" b="1" dirty="0">
                <a:solidFill>
                  <a:srgbClr val="AC8332"/>
                </a:solidFill>
                <a:latin typeface="Sakkal Majalla" panose="02000000000000000000" pitchFamily="2" charset="-78"/>
                <a:cs typeface="Sakkal Majalla" panose="02000000000000000000" pitchFamily="2" charset="-78"/>
              </a:rPr>
              <a:t> </a:t>
            </a:r>
            <a:r>
              <a:rPr lang="ar-AE" sz="2000" b="1" dirty="0" smtClean="0">
                <a:solidFill>
                  <a:srgbClr val="AC8332"/>
                </a:solidFill>
                <a:latin typeface="Sakkal Majalla" panose="02000000000000000000" pitchFamily="2" charset="-78"/>
                <a:cs typeface="Sakkal Majalla" panose="02000000000000000000" pitchFamily="2" charset="-78"/>
              </a:rPr>
              <a:t>عن نظام الخدمة الذاتية </a:t>
            </a:r>
            <a:endParaRPr lang="en-US" sz="2000" b="1" dirty="0">
              <a:solidFill>
                <a:srgbClr val="AC8332"/>
              </a:solidFill>
              <a:latin typeface="Sakkal Majalla" panose="02000000000000000000" pitchFamily="2" charset="-78"/>
              <a:cs typeface="Sakkal Majalla" panose="02000000000000000000" pitchFamily="2" charset="-78"/>
            </a:endParaRPr>
          </a:p>
          <a:p>
            <a:pPr marL="457200" lvl="0" indent="-457200" algn="r" rtl="1">
              <a:lnSpc>
                <a:spcPct val="150000"/>
              </a:lnSpc>
              <a:buFont typeface="Wingdings" panose="05000000000000000000" pitchFamily="2" charset="2"/>
              <a:buChar char="v"/>
            </a:pPr>
            <a:r>
              <a:rPr lang="ar-AE" sz="2000" b="1" dirty="0">
                <a:solidFill>
                  <a:srgbClr val="AC8332"/>
                </a:solidFill>
                <a:latin typeface="Sakkal Majalla" panose="02000000000000000000" pitchFamily="2" charset="-78"/>
                <a:cs typeface="Sakkal Majalla" panose="02000000000000000000" pitchFamily="2" charset="-78"/>
              </a:rPr>
              <a:t>تحليل الاستبيان</a:t>
            </a:r>
            <a:endParaRPr lang="en-US" sz="2000" b="1" dirty="0">
              <a:solidFill>
                <a:srgbClr val="AC8332"/>
              </a:solidFill>
              <a:latin typeface="Sakkal Majalla" panose="02000000000000000000" pitchFamily="2" charset="-78"/>
              <a:cs typeface="Sakkal Majalla" panose="02000000000000000000" pitchFamily="2" charset="-78"/>
            </a:endParaRPr>
          </a:p>
          <a:p>
            <a:pPr marL="457200" lvl="0" indent="-457200" algn="r" rtl="1">
              <a:lnSpc>
                <a:spcPct val="150000"/>
              </a:lnSpc>
              <a:buFont typeface="Wingdings" panose="05000000000000000000" pitchFamily="2" charset="2"/>
              <a:buChar char="v"/>
              <a:defRPr/>
            </a:pPr>
            <a:r>
              <a:rPr lang="ar-AE" sz="2000" b="1" dirty="0">
                <a:solidFill>
                  <a:srgbClr val="AC8332"/>
                </a:solidFill>
                <a:latin typeface="Sakkal Majalla" panose="02000000000000000000" pitchFamily="2" charset="-78"/>
                <a:cs typeface="Sakkal Majalla" panose="02000000000000000000" pitchFamily="2" charset="-78"/>
              </a:rPr>
              <a:t>الرضا العام عن نظام الخدمة الذاتية حسب </a:t>
            </a:r>
            <a:r>
              <a:rPr lang="ar-AE" sz="2000" b="1" dirty="0" smtClean="0">
                <a:solidFill>
                  <a:srgbClr val="AC8332"/>
                </a:solidFill>
                <a:latin typeface="Sakkal Majalla" panose="02000000000000000000" pitchFamily="2" charset="-78"/>
                <a:cs typeface="Sakkal Majalla" panose="02000000000000000000" pitchFamily="2" charset="-78"/>
              </a:rPr>
              <a:t>المحاور</a:t>
            </a:r>
          </a:p>
          <a:p>
            <a:pPr marL="914400" lvl="0" indent="-457200" algn="r" rtl="1">
              <a:lnSpc>
                <a:spcPct val="150000"/>
              </a:lnSpc>
              <a:buFont typeface="+mj-lt"/>
              <a:buAutoNum type="arabicPeriod"/>
              <a:defRPr/>
            </a:pPr>
            <a:r>
              <a:rPr lang="ar-AE" sz="2000" b="1" dirty="0" smtClean="0">
                <a:solidFill>
                  <a:srgbClr val="7F7F7F"/>
                </a:solidFill>
                <a:latin typeface="Sakkal Majalla" panose="02000000000000000000" pitchFamily="2" charset="-78"/>
                <a:cs typeface="Sakkal Majalla" panose="02000000000000000000" pitchFamily="2" charset="-78"/>
              </a:rPr>
              <a:t> </a:t>
            </a:r>
            <a:r>
              <a:rPr lang="ar-AE" sz="1700" b="1" u="sng" dirty="0" smtClean="0">
                <a:solidFill>
                  <a:srgbClr val="7F7F7F"/>
                </a:solidFill>
                <a:latin typeface="Sakkal Majalla" panose="02000000000000000000" pitchFamily="2" charset="-78"/>
                <a:cs typeface="Sakkal Majalla" panose="02000000000000000000" pitchFamily="2" charset="-78"/>
              </a:rPr>
              <a:t>الوصول </a:t>
            </a:r>
            <a:r>
              <a:rPr lang="ar-AE" sz="1700" b="1" u="sng" dirty="0">
                <a:solidFill>
                  <a:srgbClr val="7F7F7F"/>
                </a:solidFill>
                <a:latin typeface="Sakkal Majalla" panose="02000000000000000000" pitchFamily="2" charset="-78"/>
                <a:cs typeface="Sakkal Majalla" panose="02000000000000000000" pitchFamily="2" charset="-78"/>
              </a:rPr>
              <a:t>الى الخدمة </a:t>
            </a:r>
            <a:r>
              <a:rPr lang="ar-AE" sz="1700" b="1" u="sng" dirty="0" smtClean="0">
                <a:solidFill>
                  <a:srgbClr val="7F7F7F"/>
                </a:solidFill>
                <a:latin typeface="Sakkal Majalla" panose="02000000000000000000" pitchFamily="2" charset="-78"/>
                <a:cs typeface="Sakkal Majalla" panose="02000000000000000000" pitchFamily="2" charset="-78"/>
              </a:rPr>
              <a:t>الذاتية</a:t>
            </a:r>
          </a:p>
          <a:p>
            <a:pPr marL="914400" lvl="0" indent="-457200" algn="r" rtl="1">
              <a:lnSpc>
                <a:spcPct val="150000"/>
              </a:lnSpc>
              <a:buFont typeface="+mj-lt"/>
              <a:buAutoNum type="arabicPeriod"/>
              <a:defRPr/>
            </a:pPr>
            <a:r>
              <a:rPr lang="ar-AE" sz="1700" b="1" u="sng" dirty="0">
                <a:solidFill>
                  <a:schemeClr val="bg1">
                    <a:lumMod val="50000"/>
                  </a:schemeClr>
                </a:solidFill>
                <a:latin typeface="Sakkal Majalla" panose="02000000000000000000" pitchFamily="2" charset="-78"/>
                <a:cs typeface="Sakkal Majalla" panose="02000000000000000000" pitchFamily="2" charset="-78"/>
              </a:rPr>
              <a:t>توفر الخدمة وسهولة الحصول </a:t>
            </a:r>
            <a:r>
              <a:rPr lang="ar-AE" sz="1700" b="1" u="sng" dirty="0" smtClean="0">
                <a:solidFill>
                  <a:schemeClr val="bg1">
                    <a:lumMod val="50000"/>
                  </a:schemeClr>
                </a:solidFill>
                <a:latin typeface="Sakkal Majalla" panose="02000000000000000000" pitchFamily="2" charset="-78"/>
                <a:cs typeface="Sakkal Majalla" panose="02000000000000000000" pitchFamily="2" charset="-78"/>
              </a:rPr>
              <a:t>عليها</a:t>
            </a:r>
          </a:p>
          <a:p>
            <a:pPr marL="914400" indent="-457200" algn="r" rtl="1">
              <a:lnSpc>
                <a:spcPct val="150000"/>
              </a:lnSpc>
              <a:buFont typeface="+mj-lt"/>
              <a:buAutoNum type="arabicPeriod"/>
              <a:defRPr/>
            </a:pPr>
            <a:r>
              <a:rPr lang="en-US" sz="1700" b="1" u="sng" dirty="0">
                <a:solidFill>
                  <a:schemeClr val="bg1">
                    <a:lumMod val="50000"/>
                  </a:schemeClr>
                </a:solidFill>
                <a:latin typeface="Sakkal Majalla" panose="02000000000000000000" pitchFamily="2" charset="-78"/>
                <a:cs typeface="Sakkal Majalla" panose="02000000000000000000" pitchFamily="2" charset="-78"/>
              </a:rPr>
              <a:t>مركز الاتصال الموحد Call </a:t>
            </a:r>
            <a:r>
              <a:rPr lang="en-US" sz="1700" b="1" u="sng" dirty="0" smtClean="0">
                <a:solidFill>
                  <a:schemeClr val="bg1">
                    <a:lumMod val="50000"/>
                  </a:schemeClr>
                </a:solidFill>
                <a:latin typeface="Sakkal Majalla" panose="02000000000000000000" pitchFamily="2" charset="-78"/>
                <a:cs typeface="Sakkal Majalla" panose="02000000000000000000" pitchFamily="2" charset="-78"/>
              </a:rPr>
              <a:t>center</a:t>
            </a:r>
            <a:endParaRPr lang="ar-AE" sz="1700" b="1" u="sng" dirty="0" smtClean="0">
              <a:solidFill>
                <a:schemeClr val="bg1">
                  <a:lumMod val="50000"/>
                </a:schemeClr>
              </a:solidFill>
              <a:latin typeface="Sakkal Majalla" panose="02000000000000000000" pitchFamily="2" charset="-78"/>
              <a:cs typeface="Sakkal Majalla" panose="02000000000000000000" pitchFamily="2" charset="-78"/>
            </a:endParaRPr>
          </a:p>
          <a:p>
            <a:pPr marL="914400" lvl="0" indent="-457200" algn="r" rtl="1">
              <a:lnSpc>
                <a:spcPct val="150000"/>
              </a:lnSpc>
              <a:buFont typeface="+mj-lt"/>
              <a:buAutoNum type="arabicPeriod"/>
              <a:defRPr/>
            </a:pPr>
            <a:r>
              <a:rPr lang="ar-AE" sz="1700" b="1" u="sng" dirty="0" smtClean="0">
                <a:solidFill>
                  <a:schemeClr val="bg1">
                    <a:lumMod val="50000"/>
                  </a:schemeClr>
                </a:solidFill>
                <a:latin typeface="Sakkal Majalla" panose="02000000000000000000" pitchFamily="2" charset="-78"/>
                <a:cs typeface="Sakkal Majalla" panose="02000000000000000000" pitchFamily="2" charset="-78"/>
              </a:rPr>
              <a:t>نظام </a:t>
            </a:r>
            <a:r>
              <a:rPr lang="ar-AE" sz="1700" b="1" u="sng" dirty="0">
                <a:solidFill>
                  <a:schemeClr val="bg1">
                    <a:lumMod val="50000"/>
                  </a:schemeClr>
                </a:solidFill>
                <a:latin typeface="Sakkal Majalla" panose="02000000000000000000" pitchFamily="2" charset="-78"/>
                <a:cs typeface="Sakkal Majalla" panose="02000000000000000000" pitchFamily="2" charset="-78"/>
              </a:rPr>
              <a:t>الخدمة </a:t>
            </a:r>
            <a:r>
              <a:rPr lang="ar-AE" sz="1700" b="1" u="sng" dirty="0" smtClean="0">
                <a:solidFill>
                  <a:schemeClr val="bg1">
                    <a:lumMod val="50000"/>
                  </a:schemeClr>
                </a:solidFill>
                <a:latin typeface="Sakkal Majalla" panose="02000000000000000000" pitchFamily="2" charset="-78"/>
                <a:cs typeface="Sakkal Majalla" panose="02000000000000000000" pitchFamily="2" charset="-78"/>
              </a:rPr>
              <a:t>الذاتية</a:t>
            </a:r>
          </a:p>
          <a:p>
            <a:pPr marL="457200" indent="-457200" algn="r" rtl="1">
              <a:lnSpc>
                <a:spcPct val="150000"/>
              </a:lnSpc>
              <a:buFont typeface="Wingdings" panose="05000000000000000000" pitchFamily="2" charset="2"/>
              <a:buChar char="v"/>
              <a:defRPr/>
            </a:pPr>
            <a:r>
              <a:rPr lang="ar-AE" sz="2000" b="1" dirty="0">
                <a:solidFill>
                  <a:srgbClr val="AC8332"/>
                </a:solidFill>
                <a:latin typeface="Sakkal Majalla" panose="02000000000000000000" pitchFamily="2" charset="-78"/>
                <a:cs typeface="Sakkal Majalla" panose="02000000000000000000" pitchFamily="2" charset="-78"/>
              </a:rPr>
              <a:t>الاقتراحات التطويرية</a:t>
            </a:r>
          </a:p>
          <a:p>
            <a:pPr marL="457200" lvl="0" indent="-457200" algn="r" rtl="1">
              <a:lnSpc>
                <a:spcPct val="150000"/>
              </a:lnSpc>
              <a:buFont typeface="Wingdings" panose="05000000000000000000" pitchFamily="2" charset="2"/>
              <a:buChar char="v"/>
              <a:defRPr/>
            </a:pPr>
            <a:r>
              <a:rPr lang="ar-AE" sz="2000" b="1" dirty="0" smtClean="0">
                <a:solidFill>
                  <a:srgbClr val="AC8332"/>
                </a:solidFill>
                <a:latin typeface="Sakkal Majalla" panose="02000000000000000000" pitchFamily="2" charset="-78"/>
                <a:cs typeface="Sakkal Majalla" panose="02000000000000000000" pitchFamily="2" charset="-78"/>
              </a:rPr>
              <a:t>نقاط القوة و نقاط الضعف عن نظام الخدمة الذاتية</a:t>
            </a:r>
          </a:p>
          <a:p>
            <a:pPr marL="457200" lvl="0" indent="-457200" algn="r" rtl="1">
              <a:lnSpc>
                <a:spcPct val="150000"/>
              </a:lnSpc>
              <a:buFont typeface="Wingdings" panose="05000000000000000000" pitchFamily="2" charset="2"/>
              <a:buChar char="v"/>
              <a:defRPr/>
            </a:pPr>
            <a:r>
              <a:rPr lang="ar-AE" sz="2000" b="1" dirty="0" smtClean="0">
                <a:solidFill>
                  <a:srgbClr val="AC8332"/>
                </a:solidFill>
                <a:latin typeface="Sakkal Majalla" panose="02000000000000000000" pitchFamily="2" charset="-78"/>
                <a:cs typeface="Sakkal Majalla" panose="02000000000000000000" pitchFamily="2" charset="-78"/>
              </a:rPr>
              <a:t>الاجراءات التصحيحية </a:t>
            </a:r>
            <a:endParaRPr lang="en-US" sz="2000" b="1" dirty="0">
              <a:solidFill>
                <a:srgbClr val="AC8332"/>
              </a:solidFill>
              <a:latin typeface="Sakkal Majalla" panose="02000000000000000000" pitchFamily="2" charset="-78"/>
              <a:cs typeface="Sakkal Majalla" panose="02000000000000000000" pitchFamily="2" charset="-78"/>
            </a:endParaRPr>
          </a:p>
          <a:p>
            <a:pPr marL="457200" lvl="0" indent="-457200" algn="r" rtl="1">
              <a:lnSpc>
                <a:spcPct val="150000"/>
              </a:lnSpc>
              <a:buFont typeface="Wingdings" panose="05000000000000000000" pitchFamily="2" charset="2"/>
              <a:buChar char="v"/>
              <a:defRPr/>
            </a:pPr>
            <a:r>
              <a:rPr lang="ar-AE" sz="2000" b="1" dirty="0" smtClean="0">
                <a:solidFill>
                  <a:srgbClr val="AC8332"/>
                </a:solidFill>
                <a:latin typeface="Sakkal Majalla" panose="02000000000000000000" pitchFamily="2" charset="-78"/>
                <a:cs typeface="Sakkal Majalla" panose="02000000000000000000" pitchFamily="2" charset="-78"/>
              </a:rPr>
              <a:t>المرفقات</a:t>
            </a:r>
            <a:endParaRPr lang="en-US" sz="2000" b="1" dirty="0">
              <a:solidFill>
                <a:srgbClr val="AC8332"/>
              </a:solidFill>
              <a:latin typeface="Sakkal Majalla" panose="02000000000000000000" pitchFamily="2" charset="-78"/>
              <a:cs typeface="Sakkal Majalla" panose="02000000000000000000" pitchFamily="2" charset="-78"/>
            </a:endParaRPr>
          </a:p>
        </p:txBody>
      </p:sp>
      <p:sp>
        <p:nvSpPr>
          <p:cNvPr id="4" name="عنوان فرعي 2"/>
          <p:cNvSpPr txBox="1">
            <a:spLocks noGrp="1"/>
          </p:cNvSpPr>
          <p:nvPr>
            <p:ph type="ctrTitle"/>
          </p:nvPr>
        </p:nvSpPr>
        <p:spPr>
          <a:xfrm>
            <a:off x="6858000" y="265306"/>
            <a:ext cx="3009532" cy="731783"/>
          </a:xfrm>
          <a:prstGeom prst="rect">
            <a:avLst/>
          </a:prstGeom>
        </p:spPr>
        <p:txBody>
          <a:bodyPr lIns="114933" tIns="57467" rIns="114933" bIns="57467">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srgbClr val="AC8332"/>
                </a:solidFill>
                <a:effectLst/>
                <a:uLnTx/>
                <a:uFillTx/>
                <a:latin typeface="Sakkal Majalla" panose="02000000000000000000" pitchFamily="2" charset="-78"/>
                <a:ea typeface="+mn-ea"/>
                <a:cs typeface="Sakkal Majalla" panose="02000000000000000000" pitchFamily="2" charset="-78"/>
              </a:rPr>
              <a:t>محاور العرض</a:t>
            </a:r>
            <a:endParaRPr kumimoji="0" lang="ar-AE" sz="2500" b="1" i="0" u="none" strike="noStrike" kern="1200" cap="none" spc="0" normalizeH="0" baseline="0" noProof="0" dirty="0">
              <a:ln>
                <a:noFill/>
              </a:ln>
              <a:solidFill>
                <a:srgbClr val="AC8332"/>
              </a:solidFill>
              <a:effectLst/>
              <a:uLnTx/>
              <a:uFillTx/>
              <a:latin typeface="Sakkal Majalla" panose="02000000000000000000" pitchFamily="2" charset="-78"/>
              <a:ea typeface="+mn-ea"/>
              <a:cs typeface="Sakkal Majalla" panose="02000000000000000000" pitchFamily="2" charset="-78"/>
            </a:endParaRPr>
          </a:p>
        </p:txBody>
      </p:sp>
    </p:spTree>
    <p:extLst>
      <p:ext uri="{BB962C8B-B14F-4D97-AF65-F5344CB8AC3E}">
        <p14:creationId xmlns:p14="http://schemas.microsoft.com/office/powerpoint/2010/main" val="1499710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3048000"/>
            <a:ext cx="10287000" cy="923330"/>
          </a:xfrm>
          <a:prstGeom prst="rect">
            <a:avLst/>
          </a:prstGeom>
        </p:spPr>
        <p:txBody>
          <a:bodyPr wrap="square">
            <a:spAutoFit/>
          </a:bodyPr>
          <a:lstStyle/>
          <a:p>
            <a:pPr algn="ctr" rtl="1"/>
            <a:r>
              <a:rPr lang="ar-AE" sz="5400" b="1" dirty="0">
                <a:solidFill>
                  <a:srgbClr val="AC8332"/>
                </a:solidFill>
                <a:latin typeface="Sakkal Majalla" panose="02000000000000000000" pitchFamily="2" charset="-78"/>
                <a:cs typeface="Sakkal Majalla" panose="02000000000000000000" pitchFamily="2" charset="-78"/>
              </a:rPr>
              <a:t>المحور </a:t>
            </a:r>
            <a:r>
              <a:rPr lang="ar-AE" sz="5400" b="1" dirty="0" smtClean="0">
                <a:solidFill>
                  <a:srgbClr val="AC8332"/>
                </a:solidFill>
                <a:latin typeface="Sakkal Majalla" panose="02000000000000000000" pitchFamily="2" charset="-78"/>
                <a:cs typeface="Sakkal Majalla" panose="02000000000000000000" pitchFamily="2" charset="-78"/>
              </a:rPr>
              <a:t>الرابع: نظام الخدمة الذاتية</a:t>
            </a:r>
            <a:endParaRPr lang="en-US" sz="5400" b="1" dirty="0">
              <a:solidFill>
                <a:srgbClr val="AC8332"/>
              </a:solidFill>
            </a:endParaRPr>
          </a:p>
        </p:txBody>
      </p:sp>
    </p:spTree>
    <p:extLst>
      <p:ext uri="{BB962C8B-B14F-4D97-AF65-F5344CB8AC3E}">
        <p14:creationId xmlns:p14="http://schemas.microsoft.com/office/powerpoint/2010/main" val="26567950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p:cNvSpPr txBox="1">
            <a:spLocks/>
          </p:cNvSpPr>
          <p:nvPr/>
        </p:nvSpPr>
        <p:spPr>
          <a:xfrm>
            <a:off x="4876800" y="143782"/>
            <a:ext cx="6430315" cy="731783"/>
          </a:xfrm>
          <a:prstGeom prst="rect">
            <a:avLst/>
          </a:prstGeom>
        </p:spPr>
        <p:txBody>
          <a:bodyPr lIns="91410" tIns="45710" rIns="91410" bIns="45710" anchor="ctr" anchorCtr="0">
            <a:normAutofit/>
          </a:bodyPr>
          <a:lstStyle>
            <a:lvl1pPr marL="0" indent="0" algn="r" defTabSz="914264" rtl="1" eaLnBrk="1" latinLnBrk="0" hangingPunct="1">
              <a:spcBef>
                <a:spcPct val="20000"/>
              </a:spcBef>
              <a:buFont typeface="Arial" panose="020B0604020202020204" pitchFamily="34" charset="0"/>
              <a:buNone/>
              <a:defRPr lang="en-US" sz="2500" b="1" kern="1200" dirty="0">
                <a:solidFill>
                  <a:srgbClr val="B68A35"/>
                </a:solidFill>
                <a:latin typeface="+mn-lt"/>
                <a:ea typeface="+mn-ea"/>
                <a:cs typeface="+mn-cs"/>
              </a:defRPr>
            </a:lvl1pPr>
          </a:lstStyle>
          <a:p>
            <a:pPr algn="ctr"/>
            <a:r>
              <a:rPr lang="ar-AE" sz="2800" dirty="0" smtClean="0">
                <a:latin typeface="Sakkal Majalla" panose="02000000000000000000" pitchFamily="2" charset="-78"/>
                <a:cs typeface="Sakkal Majalla" panose="02000000000000000000" pitchFamily="2" charset="-78"/>
              </a:rPr>
              <a:t>نظام الخدمة الذاتية</a:t>
            </a:r>
            <a:endParaRPr lang="ar-AE" sz="2800" dirty="0">
              <a:latin typeface="Sakkal Majalla" panose="02000000000000000000" pitchFamily="2" charset="-78"/>
              <a:cs typeface="Sakkal Majalla" panose="02000000000000000000" pitchFamily="2" charset="-78"/>
            </a:endParaRPr>
          </a:p>
        </p:txBody>
      </p:sp>
      <p:sp>
        <p:nvSpPr>
          <p:cNvPr id="21" name="عنوان فرعي 2"/>
          <p:cNvSpPr txBox="1">
            <a:spLocks/>
          </p:cNvSpPr>
          <p:nvPr/>
        </p:nvSpPr>
        <p:spPr>
          <a:xfrm>
            <a:off x="10058400" y="1032006"/>
            <a:ext cx="2057400" cy="273719"/>
          </a:xfrm>
          <a:prstGeom prst="rect">
            <a:avLst/>
          </a:prstGeom>
          <a:solidFill>
            <a:srgbClr val="B68A35"/>
          </a:solidFill>
        </p:spPr>
        <p:txBody>
          <a:bodyPr lIns="114933" tIns="57467" rIns="114933" bIns="57467" anchor="ctr" anchorCtr="0">
            <a:noAutofit/>
          </a:bodyPr>
          <a:lstStyle>
            <a:defPPr>
              <a:defRPr lang="en-US"/>
            </a:defPPr>
            <a:lvl1pPr marL="0" indent="0" algn="l" defTabSz="914400" rtl="0" eaLnBrk="1" latinLnBrk="0" hangingPunct="1">
              <a:spcBef>
                <a:spcPct val="20000"/>
              </a:spcBef>
              <a:buFont typeface="Arial" panose="020B0604020202020204" pitchFamily="34" charset="0"/>
              <a:buNone/>
              <a:defRPr lang="en-US"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spcBef>
                <a:spcPts val="0"/>
              </a:spcBef>
              <a:buFontTx/>
              <a:buNone/>
              <a:defRPr/>
            </a:pPr>
            <a:r>
              <a:rPr lang="ar-AE" sz="2400" dirty="0" smtClean="0">
                <a:solidFill>
                  <a:schemeClr val="bg1"/>
                </a:solidFill>
                <a:latin typeface="Sakkal Majalla" panose="02000000000000000000" pitchFamily="2" charset="-78"/>
                <a:cs typeface="Sakkal Majalla" panose="02000000000000000000" pitchFamily="2" charset="-78"/>
              </a:rPr>
              <a:t>المحور الرابع</a:t>
            </a:r>
            <a:endParaRPr lang="ar-AE" dirty="0">
              <a:solidFill>
                <a:schemeClr val="bg1"/>
              </a:solidFill>
              <a:latin typeface="Sakkal Majalla" panose="02000000000000000000" pitchFamily="2" charset="-78"/>
              <a:cs typeface="Sakkal Majalla" panose="02000000000000000000" pitchFamily="2" charset="-78"/>
            </a:endParaRPr>
          </a:p>
        </p:txBody>
      </p:sp>
      <p:graphicFrame>
        <p:nvGraphicFramePr>
          <p:cNvPr id="15" name="Chart 14"/>
          <p:cNvGraphicFramePr>
            <a:graphicFrameLocks/>
          </p:cNvGraphicFramePr>
          <p:nvPr>
            <p:extLst>
              <p:ext uri="{D42A27DB-BD31-4B8C-83A1-F6EECF244321}">
                <p14:modId xmlns:p14="http://schemas.microsoft.com/office/powerpoint/2010/main" val="1414426544"/>
              </p:ext>
            </p:extLst>
          </p:nvPr>
        </p:nvGraphicFramePr>
        <p:xfrm>
          <a:off x="685800" y="1828800"/>
          <a:ext cx="107442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304800" y="6324600"/>
            <a:ext cx="11734800" cy="228600"/>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AE" sz="1600" b="1" dirty="0" smtClean="0">
                <a:solidFill>
                  <a:srgbClr val="996633"/>
                </a:solidFill>
                <a:latin typeface="Sakkal Majalla" panose="02000000000000000000" pitchFamily="2" charset="-78"/>
                <a:cs typeface="Sakkal Majalla" panose="02000000000000000000" pitchFamily="2" charset="-78"/>
              </a:rPr>
              <a:t>ملاحظة: يوجد انخفاض بسيط في مستويات الرضا على جميع محاور نظام الخدمة الذاتية</a:t>
            </a:r>
            <a:endParaRPr lang="en-US" sz="1600" b="1" dirty="0">
              <a:solidFill>
                <a:srgbClr val="996633"/>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6506029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2279448496"/>
              </p:ext>
            </p:extLst>
          </p:nvPr>
        </p:nvGraphicFramePr>
        <p:xfrm>
          <a:off x="8573505" y="1676400"/>
          <a:ext cx="3482428" cy="40639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a:graphicFrameLocks/>
          </p:cNvGraphicFramePr>
          <p:nvPr>
            <p:extLst>
              <p:ext uri="{D42A27DB-BD31-4B8C-83A1-F6EECF244321}">
                <p14:modId xmlns:p14="http://schemas.microsoft.com/office/powerpoint/2010/main" val="1803689461"/>
              </p:ext>
            </p:extLst>
          </p:nvPr>
        </p:nvGraphicFramePr>
        <p:xfrm>
          <a:off x="4343400" y="1703212"/>
          <a:ext cx="3886199" cy="40307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2587165108"/>
              </p:ext>
            </p:extLst>
          </p:nvPr>
        </p:nvGraphicFramePr>
        <p:xfrm>
          <a:off x="171854" y="1676400"/>
          <a:ext cx="3827640" cy="4038600"/>
        </p:xfrm>
        <a:graphic>
          <a:graphicData uri="http://schemas.openxmlformats.org/drawingml/2006/chart">
            <c:chart xmlns:c="http://schemas.openxmlformats.org/drawingml/2006/chart" xmlns:r="http://schemas.openxmlformats.org/officeDocument/2006/relationships" r:id="rId4"/>
          </a:graphicData>
        </a:graphic>
      </p:graphicFrame>
      <p:sp>
        <p:nvSpPr>
          <p:cNvPr id="6" name="عنوان فرعي 2"/>
          <p:cNvSpPr txBox="1">
            <a:spLocks/>
          </p:cNvSpPr>
          <p:nvPr/>
        </p:nvSpPr>
        <p:spPr>
          <a:xfrm>
            <a:off x="10058400" y="1032006"/>
            <a:ext cx="2057400" cy="273719"/>
          </a:xfrm>
          <a:prstGeom prst="rect">
            <a:avLst/>
          </a:prstGeom>
          <a:solidFill>
            <a:srgbClr val="B68A35"/>
          </a:solidFill>
        </p:spPr>
        <p:txBody>
          <a:bodyPr lIns="114933" tIns="57467" rIns="114933" bIns="57467" anchor="ctr" anchorCtr="0">
            <a:noAutofit/>
          </a:bodyPr>
          <a:lstStyle>
            <a:defPPr>
              <a:defRPr lang="en-US"/>
            </a:defPPr>
            <a:lvl1pPr marL="0" indent="0" algn="l" defTabSz="914400" rtl="0" eaLnBrk="1" latinLnBrk="0" hangingPunct="1">
              <a:spcBef>
                <a:spcPct val="20000"/>
              </a:spcBef>
              <a:buFont typeface="Arial" panose="020B0604020202020204" pitchFamily="34" charset="0"/>
              <a:buNone/>
              <a:defRPr lang="en-US"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spcBef>
                <a:spcPts val="0"/>
              </a:spcBef>
              <a:buFontTx/>
              <a:buNone/>
              <a:defRPr/>
            </a:pPr>
            <a:r>
              <a:rPr lang="ar-AE" sz="2400" dirty="0" smtClean="0">
                <a:solidFill>
                  <a:schemeClr val="bg1"/>
                </a:solidFill>
                <a:latin typeface="Sakkal Majalla" panose="02000000000000000000" pitchFamily="2" charset="-78"/>
                <a:cs typeface="Sakkal Majalla" panose="02000000000000000000" pitchFamily="2" charset="-78"/>
              </a:rPr>
              <a:t>المحور الرابع</a:t>
            </a:r>
            <a:endParaRPr lang="ar-AE" dirty="0">
              <a:solidFill>
                <a:schemeClr val="bg1"/>
              </a:solidFill>
              <a:latin typeface="Sakkal Majalla" panose="02000000000000000000" pitchFamily="2" charset="-78"/>
              <a:cs typeface="Sakkal Majalla" panose="02000000000000000000" pitchFamily="2" charset="-78"/>
            </a:endParaRPr>
          </a:p>
        </p:txBody>
      </p:sp>
      <p:sp>
        <p:nvSpPr>
          <p:cNvPr id="7" name="Title 2"/>
          <p:cNvSpPr txBox="1">
            <a:spLocks noGrp="1"/>
          </p:cNvSpPr>
          <p:nvPr>
            <p:ph type="ctrTitle"/>
          </p:nvPr>
        </p:nvSpPr>
        <p:spPr>
          <a:prstGeom prst="rect">
            <a:avLst/>
          </a:prstGeom>
        </p:spPr>
        <p:txBody>
          <a:bodyPr lIns="91410" tIns="45710" rIns="91410" bIns="45710" anchor="ctr" anchorCtr="0">
            <a:normAutofit/>
          </a:bodyPr>
          <a:lstStyle>
            <a:lvl1pPr marL="0" indent="0" algn="r" defTabSz="914264" rtl="1" eaLnBrk="1" latinLnBrk="0" hangingPunct="1">
              <a:spcBef>
                <a:spcPct val="20000"/>
              </a:spcBef>
              <a:buFont typeface="Arial" panose="020B0604020202020204" pitchFamily="34" charset="0"/>
              <a:buNone/>
              <a:defRPr lang="en-US" sz="2500" b="1" kern="1200" dirty="0">
                <a:solidFill>
                  <a:srgbClr val="B68A35"/>
                </a:solidFill>
                <a:latin typeface="+mn-lt"/>
                <a:ea typeface="+mn-ea"/>
                <a:cs typeface="+mn-cs"/>
              </a:defRPr>
            </a:lvl1pPr>
          </a:lstStyle>
          <a:p>
            <a:pPr algn="ctr"/>
            <a:r>
              <a:rPr lang="ar-AE" sz="2800" dirty="0" smtClean="0">
                <a:latin typeface="Sakkal Majalla" panose="02000000000000000000" pitchFamily="2" charset="-78"/>
                <a:cs typeface="Sakkal Majalla" panose="02000000000000000000" pitchFamily="2" charset="-78"/>
              </a:rPr>
              <a:t>معدلات الرضا التفصيلية لنظام الخدمة الذاتية</a:t>
            </a:r>
            <a:endParaRPr lang="ar-AE" sz="28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5019507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971800"/>
            <a:ext cx="9097315" cy="731783"/>
          </a:xfrm>
          <a:prstGeom prst="rect">
            <a:avLst/>
          </a:prstGeom>
        </p:spPr>
        <p:txBody>
          <a:bodyPr lIns="91410" tIns="45710" rIns="91410" bIns="45710" anchor="ctr" anchorCtr="0">
            <a:noAutofit/>
          </a:bodyPr>
          <a:lstStyle>
            <a:lvl1pPr marL="0" indent="0" algn="r" defTabSz="914264" rtl="1" eaLnBrk="1" latinLnBrk="0" hangingPunct="1">
              <a:spcBef>
                <a:spcPct val="20000"/>
              </a:spcBef>
              <a:buFont typeface="Arial" panose="020B0604020202020204" pitchFamily="34" charset="0"/>
              <a:buNone/>
              <a:defRPr lang="en-US" sz="2500" b="1" kern="1200" dirty="0">
                <a:solidFill>
                  <a:srgbClr val="B68A35"/>
                </a:solidFill>
                <a:latin typeface="+mn-lt"/>
                <a:ea typeface="+mn-ea"/>
                <a:cs typeface="+mn-cs"/>
              </a:defRPr>
            </a:lvl1pPr>
          </a:lstStyle>
          <a:p>
            <a:pPr algn="ctr"/>
            <a:r>
              <a:rPr lang="ar-AE" sz="4400" dirty="0" smtClean="0">
                <a:latin typeface="Sakkal Majalla" panose="02000000000000000000" pitchFamily="2" charset="-78"/>
                <a:cs typeface="Sakkal Majalla" panose="02000000000000000000" pitchFamily="2" charset="-78"/>
              </a:rPr>
              <a:t>الاقتراحات الواردة على إجراءات الموارد البشرية المتوفرة ضمن نظام الخدمة الذاتية</a:t>
            </a:r>
            <a:endParaRPr lang="ar-AE" sz="44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091123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08817" y="182617"/>
            <a:ext cx="6430315" cy="731783"/>
          </a:xfrm>
        </p:spPr>
        <p:txBody>
          <a:bodyPr>
            <a:noAutofit/>
          </a:bodyPr>
          <a:lstStyle/>
          <a:p>
            <a:pPr algn="ctr"/>
            <a:r>
              <a:rPr lang="ar-AE" sz="2800" dirty="0" smtClean="0">
                <a:latin typeface="Sakkal Majalla" panose="02000000000000000000" pitchFamily="2" charset="-78"/>
                <a:cs typeface="Sakkal Majalla" panose="02000000000000000000" pitchFamily="2" charset="-78"/>
              </a:rPr>
              <a:t>الاقتراحات الواردة على </a:t>
            </a:r>
            <a:r>
              <a:rPr lang="ar-AE" sz="2800" dirty="0">
                <a:latin typeface="Sakkal Majalla" panose="02000000000000000000" pitchFamily="2" charset="-78"/>
                <a:cs typeface="Sakkal Majalla" panose="02000000000000000000" pitchFamily="2" charset="-78"/>
              </a:rPr>
              <a:t>إجراءات الموارد البشرية المتوفرة ضمن نظام الخدمة </a:t>
            </a:r>
            <a:r>
              <a:rPr lang="ar-AE" sz="2800" dirty="0" smtClean="0">
                <a:latin typeface="Sakkal Majalla" panose="02000000000000000000" pitchFamily="2" charset="-78"/>
                <a:cs typeface="Sakkal Majalla" panose="02000000000000000000" pitchFamily="2" charset="-78"/>
              </a:rPr>
              <a:t>الذاتية</a:t>
            </a:r>
            <a:endParaRPr lang="en-US" sz="2800" dirty="0">
              <a:latin typeface="Sakkal Majalla" panose="02000000000000000000" pitchFamily="2" charset="-78"/>
              <a:cs typeface="Sakkal Majalla" panose="02000000000000000000" pitchFamily="2" charset="-78"/>
            </a:endParaRPr>
          </a:p>
        </p:txBody>
      </p:sp>
      <p:sp>
        <p:nvSpPr>
          <p:cNvPr id="3" name="Rectangle 2"/>
          <p:cNvSpPr/>
          <p:nvPr/>
        </p:nvSpPr>
        <p:spPr>
          <a:xfrm>
            <a:off x="152400" y="1676400"/>
            <a:ext cx="11742832" cy="4154984"/>
          </a:xfrm>
          <a:prstGeom prst="rect">
            <a:avLst/>
          </a:prstGeom>
        </p:spPr>
        <p:txBody>
          <a:bodyPr wrap="square">
            <a:spAutoFit/>
          </a:bodyPr>
          <a:lstStyle/>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اجراءات تعديل في نظام الترقية كل أربع سنوات بالنسبة للوزارة اتوماتيك فالنظام لكل موظف مواظب مثل دوائر الحكومية </a:t>
            </a:r>
            <a:r>
              <a:rPr lang="ar-AE" sz="1600" b="1" dirty="0" smtClean="0">
                <a:latin typeface="Sakkal Majalla" panose="02000000000000000000" pitchFamily="2" charset="-78"/>
                <a:cs typeface="Sakkal Majalla" panose="02000000000000000000" pitchFamily="2" charset="-78"/>
              </a:rPr>
              <a:t>و زيادة </a:t>
            </a:r>
            <a:r>
              <a:rPr lang="ar-AE" sz="1600" b="1" dirty="0">
                <a:latin typeface="Sakkal Majalla" panose="02000000000000000000" pitchFamily="2" charset="-78"/>
                <a:cs typeface="Sakkal Majalla" panose="02000000000000000000" pitchFamily="2" charset="-78"/>
              </a:rPr>
              <a:t>العلاقة الدورية للموظف </a:t>
            </a:r>
            <a:r>
              <a:rPr lang="ar-AE" sz="1600" b="1" dirty="0" smtClean="0">
                <a:latin typeface="Sakkal Majalla" panose="02000000000000000000" pitchFamily="2" charset="-78"/>
                <a:cs typeface="Sakkal Majalla" panose="02000000000000000000" pitchFamily="2" charset="-78"/>
              </a:rPr>
              <a:t>و تعديل </a:t>
            </a:r>
            <a:r>
              <a:rPr lang="ar-AE" sz="1600" b="1" dirty="0">
                <a:latin typeface="Sakkal Majalla" panose="02000000000000000000" pitchFamily="2" charset="-78"/>
                <a:cs typeface="Sakkal Majalla" panose="02000000000000000000" pitchFamily="2" charset="-78"/>
              </a:rPr>
              <a:t>الاجازات السنوية للموظف</a:t>
            </a:r>
          </a:p>
          <a:p>
            <a:pPr marL="285750" indent="-285750" algn="r" rtl="1">
              <a:lnSpc>
                <a:spcPct val="150000"/>
              </a:lnSpc>
              <a:buFont typeface="Wingdings" panose="05000000000000000000" pitchFamily="2" charset="2"/>
              <a:buChar char="v"/>
            </a:pPr>
            <a:r>
              <a:rPr lang="ar-AE" sz="1600" b="1" dirty="0" smtClean="0">
                <a:latin typeface="Sakkal Majalla" panose="02000000000000000000" pitchFamily="2" charset="-78"/>
                <a:cs typeface="Sakkal Majalla" panose="02000000000000000000" pitchFamily="2" charset="-78"/>
              </a:rPr>
              <a:t>يجب </a:t>
            </a:r>
            <a:r>
              <a:rPr lang="ar-AE" sz="1600" b="1" dirty="0">
                <a:latin typeface="Sakkal Majalla" panose="02000000000000000000" pitchFamily="2" charset="-78"/>
                <a:cs typeface="Sakkal Majalla" panose="02000000000000000000" pitchFamily="2" charset="-78"/>
              </a:rPr>
              <a:t>أن يكون هناك ربط مباشر بين البصمة الموجودة في وزارة التربية بنظام الموارد البشرية بخصوص الحضور والغياب حتى لا يكون هناك أي لبس وشكرا كثيرا على الجهود </a:t>
            </a:r>
            <a:r>
              <a:rPr lang="ar-AE" sz="1600" b="1" dirty="0" smtClean="0">
                <a:latin typeface="Sakkal Majalla" panose="02000000000000000000" pitchFamily="2" charset="-78"/>
                <a:cs typeface="Sakkal Majalla" panose="02000000000000000000" pitchFamily="2" charset="-78"/>
              </a:rPr>
              <a:t>المبذولة</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يرجى اعادة وتحديث النظام في هيئة الموارد البشرية بما يتلاءم مع كافة الموظفين وعدم التفريق بين مواطن و وافد وخاصة في موضوع مرافقة المريض خارج </a:t>
            </a:r>
            <a:r>
              <a:rPr lang="ar-AE" sz="1600" b="1" dirty="0" smtClean="0">
                <a:latin typeface="Sakkal Majalla" panose="02000000000000000000" pitchFamily="2" charset="-78"/>
                <a:cs typeface="Sakkal Majalla" panose="02000000000000000000" pitchFamily="2" charset="-78"/>
              </a:rPr>
              <a:t>الدولة</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اقترح طلب بدلات و علاوات التي يستحقها الموظف عبر الخدمة الذاتية مثل تجديد مسكن و تجديد العقد و تفعيل الاستقالة </a:t>
            </a:r>
            <a:r>
              <a:rPr lang="ar-AE" sz="1600" b="1" dirty="0" smtClean="0">
                <a:latin typeface="Sakkal Majalla" panose="02000000000000000000" pitchFamily="2" charset="-78"/>
                <a:cs typeface="Sakkal Majalla" panose="02000000000000000000" pitchFamily="2" charset="-78"/>
              </a:rPr>
              <a:t>الالكترونية</a:t>
            </a:r>
          </a:p>
          <a:p>
            <a:pPr marL="285750" indent="-285750" algn="r" rtl="1">
              <a:lnSpc>
                <a:spcPct val="150000"/>
              </a:lnSpc>
              <a:buFont typeface="Wingdings" panose="05000000000000000000" pitchFamily="2" charset="2"/>
              <a:buChar char="v"/>
            </a:pPr>
            <a:r>
              <a:rPr lang="ar-AE" sz="1600" b="1" dirty="0" smtClean="0">
                <a:latin typeface="Sakkal Majalla" panose="02000000000000000000" pitchFamily="2" charset="-78"/>
                <a:cs typeface="Sakkal Majalla" panose="02000000000000000000" pitchFamily="2" charset="-78"/>
              </a:rPr>
              <a:t>نرجو </a:t>
            </a:r>
            <a:r>
              <a:rPr lang="ar-AE" sz="1600" b="1" dirty="0">
                <a:latin typeface="Sakkal Majalla" panose="02000000000000000000" pitchFamily="2" charset="-78"/>
                <a:cs typeface="Sakkal Majalla" panose="02000000000000000000" pitchFamily="2" charset="-78"/>
              </a:rPr>
              <a:t>أن يتم تسهيل الخدمة الذاتية على سبيل المثال اتمام اجراءات الموافقة على اجازات الموظفين عن طريق التطبيق الذكي </a:t>
            </a:r>
            <a:r>
              <a:rPr lang="ar-AE" sz="1600" b="1" dirty="0" smtClean="0">
                <a:latin typeface="Sakkal Majalla" panose="02000000000000000000" pitchFamily="2" charset="-78"/>
                <a:cs typeface="Sakkal Majalla" panose="02000000000000000000" pitchFamily="2" charset="-78"/>
              </a:rPr>
              <a:t>صعبة</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غير واضح كيفية التواصل مع الموارد البشرية وعدم المصداقية في </a:t>
            </a:r>
            <a:r>
              <a:rPr lang="ar-AE" sz="1600" b="1" dirty="0" smtClean="0">
                <a:latin typeface="Sakkal Majalla" panose="02000000000000000000" pitchFamily="2" charset="-78"/>
                <a:cs typeface="Sakkal Majalla" panose="02000000000000000000" pitchFamily="2" charset="-78"/>
              </a:rPr>
              <a:t>تقييم الأداء</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دعم النظام لنتمكن من استخدامه اذا اضطررنا ونحن خارج والدولة </a:t>
            </a:r>
            <a:endParaRPr lang="ar-AE" sz="1600" b="1" dirty="0" smtClean="0">
              <a:latin typeface="Sakkal Majalla" panose="02000000000000000000" pitchFamily="2" charset="-78"/>
              <a:cs typeface="Sakkal Majalla" panose="02000000000000000000" pitchFamily="2" charset="-78"/>
            </a:endParaRP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التطبيق لا يعمل في اغلب الأوقات وبالتالي لا يمكن الاستفادة </a:t>
            </a:r>
            <a:r>
              <a:rPr lang="ar-AE" sz="1600" b="1" dirty="0" smtClean="0">
                <a:latin typeface="Sakkal Majalla" panose="02000000000000000000" pitchFamily="2" charset="-78"/>
                <a:cs typeface="Sakkal Majalla" panose="02000000000000000000" pitchFamily="2" charset="-78"/>
              </a:rPr>
              <a:t>منه</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لو كان هناك رقم واضح للتواصل هاتفيا</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تعديل نظام الوقت اثناء تنزيل </a:t>
            </a:r>
            <a:r>
              <a:rPr lang="ar-AE" sz="1600" b="1" dirty="0" smtClean="0">
                <a:latin typeface="Sakkal Majalla" panose="02000000000000000000" pitchFamily="2" charset="-78"/>
                <a:cs typeface="Sakkal Majalla" panose="02000000000000000000" pitchFamily="2" charset="-78"/>
              </a:rPr>
              <a:t>الوثائق</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المزيد من الدقة والسرعة والخيارات </a:t>
            </a:r>
            <a:endParaRPr lang="ar-AE" sz="1600" b="1" dirty="0" smtClean="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3730494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219200"/>
            <a:ext cx="11506200" cy="4524315"/>
          </a:xfrm>
          <a:prstGeom prst="rect">
            <a:avLst/>
          </a:prstGeom>
        </p:spPr>
        <p:txBody>
          <a:bodyPr wrap="square">
            <a:spAutoFit/>
          </a:bodyPr>
          <a:lstStyle/>
          <a:p>
            <a:pPr marL="342900" indent="-34290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الاجازة المرضية </a:t>
            </a:r>
            <a:r>
              <a:rPr lang="ar-AE" sz="1600" b="1" dirty="0" smtClean="0">
                <a:latin typeface="Sakkal Majalla" panose="02000000000000000000" pitchFamily="2" charset="-78"/>
                <a:cs typeface="Sakkal Majalla" panose="02000000000000000000" pitchFamily="2" charset="-78"/>
              </a:rPr>
              <a:t>المحالة </a:t>
            </a:r>
            <a:r>
              <a:rPr lang="ar-AE" sz="1600" b="1" dirty="0">
                <a:latin typeface="Sakkal Majalla" panose="02000000000000000000" pitchFamily="2" charset="-78"/>
                <a:cs typeface="Sakkal Majalla" panose="02000000000000000000" pitchFamily="2" charset="-78"/>
              </a:rPr>
              <a:t>الى اللجنة الطبية لابد من وجودها ضمن الاجازات </a:t>
            </a:r>
            <a:r>
              <a:rPr lang="ar-AE" sz="1600" b="1" dirty="0" smtClean="0">
                <a:latin typeface="Sakkal Majalla" panose="02000000000000000000" pitchFamily="2" charset="-78"/>
                <a:cs typeface="Sakkal Majalla" panose="02000000000000000000" pitchFamily="2" charset="-78"/>
              </a:rPr>
              <a:t>النموذج الالكتروني مصدق </a:t>
            </a:r>
            <a:r>
              <a:rPr lang="ar-AE" sz="1600" b="1" dirty="0">
                <a:latin typeface="Sakkal Majalla" panose="02000000000000000000" pitchFamily="2" charset="-78"/>
                <a:cs typeface="Sakkal Majalla" panose="02000000000000000000" pitchFamily="2" charset="-78"/>
              </a:rPr>
              <a:t>من قبل الوزارة وتحال الكترونيا للجهة المعنية بقبول </a:t>
            </a:r>
            <a:r>
              <a:rPr lang="ar-AE" sz="1600" b="1" dirty="0" smtClean="0">
                <a:latin typeface="Sakkal Majalla" panose="02000000000000000000" pitchFamily="2" charset="-78"/>
                <a:cs typeface="Sakkal Majalla" panose="02000000000000000000" pitchFamily="2" charset="-78"/>
              </a:rPr>
              <a:t>الاجازات</a:t>
            </a:r>
          </a:p>
          <a:p>
            <a:pPr marL="342900" indent="-342900" algn="r" rtl="1">
              <a:lnSpc>
                <a:spcPct val="150000"/>
              </a:lnSpc>
              <a:buFont typeface="Wingdings" panose="05000000000000000000" pitchFamily="2" charset="2"/>
              <a:buChar char="v"/>
            </a:pPr>
            <a:r>
              <a:rPr lang="ar-AE" sz="1600" b="1" dirty="0" smtClean="0">
                <a:latin typeface="Sakkal Majalla" panose="02000000000000000000" pitchFamily="2" charset="-78"/>
                <a:cs typeface="Sakkal Majalla" panose="02000000000000000000" pitchFamily="2" charset="-78"/>
              </a:rPr>
              <a:t>إجراءات </a:t>
            </a:r>
            <a:r>
              <a:rPr lang="ar-AE" sz="1600" b="1" dirty="0">
                <a:latin typeface="Sakkal Majalla" panose="02000000000000000000" pitchFamily="2" charset="-78"/>
                <a:cs typeface="Sakkal Majalla" panose="02000000000000000000" pitchFamily="2" charset="-78"/>
              </a:rPr>
              <a:t>تحتاج لذكاء صناعي أكثر أو خدمات سلسلة أكثر من الممكن تصاميم أسهل ووصول سريع بدون الانتقال لأكثر من صفحة أو ثلاثة في نفس </a:t>
            </a:r>
            <a:r>
              <a:rPr lang="ar-AE" sz="1600" b="1" dirty="0" smtClean="0">
                <a:latin typeface="Sakkal Majalla" panose="02000000000000000000" pitchFamily="2" charset="-78"/>
                <a:cs typeface="Sakkal Majalla" panose="02000000000000000000" pitchFamily="2" charset="-78"/>
              </a:rPr>
              <a:t>العملية</a:t>
            </a:r>
          </a:p>
          <a:p>
            <a:pPr marL="342900" indent="-34290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بالنسبة لاذن الخروج الشخصي يرجي توفير معلومات عن الموظف كم استخدم من الوقت المحدد وباقي كم للاستخدام</a:t>
            </a:r>
          </a:p>
          <a:p>
            <a:pPr marL="342900" indent="-34290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بعض الخدمات لا تعمل يرجى التركيز عليها كطلب شهادة لمن يهمه الامر</a:t>
            </a:r>
          </a:p>
          <a:p>
            <a:pPr marL="342900" indent="-34290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مناسبة وتسهل على المتعاملين إنجاز معاملاتهم بوقت أسرع وجهد </a:t>
            </a:r>
            <a:r>
              <a:rPr lang="ar-AE" sz="1600" b="1" dirty="0" smtClean="0">
                <a:latin typeface="Sakkal Majalla" panose="02000000000000000000" pitchFamily="2" charset="-78"/>
                <a:cs typeface="Sakkal Majalla" panose="02000000000000000000" pitchFamily="2" charset="-78"/>
              </a:rPr>
              <a:t>أقل</a:t>
            </a:r>
          </a:p>
          <a:p>
            <a:pPr marL="342900" indent="-34290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عند تحديث النظام التواصل بالاتصال الهاتفي أو الرسائل </a:t>
            </a:r>
            <a:r>
              <a:rPr lang="ar-AE" sz="1600" b="1" dirty="0" smtClean="0">
                <a:latin typeface="Sakkal Majalla" panose="02000000000000000000" pitchFamily="2" charset="-78"/>
                <a:cs typeface="Sakkal Majalla" panose="02000000000000000000" pitchFamily="2" charset="-78"/>
              </a:rPr>
              <a:t>للعلم</a:t>
            </a:r>
            <a:endParaRPr lang="ar-AE" sz="1600" b="1" dirty="0">
              <a:latin typeface="Sakkal Majalla" panose="02000000000000000000" pitchFamily="2" charset="-78"/>
              <a:cs typeface="Sakkal Majalla" panose="02000000000000000000" pitchFamily="2" charset="-78"/>
            </a:endParaRPr>
          </a:p>
          <a:p>
            <a:pPr marL="342900" indent="-34290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في بعض الحالات، لا يوجد صلاحية لحذف الاجراء بعد تنفيذه</a:t>
            </a:r>
          </a:p>
          <a:p>
            <a:pPr marL="342900" indent="-34290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الوصول للهدف المطلوب الموظف بأجراء بسيط </a:t>
            </a:r>
            <a:r>
              <a:rPr lang="ar-AE" sz="1600" b="1" dirty="0" smtClean="0">
                <a:latin typeface="Sakkal Majalla" panose="02000000000000000000" pitchFamily="2" charset="-78"/>
                <a:cs typeface="Sakkal Majalla" panose="02000000000000000000" pitchFamily="2" charset="-78"/>
              </a:rPr>
              <a:t>وواضح و مختصر</a:t>
            </a:r>
            <a:endParaRPr lang="ar-AE" sz="1600" b="1" dirty="0">
              <a:latin typeface="Sakkal Majalla" panose="02000000000000000000" pitchFamily="2" charset="-78"/>
              <a:cs typeface="Sakkal Majalla" panose="02000000000000000000" pitchFamily="2" charset="-78"/>
            </a:endParaRPr>
          </a:p>
          <a:p>
            <a:pPr marL="342900" indent="-34290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اقترح ان تكون الإجراءات بشكل </a:t>
            </a:r>
            <a:r>
              <a:rPr lang="ar-AE" sz="1600" b="1" dirty="0" smtClean="0">
                <a:latin typeface="Sakkal Majalla" panose="02000000000000000000" pitchFamily="2" charset="-78"/>
                <a:cs typeface="Sakkal Majalla" panose="02000000000000000000" pitchFamily="2" charset="-78"/>
              </a:rPr>
              <a:t>أسرع</a:t>
            </a:r>
          </a:p>
          <a:p>
            <a:pPr marL="342900" indent="-34290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زيادة عدد الخيارات </a:t>
            </a:r>
            <a:r>
              <a:rPr lang="ar-AE" sz="1600" b="1" dirty="0" smtClean="0">
                <a:latin typeface="Sakkal Majalla" panose="02000000000000000000" pitchFamily="2" charset="-78"/>
                <a:cs typeface="Sakkal Majalla" panose="02000000000000000000" pitchFamily="2" charset="-78"/>
              </a:rPr>
              <a:t>المطروحة</a:t>
            </a:r>
          </a:p>
          <a:p>
            <a:pPr marL="342900" indent="-342900" algn="r" rtl="1">
              <a:lnSpc>
                <a:spcPct val="150000"/>
              </a:lnSpc>
              <a:buFont typeface="Wingdings" panose="05000000000000000000" pitchFamily="2" charset="2"/>
              <a:buChar char="v"/>
            </a:pPr>
            <a:r>
              <a:rPr lang="ar-AE" sz="1600" b="1" dirty="0" smtClean="0">
                <a:latin typeface="Sakkal Majalla" panose="02000000000000000000" pitchFamily="2" charset="-78"/>
                <a:cs typeface="Sakkal Majalla" panose="02000000000000000000" pitchFamily="2" charset="-78"/>
              </a:rPr>
              <a:t>تعمل </a:t>
            </a:r>
            <a:r>
              <a:rPr lang="ar-AE" sz="1600" b="1" dirty="0">
                <a:latin typeface="Sakkal Majalla" panose="02000000000000000000" pitchFamily="2" charset="-78"/>
                <a:cs typeface="Sakkal Majalla" panose="02000000000000000000" pitchFamily="2" charset="-78"/>
              </a:rPr>
              <a:t>بشمل </a:t>
            </a:r>
            <a:r>
              <a:rPr lang="ar-AE" sz="1600" b="1" dirty="0" smtClean="0">
                <a:latin typeface="Sakkal Majalla" panose="02000000000000000000" pitchFamily="2" charset="-78"/>
                <a:cs typeface="Sakkal Majalla" panose="02000000000000000000" pitchFamily="2" charset="-78"/>
              </a:rPr>
              <a:t>متميز</a:t>
            </a:r>
          </a:p>
          <a:p>
            <a:pPr marL="342900" indent="-342900" algn="r" rtl="1">
              <a:lnSpc>
                <a:spcPct val="150000"/>
              </a:lnSpc>
              <a:buFont typeface="Wingdings" panose="05000000000000000000" pitchFamily="2" charset="2"/>
              <a:buChar char="v"/>
            </a:pPr>
            <a:r>
              <a:rPr lang="ar-AE" sz="1600" b="1" dirty="0" smtClean="0">
                <a:latin typeface="Sakkal Majalla" panose="02000000000000000000" pitchFamily="2" charset="-78"/>
                <a:cs typeface="Sakkal Majalla" panose="02000000000000000000" pitchFamily="2" charset="-78"/>
              </a:rPr>
              <a:t>تحسين الخدمات</a:t>
            </a:r>
            <a:endParaRPr lang="ar-AE" sz="1600" b="1" dirty="0">
              <a:latin typeface="Sakkal Majalla" panose="02000000000000000000" pitchFamily="2" charset="-78"/>
              <a:cs typeface="Sakkal Majalla" panose="02000000000000000000" pitchFamily="2" charset="-78"/>
            </a:endParaRPr>
          </a:p>
        </p:txBody>
      </p:sp>
      <p:sp>
        <p:nvSpPr>
          <p:cNvPr id="4" name="Title 1"/>
          <p:cNvSpPr>
            <a:spLocks noGrp="1"/>
          </p:cNvSpPr>
          <p:nvPr>
            <p:ph type="ctrTitle"/>
          </p:nvPr>
        </p:nvSpPr>
        <p:spPr>
          <a:xfrm>
            <a:off x="4800600" y="228600"/>
            <a:ext cx="6430315" cy="731783"/>
          </a:xfrm>
        </p:spPr>
        <p:txBody>
          <a:bodyPr>
            <a:noAutofit/>
          </a:bodyPr>
          <a:lstStyle/>
          <a:p>
            <a:pPr algn="ctr"/>
            <a:r>
              <a:rPr lang="ar-AE" sz="2800" dirty="0" smtClean="0">
                <a:latin typeface="Sakkal Majalla" panose="02000000000000000000" pitchFamily="2" charset="-78"/>
                <a:cs typeface="Sakkal Majalla" panose="02000000000000000000" pitchFamily="2" charset="-78"/>
              </a:rPr>
              <a:t>الاقتراحات الواردة على </a:t>
            </a:r>
            <a:r>
              <a:rPr lang="ar-AE" sz="2800" dirty="0">
                <a:latin typeface="Sakkal Majalla" panose="02000000000000000000" pitchFamily="2" charset="-78"/>
                <a:cs typeface="Sakkal Majalla" panose="02000000000000000000" pitchFamily="2" charset="-78"/>
              </a:rPr>
              <a:t>إجراءات الموارد البشرية المتوفرة ضمن نظام الخدمة </a:t>
            </a:r>
            <a:r>
              <a:rPr lang="ar-AE" sz="2800" dirty="0" smtClean="0">
                <a:latin typeface="Sakkal Majalla" panose="02000000000000000000" pitchFamily="2" charset="-78"/>
                <a:cs typeface="Sakkal Majalla" panose="02000000000000000000" pitchFamily="2" charset="-78"/>
              </a:rPr>
              <a:t>الذاتية</a:t>
            </a:r>
            <a:endParaRPr lang="en-US" sz="28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1246371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295400"/>
            <a:ext cx="11506200" cy="4739759"/>
          </a:xfrm>
          <a:prstGeom prst="rect">
            <a:avLst/>
          </a:prstGeom>
        </p:spPr>
        <p:txBody>
          <a:bodyPr wrap="square">
            <a:spAutoFit/>
          </a:bodyPr>
          <a:lstStyle/>
          <a:p>
            <a:pPr marL="342900" indent="-34290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 الملاحظات على برنامج بياناتي في الهواتف المحاولة وليس الموقع الرسمي ) يجب ان تكون الإجراءات واضحة ، ان يكون البرنامج فقط لإجراءات الموظف وليس اخبار عن الوزارة او معلومات عن الموارد البشرية فهي تأتينا بشكل دوري على البريد </a:t>
            </a:r>
            <a:r>
              <a:rPr lang="ar-AE" sz="1600" b="1" dirty="0" smtClean="0">
                <a:latin typeface="Sakkal Majalla" panose="02000000000000000000" pitchFamily="2" charset="-78"/>
                <a:cs typeface="Sakkal Majalla" panose="02000000000000000000" pitchFamily="2" charset="-78"/>
              </a:rPr>
              <a:t>الالكتروني</a:t>
            </a:r>
          </a:p>
          <a:p>
            <a:pPr marL="342900" indent="-342900" algn="r" rtl="1">
              <a:lnSpc>
                <a:spcPct val="150000"/>
              </a:lnSpc>
              <a:buFont typeface="Wingdings" panose="05000000000000000000" pitchFamily="2" charset="2"/>
              <a:buChar char="v"/>
            </a:pPr>
            <a:r>
              <a:rPr lang="ar-AE" sz="1600" b="1" dirty="0" smtClean="0">
                <a:latin typeface="Sakkal Majalla" panose="02000000000000000000" pitchFamily="2" charset="-78"/>
                <a:cs typeface="Sakkal Majalla" panose="02000000000000000000" pitchFamily="2" charset="-78"/>
              </a:rPr>
              <a:t>ممتازة </a:t>
            </a:r>
            <a:r>
              <a:rPr lang="ar-AE" sz="1600" b="1" dirty="0">
                <a:latin typeface="Sakkal Majalla" panose="02000000000000000000" pitchFamily="2" charset="-78"/>
                <a:cs typeface="Sakkal Majalla" panose="02000000000000000000" pitchFamily="2" charset="-78"/>
              </a:rPr>
              <a:t>مع الاضافات والتحديث المستمر ولكن لماذا لا يتم توفير نظام تنبيه للموظفين عند حدوث مخالفه كالتأخير أو الغياب بعد فترة سماح مناسبة ومن ثم تطبيق </a:t>
            </a:r>
            <a:r>
              <a:rPr lang="ar-AE" sz="1600" b="1" dirty="0" err="1">
                <a:latin typeface="Sakkal Majalla" panose="02000000000000000000" pitchFamily="2" charset="-78"/>
                <a:cs typeface="Sakkal Majalla" panose="02000000000000000000" pitchFamily="2" charset="-78"/>
              </a:rPr>
              <a:t>الجزاءات</a:t>
            </a:r>
            <a:r>
              <a:rPr lang="ar-AE" sz="1600" b="1" dirty="0">
                <a:latin typeface="Sakkal Majalla" panose="02000000000000000000" pitchFamily="2" charset="-78"/>
                <a:cs typeface="Sakkal Majalla" panose="02000000000000000000" pitchFamily="2" charset="-78"/>
              </a:rPr>
              <a:t> وارسالها للموظفين عبر الخدمة </a:t>
            </a:r>
            <a:r>
              <a:rPr lang="ar-AE" sz="1600" b="1" dirty="0" smtClean="0">
                <a:latin typeface="Sakkal Majalla" panose="02000000000000000000" pitchFamily="2" charset="-78"/>
                <a:cs typeface="Sakkal Majalla" panose="02000000000000000000" pitchFamily="2" charset="-78"/>
              </a:rPr>
              <a:t>الذاتية</a:t>
            </a:r>
          </a:p>
          <a:p>
            <a:pPr marL="342900" indent="-342900" algn="r" rtl="1">
              <a:lnSpc>
                <a:spcPct val="150000"/>
              </a:lnSpc>
              <a:buFont typeface="Wingdings" panose="05000000000000000000" pitchFamily="2" charset="2"/>
              <a:buChar char="v"/>
            </a:pPr>
            <a:r>
              <a:rPr lang="ar-AE" sz="1600" b="1" dirty="0" smtClean="0">
                <a:latin typeface="Sakkal Majalla" panose="02000000000000000000" pitchFamily="2" charset="-78"/>
                <a:cs typeface="Sakkal Majalla" panose="02000000000000000000" pitchFamily="2" charset="-78"/>
              </a:rPr>
              <a:t>تعديل </a:t>
            </a:r>
            <a:r>
              <a:rPr lang="ar-AE" sz="1600" b="1" dirty="0">
                <a:latin typeface="Sakkal Majalla" panose="02000000000000000000" pitchFamily="2" charset="-78"/>
                <a:cs typeface="Sakkal Majalla" panose="02000000000000000000" pitchFamily="2" charset="-78"/>
              </a:rPr>
              <a:t>بعض المسميات في الإجراءات على سبيل المثال إذن خروج </a:t>
            </a:r>
            <a:r>
              <a:rPr lang="ar-AE" sz="1600" b="1" dirty="0" smtClean="0">
                <a:latin typeface="Sakkal Majalla" panose="02000000000000000000" pitchFamily="2" charset="-78"/>
                <a:cs typeface="Sakkal Majalla" panose="02000000000000000000" pitchFamily="2" charset="-78"/>
              </a:rPr>
              <a:t>الذي يندرج </a:t>
            </a:r>
            <a:r>
              <a:rPr lang="ar-AE" sz="1600" b="1" dirty="0">
                <a:latin typeface="Sakkal Majalla" panose="02000000000000000000" pitchFamily="2" charset="-78"/>
                <a:cs typeface="Sakkal Majalla" panose="02000000000000000000" pitchFamily="2" charset="-78"/>
              </a:rPr>
              <a:t>تحت طلب إجازات ، </a:t>
            </a:r>
            <a:endParaRPr lang="ar-AE" sz="1600" b="1" dirty="0" smtClean="0">
              <a:latin typeface="Sakkal Majalla" panose="02000000000000000000" pitchFamily="2" charset="-78"/>
              <a:cs typeface="Sakkal Majalla" panose="02000000000000000000" pitchFamily="2" charset="-78"/>
            </a:endParaRPr>
          </a:p>
          <a:p>
            <a:pPr marL="342900" indent="-342900" algn="r" rtl="1">
              <a:lnSpc>
                <a:spcPct val="150000"/>
              </a:lnSpc>
              <a:buFont typeface="Wingdings" panose="05000000000000000000" pitchFamily="2" charset="2"/>
              <a:buChar char="v"/>
            </a:pPr>
            <a:r>
              <a:rPr lang="ar-AE" sz="1600" b="1" dirty="0" smtClean="0">
                <a:latin typeface="Sakkal Majalla" panose="02000000000000000000" pitchFamily="2" charset="-78"/>
                <a:cs typeface="Sakkal Majalla" panose="02000000000000000000" pitchFamily="2" charset="-78"/>
              </a:rPr>
              <a:t>إضافة </a:t>
            </a:r>
            <a:r>
              <a:rPr lang="ar-AE" sz="1600" b="1" dirty="0">
                <a:latin typeface="Sakkal Majalla" panose="02000000000000000000" pitchFamily="2" charset="-78"/>
                <a:cs typeface="Sakkal Majalla" panose="02000000000000000000" pitchFamily="2" charset="-78"/>
              </a:rPr>
              <a:t>خيارات أكثر لطلب شهادة لمن يهمه الأمر (اسم مكان العمل - منح سكن حكومي - صرف العلاوات الدراسية وعلاوات الأبناء)</a:t>
            </a:r>
          </a:p>
          <a:p>
            <a:pPr marL="342900" indent="-34290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تسريع طلب الحصول على شهادة لمن يهمه الأمر في النظام بحيث لا يستغرق دقائق لوصوله من بعد </a:t>
            </a:r>
            <a:r>
              <a:rPr lang="ar-AE" sz="1600" b="1" dirty="0" smtClean="0">
                <a:latin typeface="Sakkal Majalla" panose="02000000000000000000" pitchFamily="2" charset="-78"/>
                <a:cs typeface="Sakkal Majalla" panose="02000000000000000000" pitchFamily="2" charset="-78"/>
              </a:rPr>
              <a:t>الطلب</a:t>
            </a:r>
          </a:p>
          <a:p>
            <a:pPr marL="342900" indent="-34290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تحسين مهارات فريق العمل وتوطين الفريق والاسناد للفريق بأهمية الرد وعدم اغلاق</a:t>
            </a:r>
            <a:r>
              <a:rPr lang="en-US" sz="1600" b="1" dirty="0">
                <a:latin typeface="Sakkal Majalla" panose="02000000000000000000" pitchFamily="2" charset="-78"/>
                <a:cs typeface="Sakkal Majalla" panose="02000000000000000000" pitchFamily="2" charset="-78"/>
              </a:rPr>
              <a:t>”</a:t>
            </a:r>
            <a:r>
              <a:rPr lang="ar-AE" sz="1600" b="1" dirty="0">
                <a:latin typeface="Sakkal Majalla" panose="02000000000000000000" pitchFamily="2" charset="-78"/>
                <a:cs typeface="Sakkal Majalla" panose="02000000000000000000" pitchFamily="2" charset="-78"/>
              </a:rPr>
              <a:t> التيكيت</a:t>
            </a:r>
            <a:r>
              <a:rPr lang="en-US" sz="1600" b="1" dirty="0" smtClean="0">
                <a:latin typeface="Sakkal Majalla" panose="02000000000000000000" pitchFamily="2" charset="-78"/>
                <a:cs typeface="Sakkal Majalla" panose="02000000000000000000" pitchFamily="2" charset="-78"/>
              </a:rPr>
              <a:t>”</a:t>
            </a:r>
            <a:endParaRPr lang="ar-AE" sz="1600" b="1" dirty="0">
              <a:latin typeface="Sakkal Majalla" panose="02000000000000000000" pitchFamily="2" charset="-78"/>
              <a:cs typeface="Sakkal Majalla" panose="02000000000000000000" pitchFamily="2" charset="-78"/>
            </a:endParaRPr>
          </a:p>
          <a:p>
            <a:pPr marL="342900" indent="-342900" algn="r" rtl="1">
              <a:lnSpc>
                <a:spcPct val="150000"/>
              </a:lnSpc>
              <a:buFont typeface="Wingdings" panose="05000000000000000000" pitchFamily="2" charset="2"/>
              <a:buChar char="v"/>
            </a:pPr>
            <a:r>
              <a:rPr lang="ar-AE" sz="1600" b="1" dirty="0" smtClean="0">
                <a:latin typeface="Sakkal Majalla" panose="02000000000000000000" pitchFamily="2" charset="-78"/>
                <a:cs typeface="Sakkal Majalla" panose="02000000000000000000" pitchFamily="2" charset="-78"/>
              </a:rPr>
              <a:t>تحديث </a:t>
            </a:r>
            <a:r>
              <a:rPr lang="ar-AE" sz="1600" b="1" dirty="0">
                <a:latin typeface="Sakkal Majalla" panose="02000000000000000000" pitchFamily="2" charset="-78"/>
                <a:cs typeface="Sakkal Majalla" panose="02000000000000000000" pitchFamily="2" charset="-78"/>
              </a:rPr>
              <a:t>النظام بشكل عام وتقليل عدد الصفحات الواجب دخولها لإجراء عملية </a:t>
            </a:r>
            <a:r>
              <a:rPr lang="ar-AE" sz="1600" b="1" dirty="0" smtClean="0">
                <a:latin typeface="Sakkal Majalla" panose="02000000000000000000" pitchFamily="2" charset="-78"/>
                <a:cs typeface="Sakkal Majalla" panose="02000000000000000000" pitchFamily="2" charset="-78"/>
              </a:rPr>
              <a:t>معينة</a:t>
            </a:r>
          </a:p>
          <a:p>
            <a:pPr marL="342900" indent="-34290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عدم سهولة تغيير رقم الهاتف المالي ( الرسائل النصية </a:t>
            </a:r>
            <a:r>
              <a:rPr lang="ar-AE" sz="1600" b="1" dirty="0" smtClean="0">
                <a:latin typeface="Sakkal Majalla" panose="02000000000000000000" pitchFamily="2" charset="-78"/>
                <a:cs typeface="Sakkal Majalla" panose="02000000000000000000" pitchFamily="2" charset="-78"/>
              </a:rPr>
              <a:t>)</a:t>
            </a:r>
          </a:p>
          <a:p>
            <a:pPr marL="342900" indent="-342900" algn="r" rtl="1">
              <a:lnSpc>
                <a:spcPct val="150000"/>
              </a:lnSpc>
              <a:buFont typeface="Wingdings" panose="05000000000000000000" pitchFamily="2" charset="2"/>
              <a:buChar char="v"/>
            </a:pPr>
            <a:r>
              <a:rPr lang="ar-AE" sz="1600" b="1" dirty="0" smtClean="0">
                <a:latin typeface="Sakkal Majalla" panose="02000000000000000000" pitchFamily="2" charset="-78"/>
                <a:cs typeface="Sakkal Majalla" panose="02000000000000000000" pitchFamily="2" charset="-78"/>
              </a:rPr>
              <a:t>أقترح </a:t>
            </a:r>
            <a:r>
              <a:rPr lang="ar-AE" sz="1600" b="1" dirty="0">
                <a:latin typeface="Sakkal Majalla" panose="02000000000000000000" pitchFamily="2" charset="-78"/>
                <a:cs typeface="Sakkal Majalla" panose="02000000000000000000" pitchFamily="2" charset="-78"/>
              </a:rPr>
              <a:t>تخصيص خيار لإذن </a:t>
            </a:r>
            <a:r>
              <a:rPr lang="ar-AE" sz="1600" b="1" dirty="0" smtClean="0">
                <a:latin typeface="Sakkal Majalla" panose="02000000000000000000" pitchFamily="2" charset="-78"/>
                <a:cs typeface="Sakkal Majalla" panose="02000000000000000000" pitchFamily="2" charset="-78"/>
              </a:rPr>
              <a:t>الخروج</a:t>
            </a:r>
          </a:p>
          <a:p>
            <a:pPr marL="342900" indent="-34290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تعزيز الوعي بالخدمات </a:t>
            </a:r>
            <a:r>
              <a:rPr lang="ar-AE" sz="1600" b="1" dirty="0" smtClean="0">
                <a:latin typeface="Sakkal Majalla" panose="02000000000000000000" pitchFamily="2" charset="-78"/>
                <a:cs typeface="Sakkal Majalla" panose="02000000000000000000" pitchFamily="2" charset="-78"/>
              </a:rPr>
              <a:t>المتوفرة</a:t>
            </a:r>
            <a:endParaRPr lang="ar-AE" sz="1600" b="1" dirty="0">
              <a:latin typeface="Sakkal Majalla" panose="02000000000000000000" pitchFamily="2" charset="-78"/>
              <a:cs typeface="Sakkal Majalla" panose="02000000000000000000" pitchFamily="2" charset="-78"/>
            </a:endParaRPr>
          </a:p>
          <a:p>
            <a:pPr marL="342900" indent="-342900" algn="r" rtl="1">
              <a:buFont typeface="Wingdings" panose="05000000000000000000" pitchFamily="2" charset="2"/>
              <a:buChar char="v"/>
            </a:pPr>
            <a:endParaRPr lang="ar-AE" sz="1400" b="1" dirty="0">
              <a:latin typeface="Sakkal Majalla" panose="02000000000000000000" pitchFamily="2" charset="-78"/>
              <a:cs typeface="Sakkal Majalla" panose="02000000000000000000" pitchFamily="2" charset="-78"/>
            </a:endParaRPr>
          </a:p>
        </p:txBody>
      </p:sp>
      <p:sp>
        <p:nvSpPr>
          <p:cNvPr id="4" name="Title 1"/>
          <p:cNvSpPr>
            <a:spLocks noGrp="1"/>
          </p:cNvSpPr>
          <p:nvPr>
            <p:ph type="ctrTitle"/>
          </p:nvPr>
        </p:nvSpPr>
        <p:spPr>
          <a:xfrm>
            <a:off x="4800600" y="228600"/>
            <a:ext cx="6430315" cy="731783"/>
          </a:xfrm>
        </p:spPr>
        <p:txBody>
          <a:bodyPr>
            <a:noAutofit/>
          </a:bodyPr>
          <a:lstStyle/>
          <a:p>
            <a:pPr algn="ctr"/>
            <a:r>
              <a:rPr lang="ar-AE" sz="2800" dirty="0" smtClean="0">
                <a:latin typeface="Sakkal Majalla" panose="02000000000000000000" pitchFamily="2" charset="-78"/>
                <a:cs typeface="Sakkal Majalla" panose="02000000000000000000" pitchFamily="2" charset="-78"/>
              </a:rPr>
              <a:t>الاقتراحات الواردة على </a:t>
            </a:r>
            <a:r>
              <a:rPr lang="ar-AE" sz="2800" dirty="0">
                <a:latin typeface="Sakkal Majalla" panose="02000000000000000000" pitchFamily="2" charset="-78"/>
                <a:cs typeface="Sakkal Majalla" panose="02000000000000000000" pitchFamily="2" charset="-78"/>
              </a:rPr>
              <a:t>إجراءات الموارد البشرية المتوفرة ضمن نظام الخدمة </a:t>
            </a:r>
            <a:r>
              <a:rPr lang="ar-AE" sz="2800" dirty="0" smtClean="0">
                <a:latin typeface="Sakkal Majalla" panose="02000000000000000000" pitchFamily="2" charset="-78"/>
                <a:cs typeface="Sakkal Majalla" panose="02000000000000000000" pitchFamily="2" charset="-78"/>
              </a:rPr>
              <a:t>الذاتية</a:t>
            </a:r>
            <a:endParaRPr lang="en-US" sz="28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575124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1447800"/>
            <a:ext cx="11430000" cy="4893647"/>
          </a:xfrm>
          <a:prstGeom prst="rect">
            <a:avLst/>
          </a:prstGeom>
        </p:spPr>
        <p:txBody>
          <a:bodyPr wrap="square">
            <a:spAutoFit/>
          </a:bodyPr>
          <a:lstStyle/>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حبذا إضافة فقرة تسمى أسئلة تهمك تضاف بها أسئلة تهم الموظف مثال هل أستطيع أخذ إجازة سنوية بعد إجازتي المرضية ، و غيرها من الأسئلة الشائعة التي تفيد الموظف وتسهم في وعي الموظف بحقوقه وواجباته .</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اقترح عدم وضع كل الخدمات في مكان واحد مما تسبب تشتت للموظف عند الدخول للحصول على خدمه معينه</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تخصيص وحدة فريق دعم نظام الخدمة الذاتية لوزارة التربية والتعليم لتحقيق الجودة في الخدمة  </a:t>
            </a:r>
            <a:r>
              <a:rPr lang="ar-AE" sz="1600" b="1" dirty="0" smtClean="0">
                <a:latin typeface="Sakkal Majalla" panose="02000000000000000000" pitchFamily="2" charset="-78"/>
                <a:cs typeface="Sakkal Majalla" panose="02000000000000000000" pitchFamily="2" charset="-78"/>
              </a:rPr>
              <a:t>و الرضا</a:t>
            </a:r>
            <a:endParaRPr lang="ar-AE" sz="1600" b="1" dirty="0">
              <a:latin typeface="Sakkal Majalla" panose="02000000000000000000" pitchFamily="2" charset="-78"/>
              <a:cs typeface="Sakkal Majalla" panose="02000000000000000000" pitchFamily="2" charset="-78"/>
            </a:endParaRP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اعادة تقييم الخدمة (من حيث تسلسل الخدمة ودمج والغاء بعض الاجراءات) وتبسيط اجراءات التطبيق</a:t>
            </a:r>
            <a:endParaRPr lang="en-US" sz="1600" b="1" dirty="0">
              <a:latin typeface="Sakkal Majalla" panose="02000000000000000000" pitchFamily="2" charset="-78"/>
              <a:cs typeface="Sakkal Majalla" panose="02000000000000000000" pitchFamily="2" charset="-78"/>
            </a:endParaRP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تسريع الاجراءات ومتابعتها من قبل الموظف المختص مع العميل (الموظفين في ديوان الوزارة والميدان)</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يرجى اضافة خاصية (الغاء إجازة - او تصريح خروج) التي يتم ادخالها عن طريق الخطأ</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التعديل على اذونات الامومة والاذونات الدراسية واضافة إجازة </a:t>
            </a:r>
            <a:r>
              <a:rPr lang="ar-AE" sz="1600" b="1" dirty="0" smtClean="0">
                <a:latin typeface="Sakkal Majalla" panose="02000000000000000000" pitchFamily="2" charset="-78"/>
                <a:cs typeface="Sakkal Majalla" panose="02000000000000000000" pitchFamily="2" charset="-78"/>
              </a:rPr>
              <a:t>مرافق مريض</a:t>
            </a:r>
          </a:p>
          <a:p>
            <a:pPr marL="285750" indent="-285750" algn="r" rtl="1">
              <a:lnSpc>
                <a:spcPct val="150000"/>
              </a:lnSpc>
              <a:buFont typeface="Wingdings" panose="05000000000000000000" pitchFamily="2" charset="2"/>
              <a:buChar char="v"/>
            </a:pPr>
            <a:r>
              <a:rPr lang="ar-AE" sz="1600" b="1" dirty="0" smtClean="0">
                <a:latin typeface="Sakkal Majalla" panose="02000000000000000000" pitchFamily="2" charset="-78"/>
                <a:cs typeface="Sakkal Majalla" panose="02000000000000000000" pitchFamily="2" charset="-78"/>
              </a:rPr>
              <a:t>التطبيق </a:t>
            </a:r>
            <a:r>
              <a:rPr lang="ar-AE" sz="1600" b="1" dirty="0">
                <a:latin typeface="Sakkal Majalla" panose="02000000000000000000" pitchFamily="2" charset="-78"/>
                <a:cs typeface="Sakkal Majalla" panose="02000000000000000000" pitchFamily="2" charset="-78"/>
              </a:rPr>
              <a:t>الذكي جيد جدا ولكن يحتاج الى تحسين في خدمات تقديم </a:t>
            </a:r>
            <a:r>
              <a:rPr lang="ar-AE" sz="1600" b="1" dirty="0" smtClean="0">
                <a:latin typeface="Sakkal Majalla" panose="02000000000000000000" pitchFamily="2" charset="-78"/>
                <a:cs typeface="Sakkal Majalla" panose="02000000000000000000" pitchFamily="2" charset="-78"/>
              </a:rPr>
              <a:t>اجازات</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ارجو تنبيه الرئيس المباشر لموافقة على الاجازات كل يوم</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يحتاج النظام الى تعديل بحيث يتم فتح الموقع </a:t>
            </a:r>
            <a:r>
              <a:rPr lang="ar-AE" sz="1600" b="1" dirty="0" smtClean="0">
                <a:latin typeface="Sakkal Majalla" panose="02000000000000000000" pitchFamily="2" charset="-78"/>
                <a:cs typeface="Sakkal Majalla" panose="02000000000000000000" pitchFamily="2" charset="-78"/>
              </a:rPr>
              <a:t>بسرعة</a:t>
            </a:r>
            <a:endParaRPr lang="ar-AE" sz="1600" b="1" dirty="0">
              <a:latin typeface="Sakkal Majalla" panose="02000000000000000000" pitchFamily="2" charset="-78"/>
              <a:cs typeface="Sakkal Majalla" panose="02000000000000000000" pitchFamily="2" charset="-78"/>
            </a:endParaRPr>
          </a:p>
          <a:p>
            <a:pPr marL="285750" indent="-285750" algn="r" rtl="1">
              <a:lnSpc>
                <a:spcPct val="150000"/>
              </a:lnSpc>
              <a:buFont typeface="Wingdings" panose="05000000000000000000" pitchFamily="2" charset="2"/>
              <a:buChar char="v"/>
            </a:pPr>
            <a:r>
              <a:rPr lang="ar-AE" sz="1600" b="1" dirty="0" smtClean="0">
                <a:latin typeface="Sakkal Majalla" panose="02000000000000000000" pitchFamily="2" charset="-78"/>
                <a:cs typeface="Sakkal Majalla" panose="02000000000000000000" pitchFamily="2" charset="-78"/>
              </a:rPr>
              <a:t>تسهيل </a:t>
            </a:r>
            <a:r>
              <a:rPr lang="ar-AE" sz="1600" b="1" dirty="0">
                <a:latin typeface="Sakkal Majalla" panose="02000000000000000000" pitchFamily="2" charset="-78"/>
                <a:cs typeface="Sakkal Majalla" panose="02000000000000000000" pitchFamily="2" charset="-78"/>
              </a:rPr>
              <a:t>الاجراءات</a:t>
            </a:r>
          </a:p>
          <a:p>
            <a:pPr algn="r" rtl="1">
              <a:lnSpc>
                <a:spcPct val="150000"/>
              </a:lnSpc>
            </a:pPr>
            <a:endParaRPr lang="en-US" sz="1600" b="1" dirty="0">
              <a:latin typeface="Sakkal Majalla" panose="02000000000000000000" pitchFamily="2" charset="-78"/>
              <a:cs typeface="Sakkal Majalla" panose="02000000000000000000" pitchFamily="2" charset="-78"/>
            </a:endParaRPr>
          </a:p>
        </p:txBody>
      </p:sp>
      <p:sp>
        <p:nvSpPr>
          <p:cNvPr id="4" name="Title 1"/>
          <p:cNvSpPr>
            <a:spLocks noGrp="1"/>
          </p:cNvSpPr>
          <p:nvPr>
            <p:ph type="ctrTitle"/>
          </p:nvPr>
        </p:nvSpPr>
        <p:spPr>
          <a:xfrm>
            <a:off x="4800600" y="228600"/>
            <a:ext cx="6430315" cy="731783"/>
          </a:xfrm>
        </p:spPr>
        <p:txBody>
          <a:bodyPr>
            <a:noAutofit/>
          </a:bodyPr>
          <a:lstStyle/>
          <a:p>
            <a:pPr algn="ctr"/>
            <a:r>
              <a:rPr lang="ar-AE" sz="2800" dirty="0" smtClean="0">
                <a:latin typeface="Sakkal Majalla" panose="02000000000000000000" pitchFamily="2" charset="-78"/>
                <a:cs typeface="Sakkal Majalla" panose="02000000000000000000" pitchFamily="2" charset="-78"/>
              </a:rPr>
              <a:t>الاقتراحات الواردة على </a:t>
            </a:r>
            <a:r>
              <a:rPr lang="ar-AE" sz="2800" dirty="0">
                <a:latin typeface="Sakkal Majalla" panose="02000000000000000000" pitchFamily="2" charset="-78"/>
                <a:cs typeface="Sakkal Majalla" panose="02000000000000000000" pitchFamily="2" charset="-78"/>
              </a:rPr>
              <a:t>إجراءات الموارد البشرية المتوفرة ضمن نظام الخدمة </a:t>
            </a:r>
            <a:r>
              <a:rPr lang="ar-AE" sz="2800" dirty="0" smtClean="0">
                <a:latin typeface="Sakkal Majalla" panose="02000000000000000000" pitchFamily="2" charset="-78"/>
                <a:cs typeface="Sakkal Majalla" panose="02000000000000000000" pitchFamily="2" charset="-78"/>
              </a:rPr>
              <a:t>الذاتية</a:t>
            </a:r>
            <a:endParaRPr lang="en-US" sz="28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335320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295400"/>
            <a:ext cx="11582400" cy="4893647"/>
          </a:xfrm>
          <a:prstGeom prst="rect">
            <a:avLst/>
          </a:prstGeom>
        </p:spPr>
        <p:txBody>
          <a:bodyPr wrap="square">
            <a:spAutoFit/>
          </a:bodyPr>
          <a:lstStyle/>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موظفي الموارد البشرية على غير دراية بتاتا بخصائص النظام وكيفية تحسينها ولمن يمكن توجيه التحديات لحلها أو إمكانية تحسين خصائص النظام وإنما ردهم هذا شغل الحكومة ليس كاملا دائما وعليكم تحمل المشاكل الفنية التي </a:t>
            </a:r>
            <a:r>
              <a:rPr lang="ar-AE" sz="1600" b="1" dirty="0" smtClean="0">
                <a:latin typeface="Sakkal Majalla" panose="02000000000000000000" pitchFamily="2" charset="-78"/>
                <a:cs typeface="Sakkal Majalla" panose="02000000000000000000" pitchFamily="2" charset="-78"/>
              </a:rPr>
              <a:t>تواجهكم</a:t>
            </a:r>
            <a:endParaRPr lang="ar-AE" sz="1600" b="1" dirty="0">
              <a:latin typeface="Sakkal Majalla" panose="02000000000000000000" pitchFamily="2" charset="-78"/>
              <a:cs typeface="Sakkal Majalla" panose="02000000000000000000" pitchFamily="2" charset="-78"/>
            </a:endParaRP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في حالة التقديم على </a:t>
            </a:r>
            <a:r>
              <a:rPr lang="en-US" sz="1600" b="1" dirty="0">
                <a:latin typeface="Sakkal Majalla" panose="02000000000000000000" pitchFamily="2" charset="-78"/>
                <a:cs typeface="Sakkal Majalla" panose="02000000000000000000" pitchFamily="2" charset="-78"/>
              </a:rPr>
              <a:t> license or Good standing certificates </a:t>
            </a:r>
            <a:r>
              <a:rPr lang="ar-AE" sz="1600" b="1" dirty="0">
                <a:latin typeface="Sakkal Majalla" panose="02000000000000000000" pitchFamily="2" charset="-78"/>
                <a:cs typeface="Sakkal Majalla" panose="02000000000000000000" pitchFamily="2" charset="-78"/>
              </a:rPr>
              <a:t>يكون هناك ربط متاح لموظفين الوزارة الفنيين بسهولة التقديم عوضا عن الدخول لبرنامج آخر وتقديم جميع الأوراق الثبوتية وادخال المعلومات من </a:t>
            </a:r>
            <a:r>
              <a:rPr lang="ar-AE" sz="1600" b="1" dirty="0" smtClean="0">
                <a:latin typeface="Sakkal Majalla" panose="02000000000000000000" pitchFamily="2" charset="-78"/>
                <a:cs typeface="Sakkal Majalla" panose="02000000000000000000" pitchFamily="2" charset="-78"/>
              </a:rPr>
              <a:t>جديد</a:t>
            </a:r>
          </a:p>
          <a:p>
            <a:pPr marL="285750" indent="-285750" algn="r" rtl="1">
              <a:lnSpc>
                <a:spcPct val="150000"/>
              </a:lnSpc>
              <a:buFont typeface="Wingdings" panose="05000000000000000000" pitchFamily="2" charset="2"/>
              <a:buChar char="v"/>
            </a:pPr>
            <a:r>
              <a:rPr lang="ar-AE" sz="1600" b="1" dirty="0" smtClean="0">
                <a:latin typeface="Sakkal Majalla" panose="02000000000000000000" pitchFamily="2" charset="-78"/>
                <a:cs typeface="Sakkal Majalla" panose="02000000000000000000" pitchFamily="2" charset="-78"/>
              </a:rPr>
              <a:t>في </a:t>
            </a:r>
            <a:r>
              <a:rPr lang="ar-AE" sz="1600" b="1" dirty="0">
                <a:latin typeface="Sakkal Majalla" panose="02000000000000000000" pitchFamily="2" charset="-78"/>
                <a:cs typeface="Sakkal Majalla" panose="02000000000000000000" pitchFamily="2" charset="-78"/>
              </a:rPr>
              <a:t>حالة المهمات الرسمية أتمنى ادخال أيام </a:t>
            </a:r>
            <a:r>
              <a:rPr lang="ar-AE" sz="1600" b="1" dirty="0" smtClean="0">
                <a:latin typeface="Sakkal Majalla" panose="02000000000000000000" pitchFamily="2" charset="-78"/>
                <a:cs typeface="Sakkal Majalla" panose="02000000000000000000" pitchFamily="2" charset="-78"/>
              </a:rPr>
              <a:t>المهمة </a:t>
            </a:r>
            <a:r>
              <a:rPr lang="ar-AE" sz="1600" b="1" dirty="0">
                <a:latin typeface="Sakkal Majalla" panose="02000000000000000000" pitchFamily="2" charset="-78"/>
                <a:cs typeface="Sakkal Majalla" panose="02000000000000000000" pitchFamily="2" charset="-78"/>
              </a:rPr>
              <a:t>بخانة واحدة تشمل جميع أيام </a:t>
            </a:r>
            <a:r>
              <a:rPr lang="ar-AE" sz="1600" b="1" dirty="0" smtClean="0">
                <a:latin typeface="Sakkal Majalla" panose="02000000000000000000" pitchFamily="2" charset="-78"/>
                <a:cs typeface="Sakkal Majalla" panose="02000000000000000000" pitchFamily="2" charset="-78"/>
              </a:rPr>
              <a:t>المهمة </a:t>
            </a:r>
            <a:r>
              <a:rPr lang="ar-AE" sz="1600" b="1" dirty="0">
                <a:latin typeface="Sakkal Majalla" panose="02000000000000000000" pitchFamily="2" charset="-78"/>
                <a:cs typeface="Sakkal Majalla" panose="02000000000000000000" pitchFamily="2" charset="-78"/>
              </a:rPr>
              <a:t>الرسمية وليس بشكل يومي </a:t>
            </a:r>
            <a:r>
              <a:rPr lang="ar-AE" sz="1600" b="1" dirty="0" smtClean="0">
                <a:latin typeface="Sakkal Majalla" panose="02000000000000000000" pitchFamily="2" charset="-78"/>
                <a:cs typeface="Sakkal Majalla" panose="02000000000000000000" pitchFamily="2" charset="-78"/>
              </a:rPr>
              <a:t>لأنه </a:t>
            </a:r>
            <a:r>
              <a:rPr lang="ar-AE" sz="1600" b="1" dirty="0">
                <a:latin typeface="Sakkal Majalla" panose="02000000000000000000" pitchFamily="2" charset="-78"/>
                <a:cs typeface="Sakkal Majalla" panose="02000000000000000000" pitchFamily="2" charset="-78"/>
              </a:rPr>
              <a:t>يعتبر تضييعا للوقت والجهد </a:t>
            </a:r>
            <a:r>
              <a:rPr lang="ar-AE" sz="1600" b="1" dirty="0" smtClean="0">
                <a:latin typeface="Sakkal Majalla" panose="02000000000000000000" pitchFamily="2" charset="-78"/>
                <a:cs typeface="Sakkal Majalla" panose="02000000000000000000" pitchFamily="2" charset="-78"/>
              </a:rPr>
              <a:t>بإدخال </a:t>
            </a:r>
            <a:r>
              <a:rPr lang="ar-AE" sz="1600" b="1" dirty="0">
                <a:latin typeface="Sakkal Majalla" panose="02000000000000000000" pitchFamily="2" charset="-78"/>
                <a:cs typeface="Sakkal Majalla" panose="02000000000000000000" pitchFamily="2" charset="-78"/>
              </a:rPr>
              <a:t>كل يوم على حدة مع شهادة </a:t>
            </a:r>
            <a:r>
              <a:rPr lang="ar-AE" sz="1600" b="1" dirty="0" smtClean="0">
                <a:latin typeface="Sakkal Majalla" panose="02000000000000000000" pitchFamily="2" charset="-78"/>
                <a:cs typeface="Sakkal Majalla" panose="02000000000000000000" pitchFamily="2" charset="-78"/>
              </a:rPr>
              <a:t>الحضور</a:t>
            </a:r>
          </a:p>
          <a:p>
            <a:pPr marL="285750" indent="-285750" algn="r" rtl="1">
              <a:lnSpc>
                <a:spcPct val="150000"/>
              </a:lnSpc>
              <a:buFont typeface="Wingdings" panose="05000000000000000000" pitchFamily="2" charset="2"/>
              <a:buChar char="v"/>
            </a:pPr>
            <a:r>
              <a:rPr lang="ar-AE" sz="1600" b="1" dirty="0" smtClean="0">
                <a:latin typeface="Sakkal Majalla" panose="02000000000000000000" pitchFamily="2" charset="-78"/>
                <a:cs typeface="Sakkal Majalla" panose="02000000000000000000" pitchFamily="2" charset="-78"/>
              </a:rPr>
              <a:t>يربط </a:t>
            </a:r>
            <a:r>
              <a:rPr lang="ar-AE" sz="1600" b="1" dirty="0">
                <a:latin typeface="Sakkal Majalla" panose="02000000000000000000" pitchFamily="2" charset="-78"/>
                <a:cs typeface="Sakkal Majalla" panose="02000000000000000000" pitchFamily="2" charset="-78"/>
              </a:rPr>
              <a:t>نظام الخدمة الذاتية بنظام الحضور والغياب ففي بعض الأحيان يتم ارسال الحضور واعتماده في برنامج بياناتي في حين تصلنا المخالفة بعد أيام من نظام </a:t>
            </a:r>
            <a:r>
              <a:rPr lang="en-US" sz="1600" b="1" dirty="0" smtClean="0">
                <a:latin typeface="Sakkal Majalla" panose="02000000000000000000" pitchFamily="2" charset="-78"/>
                <a:cs typeface="Sakkal Majalla" panose="02000000000000000000" pitchFamily="2" charset="-78"/>
              </a:rPr>
              <a:t>  TAMS </a:t>
            </a:r>
            <a:r>
              <a:rPr lang="ar-AE" sz="1600" b="1" dirty="0" smtClean="0">
                <a:latin typeface="Sakkal Majalla" panose="02000000000000000000" pitchFamily="2" charset="-78"/>
                <a:cs typeface="Sakkal Majalla" panose="02000000000000000000" pitchFamily="2" charset="-78"/>
              </a:rPr>
              <a:t>للمخالفات</a:t>
            </a:r>
          </a:p>
          <a:p>
            <a:pPr marL="285750" indent="-285750" algn="r" rtl="1">
              <a:lnSpc>
                <a:spcPct val="150000"/>
              </a:lnSpc>
              <a:buFont typeface="Wingdings" panose="05000000000000000000" pitchFamily="2" charset="2"/>
              <a:buChar char="v"/>
            </a:pPr>
            <a:r>
              <a:rPr lang="ar-AE" sz="1600" b="1" dirty="0" smtClean="0">
                <a:latin typeface="Sakkal Majalla" panose="02000000000000000000" pitchFamily="2" charset="-78"/>
                <a:cs typeface="Sakkal Majalla" panose="02000000000000000000" pitchFamily="2" charset="-78"/>
              </a:rPr>
              <a:t>المطلوب زيادة الاجراءات المتوفرة على نظام بياناتي واضافة خانة للتظلمات والشكاوي الخاصة بتقييم ادارة الاداء بالإضافة الى مرافق مريض داخل وخارج الدولة</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بعض موظفي إدارة الموارد البشرية بالوزارة غير متعاونين مع تقديم الخدمات</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اضافة اجازتي بدون راتب ومرافق مريض ضمن نظام الخدمة </a:t>
            </a:r>
            <a:r>
              <a:rPr lang="ar-AE" sz="1600" b="1" dirty="0" smtClean="0">
                <a:latin typeface="Sakkal Majalla" panose="02000000000000000000" pitchFamily="2" charset="-78"/>
                <a:cs typeface="Sakkal Majalla" panose="02000000000000000000" pitchFamily="2" charset="-78"/>
              </a:rPr>
              <a:t>الذاتية</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هناك بطء في تحميل الصفحة أحيانا يمكنكم التكرم </a:t>
            </a:r>
            <a:r>
              <a:rPr lang="ar-AE" sz="1600" b="1" dirty="0" smtClean="0">
                <a:latin typeface="Sakkal Majalla" panose="02000000000000000000" pitchFamily="2" charset="-78"/>
                <a:cs typeface="Sakkal Majalla" panose="02000000000000000000" pitchFamily="2" charset="-78"/>
              </a:rPr>
              <a:t>بتحديثه</a:t>
            </a:r>
            <a:endParaRPr lang="ar-AE" sz="1600" b="1" dirty="0">
              <a:latin typeface="Sakkal Majalla" panose="02000000000000000000" pitchFamily="2" charset="-78"/>
              <a:cs typeface="Sakkal Majalla" panose="02000000000000000000" pitchFamily="2" charset="-78"/>
            </a:endParaRPr>
          </a:p>
          <a:p>
            <a:pPr marL="285750" indent="-285750" algn="r" rtl="1">
              <a:lnSpc>
                <a:spcPct val="150000"/>
              </a:lnSpc>
              <a:buFont typeface="Wingdings" panose="05000000000000000000" pitchFamily="2" charset="2"/>
              <a:buChar char="v"/>
            </a:pPr>
            <a:r>
              <a:rPr lang="ar-AE" sz="1600" b="1" dirty="0" smtClean="0">
                <a:latin typeface="Sakkal Majalla" panose="02000000000000000000" pitchFamily="2" charset="-78"/>
                <a:cs typeface="Sakkal Majalla" panose="02000000000000000000" pitchFamily="2" charset="-78"/>
              </a:rPr>
              <a:t>توفير </a:t>
            </a:r>
            <a:r>
              <a:rPr lang="ar-AE" sz="1600" b="1" dirty="0">
                <a:latin typeface="Sakkal Majalla" panose="02000000000000000000" pitchFamily="2" charset="-78"/>
                <a:cs typeface="Sakkal Majalla" panose="02000000000000000000" pitchFamily="2" charset="-78"/>
              </a:rPr>
              <a:t>تطبيق للنظام للمكفوفين وذوي الهمم</a:t>
            </a:r>
          </a:p>
          <a:p>
            <a:pPr marL="285750" indent="-285750" algn="r" rtl="1">
              <a:lnSpc>
                <a:spcPct val="150000"/>
              </a:lnSpc>
              <a:buFont typeface="Wingdings" panose="05000000000000000000" pitchFamily="2" charset="2"/>
              <a:buChar char="v"/>
            </a:pPr>
            <a:r>
              <a:rPr lang="ar-AE" sz="1600" b="1" dirty="0" smtClean="0">
                <a:latin typeface="Sakkal Majalla" panose="02000000000000000000" pitchFamily="2" charset="-78"/>
                <a:cs typeface="Sakkal Majalla" panose="02000000000000000000" pitchFamily="2" charset="-78"/>
              </a:rPr>
              <a:t>يجب </a:t>
            </a:r>
            <a:r>
              <a:rPr lang="ar-AE" sz="1600" b="1" dirty="0">
                <a:latin typeface="Sakkal Majalla" panose="02000000000000000000" pitchFamily="2" charset="-78"/>
                <a:cs typeface="Sakkal Majalla" panose="02000000000000000000" pitchFamily="2" charset="-78"/>
              </a:rPr>
              <a:t>توفير عقد العمل في النظام</a:t>
            </a:r>
          </a:p>
          <a:p>
            <a:pPr marL="285750" indent="-285750" algn="r" rtl="1">
              <a:lnSpc>
                <a:spcPct val="150000"/>
              </a:lnSpc>
              <a:buFont typeface="Wingdings" panose="05000000000000000000" pitchFamily="2" charset="2"/>
              <a:buChar char="v"/>
            </a:pPr>
            <a:r>
              <a:rPr lang="ar-AE" sz="1600" b="1" dirty="0" smtClean="0">
                <a:latin typeface="Sakkal Majalla" panose="02000000000000000000" pitchFamily="2" charset="-78"/>
                <a:cs typeface="Sakkal Majalla" panose="02000000000000000000" pitchFamily="2" charset="-78"/>
              </a:rPr>
              <a:t>يكون </a:t>
            </a:r>
            <a:r>
              <a:rPr lang="ar-AE" sz="1600" b="1" dirty="0">
                <a:latin typeface="Sakkal Majalla" panose="02000000000000000000" pitchFamily="2" charset="-78"/>
                <a:cs typeface="Sakkal Majalla" panose="02000000000000000000" pitchFamily="2" charset="-78"/>
              </a:rPr>
              <a:t>تنفيذ الطلبات </a:t>
            </a:r>
            <a:r>
              <a:rPr lang="ar-AE" sz="1600" b="1" dirty="0" smtClean="0">
                <a:latin typeface="Sakkal Majalla" panose="02000000000000000000" pitchFamily="2" charset="-78"/>
                <a:cs typeface="Sakkal Majalla" panose="02000000000000000000" pitchFamily="2" charset="-78"/>
              </a:rPr>
              <a:t>اسرع</a:t>
            </a:r>
          </a:p>
        </p:txBody>
      </p:sp>
      <p:sp>
        <p:nvSpPr>
          <p:cNvPr id="5" name="Title 1"/>
          <p:cNvSpPr>
            <a:spLocks noGrp="1"/>
          </p:cNvSpPr>
          <p:nvPr>
            <p:ph type="ctrTitle"/>
          </p:nvPr>
        </p:nvSpPr>
        <p:spPr>
          <a:xfrm>
            <a:off x="4800600" y="228600"/>
            <a:ext cx="6430315" cy="731783"/>
          </a:xfrm>
        </p:spPr>
        <p:txBody>
          <a:bodyPr>
            <a:noAutofit/>
          </a:bodyPr>
          <a:lstStyle/>
          <a:p>
            <a:pPr algn="ctr"/>
            <a:r>
              <a:rPr lang="ar-AE" sz="2800" dirty="0" smtClean="0">
                <a:latin typeface="Sakkal Majalla" panose="02000000000000000000" pitchFamily="2" charset="-78"/>
                <a:cs typeface="Sakkal Majalla" panose="02000000000000000000" pitchFamily="2" charset="-78"/>
              </a:rPr>
              <a:t>الاقتراحات الواردة على </a:t>
            </a:r>
            <a:r>
              <a:rPr lang="ar-AE" sz="2800" dirty="0">
                <a:latin typeface="Sakkal Majalla" panose="02000000000000000000" pitchFamily="2" charset="-78"/>
                <a:cs typeface="Sakkal Majalla" panose="02000000000000000000" pitchFamily="2" charset="-78"/>
              </a:rPr>
              <a:t>إجراءات الموارد البشرية المتوفرة ضمن نظام الخدمة </a:t>
            </a:r>
            <a:r>
              <a:rPr lang="ar-AE" sz="2800" dirty="0" smtClean="0">
                <a:latin typeface="Sakkal Majalla" panose="02000000000000000000" pitchFamily="2" charset="-78"/>
                <a:cs typeface="Sakkal Majalla" panose="02000000000000000000" pitchFamily="2" charset="-78"/>
              </a:rPr>
              <a:t>الذاتية</a:t>
            </a:r>
            <a:endParaRPr lang="en-US" sz="28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7683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371600"/>
            <a:ext cx="11658600" cy="4893647"/>
          </a:xfrm>
          <a:prstGeom prst="rect">
            <a:avLst/>
          </a:prstGeom>
        </p:spPr>
        <p:txBody>
          <a:bodyPr wrap="square">
            <a:spAutoFit/>
          </a:bodyPr>
          <a:lstStyle/>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ممتازة ولكن في اضافة بعض البيانات يتم ادخلها بصعوبة مثل بيانات الهوية او الجواز يتم الادخال اكثر من مره ولكن تظهر رسالة لم يتم الارسال لان الصيغة او الكلمات غير متعارف عليها للنظام</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الرجاء سرعة الرد والاهتمام بالرسائل والشكاوى وتصليح البيانات الخاطئة لدى الموظف وبالتالي تؤثر سلبا وهذا يتنافى مع اهداف نظام الخدمة الذاتية والتي يسعى للتيسير على الموظفين</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التعديل في أنظمة التقييم المعتمدة بما تساهم في دعم بيئة العمل المناسبة فالتقييم الذي يصلح للتربية لا يصلح للإعلام والذي يصلح لبيئة المؤسسات المدنية لا يصلح للعسكرية</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أقترح تضمين نظام الخدمة الذاتية أيقونة مثلا يطلق عليها : وثائقي - وذلك لأدراج الوثائق التالية : اخطار التعيين بالوزارة - </a:t>
            </a:r>
            <a:r>
              <a:rPr lang="ar-AE" sz="1600" b="1" dirty="0" err="1">
                <a:latin typeface="Sakkal Majalla" panose="02000000000000000000" pitchFamily="2" charset="-78"/>
                <a:cs typeface="Sakkal Majalla" panose="02000000000000000000" pitchFamily="2" charset="-78"/>
              </a:rPr>
              <a:t>قرارت</a:t>
            </a:r>
            <a:r>
              <a:rPr lang="ar-AE" sz="1600" b="1" dirty="0">
                <a:latin typeface="Sakkal Majalla" panose="02000000000000000000" pitchFamily="2" charset="-78"/>
                <a:cs typeface="Sakkal Majalla" panose="02000000000000000000" pitchFamily="2" charset="-78"/>
              </a:rPr>
              <a:t> الترقية للموظف - قرار التعديل </a:t>
            </a:r>
            <a:r>
              <a:rPr lang="ar-AE" sz="1600" b="1" dirty="0" smtClean="0">
                <a:latin typeface="Sakkal Majalla" panose="02000000000000000000" pitchFamily="2" charset="-78"/>
                <a:cs typeface="Sakkal Majalla" panose="02000000000000000000" pitchFamily="2" charset="-78"/>
              </a:rPr>
              <a:t>الوظيفي</a:t>
            </a:r>
            <a:r>
              <a:rPr lang="en-US" sz="1600" b="1" dirty="0" smtClean="0">
                <a:latin typeface="Sakkal Majalla" panose="02000000000000000000" pitchFamily="2" charset="-78"/>
                <a:cs typeface="Sakkal Majalla" panose="02000000000000000000" pitchFamily="2" charset="-78"/>
              </a:rPr>
              <a:t> </a:t>
            </a:r>
            <a:endParaRPr lang="ar-AE" sz="1600" b="1" dirty="0">
              <a:latin typeface="Sakkal Majalla" panose="02000000000000000000" pitchFamily="2" charset="-78"/>
              <a:cs typeface="Sakkal Majalla" panose="02000000000000000000" pitchFamily="2" charset="-78"/>
            </a:endParaRP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النظام قديم، يجب تحديثه حيث أن التعامل معه غير سلس أبداً، البرمجية تحدث فيها العديد من الاخطاء عند الاستخدام، وفي عديد من الاحيان تكون معطلة</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ان يكون اكثر سهولة وخطوات اوضح خاصة فيما يخص الاهداف الخاصة بالموظف وتقييمها</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متوفر كل شيء لكن الدخول الى الموقع يأخذ الكثير من الوقت و دائما الصفحة غير متوفرة</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أرجو توفير جميع النماذج المحدثة بنسخ يستطيع أي موظف الحصول عليها وملئها</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ارجو ايجاد شرح وافر لطريقه التعامل في هذه الخدمة</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وضع أشخاص للرد على استفساراتنا بشكل سريع</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أتمنى أن تكون الإجراءات قليلة</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عمل دورات اكثر على </a:t>
            </a:r>
            <a:r>
              <a:rPr lang="ar-AE" sz="1600" b="1" dirty="0" smtClean="0">
                <a:latin typeface="Sakkal Majalla" panose="02000000000000000000" pitchFamily="2" charset="-78"/>
                <a:cs typeface="Sakkal Majalla" panose="02000000000000000000" pitchFamily="2" charset="-78"/>
              </a:rPr>
              <a:t>النظام</a:t>
            </a:r>
            <a:endParaRPr lang="en-US" sz="1600" b="1" dirty="0" smtClean="0">
              <a:latin typeface="Sakkal Majalla" panose="02000000000000000000" pitchFamily="2" charset="-78"/>
              <a:cs typeface="Sakkal Majalla" panose="02000000000000000000" pitchFamily="2" charset="-78"/>
            </a:endParaRPr>
          </a:p>
          <a:p>
            <a:pPr marL="285750" indent="-285750" algn="r" rtl="1">
              <a:lnSpc>
                <a:spcPct val="150000"/>
              </a:lnSpc>
              <a:buFont typeface="Wingdings" panose="05000000000000000000" pitchFamily="2" charset="2"/>
              <a:buChar char="v"/>
            </a:pPr>
            <a:r>
              <a:rPr lang="ar-AE" sz="1600" b="1" dirty="0" smtClean="0">
                <a:latin typeface="Sakkal Majalla" panose="02000000000000000000" pitchFamily="2" charset="-78"/>
                <a:cs typeface="Sakkal Majalla" panose="02000000000000000000" pitchFamily="2" charset="-78"/>
              </a:rPr>
              <a:t>اضافة </a:t>
            </a:r>
            <a:r>
              <a:rPr lang="ar-AE" sz="1600" b="1" dirty="0">
                <a:latin typeface="Sakkal Majalla" panose="02000000000000000000" pitchFamily="2" charset="-78"/>
                <a:cs typeface="Sakkal Majalla" panose="02000000000000000000" pitchFamily="2" charset="-78"/>
              </a:rPr>
              <a:t>خدمات </a:t>
            </a:r>
            <a:r>
              <a:rPr lang="ar-AE" sz="1600" b="1" dirty="0" smtClean="0">
                <a:latin typeface="Sakkal Majalla" panose="02000000000000000000" pitchFamily="2" charset="-78"/>
                <a:cs typeface="Sakkal Majalla" panose="02000000000000000000" pitchFamily="2" charset="-78"/>
              </a:rPr>
              <a:t>اخرى</a:t>
            </a:r>
            <a:endParaRPr lang="ar-AE" sz="1600" b="1" dirty="0">
              <a:latin typeface="Sakkal Majalla" panose="02000000000000000000" pitchFamily="2" charset="-78"/>
              <a:cs typeface="Sakkal Majalla" panose="02000000000000000000" pitchFamily="2" charset="-78"/>
            </a:endParaRPr>
          </a:p>
        </p:txBody>
      </p:sp>
      <p:sp>
        <p:nvSpPr>
          <p:cNvPr id="4" name="Title 1"/>
          <p:cNvSpPr>
            <a:spLocks noGrp="1"/>
          </p:cNvSpPr>
          <p:nvPr>
            <p:ph type="ctrTitle"/>
          </p:nvPr>
        </p:nvSpPr>
        <p:spPr>
          <a:xfrm>
            <a:off x="4800600" y="228600"/>
            <a:ext cx="6430315" cy="731783"/>
          </a:xfrm>
        </p:spPr>
        <p:txBody>
          <a:bodyPr>
            <a:noAutofit/>
          </a:bodyPr>
          <a:lstStyle/>
          <a:p>
            <a:pPr algn="ctr"/>
            <a:r>
              <a:rPr lang="ar-AE" sz="2800" dirty="0" smtClean="0">
                <a:latin typeface="Sakkal Majalla" panose="02000000000000000000" pitchFamily="2" charset="-78"/>
                <a:cs typeface="Sakkal Majalla" panose="02000000000000000000" pitchFamily="2" charset="-78"/>
              </a:rPr>
              <a:t>الاقتراحات الواردة على </a:t>
            </a:r>
            <a:r>
              <a:rPr lang="ar-AE" sz="2800" dirty="0">
                <a:latin typeface="Sakkal Majalla" panose="02000000000000000000" pitchFamily="2" charset="-78"/>
                <a:cs typeface="Sakkal Majalla" panose="02000000000000000000" pitchFamily="2" charset="-78"/>
              </a:rPr>
              <a:t>إجراءات الموارد البشرية المتوفرة ضمن نظام الخدمة </a:t>
            </a:r>
            <a:r>
              <a:rPr lang="ar-AE" sz="2800" dirty="0" smtClean="0">
                <a:latin typeface="Sakkal Majalla" panose="02000000000000000000" pitchFamily="2" charset="-78"/>
                <a:cs typeface="Sakkal Majalla" panose="02000000000000000000" pitchFamily="2" charset="-78"/>
              </a:rPr>
              <a:t>الذاتية</a:t>
            </a:r>
            <a:endParaRPr lang="en-US" sz="28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84914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334"/>
          <p:cNvSpPr txBox="1"/>
          <p:nvPr/>
        </p:nvSpPr>
        <p:spPr>
          <a:xfrm rot="-5400000">
            <a:off x="6508662" y="4179807"/>
            <a:ext cx="3068897" cy="306288"/>
          </a:xfrm>
          <a:prstGeom prst="rect">
            <a:avLst/>
          </a:prstGeom>
          <a:noFill/>
          <a:ln>
            <a:noFill/>
          </a:ln>
        </p:spPr>
        <p:txBody>
          <a:bodyPr lIns="91425" tIns="45700" rIns="91425" bIns="45700" anchor="t" anchorCtr="0">
            <a:noAutofit/>
          </a:bodyPr>
          <a:lstStyle/>
          <a:p>
            <a:pPr algn="ctr">
              <a:buSzPct val="25000"/>
            </a:pPr>
            <a:endParaRPr lang="en" sz="2000" b="1" dirty="0">
              <a:solidFill>
                <a:schemeClr val="bg1"/>
              </a:solidFill>
              <a:latin typeface="Dubai" panose="020B0503030403030204" pitchFamily="34" charset="-78"/>
              <a:ea typeface="Arial"/>
              <a:cs typeface="Dubai" panose="020B0503030403030204" pitchFamily="34" charset="-78"/>
              <a:sym typeface="Arial"/>
            </a:endParaRPr>
          </a:p>
        </p:txBody>
      </p:sp>
      <p:sp>
        <p:nvSpPr>
          <p:cNvPr id="24" name="Shape 682"/>
          <p:cNvSpPr/>
          <p:nvPr/>
        </p:nvSpPr>
        <p:spPr>
          <a:xfrm>
            <a:off x="7356566" y="1447800"/>
            <a:ext cx="302174" cy="382058"/>
          </a:xfrm>
          <a:custGeom>
            <a:avLst/>
            <a:gdLst/>
            <a:ahLst/>
            <a:cxnLst/>
            <a:rect l="0" t="0" r="0" b="0"/>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chemeClr val="bg1"/>
          </a:solidFill>
          <a:ln>
            <a:noFill/>
          </a:ln>
        </p:spPr>
        <p:txBody>
          <a:bodyPr wrap="square" lIns="91425" tIns="91425" rIns="91425" bIns="91425" anchor="ctr" anchorCtr="0">
            <a:noAutofit/>
          </a:bodyPr>
          <a:lstStyle/>
          <a:p>
            <a:pPr lvl="0">
              <a:spcBef>
                <a:spcPts val="0"/>
              </a:spcBef>
              <a:buNone/>
            </a:pPr>
            <a:endParaRPr/>
          </a:p>
        </p:txBody>
      </p:sp>
      <p:graphicFrame>
        <p:nvGraphicFramePr>
          <p:cNvPr id="11" name="Table 10"/>
          <p:cNvGraphicFramePr>
            <a:graphicFrameLocks noGrp="1"/>
          </p:cNvGraphicFramePr>
          <p:nvPr>
            <p:extLst>
              <p:ext uri="{D42A27DB-BD31-4B8C-83A1-F6EECF244321}">
                <p14:modId xmlns:p14="http://schemas.microsoft.com/office/powerpoint/2010/main" val="3157238037"/>
              </p:ext>
            </p:extLst>
          </p:nvPr>
        </p:nvGraphicFramePr>
        <p:xfrm>
          <a:off x="6400800" y="1638828"/>
          <a:ext cx="5638800" cy="4442696"/>
        </p:xfrm>
        <a:graphic>
          <a:graphicData uri="http://schemas.openxmlformats.org/drawingml/2006/table">
            <a:tbl>
              <a:tblPr firstRow="1" bandRow="1">
                <a:tableStyleId>{2D5ABB26-0587-4C30-8999-92F81FD0307C}</a:tableStyleId>
              </a:tblPr>
              <a:tblGrid>
                <a:gridCol w="3156344">
                  <a:extLst>
                    <a:ext uri="{9D8B030D-6E8A-4147-A177-3AD203B41FA5}">
                      <a16:colId xmlns="" xmlns:a16="http://schemas.microsoft.com/office/drawing/2014/main" val="20000"/>
                    </a:ext>
                  </a:extLst>
                </a:gridCol>
                <a:gridCol w="2482456">
                  <a:extLst>
                    <a:ext uri="{9D8B030D-6E8A-4147-A177-3AD203B41FA5}">
                      <a16:colId xmlns="" xmlns:a16="http://schemas.microsoft.com/office/drawing/2014/main" val="20001"/>
                    </a:ext>
                  </a:extLst>
                </a:gridCol>
              </a:tblGrid>
              <a:tr h="511148">
                <a:tc gridSpan="2">
                  <a:txBody>
                    <a:bodyPr/>
                    <a:lstStyle/>
                    <a:p>
                      <a:pPr algn="ctr"/>
                      <a:r>
                        <a:rPr lang="ar-AE" sz="2400" b="1" u="none" dirty="0" smtClean="0">
                          <a:solidFill>
                            <a:schemeClr val="bg1"/>
                          </a:solidFill>
                          <a:latin typeface="Sakkal Majalla" panose="02000000000000000000" pitchFamily="2" charset="-78"/>
                          <a:cs typeface="Sakkal Majalla" panose="02000000000000000000" pitchFamily="2" charset="-78"/>
                        </a:rPr>
                        <a:t>الردود</a:t>
                      </a:r>
                      <a:r>
                        <a:rPr lang="ar-AE" sz="2400" b="1" u="none" baseline="0" dirty="0" smtClean="0">
                          <a:solidFill>
                            <a:schemeClr val="bg1"/>
                          </a:solidFill>
                          <a:latin typeface="Sakkal Majalla" panose="02000000000000000000" pitchFamily="2" charset="-78"/>
                          <a:cs typeface="Sakkal Majalla" panose="02000000000000000000" pitchFamily="2" charset="-78"/>
                        </a:rPr>
                        <a:t> و الفئات المستهدفة</a:t>
                      </a:r>
                      <a:endParaRPr lang="en-US" sz="2400" b="1" u="none" dirty="0">
                        <a:solidFill>
                          <a:schemeClr val="bg1"/>
                        </a:solidFill>
                        <a:latin typeface="Sakkal Majalla" panose="02000000000000000000" pitchFamily="2" charset="-78"/>
                        <a:cs typeface="Sakkal Majalla" panose="02000000000000000000" pitchFamily="2" charset="-78"/>
                      </a:endParaRPr>
                    </a:p>
                  </a:txBody>
                  <a:tcPr anchor="ctr">
                    <a:lnL w="12700" cap="flat" cmpd="sng" algn="ctr">
                      <a:solidFill>
                        <a:schemeClr val="bg1">
                          <a:lumMod val="50000"/>
                        </a:schemeClr>
                      </a:solidFill>
                      <a:prstDash val="sysDashDot"/>
                      <a:round/>
                      <a:headEnd type="none" w="med" len="med"/>
                      <a:tailEnd type="none" w="med" len="med"/>
                    </a:lnL>
                    <a:lnR w="12700" cap="flat" cmpd="sng" algn="ctr">
                      <a:solidFill>
                        <a:schemeClr val="bg1">
                          <a:lumMod val="50000"/>
                        </a:schemeClr>
                      </a:solidFill>
                      <a:prstDash val="sysDashDot"/>
                      <a:round/>
                      <a:headEnd type="none" w="med" len="med"/>
                      <a:tailEnd type="none" w="med" len="med"/>
                    </a:lnR>
                    <a:lnT w="12700" cap="flat" cmpd="sng" algn="ctr">
                      <a:solidFill>
                        <a:schemeClr val="bg1">
                          <a:lumMod val="50000"/>
                        </a:schemeClr>
                      </a:solidFill>
                      <a:prstDash val="sysDashDot"/>
                      <a:round/>
                      <a:headEnd type="none" w="med" len="med"/>
                      <a:tailEnd type="none" w="med" len="med"/>
                    </a:lnT>
                    <a:lnB w="12700" cap="flat" cmpd="sng" algn="ctr">
                      <a:solidFill>
                        <a:schemeClr val="bg1">
                          <a:lumMod val="50000"/>
                        </a:schemeClr>
                      </a:solidFill>
                      <a:prstDash val="sysDashDot"/>
                      <a:round/>
                      <a:headEnd type="none" w="med" len="med"/>
                      <a:tailEnd type="none" w="med" len="med"/>
                    </a:lnB>
                    <a:solidFill>
                      <a:schemeClr val="bg1">
                        <a:lumMod val="75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491756">
                <a:tc>
                  <a:txBody>
                    <a:bodyPr/>
                    <a:lstStyle/>
                    <a:p>
                      <a:pPr algn="ctr"/>
                      <a:r>
                        <a:rPr lang="ar-AE" sz="1800" b="1" dirty="0" smtClean="0">
                          <a:solidFill>
                            <a:schemeClr val="tx1"/>
                          </a:solidFill>
                          <a:latin typeface="Sakkal Majalla" panose="02000000000000000000" pitchFamily="2" charset="-78"/>
                          <a:cs typeface="Sakkal Majalla" panose="02000000000000000000" pitchFamily="2" charset="-78"/>
                        </a:rPr>
                        <a:t>موظفي</a:t>
                      </a:r>
                      <a:r>
                        <a:rPr lang="ar-AE" sz="1800" b="1" baseline="0" dirty="0" smtClean="0">
                          <a:solidFill>
                            <a:schemeClr val="tx1"/>
                          </a:solidFill>
                          <a:latin typeface="Sakkal Majalla" panose="02000000000000000000" pitchFamily="2" charset="-78"/>
                          <a:cs typeface="Sakkal Majalla" panose="02000000000000000000" pitchFamily="2" charset="-78"/>
                        </a:rPr>
                        <a:t> الحكومة الاتحادية</a:t>
                      </a:r>
                      <a:endParaRPr lang="en-US" sz="1800"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lumMod val="50000"/>
                        </a:schemeClr>
                      </a:solidFill>
                      <a:prstDash val="sysDashDot"/>
                      <a:round/>
                      <a:headEnd type="none" w="med" len="med"/>
                      <a:tailEnd type="none" w="med" len="med"/>
                    </a:lnL>
                    <a:lnR w="12700" cap="flat" cmpd="sng" algn="ctr">
                      <a:solidFill>
                        <a:schemeClr val="bg1">
                          <a:lumMod val="50000"/>
                        </a:schemeClr>
                      </a:solidFill>
                      <a:prstDash val="sysDashDot"/>
                      <a:round/>
                      <a:headEnd type="none" w="med" len="med"/>
                      <a:tailEnd type="none" w="med" len="med"/>
                    </a:lnR>
                    <a:lnT w="12700" cap="flat" cmpd="sng" algn="ctr">
                      <a:solidFill>
                        <a:schemeClr val="bg1">
                          <a:lumMod val="50000"/>
                        </a:schemeClr>
                      </a:solidFill>
                      <a:prstDash val="sysDashDot"/>
                      <a:round/>
                      <a:headEnd type="none" w="med" len="med"/>
                      <a:tailEnd type="none" w="med" len="med"/>
                    </a:lnT>
                    <a:lnB w="12700" cap="flat" cmpd="sng" algn="ctr">
                      <a:solidFill>
                        <a:schemeClr val="bg1">
                          <a:lumMod val="50000"/>
                        </a:schemeClr>
                      </a:solidFill>
                      <a:prstDash val="sysDashDot"/>
                      <a:round/>
                      <a:headEnd type="none" w="med" len="med"/>
                      <a:tailEnd type="none" w="med" len="med"/>
                    </a:lnB>
                  </a:tcPr>
                </a:tc>
                <a:tc>
                  <a:txBody>
                    <a:bodyPr/>
                    <a:lstStyle/>
                    <a:p>
                      <a:pPr marL="285750" indent="-285750" algn="r" rtl="1">
                        <a:buFont typeface="Wingdings" panose="05000000000000000000" pitchFamily="2" charset="2"/>
                        <a:buChar char="v"/>
                      </a:pPr>
                      <a:r>
                        <a:rPr lang="ar-AE" sz="1800" b="1" dirty="0" smtClean="0">
                          <a:latin typeface="Sakkal Majalla" panose="02000000000000000000" pitchFamily="2" charset="-78"/>
                          <a:cs typeface="Sakkal Majalla" panose="02000000000000000000" pitchFamily="2" charset="-78"/>
                        </a:rPr>
                        <a:t>الفئة المستهدفة</a:t>
                      </a:r>
                      <a:endParaRPr lang="en-US" sz="1800" b="1" dirty="0">
                        <a:latin typeface="Sakkal Majalla" panose="02000000000000000000" pitchFamily="2" charset="-78"/>
                        <a:cs typeface="Sakkal Majalla" panose="02000000000000000000" pitchFamily="2" charset="-78"/>
                      </a:endParaRPr>
                    </a:p>
                  </a:txBody>
                  <a:tcPr anchor="ctr">
                    <a:lnL w="12700" cap="flat" cmpd="sng" algn="ctr">
                      <a:solidFill>
                        <a:schemeClr val="bg1">
                          <a:lumMod val="50000"/>
                        </a:schemeClr>
                      </a:solidFill>
                      <a:prstDash val="sysDashDot"/>
                      <a:round/>
                      <a:headEnd type="none" w="med" len="med"/>
                      <a:tailEnd type="none" w="med" len="med"/>
                    </a:lnL>
                    <a:lnR w="12700" cap="flat" cmpd="sng" algn="ctr">
                      <a:solidFill>
                        <a:schemeClr val="bg1">
                          <a:lumMod val="50000"/>
                        </a:schemeClr>
                      </a:solidFill>
                      <a:prstDash val="sysDashDot"/>
                      <a:round/>
                      <a:headEnd type="none" w="med" len="med"/>
                      <a:tailEnd type="none" w="med" len="med"/>
                    </a:lnR>
                    <a:lnT w="12700" cap="flat" cmpd="sng" algn="ctr">
                      <a:solidFill>
                        <a:schemeClr val="bg1">
                          <a:lumMod val="50000"/>
                        </a:schemeClr>
                      </a:solidFill>
                      <a:prstDash val="sysDashDot"/>
                      <a:round/>
                      <a:headEnd type="none" w="med" len="med"/>
                      <a:tailEnd type="none" w="med" len="med"/>
                    </a:lnT>
                    <a:lnB w="12700" cap="flat" cmpd="sng" algn="ctr">
                      <a:solidFill>
                        <a:schemeClr val="bg1">
                          <a:lumMod val="50000"/>
                        </a:schemeClr>
                      </a:solidFill>
                      <a:prstDash val="sysDashDot"/>
                      <a:round/>
                      <a:headEnd type="none" w="med" len="med"/>
                      <a:tailEnd type="none" w="med" len="med"/>
                    </a:lnB>
                    <a:solidFill>
                      <a:schemeClr val="bg1">
                        <a:lumMod val="95000"/>
                      </a:schemeClr>
                    </a:solidFill>
                  </a:tcPr>
                </a:tc>
                <a:extLst>
                  <a:ext uri="{0D108BD9-81ED-4DB2-BD59-A6C34878D82A}">
                    <a16:rowId xmlns="" xmlns:a16="http://schemas.microsoft.com/office/drawing/2014/main" val="10001"/>
                  </a:ext>
                </a:extLst>
              </a:tr>
              <a:tr h="425957">
                <a:tc>
                  <a:txBody>
                    <a:bodyPr/>
                    <a:lstStyle/>
                    <a:p>
                      <a:pPr algn="ctr"/>
                      <a:r>
                        <a:rPr lang="ar-AE" sz="1700" b="1" dirty="0" smtClean="0">
                          <a:solidFill>
                            <a:schemeClr val="tx1"/>
                          </a:solidFill>
                          <a:latin typeface="Sakkal Majalla" panose="02000000000000000000" pitchFamily="2" charset="-78"/>
                          <a:cs typeface="Sakkal Majalla" panose="02000000000000000000" pitchFamily="2" charset="-78"/>
                        </a:rPr>
                        <a:t>ضمن الخطة التشغيلية</a:t>
                      </a:r>
                      <a:endParaRPr lang="en-US" sz="1700"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lumMod val="50000"/>
                        </a:schemeClr>
                      </a:solidFill>
                      <a:prstDash val="sysDashDot"/>
                      <a:round/>
                      <a:headEnd type="none" w="med" len="med"/>
                      <a:tailEnd type="none" w="med" len="med"/>
                    </a:lnL>
                    <a:lnR w="12700" cap="flat" cmpd="sng" algn="ctr">
                      <a:solidFill>
                        <a:schemeClr val="bg1">
                          <a:lumMod val="50000"/>
                        </a:schemeClr>
                      </a:solidFill>
                      <a:prstDash val="sysDashDot"/>
                      <a:round/>
                      <a:headEnd type="none" w="med" len="med"/>
                      <a:tailEnd type="none" w="med" len="med"/>
                    </a:lnR>
                    <a:lnT w="12700" cap="flat" cmpd="sng" algn="ctr">
                      <a:solidFill>
                        <a:schemeClr val="bg1">
                          <a:lumMod val="50000"/>
                        </a:schemeClr>
                      </a:solidFill>
                      <a:prstDash val="sysDashDot"/>
                      <a:round/>
                      <a:headEnd type="none" w="med" len="med"/>
                      <a:tailEnd type="none" w="med" len="med"/>
                    </a:lnT>
                    <a:lnB w="12700" cap="flat" cmpd="sng" algn="ctr">
                      <a:solidFill>
                        <a:schemeClr val="bg1">
                          <a:lumMod val="50000"/>
                        </a:schemeClr>
                      </a:solidFill>
                      <a:prstDash val="sysDashDot"/>
                      <a:round/>
                      <a:headEnd type="none" w="med" len="med"/>
                      <a:tailEnd type="none" w="med" len="med"/>
                    </a:lnB>
                  </a:tcPr>
                </a:tc>
                <a:tc>
                  <a:txBody>
                    <a:bodyPr/>
                    <a:lstStyle/>
                    <a:p>
                      <a:pPr marL="285750" indent="-285750" algn="r" rtl="1">
                        <a:buFont typeface="Wingdings" panose="05000000000000000000" pitchFamily="2" charset="2"/>
                        <a:buChar char="v"/>
                      </a:pPr>
                      <a:r>
                        <a:rPr lang="ar-AE" sz="1800" b="1" dirty="0" smtClean="0">
                          <a:latin typeface="Sakkal Majalla" panose="02000000000000000000" pitchFamily="2" charset="-78"/>
                          <a:cs typeface="Sakkal Majalla" panose="02000000000000000000" pitchFamily="2" charset="-78"/>
                        </a:rPr>
                        <a:t>حالة </a:t>
                      </a:r>
                      <a:r>
                        <a:rPr lang="ar-AE" sz="1800" b="1" baseline="0" dirty="0" smtClean="0">
                          <a:latin typeface="Sakkal Majalla" panose="02000000000000000000" pitchFamily="2" charset="-78"/>
                          <a:cs typeface="Sakkal Majalla" panose="02000000000000000000" pitchFamily="2" charset="-78"/>
                        </a:rPr>
                        <a:t>الاستبيان </a:t>
                      </a:r>
                      <a:endParaRPr lang="en-US" sz="1800" b="1" dirty="0">
                        <a:latin typeface="Sakkal Majalla" panose="02000000000000000000" pitchFamily="2" charset="-78"/>
                        <a:cs typeface="Sakkal Majalla" panose="02000000000000000000" pitchFamily="2" charset="-78"/>
                      </a:endParaRPr>
                    </a:p>
                  </a:txBody>
                  <a:tcPr anchor="ctr">
                    <a:lnL w="12700" cap="flat" cmpd="sng" algn="ctr">
                      <a:solidFill>
                        <a:schemeClr val="bg1">
                          <a:lumMod val="50000"/>
                        </a:schemeClr>
                      </a:solidFill>
                      <a:prstDash val="sysDashDot"/>
                      <a:round/>
                      <a:headEnd type="none" w="med" len="med"/>
                      <a:tailEnd type="none" w="med" len="med"/>
                    </a:lnL>
                    <a:lnR w="12700" cap="flat" cmpd="sng" algn="ctr">
                      <a:solidFill>
                        <a:schemeClr val="bg1">
                          <a:lumMod val="50000"/>
                        </a:schemeClr>
                      </a:solidFill>
                      <a:prstDash val="sysDashDot"/>
                      <a:round/>
                      <a:headEnd type="none" w="med" len="med"/>
                      <a:tailEnd type="none" w="med" len="med"/>
                    </a:lnR>
                    <a:lnT w="12700" cap="flat" cmpd="sng" algn="ctr">
                      <a:solidFill>
                        <a:schemeClr val="bg1">
                          <a:lumMod val="50000"/>
                        </a:schemeClr>
                      </a:solidFill>
                      <a:prstDash val="sysDashDot"/>
                      <a:round/>
                      <a:headEnd type="none" w="med" len="med"/>
                      <a:tailEnd type="none" w="med" len="med"/>
                    </a:lnT>
                    <a:lnB w="12700" cap="flat" cmpd="sng" algn="ctr">
                      <a:solidFill>
                        <a:schemeClr val="bg1">
                          <a:lumMod val="50000"/>
                        </a:schemeClr>
                      </a:solidFill>
                      <a:prstDash val="sysDashDot"/>
                      <a:round/>
                      <a:headEnd type="none" w="med" len="med"/>
                      <a:tailEnd type="none" w="med" len="med"/>
                    </a:lnB>
                    <a:solidFill>
                      <a:schemeClr val="bg1">
                        <a:lumMod val="95000"/>
                      </a:schemeClr>
                    </a:solidFill>
                  </a:tcPr>
                </a:tc>
              </a:tr>
              <a:tr h="425957">
                <a:tc>
                  <a:txBody>
                    <a:bodyPr/>
                    <a:lstStyle/>
                    <a:p>
                      <a:pPr algn="ctr"/>
                      <a:r>
                        <a:rPr lang="ar-AE" sz="1700" b="1" dirty="0" smtClean="0">
                          <a:solidFill>
                            <a:schemeClr val="tx1"/>
                          </a:solidFill>
                          <a:latin typeface="Sakkal Majalla" panose="02000000000000000000" pitchFamily="2" charset="-78"/>
                          <a:cs typeface="Sakkal Majalla" panose="02000000000000000000" pitchFamily="2" charset="-78"/>
                        </a:rPr>
                        <a:t>98</a:t>
                      </a:r>
                      <a:r>
                        <a:rPr lang="en-US" sz="1700" b="1" dirty="0" smtClean="0">
                          <a:solidFill>
                            <a:schemeClr val="tx1"/>
                          </a:solidFill>
                          <a:latin typeface="Sakkal Majalla" panose="02000000000000000000" pitchFamily="2" charset="-78"/>
                          <a:cs typeface="Sakkal Majalla" panose="02000000000000000000" pitchFamily="2" charset="-78"/>
                        </a:rPr>
                        <a:t>,000</a:t>
                      </a:r>
                      <a:endParaRPr lang="en-US" sz="1700"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lumMod val="50000"/>
                        </a:schemeClr>
                      </a:solidFill>
                      <a:prstDash val="sysDashDot"/>
                      <a:round/>
                      <a:headEnd type="none" w="med" len="med"/>
                      <a:tailEnd type="none" w="med" len="med"/>
                    </a:lnL>
                    <a:lnR w="12700" cap="flat" cmpd="sng" algn="ctr">
                      <a:solidFill>
                        <a:schemeClr val="bg1">
                          <a:lumMod val="50000"/>
                        </a:schemeClr>
                      </a:solidFill>
                      <a:prstDash val="sysDashDot"/>
                      <a:round/>
                      <a:headEnd type="none" w="med" len="med"/>
                      <a:tailEnd type="none" w="med" len="med"/>
                    </a:lnR>
                    <a:lnT w="12700" cap="flat" cmpd="sng" algn="ctr">
                      <a:solidFill>
                        <a:schemeClr val="bg1">
                          <a:lumMod val="50000"/>
                        </a:schemeClr>
                      </a:solidFill>
                      <a:prstDash val="sysDashDot"/>
                      <a:round/>
                      <a:headEnd type="none" w="med" len="med"/>
                      <a:tailEnd type="none" w="med" len="med"/>
                    </a:lnT>
                    <a:lnB w="12700" cap="flat" cmpd="sng" algn="ctr">
                      <a:solidFill>
                        <a:schemeClr val="bg1">
                          <a:lumMod val="50000"/>
                        </a:schemeClr>
                      </a:solidFill>
                      <a:prstDash val="sysDashDot"/>
                      <a:round/>
                      <a:headEnd type="none" w="med" len="med"/>
                      <a:tailEnd type="none" w="med" len="med"/>
                    </a:lnB>
                  </a:tcPr>
                </a:tc>
                <a:tc>
                  <a:txBody>
                    <a:bodyPr/>
                    <a:lstStyle/>
                    <a:p>
                      <a:pPr marL="285750" indent="-285750" algn="r" rtl="1">
                        <a:buFont typeface="Wingdings" panose="05000000000000000000" pitchFamily="2" charset="2"/>
                        <a:buChar char="v"/>
                      </a:pPr>
                      <a:r>
                        <a:rPr lang="ar-AE" sz="1800" b="1" dirty="0" smtClean="0">
                          <a:latin typeface="Sakkal Majalla" panose="02000000000000000000" pitchFamily="2" charset="-78"/>
                          <a:cs typeface="Sakkal Majalla" panose="02000000000000000000" pitchFamily="2" charset="-78"/>
                        </a:rPr>
                        <a:t>اجمالي موظفي الجهات الاتحادية</a:t>
                      </a:r>
                      <a:endParaRPr lang="en-US" sz="1800" b="1" dirty="0">
                        <a:latin typeface="Sakkal Majalla" panose="02000000000000000000" pitchFamily="2" charset="-78"/>
                        <a:cs typeface="Sakkal Majalla" panose="02000000000000000000" pitchFamily="2" charset="-78"/>
                      </a:endParaRPr>
                    </a:p>
                  </a:txBody>
                  <a:tcPr anchor="ctr">
                    <a:lnL w="12700" cap="flat" cmpd="sng" algn="ctr">
                      <a:solidFill>
                        <a:schemeClr val="bg1">
                          <a:lumMod val="50000"/>
                        </a:schemeClr>
                      </a:solidFill>
                      <a:prstDash val="sysDashDot"/>
                      <a:round/>
                      <a:headEnd type="none" w="med" len="med"/>
                      <a:tailEnd type="none" w="med" len="med"/>
                    </a:lnL>
                    <a:lnR w="12700" cap="flat" cmpd="sng" algn="ctr">
                      <a:solidFill>
                        <a:schemeClr val="bg1">
                          <a:lumMod val="50000"/>
                        </a:schemeClr>
                      </a:solidFill>
                      <a:prstDash val="sysDashDot"/>
                      <a:round/>
                      <a:headEnd type="none" w="med" len="med"/>
                      <a:tailEnd type="none" w="med" len="med"/>
                    </a:lnR>
                    <a:lnT w="12700" cap="flat" cmpd="sng" algn="ctr">
                      <a:solidFill>
                        <a:schemeClr val="bg1">
                          <a:lumMod val="50000"/>
                        </a:schemeClr>
                      </a:solidFill>
                      <a:prstDash val="sysDashDot"/>
                      <a:round/>
                      <a:headEnd type="none" w="med" len="med"/>
                      <a:tailEnd type="none" w="med" len="med"/>
                    </a:lnT>
                    <a:lnB w="12700" cap="flat" cmpd="sng" algn="ctr">
                      <a:solidFill>
                        <a:schemeClr val="bg1">
                          <a:lumMod val="50000"/>
                        </a:schemeClr>
                      </a:solidFill>
                      <a:prstDash val="sysDashDot"/>
                      <a:round/>
                      <a:headEnd type="none" w="med" len="med"/>
                      <a:tailEnd type="none" w="med" len="med"/>
                    </a:lnB>
                    <a:solidFill>
                      <a:schemeClr val="bg1">
                        <a:lumMod val="95000"/>
                      </a:schemeClr>
                    </a:solidFill>
                  </a:tcPr>
                </a:tc>
                <a:extLst>
                  <a:ext uri="{0D108BD9-81ED-4DB2-BD59-A6C34878D82A}">
                    <a16:rowId xmlns="" xmlns:a16="http://schemas.microsoft.com/office/drawing/2014/main" val="10002"/>
                  </a:ext>
                </a:extLst>
              </a:tr>
              <a:tr h="4143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b="1" dirty="0" smtClean="0">
                          <a:solidFill>
                            <a:schemeClr val="tx1"/>
                          </a:solidFill>
                          <a:latin typeface="Sakkal Majalla" panose="02000000000000000000" pitchFamily="2" charset="-78"/>
                          <a:cs typeface="Sakkal Majalla" panose="02000000000000000000" pitchFamily="2" charset="-78"/>
                        </a:rPr>
                        <a:t>383</a:t>
                      </a:r>
                    </a:p>
                  </a:txBody>
                  <a:tcPr anchor="ctr">
                    <a:lnL w="12700" cap="flat" cmpd="sng" algn="ctr">
                      <a:solidFill>
                        <a:schemeClr val="bg1">
                          <a:lumMod val="50000"/>
                        </a:schemeClr>
                      </a:solidFill>
                      <a:prstDash val="sysDashDot"/>
                      <a:round/>
                      <a:headEnd type="none" w="med" len="med"/>
                      <a:tailEnd type="none" w="med" len="med"/>
                    </a:lnL>
                    <a:lnR w="12700" cap="flat" cmpd="sng" algn="ctr">
                      <a:solidFill>
                        <a:schemeClr val="bg1">
                          <a:lumMod val="50000"/>
                        </a:schemeClr>
                      </a:solidFill>
                      <a:prstDash val="sysDashDot"/>
                      <a:round/>
                      <a:headEnd type="none" w="med" len="med"/>
                      <a:tailEnd type="none" w="med" len="med"/>
                    </a:lnR>
                    <a:lnT w="12700" cap="flat" cmpd="sng" algn="ctr">
                      <a:solidFill>
                        <a:schemeClr val="bg1">
                          <a:lumMod val="50000"/>
                        </a:schemeClr>
                      </a:solidFill>
                      <a:prstDash val="sysDashDot"/>
                      <a:round/>
                      <a:headEnd type="none" w="med" len="med"/>
                      <a:tailEnd type="none" w="med" len="med"/>
                    </a:lnT>
                    <a:lnB w="12700" cap="flat" cmpd="sng" algn="ctr">
                      <a:solidFill>
                        <a:schemeClr val="bg1">
                          <a:lumMod val="50000"/>
                        </a:schemeClr>
                      </a:solidFill>
                      <a:prstDash val="sysDashDot"/>
                      <a:round/>
                      <a:headEnd type="none" w="med" len="med"/>
                      <a:tailEnd type="none" w="med" len="med"/>
                    </a:lnB>
                  </a:tcPr>
                </a:tc>
                <a:tc>
                  <a:txBody>
                    <a:bodyPr/>
                    <a:lstStyle/>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v"/>
                        <a:tabLst/>
                        <a:defRPr/>
                      </a:pPr>
                      <a:r>
                        <a:rPr lang="ar-AE" sz="1800" b="1" dirty="0" smtClean="0">
                          <a:latin typeface="Sakkal Majalla" panose="02000000000000000000" pitchFamily="2" charset="-78"/>
                          <a:cs typeface="Sakkal Majalla" panose="02000000000000000000" pitchFamily="2" charset="-78"/>
                        </a:rPr>
                        <a:t>حجم العينة المستهدفة</a:t>
                      </a:r>
                      <a:endParaRPr lang="en-US" sz="1800" b="1" dirty="0" smtClean="0">
                        <a:latin typeface="Sakkal Majalla" panose="02000000000000000000" pitchFamily="2" charset="-78"/>
                        <a:cs typeface="Sakkal Majalla" panose="02000000000000000000" pitchFamily="2" charset="-78"/>
                      </a:endParaRPr>
                    </a:p>
                  </a:txBody>
                  <a:tcPr anchor="ctr">
                    <a:lnL w="12700" cap="flat" cmpd="sng" algn="ctr">
                      <a:solidFill>
                        <a:schemeClr val="bg1">
                          <a:lumMod val="50000"/>
                        </a:schemeClr>
                      </a:solidFill>
                      <a:prstDash val="sysDashDot"/>
                      <a:round/>
                      <a:headEnd type="none" w="med" len="med"/>
                      <a:tailEnd type="none" w="med" len="med"/>
                    </a:lnL>
                    <a:lnR w="12700" cap="flat" cmpd="sng" algn="ctr">
                      <a:solidFill>
                        <a:schemeClr val="bg1">
                          <a:lumMod val="50000"/>
                        </a:schemeClr>
                      </a:solidFill>
                      <a:prstDash val="sysDashDot"/>
                      <a:round/>
                      <a:headEnd type="none" w="med" len="med"/>
                      <a:tailEnd type="none" w="med" len="med"/>
                    </a:lnR>
                    <a:lnT w="12700" cap="flat" cmpd="sng" algn="ctr">
                      <a:solidFill>
                        <a:schemeClr val="bg1">
                          <a:lumMod val="50000"/>
                        </a:schemeClr>
                      </a:solidFill>
                      <a:prstDash val="sysDashDot"/>
                      <a:round/>
                      <a:headEnd type="none" w="med" len="med"/>
                      <a:tailEnd type="none" w="med" len="med"/>
                    </a:lnT>
                    <a:lnB w="12700" cap="flat" cmpd="sng" algn="ctr">
                      <a:solidFill>
                        <a:schemeClr val="bg1">
                          <a:lumMod val="50000"/>
                        </a:schemeClr>
                      </a:solidFill>
                      <a:prstDash val="sysDashDot"/>
                      <a:round/>
                      <a:headEnd type="none" w="med" len="med"/>
                      <a:tailEnd type="none" w="med" len="med"/>
                    </a:lnB>
                    <a:solidFill>
                      <a:schemeClr val="bg1">
                        <a:lumMod val="95000"/>
                      </a:schemeClr>
                    </a:solidFill>
                  </a:tcPr>
                </a:tc>
                <a:extLst>
                  <a:ext uri="{0D108BD9-81ED-4DB2-BD59-A6C34878D82A}">
                    <a16:rowId xmlns="" xmlns:a16="http://schemas.microsoft.com/office/drawing/2014/main" val="10003"/>
                  </a:ext>
                </a:extLst>
              </a:tr>
              <a:tr h="408919">
                <a:tc>
                  <a:txBody>
                    <a:bodyPr/>
                    <a:lstStyle/>
                    <a:p>
                      <a:pPr marL="0" marR="0" lvl="0" indent="0" algn="ctr" defTabSz="914264" rtl="0" eaLnBrk="1" fontAlgn="auto" latinLnBrk="0" hangingPunct="1">
                        <a:lnSpc>
                          <a:spcPct val="100000"/>
                        </a:lnSpc>
                        <a:spcBef>
                          <a:spcPts val="0"/>
                        </a:spcBef>
                        <a:spcAft>
                          <a:spcPts val="0"/>
                        </a:spcAft>
                        <a:buClrTx/>
                        <a:buSzTx/>
                        <a:buFontTx/>
                        <a:buNone/>
                        <a:tabLst/>
                        <a:defRPr/>
                      </a:pPr>
                      <a:r>
                        <a:rPr lang="en-US" sz="1800" b="1" u="none" dirty="0" smtClean="0">
                          <a:solidFill>
                            <a:schemeClr val="tx1"/>
                          </a:solidFill>
                          <a:latin typeface="Sakkal Majalla" panose="02000000000000000000" pitchFamily="2" charset="-78"/>
                          <a:cs typeface="Sakkal Majalla" panose="02000000000000000000" pitchFamily="2" charset="-78"/>
                        </a:rPr>
                        <a:t>684</a:t>
                      </a:r>
                      <a:endParaRPr lang="ar-AE" sz="1800" b="1" u="none" dirty="0" smtClean="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lumMod val="50000"/>
                        </a:schemeClr>
                      </a:solidFill>
                      <a:prstDash val="sysDashDot"/>
                      <a:round/>
                      <a:headEnd type="none" w="med" len="med"/>
                      <a:tailEnd type="none" w="med" len="med"/>
                    </a:lnL>
                    <a:lnR w="12700" cap="flat" cmpd="sng" algn="ctr">
                      <a:solidFill>
                        <a:schemeClr val="bg1">
                          <a:lumMod val="50000"/>
                        </a:schemeClr>
                      </a:solidFill>
                      <a:prstDash val="sysDashDot"/>
                      <a:round/>
                      <a:headEnd type="none" w="med" len="med"/>
                      <a:tailEnd type="none" w="med" len="med"/>
                    </a:lnR>
                    <a:lnT w="12700" cap="flat" cmpd="sng" algn="ctr">
                      <a:solidFill>
                        <a:schemeClr val="bg1">
                          <a:lumMod val="50000"/>
                        </a:schemeClr>
                      </a:solidFill>
                      <a:prstDash val="sysDashDot"/>
                      <a:round/>
                      <a:headEnd type="none" w="med" len="med"/>
                      <a:tailEnd type="none" w="med" len="med"/>
                    </a:lnT>
                    <a:lnB w="12700" cap="flat" cmpd="sng" algn="ctr">
                      <a:solidFill>
                        <a:schemeClr val="bg1">
                          <a:lumMod val="50000"/>
                        </a:schemeClr>
                      </a:solidFill>
                      <a:prstDash val="sysDashDot"/>
                      <a:round/>
                      <a:headEnd type="none" w="med" len="med"/>
                      <a:tailEnd type="none" w="med" len="med"/>
                    </a:lnB>
                  </a:tcPr>
                </a:tc>
                <a:tc>
                  <a:txBody>
                    <a:bodyPr/>
                    <a:lstStyle/>
                    <a:p>
                      <a:pPr marL="285750" indent="-285750" algn="r" rtl="1">
                        <a:buFont typeface="Wingdings" panose="05000000000000000000" pitchFamily="2" charset="2"/>
                        <a:buChar char="v"/>
                      </a:pPr>
                      <a:r>
                        <a:rPr lang="ar-AE" sz="1800" b="1" dirty="0" smtClean="0">
                          <a:latin typeface="Sakkal Majalla" panose="02000000000000000000" pitchFamily="2" charset="-78"/>
                          <a:cs typeface="Sakkal Majalla" panose="02000000000000000000" pitchFamily="2" charset="-78"/>
                        </a:rPr>
                        <a:t>عدد الردود للاستبيان</a:t>
                      </a:r>
                      <a:endParaRPr lang="en-US" sz="1800" b="1" dirty="0">
                        <a:latin typeface="Sakkal Majalla" panose="02000000000000000000" pitchFamily="2" charset="-78"/>
                        <a:cs typeface="Sakkal Majalla" panose="02000000000000000000" pitchFamily="2" charset="-78"/>
                      </a:endParaRPr>
                    </a:p>
                  </a:txBody>
                  <a:tcPr anchor="ctr">
                    <a:lnL w="12700" cap="flat" cmpd="sng" algn="ctr">
                      <a:solidFill>
                        <a:schemeClr val="bg1">
                          <a:lumMod val="50000"/>
                        </a:schemeClr>
                      </a:solidFill>
                      <a:prstDash val="sysDashDot"/>
                      <a:round/>
                      <a:headEnd type="none" w="med" len="med"/>
                      <a:tailEnd type="none" w="med" len="med"/>
                    </a:lnL>
                    <a:lnR w="12700" cap="flat" cmpd="sng" algn="ctr">
                      <a:solidFill>
                        <a:schemeClr val="bg1">
                          <a:lumMod val="50000"/>
                        </a:schemeClr>
                      </a:solidFill>
                      <a:prstDash val="sysDashDot"/>
                      <a:round/>
                      <a:headEnd type="none" w="med" len="med"/>
                      <a:tailEnd type="none" w="med" len="med"/>
                    </a:lnR>
                    <a:lnT w="12700" cap="flat" cmpd="sng" algn="ctr">
                      <a:solidFill>
                        <a:schemeClr val="bg1">
                          <a:lumMod val="50000"/>
                        </a:schemeClr>
                      </a:solidFill>
                      <a:prstDash val="sysDashDot"/>
                      <a:round/>
                      <a:headEnd type="none" w="med" len="med"/>
                      <a:tailEnd type="none" w="med" len="med"/>
                    </a:lnT>
                    <a:lnB w="12700" cap="flat" cmpd="sng" algn="ctr">
                      <a:solidFill>
                        <a:schemeClr val="bg1">
                          <a:lumMod val="50000"/>
                        </a:schemeClr>
                      </a:solidFill>
                      <a:prstDash val="sysDashDot"/>
                      <a:round/>
                      <a:headEnd type="none" w="med" len="med"/>
                      <a:tailEnd type="none" w="med" len="med"/>
                    </a:lnB>
                    <a:solidFill>
                      <a:schemeClr val="bg1">
                        <a:lumMod val="95000"/>
                      </a:schemeClr>
                    </a:solidFill>
                  </a:tcPr>
                </a:tc>
                <a:extLst>
                  <a:ext uri="{0D108BD9-81ED-4DB2-BD59-A6C34878D82A}">
                    <a16:rowId xmlns="" xmlns:a16="http://schemas.microsoft.com/office/drawing/2014/main" val="10004"/>
                  </a:ext>
                </a:extLst>
              </a:tr>
              <a:tr h="715607">
                <a:tc>
                  <a:txBody>
                    <a:bodyPr/>
                    <a:lstStyle/>
                    <a:p>
                      <a:pPr marL="0" marR="0" lvl="0" indent="0" algn="l" defTabSz="914264" rtl="0" eaLnBrk="1" fontAlgn="auto" latinLnBrk="0" hangingPunct="1">
                        <a:lnSpc>
                          <a:spcPct val="100000"/>
                        </a:lnSpc>
                        <a:spcBef>
                          <a:spcPts val="0"/>
                        </a:spcBef>
                        <a:spcAft>
                          <a:spcPts val="0"/>
                        </a:spcAft>
                        <a:buClrTx/>
                        <a:buSzTx/>
                        <a:buFontTx/>
                        <a:buNone/>
                        <a:tabLst/>
                        <a:defRPr/>
                      </a:pPr>
                      <a:r>
                        <a:rPr lang="en-US" sz="1800" b="1" u="sng" dirty="0" smtClean="0">
                          <a:solidFill>
                            <a:srgbClr val="AC8332"/>
                          </a:solidFill>
                          <a:latin typeface="Sakkal Majalla" panose="02000000000000000000" pitchFamily="2" charset="-78"/>
                          <a:cs typeface="Sakkal Majalla" panose="02000000000000000000" pitchFamily="2" charset="-78"/>
                        </a:rPr>
                        <a:t>Launching</a:t>
                      </a:r>
                      <a:r>
                        <a:rPr lang="en-US" sz="1800" b="1" dirty="0" smtClean="0">
                          <a:solidFill>
                            <a:srgbClr val="AC8332"/>
                          </a:solidFill>
                          <a:latin typeface="Sakkal Majalla" panose="02000000000000000000" pitchFamily="2" charset="-78"/>
                          <a:cs typeface="Sakkal Majalla" panose="02000000000000000000" pitchFamily="2" charset="-78"/>
                        </a:rPr>
                        <a:t>: </a:t>
                      </a:r>
                      <a:r>
                        <a:rPr lang="ar-AE" sz="1700" b="1" dirty="0" smtClean="0">
                          <a:latin typeface="Sakkal Majalla" panose="02000000000000000000" pitchFamily="2" charset="-78"/>
                          <a:cs typeface="Sakkal Majalla" panose="02000000000000000000" pitchFamily="2" charset="-78"/>
                        </a:rPr>
                        <a:t>05</a:t>
                      </a:r>
                      <a:r>
                        <a:rPr lang="en-US" sz="1700" b="1" dirty="0" smtClean="0">
                          <a:latin typeface="Sakkal Majalla" panose="02000000000000000000" pitchFamily="2" charset="-78"/>
                          <a:cs typeface="Sakkal Majalla" panose="02000000000000000000" pitchFamily="2" charset="-78"/>
                        </a:rPr>
                        <a:t>/September/ 2018</a:t>
                      </a:r>
                    </a:p>
                    <a:p>
                      <a:pPr marL="0" marR="0" lvl="0" indent="0" algn="l" defTabSz="914264" rtl="0" eaLnBrk="1" fontAlgn="auto" latinLnBrk="0" hangingPunct="1">
                        <a:lnSpc>
                          <a:spcPct val="100000"/>
                        </a:lnSpc>
                        <a:spcBef>
                          <a:spcPts val="0"/>
                        </a:spcBef>
                        <a:spcAft>
                          <a:spcPts val="0"/>
                        </a:spcAft>
                        <a:buClrTx/>
                        <a:buSzTx/>
                        <a:buFontTx/>
                        <a:buNone/>
                        <a:tabLst/>
                        <a:defRPr/>
                      </a:pPr>
                      <a:r>
                        <a:rPr lang="en-US" sz="1800" b="1" u="sng" dirty="0" smtClean="0">
                          <a:solidFill>
                            <a:srgbClr val="AC8332"/>
                          </a:solidFill>
                          <a:latin typeface="Sakkal Majalla" panose="02000000000000000000" pitchFamily="2" charset="-78"/>
                          <a:cs typeface="Sakkal Majalla" panose="02000000000000000000" pitchFamily="2" charset="-78"/>
                        </a:rPr>
                        <a:t>Closing</a:t>
                      </a:r>
                      <a:r>
                        <a:rPr lang="en-US" sz="1800" b="1" dirty="0" smtClean="0">
                          <a:solidFill>
                            <a:srgbClr val="AC8332"/>
                          </a:solidFill>
                          <a:latin typeface="Sakkal Majalla" panose="02000000000000000000" pitchFamily="2" charset="-78"/>
                          <a:cs typeface="Sakkal Majalla" panose="02000000000000000000" pitchFamily="2" charset="-78"/>
                        </a:rPr>
                        <a:t>: </a:t>
                      </a:r>
                      <a:r>
                        <a:rPr lang="en-US" sz="1700" b="1" dirty="0" smtClean="0">
                          <a:latin typeface="Sakkal Majalla" panose="02000000000000000000" pitchFamily="2" charset="-78"/>
                          <a:cs typeface="Sakkal Majalla" panose="02000000000000000000" pitchFamily="2" charset="-78"/>
                        </a:rPr>
                        <a:t>26/September/2018</a:t>
                      </a:r>
                      <a:endParaRPr lang="en-US" sz="1700" b="1" dirty="0" smtClean="0">
                        <a:latin typeface="Sakkal Majalla" panose="02000000000000000000" pitchFamily="2" charset="-78"/>
                        <a:cs typeface="Sakkal Majalla" panose="02000000000000000000" pitchFamily="2" charset="-78"/>
                      </a:endParaRPr>
                    </a:p>
                  </a:txBody>
                  <a:tcPr anchor="ctr">
                    <a:lnL w="12700" cap="flat" cmpd="sng" algn="ctr">
                      <a:solidFill>
                        <a:schemeClr val="bg1">
                          <a:lumMod val="50000"/>
                        </a:schemeClr>
                      </a:solidFill>
                      <a:prstDash val="sysDashDot"/>
                      <a:round/>
                      <a:headEnd type="none" w="med" len="med"/>
                      <a:tailEnd type="none" w="med" len="med"/>
                    </a:lnL>
                    <a:lnR w="12700" cap="flat" cmpd="sng" algn="ctr">
                      <a:solidFill>
                        <a:schemeClr val="bg1">
                          <a:lumMod val="50000"/>
                        </a:schemeClr>
                      </a:solidFill>
                      <a:prstDash val="sysDashDot"/>
                      <a:round/>
                      <a:headEnd type="none" w="med" len="med"/>
                      <a:tailEnd type="none" w="med" len="med"/>
                    </a:lnR>
                    <a:lnT w="12700" cap="flat" cmpd="sng" algn="ctr">
                      <a:solidFill>
                        <a:schemeClr val="bg1">
                          <a:lumMod val="50000"/>
                        </a:schemeClr>
                      </a:solidFill>
                      <a:prstDash val="sysDashDot"/>
                      <a:round/>
                      <a:headEnd type="none" w="med" len="med"/>
                      <a:tailEnd type="none" w="med" len="med"/>
                    </a:lnT>
                    <a:lnB w="12700" cap="flat" cmpd="sng" algn="ctr">
                      <a:solidFill>
                        <a:schemeClr val="bg1">
                          <a:lumMod val="50000"/>
                        </a:schemeClr>
                      </a:solidFill>
                      <a:prstDash val="sysDashDot"/>
                      <a:round/>
                      <a:headEnd type="none" w="med" len="med"/>
                      <a:tailEnd type="none" w="med" len="med"/>
                    </a:lnB>
                    <a:solidFill>
                      <a:schemeClr val="bg1"/>
                    </a:solidFill>
                  </a:tcPr>
                </a:tc>
                <a:tc>
                  <a:txBody>
                    <a:bodyPr/>
                    <a:lstStyle/>
                    <a:p>
                      <a:pPr marL="285750" indent="-285750" algn="r" rtl="1">
                        <a:buFont typeface="Wingdings" panose="05000000000000000000" pitchFamily="2" charset="2"/>
                        <a:buChar char="v"/>
                      </a:pPr>
                      <a:r>
                        <a:rPr lang="ar-AE" sz="1800" b="1" dirty="0" smtClean="0">
                          <a:latin typeface="Sakkal Majalla" panose="02000000000000000000" pitchFamily="2" charset="-78"/>
                          <a:cs typeface="Sakkal Majalla" panose="02000000000000000000" pitchFamily="2" charset="-78"/>
                        </a:rPr>
                        <a:t>تاريخ</a:t>
                      </a:r>
                      <a:r>
                        <a:rPr lang="ar-AE" sz="1800" b="1" baseline="0" dirty="0" smtClean="0">
                          <a:latin typeface="Sakkal Majalla" panose="02000000000000000000" pitchFamily="2" charset="-78"/>
                          <a:cs typeface="Sakkal Majalla" panose="02000000000000000000" pitchFamily="2" charset="-78"/>
                        </a:rPr>
                        <a:t> إطلاق و اغلاق الاستبيان </a:t>
                      </a:r>
                      <a:endParaRPr lang="en-US" sz="1800" b="1" dirty="0">
                        <a:latin typeface="Sakkal Majalla" panose="02000000000000000000" pitchFamily="2" charset="-78"/>
                        <a:cs typeface="Sakkal Majalla" panose="02000000000000000000" pitchFamily="2" charset="-78"/>
                      </a:endParaRPr>
                    </a:p>
                  </a:txBody>
                  <a:tcPr anchor="ctr">
                    <a:lnL w="12700" cap="flat" cmpd="sng" algn="ctr">
                      <a:solidFill>
                        <a:schemeClr val="bg1">
                          <a:lumMod val="50000"/>
                        </a:schemeClr>
                      </a:solidFill>
                      <a:prstDash val="sysDashDot"/>
                      <a:round/>
                      <a:headEnd type="none" w="med" len="med"/>
                      <a:tailEnd type="none" w="med" len="med"/>
                    </a:lnL>
                    <a:lnR w="12700" cap="flat" cmpd="sng" algn="ctr">
                      <a:solidFill>
                        <a:schemeClr val="bg1">
                          <a:lumMod val="50000"/>
                        </a:schemeClr>
                      </a:solidFill>
                      <a:prstDash val="sysDashDot"/>
                      <a:round/>
                      <a:headEnd type="none" w="med" len="med"/>
                      <a:tailEnd type="none" w="med" len="med"/>
                    </a:lnR>
                    <a:lnT w="12700" cap="flat" cmpd="sng" algn="ctr">
                      <a:solidFill>
                        <a:schemeClr val="bg1">
                          <a:lumMod val="50000"/>
                        </a:schemeClr>
                      </a:solidFill>
                      <a:prstDash val="sysDashDot"/>
                      <a:round/>
                      <a:headEnd type="none" w="med" len="med"/>
                      <a:tailEnd type="none" w="med" len="med"/>
                    </a:lnT>
                    <a:lnB w="12700" cap="flat" cmpd="sng" algn="ctr">
                      <a:solidFill>
                        <a:schemeClr val="bg1">
                          <a:lumMod val="50000"/>
                        </a:schemeClr>
                      </a:solidFill>
                      <a:prstDash val="sysDashDot"/>
                      <a:round/>
                      <a:headEnd type="none" w="med" len="med"/>
                      <a:tailEnd type="none" w="med" len="med"/>
                    </a:lnB>
                    <a:solidFill>
                      <a:schemeClr val="bg1">
                        <a:lumMod val="95000"/>
                      </a:schemeClr>
                    </a:solidFill>
                  </a:tcPr>
                </a:tc>
                <a:extLst>
                  <a:ext uri="{0D108BD9-81ED-4DB2-BD59-A6C34878D82A}">
                    <a16:rowId xmlns="" xmlns:a16="http://schemas.microsoft.com/office/drawing/2014/main" val="10005"/>
                  </a:ext>
                </a:extLst>
              </a:tr>
              <a:tr h="834875">
                <a:tc>
                  <a:txBody>
                    <a:bodyPr/>
                    <a:lstStyle/>
                    <a:p>
                      <a:pPr algn="ctr" rtl="1"/>
                      <a:r>
                        <a:rPr lang="ar-AE" sz="1700" b="1" dirty="0" smtClean="0">
                          <a:solidFill>
                            <a:schemeClr val="tx1"/>
                          </a:solidFill>
                          <a:latin typeface="Sakkal Majalla" panose="02000000000000000000" pitchFamily="2" charset="-78"/>
                          <a:cs typeface="Sakkal Majalla" panose="02000000000000000000" pitchFamily="2" charset="-78"/>
                        </a:rPr>
                        <a:t>استبيان ضمن الخطة التشغيلية </a:t>
                      </a:r>
                    </a:p>
                    <a:p>
                      <a:pPr algn="ctr" rtl="1"/>
                      <a:r>
                        <a:rPr lang="ar-AE" sz="1600" b="1" baseline="0" dirty="0" smtClean="0">
                          <a:solidFill>
                            <a:schemeClr val="tx1"/>
                          </a:solidFill>
                          <a:latin typeface="Sakkal Majalla" panose="02000000000000000000" pitchFamily="2" charset="-78"/>
                          <a:cs typeface="Sakkal Majalla" panose="02000000000000000000" pitchFamily="2" charset="-78"/>
                        </a:rPr>
                        <a:t>تم قياسه مسبقا في الأعوام 2015 و 2016</a:t>
                      </a:r>
                      <a:r>
                        <a:rPr lang="en-US" sz="1600" b="1" baseline="0" dirty="0" smtClean="0">
                          <a:solidFill>
                            <a:schemeClr val="tx1"/>
                          </a:solidFill>
                          <a:latin typeface="Sakkal Majalla" panose="02000000000000000000" pitchFamily="2" charset="-78"/>
                          <a:cs typeface="Sakkal Majalla" panose="02000000000000000000" pitchFamily="2" charset="-78"/>
                        </a:rPr>
                        <a:t> </a:t>
                      </a:r>
                      <a:r>
                        <a:rPr lang="ar-AE" sz="1600" b="1" baseline="0" dirty="0" smtClean="0">
                          <a:solidFill>
                            <a:schemeClr val="tx1"/>
                          </a:solidFill>
                          <a:latin typeface="Sakkal Majalla" panose="02000000000000000000" pitchFamily="2" charset="-78"/>
                          <a:cs typeface="Sakkal Majalla" panose="02000000000000000000" pitchFamily="2" charset="-78"/>
                        </a:rPr>
                        <a:t>و 2017</a:t>
                      </a:r>
                      <a:endParaRPr lang="ar-AE" sz="1600" b="1" dirty="0" smtClean="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lumMod val="50000"/>
                        </a:schemeClr>
                      </a:solidFill>
                      <a:prstDash val="sysDashDot"/>
                      <a:round/>
                      <a:headEnd type="none" w="med" len="med"/>
                      <a:tailEnd type="none" w="med" len="med"/>
                    </a:lnL>
                    <a:lnR w="12700" cap="flat" cmpd="sng" algn="ctr">
                      <a:solidFill>
                        <a:schemeClr val="bg1">
                          <a:lumMod val="50000"/>
                        </a:schemeClr>
                      </a:solidFill>
                      <a:prstDash val="sysDashDot"/>
                      <a:round/>
                      <a:headEnd type="none" w="med" len="med"/>
                      <a:tailEnd type="none" w="med" len="med"/>
                    </a:lnR>
                    <a:lnT w="12700" cap="flat" cmpd="sng" algn="ctr">
                      <a:solidFill>
                        <a:schemeClr val="bg1">
                          <a:lumMod val="50000"/>
                        </a:schemeClr>
                      </a:solidFill>
                      <a:prstDash val="sysDashDot"/>
                      <a:round/>
                      <a:headEnd type="none" w="med" len="med"/>
                      <a:tailEnd type="none" w="med" len="med"/>
                    </a:lnT>
                    <a:lnB w="12700" cap="flat" cmpd="sng" algn="ctr">
                      <a:solidFill>
                        <a:schemeClr val="bg1">
                          <a:lumMod val="50000"/>
                        </a:schemeClr>
                      </a:solidFill>
                      <a:prstDash val="sysDashDot"/>
                      <a:round/>
                      <a:headEnd type="none" w="med" len="med"/>
                      <a:tailEnd type="none" w="med" len="med"/>
                    </a:lnB>
                  </a:tcPr>
                </a:tc>
                <a:tc>
                  <a:txBody>
                    <a:bodyPr/>
                    <a:lstStyle/>
                    <a:p>
                      <a:pPr marL="285750" indent="-285750" algn="r" rtl="1">
                        <a:buFont typeface="Wingdings" panose="05000000000000000000" pitchFamily="2" charset="2"/>
                        <a:buChar char="v"/>
                      </a:pPr>
                      <a:r>
                        <a:rPr lang="ar-AE" sz="1800" b="1" dirty="0" smtClean="0">
                          <a:latin typeface="Sakkal Majalla" panose="02000000000000000000" pitchFamily="2" charset="-78"/>
                          <a:cs typeface="Sakkal Majalla" panose="02000000000000000000" pitchFamily="2" charset="-78"/>
                        </a:rPr>
                        <a:t>نوع الاستبيان </a:t>
                      </a:r>
                      <a:endParaRPr lang="en-US" sz="1800" b="1" dirty="0">
                        <a:latin typeface="Sakkal Majalla" panose="02000000000000000000" pitchFamily="2" charset="-78"/>
                        <a:cs typeface="Sakkal Majalla" panose="02000000000000000000" pitchFamily="2" charset="-78"/>
                      </a:endParaRPr>
                    </a:p>
                  </a:txBody>
                  <a:tcPr anchor="ctr">
                    <a:lnL w="12700" cap="flat" cmpd="sng" algn="ctr">
                      <a:solidFill>
                        <a:schemeClr val="bg1">
                          <a:lumMod val="50000"/>
                        </a:schemeClr>
                      </a:solidFill>
                      <a:prstDash val="sysDashDot"/>
                      <a:round/>
                      <a:headEnd type="none" w="med" len="med"/>
                      <a:tailEnd type="none" w="med" len="med"/>
                    </a:lnL>
                    <a:lnR w="12700" cap="flat" cmpd="sng" algn="ctr">
                      <a:solidFill>
                        <a:schemeClr val="bg1">
                          <a:lumMod val="50000"/>
                        </a:schemeClr>
                      </a:solidFill>
                      <a:prstDash val="sysDashDot"/>
                      <a:round/>
                      <a:headEnd type="none" w="med" len="med"/>
                      <a:tailEnd type="none" w="med" len="med"/>
                    </a:lnR>
                    <a:lnT w="12700" cap="flat" cmpd="sng" algn="ctr">
                      <a:solidFill>
                        <a:schemeClr val="bg1">
                          <a:lumMod val="50000"/>
                        </a:schemeClr>
                      </a:solidFill>
                      <a:prstDash val="sysDashDot"/>
                      <a:round/>
                      <a:headEnd type="none" w="med" len="med"/>
                      <a:tailEnd type="none" w="med" len="med"/>
                    </a:lnT>
                    <a:lnB w="12700" cap="flat" cmpd="sng" algn="ctr">
                      <a:solidFill>
                        <a:schemeClr val="bg1">
                          <a:lumMod val="50000"/>
                        </a:schemeClr>
                      </a:solidFill>
                      <a:prstDash val="sysDashDot"/>
                      <a:round/>
                      <a:headEnd type="none" w="med" len="med"/>
                      <a:tailEnd type="none" w="med" len="med"/>
                    </a:lnB>
                    <a:solidFill>
                      <a:schemeClr val="bg1">
                        <a:lumMod val="95000"/>
                      </a:schemeClr>
                    </a:solidFill>
                  </a:tcPr>
                </a:tc>
              </a:tr>
            </a:tbl>
          </a:graphicData>
        </a:graphic>
      </p:graphicFrame>
      <p:cxnSp>
        <p:nvCxnSpPr>
          <p:cNvPr id="16" name="Straight Connector 15"/>
          <p:cNvCxnSpPr/>
          <p:nvPr/>
        </p:nvCxnSpPr>
        <p:spPr>
          <a:xfrm>
            <a:off x="6096000" y="1767840"/>
            <a:ext cx="0" cy="4023360"/>
          </a:xfrm>
          <a:prstGeom prst="line">
            <a:avLst/>
          </a:prstGeom>
          <a:ln>
            <a:solidFill>
              <a:srgbClr val="B68A35"/>
            </a:solidFill>
          </a:ln>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a:off x="6172200" y="1767840"/>
            <a:ext cx="0" cy="4023360"/>
          </a:xfrm>
          <a:prstGeom prst="line">
            <a:avLst/>
          </a:prstGeom>
          <a:ln>
            <a:solidFill>
              <a:srgbClr val="B68A35"/>
            </a:solidFill>
          </a:ln>
        </p:spPr>
        <p:style>
          <a:lnRef idx="3">
            <a:schemeClr val="dk1"/>
          </a:lnRef>
          <a:fillRef idx="0">
            <a:schemeClr val="dk1"/>
          </a:fillRef>
          <a:effectRef idx="2">
            <a:schemeClr val="dk1"/>
          </a:effectRef>
          <a:fontRef idx="minor">
            <a:schemeClr val="tx1"/>
          </a:fontRef>
        </p:style>
      </p:cxnSp>
      <p:sp>
        <p:nvSpPr>
          <p:cNvPr id="3" name="Title 2"/>
          <p:cNvSpPr>
            <a:spLocks noGrp="1"/>
          </p:cNvSpPr>
          <p:nvPr>
            <p:ph type="ctrTitle"/>
          </p:nvPr>
        </p:nvSpPr>
        <p:spPr>
          <a:xfrm>
            <a:off x="4674808" y="231161"/>
            <a:ext cx="6430315" cy="731783"/>
          </a:xfrm>
        </p:spPr>
        <p:txBody>
          <a:bodyPr>
            <a:normAutofit/>
          </a:bodyPr>
          <a:lstStyle/>
          <a:p>
            <a:pPr algn="ctr"/>
            <a:r>
              <a:rPr lang="ar-AE" sz="2800" dirty="0" smtClean="0">
                <a:latin typeface="Sakkal Majalla" panose="02000000000000000000" pitchFamily="2" charset="-78"/>
                <a:cs typeface="Sakkal Majalla" panose="02000000000000000000" pitchFamily="2" charset="-78"/>
              </a:rPr>
              <a:t>الرضا العام عن نظام الخدمة الذاتية</a:t>
            </a:r>
            <a:endParaRPr lang="en-US" sz="2800" dirty="0">
              <a:latin typeface="Sakkal Majalla" panose="02000000000000000000" pitchFamily="2" charset="-78"/>
              <a:cs typeface="Sakkal Majalla" panose="02000000000000000000" pitchFamily="2" charset="-78"/>
            </a:endParaRPr>
          </a:p>
        </p:txBody>
      </p:sp>
      <p:graphicFrame>
        <p:nvGraphicFramePr>
          <p:cNvPr id="12" name="Chart 11"/>
          <p:cNvGraphicFramePr>
            <a:graphicFrameLocks/>
          </p:cNvGraphicFramePr>
          <p:nvPr>
            <p:extLst>
              <p:ext uri="{D42A27DB-BD31-4B8C-83A1-F6EECF244321}">
                <p14:modId xmlns:p14="http://schemas.microsoft.com/office/powerpoint/2010/main" val="1116930193"/>
              </p:ext>
            </p:extLst>
          </p:nvPr>
        </p:nvGraphicFramePr>
        <p:xfrm>
          <a:off x="304799" y="1638828"/>
          <a:ext cx="5562601" cy="45333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98848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295400" y="3124200"/>
            <a:ext cx="9525000" cy="731783"/>
          </a:xfrm>
          <a:prstGeom prst="rect">
            <a:avLst/>
          </a:prstGeom>
        </p:spPr>
        <p:txBody>
          <a:bodyPr lIns="91410" tIns="45710" rIns="91410" bIns="45710" anchor="ctr" anchorCtr="0">
            <a:noAutofit/>
          </a:bodyPr>
          <a:lstStyle>
            <a:lvl1pPr marL="0" indent="0" algn="r" defTabSz="914264" rtl="1" eaLnBrk="1" latinLnBrk="0" hangingPunct="1">
              <a:spcBef>
                <a:spcPct val="20000"/>
              </a:spcBef>
              <a:buFont typeface="Arial" panose="020B0604020202020204" pitchFamily="34" charset="0"/>
              <a:buNone/>
              <a:defRPr lang="en-US" sz="2500" b="1" kern="1200" dirty="0">
                <a:solidFill>
                  <a:srgbClr val="B68A35"/>
                </a:solidFill>
                <a:latin typeface="+mn-lt"/>
                <a:ea typeface="+mn-ea"/>
                <a:cs typeface="+mn-cs"/>
              </a:defRPr>
            </a:lvl1pPr>
          </a:lstStyle>
          <a:p>
            <a:pPr algn="ctr"/>
            <a:r>
              <a:rPr lang="ar-AE" sz="4400" dirty="0" smtClean="0">
                <a:latin typeface="Sakkal Majalla" panose="02000000000000000000" pitchFamily="2" charset="-78"/>
                <a:cs typeface="Sakkal Majalla" panose="02000000000000000000" pitchFamily="2" charset="-78"/>
              </a:rPr>
              <a:t>الاقتراحات الواردة على عمليات التدريب على استخدام نظام الخدمة الذاتية</a:t>
            </a:r>
            <a:endParaRPr lang="ar-AE" sz="44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208149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ar-AE" sz="2200" dirty="0">
                <a:latin typeface="Sakkal Majalla" panose="02000000000000000000" pitchFamily="2" charset="-78"/>
                <a:cs typeface="Sakkal Majalla" panose="02000000000000000000" pitchFamily="2" charset="-78"/>
              </a:rPr>
              <a:t>الاقتراحات الواردة على </a:t>
            </a:r>
            <a:r>
              <a:rPr lang="ar-AE" sz="2200" dirty="0" smtClean="0">
                <a:latin typeface="Sakkal Majalla" panose="02000000000000000000" pitchFamily="2" charset="-78"/>
                <a:cs typeface="Sakkal Majalla" panose="02000000000000000000" pitchFamily="2" charset="-78"/>
              </a:rPr>
              <a:t>عمليات </a:t>
            </a:r>
            <a:r>
              <a:rPr lang="ar-AE" sz="2200" dirty="0">
                <a:latin typeface="Sakkal Majalla" panose="02000000000000000000" pitchFamily="2" charset="-78"/>
                <a:cs typeface="Sakkal Majalla" panose="02000000000000000000" pitchFamily="2" charset="-78"/>
              </a:rPr>
              <a:t>التدريب على استخدام نظام الخدمة </a:t>
            </a:r>
            <a:r>
              <a:rPr lang="ar-AE" sz="2200" dirty="0" smtClean="0">
                <a:latin typeface="Sakkal Majalla" panose="02000000000000000000" pitchFamily="2" charset="-78"/>
                <a:cs typeface="Sakkal Majalla" panose="02000000000000000000" pitchFamily="2" charset="-78"/>
              </a:rPr>
              <a:t>الذاتية</a:t>
            </a:r>
            <a:endParaRPr lang="en-US" sz="2200" dirty="0">
              <a:latin typeface="Sakkal Majalla" panose="02000000000000000000" pitchFamily="2" charset="-78"/>
              <a:cs typeface="Sakkal Majalla" panose="02000000000000000000" pitchFamily="2" charset="-78"/>
            </a:endParaRPr>
          </a:p>
        </p:txBody>
      </p:sp>
      <p:sp>
        <p:nvSpPr>
          <p:cNvPr id="3" name="Rectangle 2"/>
          <p:cNvSpPr/>
          <p:nvPr/>
        </p:nvSpPr>
        <p:spPr>
          <a:xfrm>
            <a:off x="1066800" y="1524000"/>
            <a:ext cx="10744200" cy="3785652"/>
          </a:xfrm>
          <a:prstGeom prst="rect">
            <a:avLst/>
          </a:prstGeom>
        </p:spPr>
        <p:txBody>
          <a:bodyPr wrap="square">
            <a:spAutoFit/>
          </a:bodyPr>
          <a:lstStyle/>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لم يتم تدريب موظفي قسم الموارد حيث تم التعليم الذاتي و من ثم قمنا ادارة الموارد البشرية بتدريب موظفينا كجهد شخصي</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حبذا لو يكون هناك دليل استرشادي في الموقع نفسه للرجوع اليه اثناء استخدام للخدمة الذاتية</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لا يوجد الموقع سهل الاستخدام من خلال التجربة سيتم التعرف على الايقونات الموجودة فيه</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إرسال بعض الفيديوهات التي توضح كيفية التعامل الاسهل مع النظام عبر البريد </a:t>
            </a:r>
            <a:r>
              <a:rPr lang="ar-AE" sz="1600" b="1" dirty="0" smtClean="0">
                <a:latin typeface="Sakkal Majalla" panose="02000000000000000000" pitchFamily="2" charset="-78"/>
                <a:cs typeface="Sakkal Majalla" panose="02000000000000000000" pitchFamily="2" charset="-78"/>
              </a:rPr>
              <a:t>الرسمي</a:t>
            </a:r>
            <a:endParaRPr lang="en-US" sz="1600" b="1" dirty="0" smtClean="0">
              <a:latin typeface="Sakkal Majalla" panose="02000000000000000000" pitchFamily="2" charset="-78"/>
              <a:cs typeface="Sakkal Majalla" panose="02000000000000000000" pitchFamily="2" charset="-78"/>
            </a:endParaRPr>
          </a:p>
          <a:p>
            <a:pPr marL="285750" indent="-285750" algn="r" rtl="1">
              <a:lnSpc>
                <a:spcPct val="150000"/>
              </a:lnSpc>
              <a:buFont typeface="Wingdings" panose="05000000000000000000" pitchFamily="2" charset="2"/>
              <a:buChar char="v"/>
            </a:pPr>
            <a:r>
              <a:rPr lang="ar-AE" sz="1600" b="1" dirty="0" smtClean="0">
                <a:latin typeface="Sakkal Majalla" panose="02000000000000000000" pitchFamily="2" charset="-78"/>
                <a:cs typeface="Sakkal Majalla" panose="02000000000000000000" pitchFamily="2" charset="-78"/>
              </a:rPr>
              <a:t>مطلوب </a:t>
            </a:r>
            <a:r>
              <a:rPr lang="ar-AE" sz="1600" b="1" dirty="0">
                <a:latin typeface="Sakkal Majalla" panose="02000000000000000000" pitchFamily="2" charset="-78"/>
                <a:cs typeface="Sakkal Majalla" panose="02000000000000000000" pitchFamily="2" charset="-78"/>
              </a:rPr>
              <a:t>الاستمرار في ارسال رسائل توضيحية للتدريب ولزيادة </a:t>
            </a:r>
            <a:r>
              <a:rPr lang="ar-AE" sz="1600" b="1" dirty="0" smtClean="0">
                <a:latin typeface="Sakkal Majalla" panose="02000000000000000000" pitchFamily="2" charset="-78"/>
                <a:cs typeface="Sakkal Majalla" panose="02000000000000000000" pitchFamily="2" charset="-78"/>
              </a:rPr>
              <a:t>المعرفة</a:t>
            </a:r>
            <a:endParaRPr lang="en-US" sz="1600" b="1" dirty="0" smtClean="0">
              <a:latin typeface="Sakkal Majalla" panose="02000000000000000000" pitchFamily="2" charset="-78"/>
              <a:cs typeface="Sakkal Majalla" panose="02000000000000000000" pitchFamily="2" charset="-78"/>
            </a:endParaRP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عن طريق الدعم الفني والدليل الالكتروني على المواقع الالكتروني</a:t>
            </a:r>
          </a:p>
          <a:p>
            <a:pPr marL="285750" indent="-285750" algn="r" rtl="1">
              <a:lnSpc>
                <a:spcPct val="150000"/>
              </a:lnSpc>
              <a:buFont typeface="Wingdings" panose="05000000000000000000" pitchFamily="2" charset="2"/>
              <a:buChar char="v"/>
            </a:pPr>
            <a:r>
              <a:rPr lang="ar-AE" sz="1600" b="1" dirty="0" smtClean="0">
                <a:latin typeface="Sakkal Majalla" panose="02000000000000000000" pitchFamily="2" charset="-78"/>
                <a:cs typeface="Sakkal Majalla" panose="02000000000000000000" pitchFamily="2" charset="-78"/>
              </a:rPr>
              <a:t>نرجو </a:t>
            </a:r>
            <a:r>
              <a:rPr lang="ar-AE" sz="1600" b="1" dirty="0">
                <a:latin typeface="Sakkal Majalla" panose="02000000000000000000" pitchFamily="2" charset="-78"/>
                <a:cs typeface="Sakkal Majalla" panose="02000000000000000000" pitchFamily="2" charset="-78"/>
              </a:rPr>
              <a:t>عقد دورات تدريبية على كيفية استخدام النظام</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ان تكون دورية لمتابعة اي تحديثات</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التدريب </a:t>
            </a:r>
            <a:r>
              <a:rPr lang="ar-AE" sz="1600" b="1" dirty="0" smtClean="0">
                <a:latin typeface="Sakkal Majalla" panose="02000000000000000000" pitchFamily="2" charset="-78"/>
                <a:cs typeface="Sakkal Majalla" panose="02000000000000000000" pitchFamily="2" charset="-78"/>
              </a:rPr>
              <a:t>الالكتروني</a:t>
            </a:r>
            <a:endParaRPr lang="ar-AE" sz="1600" b="1" dirty="0">
              <a:latin typeface="Sakkal Majalla" panose="02000000000000000000" pitchFamily="2" charset="-78"/>
              <a:cs typeface="Sakkal Majalla" panose="02000000000000000000" pitchFamily="2" charset="-78"/>
            </a:endParaRPr>
          </a:p>
          <a:p>
            <a:pPr marL="285750" indent="-285750" algn="r" rtl="1">
              <a:lnSpc>
                <a:spcPct val="150000"/>
              </a:lnSpc>
              <a:buFont typeface="Wingdings" panose="05000000000000000000" pitchFamily="2" charset="2"/>
              <a:buChar char="v"/>
            </a:pPr>
            <a:r>
              <a:rPr lang="ar-AE" sz="1600" b="1" dirty="0" smtClean="0">
                <a:latin typeface="Sakkal Majalla" panose="02000000000000000000" pitchFamily="2" charset="-78"/>
                <a:cs typeface="Sakkal Majalla" panose="02000000000000000000" pitchFamily="2" charset="-78"/>
              </a:rPr>
              <a:t>يجب </a:t>
            </a:r>
            <a:r>
              <a:rPr lang="ar-AE" sz="1600" b="1" dirty="0">
                <a:latin typeface="Sakkal Majalla" panose="02000000000000000000" pitchFamily="2" charset="-78"/>
                <a:cs typeface="Sakkal Majalla" panose="02000000000000000000" pitchFamily="2" charset="-78"/>
              </a:rPr>
              <a:t>أن </a:t>
            </a:r>
            <a:r>
              <a:rPr lang="ar-AE" sz="1600" b="1" dirty="0" smtClean="0">
                <a:latin typeface="Sakkal Majalla" panose="02000000000000000000" pitchFamily="2" charset="-78"/>
                <a:cs typeface="Sakkal Majalla" panose="02000000000000000000" pitchFamily="2" charset="-78"/>
              </a:rPr>
              <a:t>تتكرر</a:t>
            </a:r>
            <a:endParaRPr lang="en-US" sz="1600" b="1" dirty="0" smtClean="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6127806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447800"/>
            <a:ext cx="11277600" cy="4893647"/>
          </a:xfrm>
          <a:prstGeom prst="rect">
            <a:avLst/>
          </a:prstGeom>
        </p:spPr>
        <p:txBody>
          <a:bodyPr wrap="square">
            <a:spAutoFit/>
          </a:bodyPr>
          <a:lstStyle/>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تنشيط آلية التعامل مع نظام الخدمة من خلال التدريب المستمر والاطلاع على كل ما هو جديد في آلية الاستخدام</a:t>
            </a:r>
            <a:endParaRPr lang="en-US" sz="1600" b="1" dirty="0">
              <a:latin typeface="Sakkal Majalla" panose="02000000000000000000" pitchFamily="2" charset="-78"/>
              <a:cs typeface="Sakkal Majalla" panose="02000000000000000000" pitchFamily="2" charset="-78"/>
            </a:endParaRP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يتم التدريب فقط على حسب حاجتي </a:t>
            </a:r>
            <a:r>
              <a:rPr lang="ar-AE" sz="1600" b="1" dirty="0" smtClean="0">
                <a:latin typeface="Sakkal Majalla" panose="02000000000000000000" pitchFamily="2" charset="-78"/>
                <a:cs typeface="Sakkal Majalla" panose="02000000000000000000" pitchFamily="2" charset="-78"/>
              </a:rPr>
              <a:t>لأ</a:t>
            </a:r>
            <a:r>
              <a:rPr lang="ar-AE" sz="1600" b="1" dirty="0">
                <a:latin typeface="Sakkal Majalla" panose="02000000000000000000" pitchFamily="2" charset="-78"/>
                <a:cs typeface="Sakkal Majalla" panose="02000000000000000000" pitchFamily="2" charset="-78"/>
              </a:rPr>
              <a:t>عمل تدريب دوري للموظفين او ارسال دليل استخدام في</a:t>
            </a:r>
            <a:r>
              <a:rPr lang="en-US" sz="1600" b="1" dirty="0">
                <a:latin typeface="Sakkal Majalla" panose="02000000000000000000" pitchFamily="2" charset="-78"/>
                <a:cs typeface="Sakkal Majalla" panose="02000000000000000000" pitchFamily="2" charset="-78"/>
              </a:rPr>
              <a:t> </a:t>
            </a:r>
            <a:r>
              <a:rPr lang="ar-AE" sz="1600" b="1" dirty="0">
                <a:latin typeface="Sakkal Majalla" panose="02000000000000000000" pitchFamily="2" charset="-78"/>
                <a:cs typeface="Sakkal Majalla" panose="02000000000000000000" pitchFamily="2" charset="-78"/>
              </a:rPr>
              <a:t>خطوات قصيرة</a:t>
            </a:r>
            <a:endParaRPr lang="en-US" sz="1600" b="1" dirty="0">
              <a:latin typeface="Sakkal Majalla" panose="02000000000000000000" pitchFamily="2" charset="-78"/>
              <a:cs typeface="Sakkal Majalla" panose="02000000000000000000" pitchFamily="2" charset="-78"/>
            </a:endParaRP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ف</a:t>
            </a:r>
            <a:r>
              <a:rPr lang="ar-AE" sz="1600" b="1" dirty="0" smtClean="0">
                <a:latin typeface="Sakkal Majalla" panose="02000000000000000000" pitchFamily="2" charset="-78"/>
                <a:cs typeface="Sakkal Majalla" panose="02000000000000000000" pitchFamily="2" charset="-78"/>
              </a:rPr>
              <a:t>ي </a:t>
            </a:r>
            <a:r>
              <a:rPr lang="ar-AE" sz="1600" b="1" dirty="0">
                <a:latin typeface="Sakkal Majalla" panose="02000000000000000000" pitchFamily="2" charset="-78"/>
                <a:cs typeface="Sakkal Majalla" panose="02000000000000000000" pitchFamily="2" charset="-78"/>
              </a:rPr>
              <a:t>خدمة لا يوجد تدريب شامل إجباري</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التعلم من خلال الزملاء كان الطريقة الافضل</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المطلوب تدريب مستمر وتسهيل الاجراءات </a:t>
            </a:r>
            <a:r>
              <a:rPr lang="ar-AE" sz="1600" b="1" dirty="0" smtClean="0">
                <a:latin typeface="Sakkal Majalla" panose="02000000000000000000" pitchFamily="2" charset="-78"/>
                <a:cs typeface="Sakkal Majalla" panose="02000000000000000000" pitchFamily="2" charset="-78"/>
              </a:rPr>
              <a:t>اكثر</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دورات تدريبية لكل خدمة مطابق للعمل</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تنفيذ دورات تدريبية مباشرة في المدارس</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نتمنى اجراء تدريب لعدد اكبر من </a:t>
            </a:r>
            <a:r>
              <a:rPr lang="ar-AE" sz="1600" b="1" dirty="0" smtClean="0">
                <a:latin typeface="Sakkal Majalla" panose="02000000000000000000" pitchFamily="2" charset="-78"/>
                <a:cs typeface="Sakkal Majalla" panose="02000000000000000000" pitchFamily="2" charset="-78"/>
              </a:rPr>
              <a:t>الموظفين</a:t>
            </a:r>
            <a:endParaRPr lang="en-US" sz="1600" b="1" dirty="0" smtClean="0">
              <a:latin typeface="Sakkal Majalla" panose="02000000000000000000" pitchFamily="2" charset="-78"/>
              <a:cs typeface="Sakkal Majalla" panose="02000000000000000000" pitchFamily="2" charset="-78"/>
            </a:endParaRPr>
          </a:p>
          <a:p>
            <a:pPr marL="285750" indent="-285750" algn="r" rtl="1">
              <a:lnSpc>
                <a:spcPct val="150000"/>
              </a:lnSpc>
              <a:buFont typeface="Wingdings" panose="05000000000000000000" pitchFamily="2" charset="2"/>
              <a:buChar char="v"/>
            </a:pPr>
            <a:r>
              <a:rPr lang="ar-AE" sz="1600" b="1" dirty="0" smtClean="0">
                <a:latin typeface="Sakkal Majalla" panose="02000000000000000000" pitchFamily="2" charset="-78"/>
                <a:cs typeface="Sakkal Majalla" panose="02000000000000000000" pitchFamily="2" charset="-78"/>
              </a:rPr>
              <a:t>نتمنى </a:t>
            </a:r>
            <a:r>
              <a:rPr lang="ar-AE" sz="1600" b="1" dirty="0">
                <a:latin typeface="Sakkal Majalla" panose="02000000000000000000" pitchFamily="2" charset="-78"/>
                <a:cs typeface="Sakkal Majalla" panose="02000000000000000000" pitchFamily="2" charset="-78"/>
              </a:rPr>
              <a:t>ان نرى اهتمام في </a:t>
            </a:r>
            <a:r>
              <a:rPr lang="ar-AE" sz="1600" b="1" dirty="0" smtClean="0">
                <a:latin typeface="Sakkal Majalla" panose="02000000000000000000" pitchFamily="2" charset="-78"/>
                <a:cs typeface="Sakkal Majalla" panose="02000000000000000000" pitchFamily="2" charset="-78"/>
              </a:rPr>
              <a:t>توعويتنا</a:t>
            </a:r>
            <a:endParaRPr lang="en-US" sz="1600" b="1" dirty="0" smtClean="0">
              <a:latin typeface="Sakkal Majalla" panose="02000000000000000000" pitchFamily="2" charset="-78"/>
              <a:cs typeface="Sakkal Majalla" panose="02000000000000000000" pitchFamily="2" charset="-78"/>
            </a:endParaRPr>
          </a:p>
          <a:p>
            <a:pPr marL="285750" indent="-285750" algn="r" rtl="1">
              <a:lnSpc>
                <a:spcPct val="150000"/>
              </a:lnSpc>
              <a:buFont typeface="Wingdings" panose="05000000000000000000" pitchFamily="2" charset="2"/>
              <a:buChar char="v"/>
            </a:pPr>
            <a:r>
              <a:rPr lang="ar-AE" sz="1600" b="1" dirty="0" smtClean="0">
                <a:latin typeface="Sakkal Majalla" panose="02000000000000000000" pitchFamily="2" charset="-78"/>
                <a:cs typeface="Sakkal Majalla" panose="02000000000000000000" pitchFamily="2" charset="-78"/>
              </a:rPr>
              <a:t>عمل دورات تدريبيه لكل المعلمين</a:t>
            </a:r>
          </a:p>
          <a:p>
            <a:pPr marL="285750" indent="-285750" algn="r" rtl="1">
              <a:lnSpc>
                <a:spcPct val="150000"/>
              </a:lnSpc>
              <a:buFont typeface="Wingdings" panose="05000000000000000000" pitchFamily="2" charset="2"/>
              <a:buChar char="v"/>
            </a:pPr>
            <a:r>
              <a:rPr lang="ar-AE" sz="1600" b="1" dirty="0" smtClean="0">
                <a:latin typeface="Sakkal Majalla" panose="02000000000000000000" pitchFamily="2" charset="-78"/>
                <a:cs typeface="Sakkal Majalla" panose="02000000000000000000" pitchFamily="2" charset="-78"/>
              </a:rPr>
              <a:t>التدريب </a:t>
            </a:r>
            <a:r>
              <a:rPr lang="ar-AE" sz="1600" b="1" dirty="0">
                <a:latin typeface="Sakkal Majalla" panose="02000000000000000000" pitchFamily="2" charset="-78"/>
                <a:cs typeface="Sakkal Majalla" panose="02000000000000000000" pitchFamily="2" charset="-78"/>
              </a:rPr>
              <a:t>موجود وقت </a:t>
            </a:r>
            <a:r>
              <a:rPr lang="ar-AE" sz="1600" b="1" dirty="0" smtClean="0">
                <a:latin typeface="Sakkal Majalla" panose="02000000000000000000" pitchFamily="2" charset="-78"/>
                <a:cs typeface="Sakkal Majalla" panose="02000000000000000000" pitchFamily="2" charset="-78"/>
              </a:rPr>
              <a:t>الحاجة</a:t>
            </a:r>
            <a:endParaRPr lang="en-US" sz="1600" b="1" dirty="0" smtClean="0">
              <a:latin typeface="Sakkal Majalla" panose="02000000000000000000" pitchFamily="2" charset="-78"/>
              <a:cs typeface="Sakkal Majalla" panose="02000000000000000000" pitchFamily="2" charset="-78"/>
            </a:endParaRPr>
          </a:p>
          <a:p>
            <a:pPr marL="285750" indent="-285750" algn="r" rtl="1">
              <a:lnSpc>
                <a:spcPct val="150000"/>
              </a:lnSpc>
              <a:buFont typeface="Wingdings" panose="05000000000000000000" pitchFamily="2" charset="2"/>
              <a:buChar char="v"/>
            </a:pPr>
            <a:r>
              <a:rPr lang="ar-AE" sz="1600" b="1" dirty="0" smtClean="0">
                <a:latin typeface="Sakkal Majalla" panose="02000000000000000000" pitchFamily="2" charset="-78"/>
                <a:cs typeface="Sakkal Majalla" panose="02000000000000000000" pitchFamily="2" charset="-78"/>
              </a:rPr>
              <a:t>تجدد </a:t>
            </a:r>
            <a:r>
              <a:rPr lang="ar-AE" sz="1600" b="1" dirty="0">
                <a:latin typeface="Sakkal Majalla" panose="02000000000000000000" pitchFamily="2" charset="-78"/>
                <a:cs typeface="Sakkal Majalla" panose="02000000000000000000" pitchFamily="2" charset="-78"/>
              </a:rPr>
              <a:t>باستمرار</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لم يتم </a:t>
            </a:r>
            <a:r>
              <a:rPr lang="ar-AE" sz="1600" b="1" dirty="0" smtClean="0">
                <a:latin typeface="Sakkal Majalla" panose="02000000000000000000" pitchFamily="2" charset="-78"/>
                <a:cs typeface="Sakkal Majalla" panose="02000000000000000000" pitchFamily="2" charset="-78"/>
              </a:rPr>
              <a:t>التدريب</a:t>
            </a:r>
            <a:endParaRPr lang="ar-AE" sz="1600" b="1" dirty="0">
              <a:latin typeface="Sakkal Majalla" panose="02000000000000000000" pitchFamily="2" charset="-78"/>
              <a:cs typeface="Sakkal Majalla" panose="02000000000000000000" pitchFamily="2" charset="-78"/>
            </a:endParaRPr>
          </a:p>
        </p:txBody>
      </p:sp>
      <p:sp>
        <p:nvSpPr>
          <p:cNvPr id="4" name="Title 1"/>
          <p:cNvSpPr>
            <a:spLocks noGrp="1"/>
          </p:cNvSpPr>
          <p:nvPr>
            <p:ph type="ctrTitle"/>
          </p:nvPr>
        </p:nvSpPr>
        <p:spPr>
          <a:xfrm>
            <a:off x="4808817" y="157364"/>
            <a:ext cx="6430315" cy="731783"/>
          </a:xfrm>
        </p:spPr>
        <p:txBody>
          <a:bodyPr>
            <a:normAutofit/>
          </a:bodyPr>
          <a:lstStyle/>
          <a:p>
            <a:r>
              <a:rPr lang="ar-AE" sz="2200" dirty="0">
                <a:latin typeface="Sakkal Majalla" panose="02000000000000000000" pitchFamily="2" charset="-78"/>
                <a:cs typeface="Sakkal Majalla" panose="02000000000000000000" pitchFamily="2" charset="-78"/>
              </a:rPr>
              <a:t>الاقتراحات الواردة على </a:t>
            </a:r>
            <a:r>
              <a:rPr lang="ar-AE" sz="2200" dirty="0" smtClean="0">
                <a:latin typeface="Sakkal Majalla" panose="02000000000000000000" pitchFamily="2" charset="-78"/>
                <a:cs typeface="Sakkal Majalla" panose="02000000000000000000" pitchFamily="2" charset="-78"/>
              </a:rPr>
              <a:t>عمليات </a:t>
            </a:r>
            <a:r>
              <a:rPr lang="ar-AE" sz="2200" dirty="0">
                <a:latin typeface="Sakkal Majalla" panose="02000000000000000000" pitchFamily="2" charset="-78"/>
                <a:cs typeface="Sakkal Majalla" panose="02000000000000000000" pitchFamily="2" charset="-78"/>
              </a:rPr>
              <a:t>التدريب على استخدام نظام الخدمة </a:t>
            </a:r>
            <a:r>
              <a:rPr lang="ar-AE" sz="2200" dirty="0" smtClean="0">
                <a:latin typeface="Sakkal Majalla" panose="02000000000000000000" pitchFamily="2" charset="-78"/>
                <a:cs typeface="Sakkal Majalla" panose="02000000000000000000" pitchFamily="2" charset="-78"/>
              </a:rPr>
              <a:t>الذاتية</a:t>
            </a:r>
            <a:endParaRPr lang="en-US" sz="22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8353002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4808817" y="157364"/>
            <a:ext cx="6430315" cy="731783"/>
          </a:xfrm>
        </p:spPr>
        <p:txBody>
          <a:bodyPr>
            <a:normAutofit/>
          </a:bodyPr>
          <a:lstStyle/>
          <a:p>
            <a:r>
              <a:rPr lang="ar-AE" sz="2200" dirty="0">
                <a:latin typeface="Sakkal Majalla" panose="02000000000000000000" pitchFamily="2" charset="-78"/>
                <a:cs typeface="Sakkal Majalla" panose="02000000000000000000" pitchFamily="2" charset="-78"/>
              </a:rPr>
              <a:t>الاقتراحات الواردة على </a:t>
            </a:r>
            <a:r>
              <a:rPr lang="ar-AE" sz="2200" dirty="0" smtClean="0">
                <a:latin typeface="Sakkal Majalla" panose="02000000000000000000" pitchFamily="2" charset="-78"/>
                <a:cs typeface="Sakkal Majalla" panose="02000000000000000000" pitchFamily="2" charset="-78"/>
              </a:rPr>
              <a:t>عمليات </a:t>
            </a:r>
            <a:r>
              <a:rPr lang="ar-AE" sz="2200" dirty="0">
                <a:latin typeface="Sakkal Majalla" panose="02000000000000000000" pitchFamily="2" charset="-78"/>
                <a:cs typeface="Sakkal Majalla" panose="02000000000000000000" pitchFamily="2" charset="-78"/>
              </a:rPr>
              <a:t>التدريب على استخدام نظام الخدمة </a:t>
            </a:r>
            <a:r>
              <a:rPr lang="ar-AE" sz="2200" dirty="0" smtClean="0">
                <a:latin typeface="Sakkal Majalla" panose="02000000000000000000" pitchFamily="2" charset="-78"/>
                <a:cs typeface="Sakkal Majalla" panose="02000000000000000000" pitchFamily="2" charset="-78"/>
              </a:rPr>
              <a:t>الذاتية</a:t>
            </a:r>
            <a:endParaRPr lang="en-US" sz="2200" dirty="0">
              <a:latin typeface="Sakkal Majalla" panose="02000000000000000000" pitchFamily="2" charset="-78"/>
              <a:cs typeface="Sakkal Majalla" panose="02000000000000000000" pitchFamily="2" charset="-78"/>
            </a:endParaRPr>
          </a:p>
        </p:txBody>
      </p:sp>
      <p:sp>
        <p:nvSpPr>
          <p:cNvPr id="4" name="Rectangle 3"/>
          <p:cNvSpPr/>
          <p:nvPr/>
        </p:nvSpPr>
        <p:spPr>
          <a:xfrm>
            <a:off x="3276600" y="1219200"/>
            <a:ext cx="8610600" cy="4154984"/>
          </a:xfrm>
          <a:prstGeom prst="rect">
            <a:avLst/>
          </a:prstGeom>
        </p:spPr>
        <p:txBody>
          <a:bodyPr wrap="square">
            <a:spAutoFit/>
          </a:bodyPr>
          <a:lstStyle/>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الموقع الرسمي واضح جدا ولا يحتاج الى تدريب في حال وجود اي ملاحظات ممكن الاستعانة بالموظفين الزملاء لتوضيح </a:t>
            </a:r>
            <a:r>
              <a:rPr lang="ar-AE" sz="1600" b="1" dirty="0" smtClean="0">
                <a:latin typeface="Sakkal Majalla" panose="02000000000000000000" pitchFamily="2" charset="-78"/>
                <a:cs typeface="Sakkal Majalla" panose="02000000000000000000" pitchFamily="2" charset="-78"/>
              </a:rPr>
              <a:t>الإجراءات</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يجب ارسال موظف من الخدمة الذاتية لتدريب كافة الموظفين حول العمل علي النظام</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لا يقوم بها فريق بياناتي بشكل صحيح حيث لا يقوم باطلاع الحضور على الشاشات</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نأمل أن يتم إرسال بريد الالكتروني من النظام نفسه لأية تحديثات على الخدمة</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اجراء دورات تدريبية على كيفية استخدام نظام الخدمة </a:t>
            </a:r>
            <a:r>
              <a:rPr lang="ar-AE" sz="1600" b="1" dirty="0" smtClean="0">
                <a:latin typeface="Sakkal Majalla" panose="02000000000000000000" pitchFamily="2" charset="-78"/>
                <a:cs typeface="Sakkal Majalla" panose="02000000000000000000" pitchFamily="2" charset="-78"/>
              </a:rPr>
              <a:t>الذاتية</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تعريف الموظفين على التحديثات على </a:t>
            </a:r>
            <a:r>
              <a:rPr lang="ar-AE" sz="1600" b="1" dirty="0" smtClean="0">
                <a:latin typeface="Sakkal Majalla" panose="02000000000000000000" pitchFamily="2" charset="-78"/>
                <a:cs typeface="Sakkal Majalla" panose="02000000000000000000" pitchFamily="2" charset="-78"/>
              </a:rPr>
              <a:t>البرنامج</a:t>
            </a:r>
            <a:endParaRPr lang="ar-AE" sz="1600" b="1" dirty="0">
              <a:latin typeface="Sakkal Majalla" panose="02000000000000000000" pitchFamily="2" charset="-78"/>
              <a:cs typeface="Sakkal Majalla" panose="02000000000000000000" pitchFamily="2" charset="-78"/>
            </a:endParaRP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ورش تنشيطية لتحديثات الخدمة الذاتية</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تحديث النظام أولاً من ثم التدريب </a:t>
            </a:r>
            <a:r>
              <a:rPr lang="ar-AE" sz="1600" b="1" dirty="0" smtClean="0">
                <a:latin typeface="Sakkal Majalla" panose="02000000000000000000" pitchFamily="2" charset="-78"/>
                <a:cs typeface="Sakkal Majalla" panose="02000000000000000000" pitchFamily="2" charset="-78"/>
              </a:rPr>
              <a:t>عليه</a:t>
            </a:r>
            <a:endParaRPr lang="en-US" sz="1600" b="1" dirty="0">
              <a:latin typeface="Sakkal Majalla" panose="02000000000000000000" pitchFamily="2" charset="-78"/>
              <a:cs typeface="Sakkal Majalla" panose="02000000000000000000" pitchFamily="2" charset="-78"/>
            </a:endParaRPr>
          </a:p>
          <a:p>
            <a:pPr marL="285750" indent="-285750" algn="r" rtl="1">
              <a:lnSpc>
                <a:spcPct val="150000"/>
              </a:lnSpc>
              <a:buFont typeface="Wingdings" panose="05000000000000000000" pitchFamily="2" charset="2"/>
              <a:buChar char="v"/>
            </a:pPr>
            <a:r>
              <a:rPr lang="ar-AE" sz="1600" b="1" dirty="0" smtClean="0">
                <a:latin typeface="Sakkal Majalla" panose="02000000000000000000" pitchFamily="2" charset="-78"/>
                <a:cs typeface="Sakkal Majalla" panose="02000000000000000000" pitchFamily="2" charset="-78"/>
              </a:rPr>
              <a:t>يفضل </a:t>
            </a:r>
            <a:r>
              <a:rPr lang="ar-AE" sz="1600" b="1" dirty="0">
                <a:latin typeface="Sakkal Majalla" panose="02000000000000000000" pitchFamily="2" charset="-78"/>
                <a:cs typeface="Sakkal Majalla" panose="02000000000000000000" pitchFamily="2" charset="-78"/>
              </a:rPr>
              <a:t>التدريب اون </a:t>
            </a:r>
            <a:r>
              <a:rPr lang="ar-AE" sz="1600" b="1" dirty="0" smtClean="0">
                <a:latin typeface="Sakkal Majalla" panose="02000000000000000000" pitchFamily="2" charset="-78"/>
                <a:cs typeface="Sakkal Majalla" panose="02000000000000000000" pitchFamily="2" charset="-78"/>
              </a:rPr>
              <a:t>لاين</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النظام بسيط </a:t>
            </a:r>
            <a:r>
              <a:rPr lang="ar-AE" sz="1600" b="1" dirty="0" smtClean="0">
                <a:latin typeface="Sakkal Majalla" panose="02000000000000000000" pitchFamily="2" charset="-78"/>
                <a:cs typeface="Sakkal Majalla" panose="02000000000000000000" pitchFamily="2" charset="-78"/>
              </a:rPr>
              <a:t>وسهل</a:t>
            </a:r>
            <a:endParaRPr lang="ar-AE" sz="1600" b="1" dirty="0">
              <a:latin typeface="Sakkal Majalla" panose="02000000000000000000" pitchFamily="2" charset="-78"/>
              <a:cs typeface="Sakkal Majalla" panose="02000000000000000000" pitchFamily="2" charset="-78"/>
            </a:endParaRPr>
          </a:p>
          <a:p>
            <a:pPr marL="285750" indent="-285750" algn="r" rtl="1">
              <a:lnSpc>
                <a:spcPct val="150000"/>
              </a:lnSpc>
              <a:buFont typeface="Wingdings" panose="05000000000000000000" pitchFamily="2" charset="2"/>
              <a:buChar char="v"/>
            </a:pPr>
            <a:r>
              <a:rPr lang="ar-AE" sz="1600" b="1" dirty="0" smtClean="0">
                <a:latin typeface="Sakkal Majalla" panose="02000000000000000000" pitchFamily="2" charset="-78"/>
                <a:cs typeface="Sakkal Majalla" panose="02000000000000000000" pitchFamily="2" charset="-78"/>
              </a:rPr>
              <a:t>لا </a:t>
            </a:r>
            <a:r>
              <a:rPr lang="ar-AE" sz="1600" b="1" dirty="0">
                <a:latin typeface="Sakkal Majalla" panose="02000000000000000000" pitchFamily="2" charset="-78"/>
                <a:cs typeface="Sakkal Majalla" panose="02000000000000000000" pitchFamily="2" charset="-78"/>
              </a:rPr>
              <a:t>يوجد </a:t>
            </a:r>
            <a:r>
              <a:rPr lang="ar-AE" sz="1600" b="1" dirty="0" smtClean="0">
                <a:latin typeface="Sakkal Majalla" panose="02000000000000000000" pitchFamily="2" charset="-78"/>
                <a:cs typeface="Sakkal Majalla" panose="02000000000000000000" pitchFamily="2" charset="-78"/>
              </a:rPr>
              <a:t>اقتراح</a:t>
            </a:r>
            <a:endParaRPr lang="ar-AE" sz="16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8936139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1371600"/>
            <a:ext cx="11201400" cy="4524315"/>
          </a:xfrm>
          <a:prstGeom prst="rect">
            <a:avLst/>
          </a:prstGeom>
        </p:spPr>
        <p:txBody>
          <a:bodyPr wrap="square">
            <a:spAutoFit/>
          </a:bodyPr>
          <a:lstStyle/>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بعد تحديث البرنامج ( فاهر ) أصبح الوصول إلى قائمة الإجراءات مثل طلب الإجازة أصعب من قبل وغير واضح ويتطلب الضغط على أكثر من رابط في حال تحديث أي شيء في النظام حبذا لو ترسلون تدريباً الكترونيا توضحون فيه ما حدث وكيفية الوصول إلى ما يهم الموظف مع الشكر</a:t>
            </a:r>
            <a:endParaRPr lang="en-US" sz="1600" b="1" dirty="0">
              <a:latin typeface="Sakkal Majalla" panose="02000000000000000000" pitchFamily="2" charset="-78"/>
              <a:cs typeface="Sakkal Majalla" panose="02000000000000000000" pitchFamily="2" charset="-78"/>
            </a:endParaRPr>
          </a:p>
          <a:p>
            <a:pPr marL="285750" indent="-285750" algn="r" rtl="1">
              <a:lnSpc>
                <a:spcPct val="150000"/>
              </a:lnSpc>
              <a:buFont typeface="Wingdings" panose="05000000000000000000" pitchFamily="2" charset="2"/>
              <a:buChar char="v"/>
            </a:pPr>
            <a:r>
              <a:rPr lang="ar-AE" sz="1600" b="1" dirty="0" smtClean="0">
                <a:latin typeface="Sakkal Majalla" panose="02000000000000000000" pitchFamily="2" charset="-78"/>
                <a:cs typeface="Sakkal Majalla" panose="02000000000000000000" pitchFamily="2" charset="-78"/>
              </a:rPr>
              <a:t>يجب </a:t>
            </a:r>
            <a:r>
              <a:rPr lang="ar-AE" sz="1600" b="1" dirty="0">
                <a:latin typeface="Sakkal Majalla" panose="02000000000000000000" pitchFamily="2" charset="-78"/>
                <a:cs typeface="Sakkal Majalla" panose="02000000000000000000" pitchFamily="2" charset="-78"/>
              </a:rPr>
              <a:t>ان تكون هناك ورش عملية عند التدريب على استخدام نظام الخدمة الذاتية وليس الالقاء النظري </a:t>
            </a:r>
            <a:r>
              <a:rPr lang="ar-AE" sz="1600" b="1" dirty="0" smtClean="0">
                <a:latin typeface="Sakkal Majalla" panose="02000000000000000000" pitchFamily="2" charset="-78"/>
                <a:cs typeface="Sakkal Majalla" panose="02000000000000000000" pitchFamily="2" charset="-78"/>
              </a:rPr>
              <a:t>فقط</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تعميم على الهيئات والوزارات من خلال ارفاق الدليل كمستند الكتروني يتم من خلاله التدريب والشرح</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التواصل مع الموظفين عن طريق تخصيص رقم خاص بدعم الخدمة الذاتية للتدريب</a:t>
            </a:r>
            <a:endParaRPr lang="en-US" sz="1600" b="1" dirty="0">
              <a:latin typeface="Sakkal Majalla" panose="02000000000000000000" pitchFamily="2" charset="-78"/>
              <a:cs typeface="Sakkal Majalla" panose="02000000000000000000" pitchFamily="2" charset="-78"/>
            </a:endParaRP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تكثيف عمليات التدريب عند التعيين الجديد للموظف أو بعد التحديثات</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اتمنى ان يتم عمل ورشه لجميع الموظفين في الحكومة</a:t>
            </a:r>
            <a:endParaRPr lang="en-US" sz="1600" b="1" dirty="0">
              <a:latin typeface="Sakkal Majalla" panose="02000000000000000000" pitchFamily="2" charset="-78"/>
              <a:cs typeface="Sakkal Majalla" panose="02000000000000000000" pitchFamily="2" charset="-78"/>
            </a:endParaRP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نحتاج إلى دورات تزودنا بمعارف ومدارك أخرى في النظام</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يفضل وجود فيديو لشرح النظام بشكل ممتع </a:t>
            </a:r>
            <a:r>
              <a:rPr lang="ar-AE" sz="1600" b="1" dirty="0" smtClean="0">
                <a:latin typeface="Sakkal Majalla" panose="02000000000000000000" pitchFamily="2" charset="-78"/>
                <a:cs typeface="Sakkal Majalla" panose="02000000000000000000" pitchFamily="2" charset="-78"/>
              </a:rPr>
              <a:t>ومميز</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ضرورة تدريب الموظفين </a:t>
            </a:r>
            <a:r>
              <a:rPr lang="ar-AE" sz="1600" b="1" dirty="0" smtClean="0">
                <a:latin typeface="Sakkal Majalla" panose="02000000000000000000" pitchFamily="2" charset="-78"/>
                <a:cs typeface="Sakkal Majalla" panose="02000000000000000000" pitchFamily="2" charset="-78"/>
              </a:rPr>
              <a:t>الجدد</a:t>
            </a:r>
            <a:endParaRPr lang="ar-AE" sz="1600" b="1" dirty="0">
              <a:latin typeface="Sakkal Majalla" panose="02000000000000000000" pitchFamily="2" charset="-78"/>
              <a:cs typeface="Sakkal Majalla" panose="02000000000000000000" pitchFamily="2" charset="-78"/>
            </a:endParaRPr>
          </a:p>
          <a:p>
            <a:pPr marL="285750" indent="-285750" algn="r" rtl="1">
              <a:lnSpc>
                <a:spcPct val="150000"/>
              </a:lnSpc>
              <a:buFont typeface="Wingdings" panose="05000000000000000000" pitchFamily="2" charset="2"/>
              <a:buChar char="v"/>
            </a:pPr>
            <a:r>
              <a:rPr lang="ar-AE" sz="1600" b="1" dirty="0" smtClean="0">
                <a:latin typeface="Sakkal Majalla" panose="02000000000000000000" pitchFamily="2" charset="-78"/>
                <a:cs typeface="Sakkal Majalla" panose="02000000000000000000" pitchFamily="2" charset="-78"/>
              </a:rPr>
              <a:t>تدريب </a:t>
            </a:r>
            <a:r>
              <a:rPr lang="ar-AE" sz="1600" b="1" dirty="0">
                <a:latin typeface="Sakkal Majalla" panose="02000000000000000000" pitchFamily="2" charset="-78"/>
                <a:cs typeface="Sakkal Majalla" panose="02000000000000000000" pitchFamily="2" charset="-78"/>
              </a:rPr>
              <a:t>موظفين </a:t>
            </a:r>
            <a:r>
              <a:rPr lang="ar-AE" sz="1600" b="1" dirty="0" smtClean="0">
                <a:latin typeface="Sakkal Majalla" panose="02000000000000000000" pitchFamily="2" charset="-78"/>
                <a:cs typeface="Sakkal Majalla" panose="02000000000000000000" pitchFamily="2" charset="-78"/>
              </a:rPr>
              <a:t>آخرين جيد</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دورات </a:t>
            </a:r>
            <a:r>
              <a:rPr lang="ar-AE" sz="1600" b="1" dirty="0" smtClean="0">
                <a:latin typeface="Sakkal Majalla" panose="02000000000000000000" pitchFamily="2" charset="-78"/>
                <a:cs typeface="Sakkal Majalla" panose="02000000000000000000" pitchFamily="2" charset="-78"/>
              </a:rPr>
              <a:t>تدريبية</a:t>
            </a:r>
            <a:endParaRPr lang="ar-AE" sz="1600" b="1" dirty="0">
              <a:latin typeface="Sakkal Majalla" panose="02000000000000000000" pitchFamily="2" charset="-78"/>
              <a:cs typeface="Sakkal Majalla" panose="02000000000000000000" pitchFamily="2" charset="-78"/>
            </a:endParaRPr>
          </a:p>
        </p:txBody>
      </p:sp>
      <p:sp>
        <p:nvSpPr>
          <p:cNvPr id="4" name="Title 1"/>
          <p:cNvSpPr>
            <a:spLocks noGrp="1"/>
          </p:cNvSpPr>
          <p:nvPr>
            <p:ph type="ctrTitle"/>
          </p:nvPr>
        </p:nvSpPr>
        <p:spPr>
          <a:xfrm>
            <a:off x="4808817" y="157364"/>
            <a:ext cx="6430315" cy="731783"/>
          </a:xfrm>
        </p:spPr>
        <p:txBody>
          <a:bodyPr>
            <a:normAutofit/>
          </a:bodyPr>
          <a:lstStyle/>
          <a:p>
            <a:r>
              <a:rPr lang="ar-AE" sz="2200" dirty="0">
                <a:latin typeface="Sakkal Majalla" panose="02000000000000000000" pitchFamily="2" charset="-78"/>
                <a:cs typeface="Sakkal Majalla" panose="02000000000000000000" pitchFamily="2" charset="-78"/>
              </a:rPr>
              <a:t>الاقتراحات الواردة على </a:t>
            </a:r>
            <a:r>
              <a:rPr lang="ar-AE" sz="2200" dirty="0" smtClean="0">
                <a:latin typeface="Sakkal Majalla" panose="02000000000000000000" pitchFamily="2" charset="-78"/>
                <a:cs typeface="Sakkal Majalla" panose="02000000000000000000" pitchFamily="2" charset="-78"/>
              </a:rPr>
              <a:t>عمليات </a:t>
            </a:r>
            <a:r>
              <a:rPr lang="ar-AE" sz="2200" dirty="0">
                <a:latin typeface="Sakkal Majalla" panose="02000000000000000000" pitchFamily="2" charset="-78"/>
                <a:cs typeface="Sakkal Majalla" panose="02000000000000000000" pitchFamily="2" charset="-78"/>
              </a:rPr>
              <a:t>التدريب على استخدام نظام الخدمة </a:t>
            </a:r>
            <a:r>
              <a:rPr lang="ar-AE" sz="2200" dirty="0" smtClean="0">
                <a:latin typeface="Sakkal Majalla" panose="02000000000000000000" pitchFamily="2" charset="-78"/>
                <a:cs typeface="Sakkal Majalla" panose="02000000000000000000" pitchFamily="2" charset="-78"/>
              </a:rPr>
              <a:t>الذاتية</a:t>
            </a:r>
            <a:endParaRPr lang="en-US" sz="22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8830674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371600"/>
            <a:ext cx="11658600" cy="4893647"/>
          </a:xfrm>
          <a:prstGeom prst="rect">
            <a:avLst/>
          </a:prstGeom>
        </p:spPr>
        <p:txBody>
          <a:bodyPr wrap="square">
            <a:spAutoFit/>
          </a:bodyPr>
          <a:lstStyle/>
          <a:p>
            <a:pPr marL="285750" indent="-285750" algn="r" rtl="1">
              <a:lnSpc>
                <a:spcPct val="150000"/>
              </a:lnSpc>
              <a:buFont typeface="Wingdings" panose="05000000000000000000" pitchFamily="2" charset="2"/>
              <a:buChar char="v"/>
            </a:pPr>
            <a:r>
              <a:rPr lang="ar-AE" sz="1600" b="1" dirty="0" smtClean="0">
                <a:solidFill>
                  <a:srgbClr val="000000"/>
                </a:solidFill>
                <a:latin typeface="Sakkal Majalla" panose="02000000000000000000" pitchFamily="2" charset="-78"/>
                <a:cs typeface="Sakkal Majalla" panose="02000000000000000000" pitchFamily="2" charset="-78"/>
              </a:rPr>
              <a:t> </a:t>
            </a:r>
            <a:r>
              <a:rPr lang="ar-AE" sz="1600" b="1" dirty="0">
                <a:solidFill>
                  <a:srgbClr val="000000"/>
                </a:solidFill>
                <a:latin typeface="Sakkal Majalla" panose="02000000000000000000" pitchFamily="2" charset="-78"/>
                <a:cs typeface="Sakkal Majalla" panose="02000000000000000000" pitchFamily="2" charset="-78"/>
              </a:rPr>
              <a:t>عمل ورش عمل للتعريف بالخدمة ، وتعريف الموظف الجديد على الخدمة الذاتية ، حيث انه الموظف الجديد لا يعلم اي شيء عن الخدمة </a:t>
            </a:r>
            <a:r>
              <a:rPr lang="ar-AE" sz="1600" b="1" dirty="0" smtClean="0">
                <a:solidFill>
                  <a:srgbClr val="000000"/>
                </a:solidFill>
                <a:latin typeface="Sakkal Majalla" panose="02000000000000000000" pitchFamily="2" charset="-78"/>
                <a:cs typeface="Sakkal Majalla" panose="02000000000000000000" pitchFamily="2" charset="-78"/>
              </a:rPr>
              <a:t>الذاتية</a:t>
            </a:r>
          </a:p>
          <a:p>
            <a:pPr marL="285750" indent="-285750" algn="r" rtl="1">
              <a:lnSpc>
                <a:spcPct val="150000"/>
              </a:lnSpc>
              <a:buFont typeface="Wingdings" panose="05000000000000000000" pitchFamily="2" charset="2"/>
              <a:buChar char="v"/>
            </a:pPr>
            <a:r>
              <a:rPr lang="ar-AE" sz="1600" b="1" dirty="0" smtClean="0">
                <a:solidFill>
                  <a:srgbClr val="000000"/>
                </a:solidFill>
                <a:latin typeface="Sakkal Majalla" panose="02000000000000000000" pitchFamily="2" charset="-78"/>
                <a:cs typeface="Sakkal Majalla" panose="02000000000000000000" pitchFamily="2" charset="-78"/>
              </a:rPr>
              <a:t>يتم </a:t>
            </a:r>
            <a:r>
              <a:rPr lang="ar-AE" sz="1600" b="1" dirty="0">
                <a:solidFill>
                  <a:srgbClr val="000000"/>
                </a:solidFill>
                <a:latin typeface="Sakkal Majalla" panose="02000000000000000000" pitchFamily="2" charset="-78"/>
                <a:cs typeface="Sakkal Majalla" panose="02000000000000000000" pitchFamily="2" charset="-78"/>
              </a:rPr>
              <a:t>ارسال بريد الكتروني يحتوي على ملف للتسجيل للراغبين بدورة تعليمية عن كيفية استخدام البرنامج للراغبين </a:t>
            </a:r>
            <a:r>
              <a:rPr lang="ar-AE" sz="1600" b="1" dirty="0" smtClean="0">
                <a:solidFill>
                  <a:srgbClr val="000000"/>
                </a:solidFill>
                <a:latin typeface="Sakkal Majalla" panose="02000000000000000000" pitchFamily="2" charset="-78"/>
                <a:cs typeface="Sakkal Majalla" panose="02000000000000000000" pitchFamily="2" charset="-78"/>
              </a:rPr>
              <a:t>فيه</a:t>
            </a:r>
            <a:endParaRPr lang="ar-AE" sz="1600" b="1" dirty="0">
              <a:solidFill>
                <a:srgbClr val="000000"/>
              </a:solidFill>
              <a:latin typeface="Sakkal Majalla" panose="02000000000000000000" pitchFamily="2" charset="-78"/>
              <a:cs typeface="Sakkal Majalla" panose="02000000000000000000" pitchFamily="2" charset="-78"/>
            </a:endParaRPr>
          </a:p>
          <a:p>
            <a:pPr marL="285750" indent="-285750" algn="r" rtl="1">
              <a:lnSpc>
                <a:spcPct val="150000"/>
              </a:lnSpc>
              <a:buFont typeface="Wingdings" panose="05000000000000000000" pitchFamily="2" charset="2"/>
              <a:buChar char="v"/>
            </a:pPr>
            <a:r>
              <a:rPr lang="ar-AE" sz="1600" b="1" dirty="0">
                <a:solidFill>
                  <a:srgbClr val="000000"/>
                </a:solidFill>
                <a:latin typeface="Sakkal Majalla" panose="02000000000000000000" pitchFamily="2" charset="-78"/>
                <a:cs typeface="Sakkal Majalla" panose="02000000000000000000" pitchFamily="2" charset="-78"/>
              </a:rPr>
              <a:t>حصر الأدلة الإرشادية لكافة الخدمات المقدمة على نظام الخدمة الذاتية في دليل واحد وتعميمه إلكترونياً او </a:t>
            </a:r>
            <a:r>
              <a:rPr lang="ar-AE" sz="1600" b="1" dirty="0" smtClean="0">
                <a:solidFill>
                  <a:srgbClr val="000000"/>
                </a:solidFill>
                <a:latin typeface="Sakkal Majalla" panose="02000000000000000000" pitchFamily="2" charset="-78"/>
                <a:cs typeface="Sakkal Majalla" panose="02000000000000000000" pitchFamily="2" charset="-78"/>
              </a:rPr>
              <a:t>ورقياً</a:t>
            </a:r>
            <a:endParaRPr lang="en-US" sz="1600" b="1" dirty="0" smtClean="0">
              <a:solidFill>
                <a:srgbClr val="000000"/>
              </a:solidFill>
              <a:latin typeface="Sakkal Majalla" panose="02000000000000000000" pitchFamily="2" charset="-78"/>
              <a:cs typeface="Sakkal Majalla" panose="02000000000000000000" pitchFamily="2" charset="-78"/>
            </a:endParaRPr>
          </a:p>
          <a:p>
            <a:pPr marL="285750" indent="-285750" algn="r" rtl="1">
              <a:lnSpc>
                <a:spcPct val="150000"/>
              </a:lnSpc>
              <a:buFont typeface="Wingdings" panose="05000000000000000000" pitchFamily="2" charset="2"/>
              <a:buChar char="v"/>
            </a:pPr>
            <a:r>
              <a:rPr lang="ar-AE" sz="1600" b="1" dirty="0" smtClean="0">
                <a:solidFill>
                  <a:srgbClr val="000000"/>
                </a:solidFill>
                <a:latin typeface="Sakkal Majalla" panose="02000000000000000000" pitchFamily="2" charset="-78"/>
                <a:cs typeface="Sakkal Majalla" panose="02000000000000000000" pitchFamily="2" charset="-78"/>
              </a:rPr>
              <a:t>يفضل </a:t>
            </a:r>
            <a:r>
              <a:rPr lang="ar-AE" sz="1600" b="1" dirty="0">
                <a:solidFill>
                  <a:srgbClr val="000000"/>
                </a:solidFill>
                <a:latin typeface="Sakkal Majalla" panose="02000000000000000000" pitchFamily="2" charset="-78"/>
                <a:cs typeface="Sakkal Majalla" panose="02000000000000000000" pitchFamily="2" charset="-78"/>
              </a:rPr>
              <a:t>على جميع الموظفين الجدد المرور بدورة تدريبية لبرنامج الخدمة الذاتية لتطوير وتحسين </a:t>
            </a:r>
            <a:r>
              <a:rPr lang="ar-AE" sz="1600" b="1" dirty="0" smtClean="0">
                <a:solidFill>
                  <a:srgbClr val="000000"/>
                </a:solidFill>
                <a:latin typeface="Sakkal Majalla" panose="02000000000000000000" pitchFamily="2" charset="-78"/>
                <a:cs typeface="Sakkal Majalla" panose="02000000000000000000" pitchFamily="2" charset="-78"/>
              </a:rPr>
              <a:t>العمل</a:t>
            </a:r>
          </a:p>
          <a:p>
            <a:pPr marL="285750" indent="-285750" algn="r" rtl="1">
              <a:lnSpc>
                <a:spcPct val="150000"/>
              </a:lnSpc>
              <a:buFont typeface="Wingdings" panose="05000000000000000000" pitchFamily="2" charset="2"/>
              <a:buChar char="v"/>
            </a:pPr>
            <a:r>
              <a:rPr lang="ar-AE" sz="1600" b="1" dirty="0">
                <a:solidFill>
                  <a:srgbClr val="000000"/>
                </a:solidFill>
                <a:latin typeface="Sakkal Majalla" panose="02000000000000000000" pitchFamily="2" charset="-78"/>
                <a:cs typeface="Sakkal Majalla" panose="02000000000000000000" pitchFamily="2" charset="-78"/>
              </a:rPr>
              <a:t>أقترح أن يكون التدريب ذاتي مثال : تدوير خبرات بين الموظفين الاداريين وما بين منسقين </a:t>
            </a:r>
            <a:r>
              <a:rPr lang="ar-AE" sz="1600" b="1" dirty="0" smtClean="0">
                <a:solidFill>
                  <a:srgbClr val="000000"/>
                </a:solidFill>
                <a:latin typeface="Sakkal Majalla" panose="02000000000000000000" pitchFamily="2" charset="-78"/>
                <a:cs typeface="Sakkal Majalla" panose="02000000000000000000" pitchFamily="2" charset="-78"/>
              </a:rPr>
              <a:t>المواد</a:t>
            </a:r>
          </a:p>
          <a:p>
            <a:pPr marL="285750" indent="-285750" algn="r" rtl="1">
              <a:lnSpc>
                <a:spcPct val="150000"/>
              </a:lnSpc>
              <a:buFont typeface="Wingdings" panose="05000000000000000000" pitchFamily="2" charset="2"/>
              <a:buChar char="v"/>
            </a:pPr>
            <a:r>
              <a:rPr lang="ar-AE" sz="1600" b="1" dirty="0">
                <a:solidFill>
                  <a:srgbClr val="000000"/>
                </a:solidFill>
                <a:latin typeface="Sakkal Majalla" panose="02000000000000000000" pitchFamily="2" charset="-78"/>
                <a:cs typeface="Sakkal Majalla" panose="02000000000000000000" pitchFamily="2" charset="-78"/>
              </a:rPr>
              <a:t>ضرورة عمل ورشة مبسطة للموظفين الجدد على نظام الخدمة الذاتية</a:t>
            </a:r>
          </a:p>
          <a:p>
            <a:pPr marL="285750" indent="-285750" algn="r" rtl="1">
              <a:lnSpc>
                <a:spcPct val="150000"/>
              </a:lnSpc>
              <a:buFont typeface="Wingdings" panose="05000000000000000000" pitchFamily="2" charset="2"/>
              <a:buChar char="v"/>
            </a:pPr>
            <a:r>
              <a:rPr lang="ar-AE" sz="1600" b="1" dirty="0" smtClean="0">
                <a:solidFill>
                  <a:srgbClr val="000000"/>
                </a:solidFill>
                <a:latin typeface="Sakkal Majalla" panose="02000000000000000000" pitchFamily="2" charset="-78"/>
                <a:cs typeface="Sakkal Majalla" panose="02000000000000000000" pitchFamily="2" charset="-78"/>
              </a:rPr>
              <a:t> </a:t>
            </a:r>
            <a:r>
              <a:rPr lang="ar-AE" sz="1600" b="1" dirty="0">
                <a:solidFill>
                  <a:srgbClr val="000000"/>
                </a:solidFill>
                <a:latin typeface="Sakkal Majalla" panose="02000000000000000000" pitchFamily="2" charset="-78"/>
                <a:cs typeface="Sakkal Majalla" panose="02000000000000000000" pitchFamily="2" charset="-78"/>
              </a:rPr>
              <a:t>على الهيئة التأكد من استيفاء كافة موظفي على عمليات </a:t>
            </a:r>
            <a:r>
              <a:rPr lang="ar-AE" sz="1600" b="1" dirty="0" smtClean="0">
                <a:solidFill>
                  <a:srgbClr val="000000"/>
                </a:solidFill>
                <a:latin typeface="Sakkal Majalla" panose="02000000000000000000" pitchFamily="2" charset="-78"/>
                <a:cs typeface="Sakkal Majalla" panose="02000000000000000000" pitchFamily="2" charset="-78"/>
              </a:rPr>
              <a:t>التدريب</a:t>
            </a:r>
          </a:p>
          <a:p>
            <a:pPr marL="285750" indent="-285750" algn="r" rtl="1">
              <a:lnSpc>
                <a:spcPct val="150000"/>
              </a:lnSpc>
              <a:buFont typeface="Wingdings" panose="05000000000000000000" pitchFamily="2" charset="2"/>
              <a:buChar char="v"/>
            </a:pPr>
            <a:r>
              <a:rPr lang="ar-AE" sz="1600" b="1" dirty="0">
                <a:solidFill>
                  <a:srgbClr val="000000"/>
                </a:solidFill>
                <a:latin typeface="Sakkal Majalla" panose="02000000000000000000" pitchFamily="2" charset="-78"/>
                <a:cs typeface="Sakkal Majalla" panose="02000000000000000000" pitchFamily="2" charset="-78"/>
              </a:rPr>
              <a:t>إرسال مندوب إلى المدرسة للإجابة على </a:t>
            </a:r>
            <a:r>
              <a:rPr lang="ar-AE" sz="1600" b="1" dirty="0" smtClean="0">
                <a:solidFill>
                  <a:srgbClr val="000000"/>
                </a:solidFill>
                <a:latin typeface="Sakkal Majalla" panose="02000000000000000000" pitchFamily="2" charset="-78"/>
                <a:cs typeface="Sakkal Majalla" panose="02000000000000000000" pitchFamily="2" charset="-78"/>
              </a:rPr>
              <a:t>استفسارات المعلمين</a:t>
            </a:r>
            <a:endParaRPr lang="ar-AE" sz="1600" b="1" dirty="0">
              <a:solidFill>
                <a:srgbClr val="000000"/>
              </a:solidFill>
              <a:latin typeface="Sakkal Majalla" panose="02000000000000000000" pitchFamily="2" charset="-78"/>
              <a:cs typeface="Sakkal Majalla" panose="02000000000000000000" pitchFamily="2" charset="-78"/>
            </a:endParaRPr>
          </a:p>
          <a:p>
            <a:pPr marL="285750" indent="-285750" algn="r" rtl="1">
              <a:lnSpc>
                <a:spcPct val="150000"/>
              </a:lnSpc>
              <a:buFont typeface="Wingdings" panose="05000000000000000000" pitchFamily="2" charset="2"/>
              <a:buChar char="v"/>
            </a:pPr>
            <a:r>
              <a:rPr lang="ar-AE" sz="1600" b="1" dirty="0" smtClean="0">
                <a:solidFill>
                  <a:srgbClr val="000000"/>
                </a:solidFill>
                <a:latin typeface="Sakkal Majalla" panose="02000000000000000000" pitchFamily="2" charset="-78"/>
                <a:cs typeface="Sakkal Majalla" panose="02000000000000000000" pitchFamily="2" charset="-78"/>
              </a:rPr>
              <a:t>التدريب </a:t>
            </a:r>
            <a:r>
              <a:rPr lang="ar-AE" sz="1600" b="1" dirty="0">
                <a:solidFill>
                  <a:srgbClr val="000000"/>
                </a:solidFill>
                <a:latin typeface="Sakkal Majalla" panose="02000000000000000000" pitchFamily="2" charset="-78"/>
                <a:cs typeface="Sakkal Majalla" panose="02000000000000000000" pitchFamily="2" charset="-78"/>
              </a:rPr>
              <a:t>على الاستحداثات لنظام الخدمة </a:t>
            </a:r>
            <a:r>
              <a:rPr lang="ar-AE" sz="1600" b="1" dirty="0" smtClean="0">
                <a:solidFill>
                  <a:srgbClr val="000000"/>
                </a:solidFill>
                <a:latin typeface="Sakkal Majalla" panose="02000000000000000000" pitchFamily="2" charset="-78"/>
                <a:cs typeface="Sakkal Majalla" panose="02000000000000000000" pitchFamily="2" charset="-78"/>
              </a:rPr>
              <a:t>الذاتية</a:t>
            </a:r>
          </a:p>
          <a:p>
            <a:pPr marL="285750" indent="-285750" algn="r" rtl="1">
              <a:lnSpc>
                <a:spcPct val="150000"/>
              </a:lnSpc>
              <a:buFont typeface="Wingdings" panose="05000000000000000000" pitchFamily="2" charset="2"/>
              <a:buChar char="v"/>
            </a:pPr>
            <a:r>
              <a:rPr lang="ar-AE" sz="1600" b="1" dirty="0">
                <a:solidFill>
                  <a:srgbClr val="000000"/>
                </a:solidFill>
                <a:latin typeface="Sakkal Majalla" panose="02000000000000000000" pitchFamily="2" charset="-78"/>
                <a:cs typeface="Sakkal Majalla" panose="02000000000000000000" pitchFamily="2" charset="-78"/>
              </a:rPr>
              <a:t>تدريب جميع العاملين على نظام الخدمة </a:t>
            </a:r>
            <a:r>
              <a:rPr lang="ar-AE" sz="1600" b="1" dirty="0" smtClean="0">
                <a:solidFill>
                  <a:srgbClr val="000000"/>
                </a:solidFill>
                <a:latin typeface="Sakkal Majalla" panose="02000000000000000000" pitchFamily="2" charset="-78"/>
                <a:cs typeface="Sakkal Majalla" panose="02000000000000000000" pitchFamily="2" charset="-78"/>
              </a:rPr>
              <a:t>الذاتية</a:t>
            </a:r>
            <a:endParaRPr lang="ar-AE" sz="1600" b="1" dirty="0">
              <a:solidFill>
                <a:srgbClr val="000000"/>
              </a:solidFill>
              <a:latin typeface="Sakkal Majalla" panose="02000000000000000000" pitchFamily="2" charset="-78"/>
              <a:cs typeface="Sakkal Majalla" panose="02000000000000000000" pitchFamily="2" charset="-78"/>
            </a:endParaRPr>
          </a:p>
          <a:p>
            <a:pPr marL="285750" indent="-285750" algn="r" rtl="1">
              <a:lnSpc>
                <a:spcPct val="150000"/>
              </a:lnSpc>
              <a:buFont typeface="Wingdings" panose="05000000000000000000" pitchFamily="2" charset="2"/>
              <a:buChar char="v"/>
            </a:pPr>
            <a:r>
              <a:rPr lang="ar-AE" sz="1600" b="1" dirty="0" smtClean="0">
                <a:solidFill>
                  <a:srgbClr val="000000"/>
                </a:solidFill>
                <a:latin typeface="Sakkal Majalla" panose="02000000000000000000" pitchFamily="2" charset="-78"/>
                <a:cs typeface="Sakkal Majalla" panose="02000000000000000000" pitchFamily="2" charset="-78"/>
              </a:rPr>
              <a:t>توفير </a:t>
            </a:r>
            <a:r>
              <a:rPr lang="ar-AE" sz="1600" b="1" dirty="0">
                <a:solidFill>
                  <a:srgbClr val="000000"/>
                </a:solidFill>
                <a:latin typeface="Sakkal Majalla" panose="02000000000000000000" pitchFamily="2" charset="-78"/>
                <a:cs typeface="Sakkal Majalla" panose="02000000000000000000" pitchFamily="2" charset="-78"/>
              </a:rPr>
              <a:t>دليل ارشادي شامل لكل الخدمات</a:t>
            </a:r>
          </a:p>
          <a:p>
            <a:pPr marL="285750" indent="-285750" algn="r" rtl="1">
              <a:lnSpc>
                <a:spcPct val="150000"/>
              </a:lnSpc>
              <a:buFont typeface="Wingdings" panose="05000000000000000000" pitchFamily="2" charset="2"/>
              <a:buChar char="v"/>
            </a:pPr>
            <a:r>
              <a:rPr lang="ar-AE" sz="1600" b="1" dirty="0" smtClean="0">
                <a:solidFill>
                  <a:srgbClr val="000000"/>
                </a:solidFill>
                <a:latin typeface="Sakkal Majalla" panose="02000000000000000000" pitchFamily="2" charset="-78"/>
                <a:cs typeface="Sakkal Majalla" panose="02000000000000000000" pitchFamily="2" charset="-78"/>
              </a:rPr>
              <a:t>زيادة الرسائل التوعوية</a:t>
            </a:r>
          </a:p>
          <a:p>
            <a:pPr marL="285750" indent="-285750" algn="r" rtl="1">
              <a:lnSpc>
                <a:spcPct val="150000"/>
              </a:lnSpc>
              <a:buFont typeface="Wingdings" panose="05000000000000000000" pitchFamily="2" charset="2"/>
              <a:buChar char="v"/>
            </a:pPr>
            <a:r>
              <a:rPr lang="ar-AE" sz="1600" b="1" dirty="0">
                <a:solidFill>
                  <a:srgbClr val="000000"/>
                </a:solidFill>
                <a:latin typeface="Sakkal Majalla" panose="02000000000000000000" pitchFamily="2" charset="-78"/>
                <a:cs typeface="Sakkal Majalla" panose="02000000000000000000" pitchFamily="2" charset="-78"/>
              </a:rPr>
              <a:t>تحتاج برامج </a:t>
            </a:r>
            <a:r>
              <a:rPr lang="ar-AE" sz="1600" b="1" dirty="0" smtClean="0">
                <a:solidFill>
                  <a:srgbClr val="000000"/>
                </a:solidFill>
                <a:latin typeface="Sakkal Majalla" panose="02000000000000000000" pitchFamily="2" charset="-78"/>
                <a:cs typeface="Sakkal Majalla" panose="02000000000000000000" pitchFamily="2" charset="-78"/>
              </a:rPr>
              <a:t>أكثر</a:t>
            </a:r>
            <a:endParaRPr lang="ar-AE" sz="1600" b="1" dirty="0">
              <a:solidFill>
                <a:srgbClr val="000000"/>
              </a:solidFill>
              <a:latin typeface="Sakkal Majalla" panose="02000000000000000000" pitchFamily="2" charset="-78"/>
              <a:cs typeface="Sakkal Majalla" panose="02000000000000000000" pitchFamily="2" charset="-78"/>
            </a:endParaRPr>
          </a:p>
        </p:txBody>
      </p:sp>
      <p:sp>
        <p:nvSpPr>
          <p:cNvPr id="4" name="Title 1"/>
          <p:cNvSpPr>
            <a:spLocks noGrp="1"/>
          </p:cNvSpPr>
          <p:nvPr>
            <p:ph type="ctrTitle"/>
          </p:nvPr>
        </p:nvSpPr>
        <p:spPr>
          <a:xfrm>
            <a:off x="4808817" y="157364"/>
            <a:ext cx="6430315" cy="731783"/>
          </a:xfrm>
        </p:spPr>
        <p:txBody>
          <a:bodyPr>
            <a:normAutofit/>
          </a:bodyPr>
          <a:lstStyle/>
          <a:p>
            <a:r>
              <a:rPr lang="ar-AE" sz="2200" dirty="0">
                <a:latin typeface="Sakkal Majalla" panose="02000000000000000000" pitchFamily="2" charset="-78"/>
                <a:cs typeface="Sakkal Majalla" panose="02000000000000000000" pitchFamily="2" charset="-78"/>
              </a:rPr>
              <a:t>الاقتراحات الواردة على </a:t>
            </a:r>
            <a:r>
              <a:rPr lang="ar-AE" sz="2200" dirty="0" smtClean="0">
                <a:latin typeface="Sakkal Majalla" panose="02000000000000000000" pitchFamily="2" charset="-78"/>
                <a:cs typeface="Sakkal Majalla" panose="02000000000000000000" pitchFamily="2" charset="-78"/>
              </a:rPr>
              <a:t>عمليات </a:t>
            </a:r>
            <a:r>
              <a:rPr lang="ar-AE" sz="2200" dirty="0">
                <a:latin typeface="Sakkal Majalla" panose="02000000000000000000" pitchFamily="2" charset="-78"/>
                <a:cs typeface="Sakkal Majalla" panose="02000000000000000000" pitchFamily="2" charset="-78"/>
              </a:rPr>
              <a:t>التدريب على استخدام نظام الخدمة </a:t>
            </a:r>
            <a:r>
              <a:rPr lang="ar-AE" sz="2200" dirty="0" smtClean="0">
                <a:latin typeface="Sakkal Majalla" panose="02000000000000000000" pitchFamily="2" charset="-78"/>
                <a:cs typeface="Sakkal Majalla" panose="02000000000000000000" pitchFamily="2" charset="-78"/>
              </a:rPr>
              <a:t>الذاتية</a:t>
            </a:r>
            <a:endParaRPr lang="en-US" sz="22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8924431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52800" y="1295400"/>
            <a:ext cx="8305800" cy="2677656"/>
          </a:xfrm>
          <a:prstGeom prst="rect">
            <a:avLst/>
          </a:prstGeom>
        </p:spPr>
        <p:txBody>
          <a:bodyPr wrap="square">
            <a:spAutoFit/>
          </a:bodyPr>
          <a:lstStyle/>
          <a:p>
            <a:pPr marL="285750" indent="-285750" algn="r" rtl="1">
              <a:lnSpc>
                <a:spcPct val="150000"/>
              </a:lnSpc>
              <a:buFont typeface="Wingdings" panose="05000000000000000000" pitchFamily="2" charset="2"/>
              <a:buChar char="v"/>
            </a:pPr>
            <a:r>
              <a:rPr lang="ar-AE" sz="1600" b="1" dirty="0">
                <a:solidFill>
                  <a:srgbClr val="000000"/>
                </a:solidFill>
                <a:latin typeface="Sakkal Majalla" panose="02000000000000000000" pitchFamily="2" charset="-78"/>
                <a:cs typeface="Sakkal Majalla" panose="02000000000000000000" pitchFamily="2" charset="-78"/>
              </a:rPr>
              <a:t>لتحديث بيانات أي شيء يفضل يكون بفيديو توضيحي لمعرفة ماهي المصطلحات التي يقبلها النظام للخدمة </a:t>
            </a:r>
            <a:r>
              <a:rPr lang="ar-AE" sz="1600" b="1" dirty="0" smtClean="0">
                <a:solidFill>
                  <a:srgbClr val="000000"/>
                </a:solidFill>
                <a:latin typeface="Sakkal Majalla" panose="02000000000000000000" pitchFamily="2" charset="-78"/>
                <a:cs typeface="Sakkal Majalla" panose="02000000000000000000" pitchFamily="2" charset="-78"/>
              </a:rPr>
              <a:t>الذاتية</a:t>
            </a:r>
          </a:p>
          <a:p>
            <a:pPr marL="285750" indent="-285750" algn="r" rtl="1">
              <a:lnSpc>
                <a:spcPct val="150000"/>
              </a:lnSpc>
              <a:buFont typeface="Wingdings" panose="05000000000000000000" pitchFamily="2" charset="2"/>
              <a:buChar char="v"/>
            </a:pPr>
            <a:r>
              <a:rPr lang="ar-AE" sz="1600" b="1" dirty="0" smtClean="0">
                <a:solidFill>
                  <a:srgbClr val="000000"/>
                </a:solidFill>
                <a:latin typeface="Sakkal Majalla" panose="02000000000000000000" pitchFamily="2" charset="-78"/>
                <a:cs typeface="Sakkal Majalla" panose="02000000000000000000" pitchFamily="2" charset="-78"/>
              </a:rPr>
              <a:t>توفير </a:t>
            </a:r>
            <a:r>
              <a:rPr lang="ar-AE" sz="1600" b="1" dirty="0">
                <a:solidFill>
                  <a:srgbClr val="000000"/>
                </a:solidFill>
                <a:latin typeface="Sakkal Majalla" panose="02000000000000000000" pitchFamily="2" charset="-78"/>
                <a:cs typeface="Sakkal Majalla" panose="02000000000000000000" pitchFamily="2" charset="-78"/>
              </a:rPr>
              <a:t>أشخاص ذو كفاءه وخبره في خذا المجال وليس وضع أشخاص لا يعلمون باي </a:t>
            </a:r>
            <a:r>
              <a:rPr lang="ar-AE" sz="1600" b="1" dirty="0" smtClean="0">
                <a:solidFill>
                  <a:srgbClr val="000000"/>
                </a:solidFill>
                <a:latin typeface="Sakkal Majalla" panose="02000000000000000000" pitchFamily="2" charset="-78"/>
                <a:cs typeface="Sakkal Majalla" panose="02000000000000000000" pitchFamily="2" charset="-78"/>
              </a:rPr>
              <a:t>شيء </a:t>
            </a:r>
            <a:r>
              <a:rPr lang="ar-AE" sz="1600" b="1" dirty="0">
                <a:solidFill>
                  <a:srgbClr val="000000"/>
                </a:solidFill>
                <a:latin typeface="Sakkal Majalla" panose="02000000000000000000" pitchFamily="2" charset="-78"/>
                <a:cs typeface="Sakkal Majalla" panose="02000000000000000000" pitchFamily="2" charset="-78"/>
              </a:rPr>
              <a:t>سوى </a:t>
            </a:r>
            <a:r>
              <a:rPr lang="ar-AE" sz="1600" b="1" dirty="0" smtClean="0">
                <a:solidFill>
                  <a:srgbClr val="000000"/>
                </a:solidFill>
                <a:latin typeface="Sakkal Majalla" panose="02000000000000000000" pitchFamily="2" charset="-78"/>
                <a:cs typeface="Sakkal Majalla" panose="02000000000000000000" pitchFamily="2" charset="-78"/>
              </a:rPr>
              <a:t>ما تم </a:t>
            </a:r>
            <a:r>
              <a:rPr lang="ar-AE" sz="1600" b="1" dirty="0">
                <a:solidFill>
                  <a:srgbClr val="000000"/>
                </a:solidFill>
                <a:latin typeface="Sakkal Majalla" panose="02000000000000000000" pitchFamily="2" charset="-78"/>
                <a:cs typeface="Sakkal Majalla" panose="02000000000000000000" pitchFamily="2" charset="-78"/>
              </a:rPr>
              <a:t>تدريبه </a:t>
            </a:r>
            <a:r>
              <a:rPr lang="ar-AE" sz="1600" b="1" dirty="0" smtClean="0">
                <a:solidFill>
                  <a:srgbClr val="000000"/>
                </a:solidFill>
                <a:latin typeface="Sakkal Majalla" panose="02000000000000000000" pitchFamily="2" charset="-78"/>
                <a:cs typeface="Sakkal Majalla" panose="02000000000000000000" pitchFamily="2" charset="-78"/>
              </a:rPr>
              <a:t>عليه</a:t>
            </a:r>
          </a:p>
          <a:p>
            <a:pPr marL="285750" indent="-285750" algn="r" rtl="1">
              <a:lnSpc>
                <a:spcPct val="150000"/>
              </a:lnSpc>
              <a:buFont typeface="Wingdings" panose="05000000000000000000" pitchFamily="2" charset="2"/>
              <a:buChar char="v"/>
            </a:pPr>
            <a:r>
              <a:rPr lang="ar-AE" sz="1600" b="1" dirty="0">
                <a:solidFill>
                  <a:srgbClr val="000000"/>
                </a:solidFill>
                <a:latin typeface="Sakkal Majalla" panose="02000000000000000000" pitchFamily="2" charset="-78"/>
                <a:cs typeface="Sakkal Majalla" panose="02000000000000000000" pitchFamily="2" charset="-78"/>
              </a:rPr>
              <a:t>استغلال الدورات التدريبية التي يتلقاها المعلم وادخال موضوع التدريب على الخدمة الذاتية</a:t>
            </a:r>
          </a:p>
          <a:p>
            <a:pPr marL="285750" indent="-285750" algn="r" rtl="1">
              <a:lnSpc>
                <a:spcPct val="150000"/>
              </a:lnSpc>
              <a:buFont typeface="Wingdings" panose="05000000000000000000" pitchFamily="2" charset="2"/>
              <a:buChar char="v"/>
            </a:pPr>
            <a:r>
              <a:rPr lang="ar-AE" sz="1600" b="1" dirty="0">
                <a:solidFill>
                  <a:srgbClr val="000000"/>
                </a:solidFill>
                <a:latin typeface="Sakkal Majalla" panose="02000000000000000000" pitchFamily="2" charset="-78"/>
                <a:cs typeface="Sakkal Majalla" panose="02000000000000000000" pitchFamily="2" charset="-78"/>
              </a:rPr>
              <a:t>ندب مدربين من قبل الهيئة للوزارات لتطوير الخدمة عبرا لتغذية الراجعة من </a:t>
            </a:r>
            <a:r>
              <a:rPr lang="ar-AE" sz="1600" b="1" dirty="0" smtClean="0">
                <a:solidFill>
                  <a:srgbClr val="000000"/>
                </a:solidFill>
                <a:latin typeface="Sakkal Majalla" panose="02000000000000000000" pitchFamily="2" charset="-78"/>
                <a:cs typeface="Sakkal Majalla" panose="02000000000000000000" pitchFamily="2" charset="-78"/>
              </a:rPr>
              <a:t>الموظفين</a:t>
            </a:r>
            <a:endParaRPr lang="ar-AE" sz="1600" b="1" dirty="0">
              <a:solidFill>
                <a:srgbClr val="000000"/>
              </a:solidFill>
              <a:latin typeface="Sakkal Majalla" panose="02000000000000000000" pitchFamily="2" charset="-78"/>
              <a:cs typeface="Sakkal Majalla" panose="02000000000000000000" pitchFamily="2" charset="-78"/>
            </a:endParaRPr>
          </a:p>
          <a:p>
            <a:pPr marL="285750" indent="-285750" algn="r" rtl="1">
              <a:lnSpc>
                <a:spcPct val="150000"/>
              </a:lnSpc>
              <a:buFont typeface="Wingdings" panose="05000000000000000000" pitchFamily="2" charset="2"/>
              <a:buChar char="v"/>
            </a:pPr>
            <a:r>
              <a:rPr lang="ar-AE" sz="1600" b="1" dirty="0" smtClean="0">
                <a:solidFill>
                  <a:srgbClr val="000000"/>
                </a:solidFill>
                <a:latin typeface="Sakkal Majalla" panose="02000000000000000000" pitchFamily="2" charset="-78"/>
                <a:cs typeface="Sakkal Majalla" panose="02000000000000000000" pitchFamily="2" charset="-78"/>
              </a:rPr>
              <a:t>يفضل </a:t>
            </a:r>
            <a:r>
              <a:rPr lang="ar-AE" sz="1600" b="1" dirty="0">
                <a:solidFill>
                  <a:srgbClr val="000000"/>
                </a:solidFill>
                <a:latin typeface="Sakkal Majalla" panose="02000000000000000000" pitchFamily="2" charset="-78"/>
                <a:cs typeface="Sakkal Majalla" panose="02000000000000000000" pitchFamily="2" charset="-78"/>
              </a:rPr>
              <a:t>زيادة التدريب وتوضيح بعض النقاط الغامضة</a:t>
            </a:r>
          </a:p>
          <a:p>
            <a:pPr marL="285750" indent="-285750" algn="r" rtl="1">
              <a:lnSpc>
                <a:spcPct val="150000"/>
              </a:lnSpc>
              <a:buFont typeface="Wingdings" panose="05000000000000000000" pitchFamily="2" charset="2"/>
              <a:buChar char="v"/>
            </a:pPr>
            <a:r>
              <a:rPr lang="ar-AE" sz="1600" b="1" dirty="0">
                <a:solidFill>
                  <a:srgbClr val="000000"/>
                </a:solidFill>
                <a:latin typeface="Sakkal Majalla" panose="02000000000000000000" pitchFamily="2" charset="-78"/>
                <a:cs typeface="Sakkal Majalla" panose="02000000000000000000" pitchFamily="2" charset="-78"/>
              </a:rPr>
              <a:t>أن تكون سهلة وسريعة </a:t>
            </a:r>
            <a:r>
              <a:rPr lang="ar-AE" sz="1600" b="1" dirty="0" smtClean="0">
                <a:solidFill>
                  <a:srgbClr val="000000"/>
                </a:solidFill>
                <a:latin typeface="Sakkal Majalla" panose="02000000000000000000" pitchFamily="2" charset="-78"/>
                <a:cs typeface="Sakkal Majalla" panose="02000000000000000000" pitchFamily="2" charset="-78"/>
              </a:rPr>
              <a:t>وميسرة</a:t>
            </a:r>
          </a:p>
          <a:p>
            <a:pPr marL="285750" indent="-285750" algn="r" rtl="1">
              <a:lnSpc>
                <a:spcPct val="150000"/>
              </a:lnSpc>
              <a:buFont typeface="Wingdings" panose="05000000000000000000" pitchFamily="2" charset="2"/>
              <a:buChar char="v"/>
            </a:pPr>
            <a:r>
              <a:rPr lang="ar-AE" sz="1600" b="1" dirty="0">
                <a:solidFill>
                  <a:srgbClr val="000000"/>
                </a:solidFill>
                <a:latin typeface="Sakkal Majalla" panose="02000000000000000000" pitchFamily="2" charset="-78"/>
                <a:cs typeface="Sakkal Majalla" panose="02000000000000000000" pitchFamily="2" charset="-78"/>
              </a:rPr>
              <a:t>بحاجة لتدريب </a:t>
            </a:r>
            <a:r>
              <a:rPr lang="ar-AE" sz="1600" b="1" dirty="0" smtClean="0">
                <a:solidFill>
                  <a:srgbClr val="000000"/>
                </a:solidFill>
                <a:latin typeface="Sakkal Majalla" panose="02000000000000000000" pitchFamily="2" charset="-78"/>
                <a:cs typeface="Sakkal Majalla" panose="02000000000000000000" pitchFamily="2" charset="-78"/>
              </a:rPr>
              <a:t>اكثر</a:t>
            </a:r>
            <a:endParaRPr lang="ar-AE" sz="1600" b="1" dirty="0">
              <a:solidFill>
                <a:srgbClr val="000000"/>
              </a:solidFill>
              <a:latin typeface="Sakkal Majalla" panose="02000000000000000000" pitchFamily="2" charset="-78"/>
              <a:cs typeface="Sakkal Majalla" panose="02000000000000000000" pitchFamily="2" charset="-78"/>
            </a:endParaRPr>
          </a:p>
        </p:txBody>
      </p:sp>
      <p:sp>
        <p:nvSpPr>
          <p:cNvPr id="4" name="Title 1"/>
          <p:cNvSpPr>
            <a:spLocks noGrp="1"/>
          </p:cNvSpPr>
          <p:nvPr>
            <p:ph type="ctrTitle"/>
          </p:nvPr>
        </p:nvSpPr>
        <p:spPr>
          <a:xfrm>
            <a:off x="4808817" y="157364"/>
            <a:ext cx="6430315" cy="731783"/>
          </a:xfrm>
        </p:spPr>
        <p:txBody>
          <a:bodyPr>
            <a:normAutofit/>
          </a:bodyPr>
          <a:lstStyle/>
          <a:p>
            <a:r>
              <a:rPr lang="ar-AE" sz="2200" dirty="0">
                <a:latin typeface="Sakkal Majalla" panose="02000000000000000000" pitchFamily="2" charset="-78"/>
                <a:cs typeface="Sakkal Majalla" panose="02000000000000000000" pitchFamily="2" charset="-78"/>
              </a:rPr>
              <a:t>الاقتراحات الواردة على </a:t>
            </a:r>
            <a:r>
              <a:rPr lang="ar-AE" sz="2200" dirty="0" smtClean="0">
                <a:latin typeface="Sakkal Majalla" panose="02000000000000000000" pitchFamily="2" charset="-78"/>
                <a:cs typeface="Sakkal Majalla" panose="02000000000000000000" pitchFamily="2" charset="-78"/>
              </a:rPr>
              <a:t>عمليات </a:t>
            </a:r>
            <a:r>
              <a:rPr lang="ar-AE" sz="2200" dirty="0">
                <a:latin typeface="Sakkal Majalla" panose="02000000000000000000" pitchFamily="2" charset="-78"/>
                <a:cs typeface="Sakkal Majalla" panose="02000000000000000000" pitchFamily="2" charset="-78"/>
              </a:rPr>
              <a:t>التدريب على استخدام نظام الخدمة </a:t>
            </a:r>
            <a:r>
              <a:rPr lang="ar-AE" sz="2200" dirty="0" smtClean="0">
                <a:latin typeface="Sakkal Majalla" panose="02000000000000000000" pitchFamily="2" charset="-78"/>
                <a:cs typeface="Sakkal Majalla" panose="02000000000000000000" pitchFamily="2" charset="-78"/>
              </a:rPr>
              <a:t>الذاتية</a:t>
            </a:r>
            <a:endParaRPr lang="en-US" sz="22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0479489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19400"/>
            <a:ext cx="9859315" cy="731783"/>
          </a:xfrm>
        </p:spPr>
        <p:txBody>
          <a:bodyPr>
            <a:noAutofit/>
          </a:bodyPr>
          <a:lstStyle/>
          <a:p>
            <a:pPr algn="ctr"/>
            <a:r>
              <a:rPr lang="ar-AE" sz="4400" dirty="0" smtClean="0">
                <a:latin typeface="Sakkal Majalla" panose="02000000000000000000" pitchFamily="2" charset="-78"/>
                <a:cs typeface="Sakkal Majalla" panose="02000000000000000000" pitchFamily="2" charset="-78"/>
              </a:rPr>
              <a:t>الاقتراحات الواردة على عمليات </a:t>
            </a:r>
            <a:r>
              <a:rPr lang="ar-AE" sz="4400" dirty="0">
                <a:latin typeface="Sakkal Majalla" panose="02000000000000000000" pitchFamily="2" charset="-78"/>
                <a:cs typeface="Sakkal Majalla" panose="02000000000000000000" pitchFamily="2" charset="-78"/>
              </a:rPr>
              <a:t>الدعم الفني على نظام الخدمة </a:t>
            </a:r>
            <a:r>
              <a:rPr lang="ar-AE" sz="4400" dirty="0" smtClean="0">
                <a:latin typeface="Sakkal Majalla" panose="02000000000000000000" pitchFamily="2" charset="-78"/>
                <a:cs typeface="Sakkal Majalla" panose="02000000000000000000" pitchFamily="2" charset="-78"/>
              </a:rPr>
              <a:t>الذاتية</a:t>
            </a:r>
            <a:endParaRPr lang="en-US" sz="44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6777705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p:txBody>
          <a:bodyPr>
            <a:noAutofit/>
          </a:bodyPr>
          <a:lstStyle/>
          <a:p>
            <a:pPr algn="ctr"/>
            <a:r>
              <a:rPr lang="ar-AE" sz="2200" dirty="0" smtClean="0">
                <a:latin typeface="Sakkal Majalla" panose="02000000000000000000" pitchFamily="2" charset="-78"/>
                <a:cs typeface="Sakkal Majalla" panose="02000000000000000000" pitchFamily="2" charset="-78"/>
              </a:rPr>
              <a:t>الاقتراحات الواردة على عمليات </a:t>
            </a:r>
            <a:r>
              <a:rPr lang="ar-AE" sz="2200" dirty="0">
                <a:latin typeface="Sakkal Majalla" panose="02000000000000000000" pitchFamily="2" charset="-78"/>
                <a:cs typeface="Sakkal Majalla" panose="02000000000000000000" pitchFamily="2" charset="-78"/>
              </a:rPr>
              <a:t>الدعم الفني على نظام الخدمة </a:t>
            </a:r>
            <a:r>
              <a:rPr lang="ar-AE" sz="2200" dirty="0" smtClean="0">
                <a:latin typeface="Sakkal Majalla" panose="02000000000000000000" pitchFamily="2" charset="-78"/>
                <a:cs typeface="Sakkal Majalla" panose="02000000000000000000" pitchFamily="2" charset="-78"/>
              </a:rPr>
              <a:t>الذاتية</a:t>
            </a:r>
            <a:endParaRPr lang="en-US" sz="2200" dirty="0">
              <a:latin typeface="Sakkal Majalla" panose="02000000000000000000" pitchFamily="2" charset="-78"/>
              <a:cs typeface="Sakkal Majalla" panose="02000000000000000000" pitchFamily="2" charset="-78"/>
            </a:endParaRPr>
          </a:p>
        </p:txBody>
      </p:sp>
      <p:sp>
        <p:nvSpPr>
          <p:cNvPr id="4" name="Rectangle 3"/>
          <p:cNvSpPr/>
          <p:nvPr/>
        </p:nvSpPr>
        <p:spPr>
          <a:xfrm>
            <a:off x="990600" y="1219200"/>
            <a:ext cx="10744200" cy="4154984"/>
          </a:xfrm>
          <a:prstGeom prst="rect">
            <a:avLst/>
          </a:prstGeom>
        </p:spPr>
        <p:txBody>
          <a:bodyPr wrap="square">
            <a:spAutoFit/>
          </a:bodyPr>
          <a:lstStyle/>
          <a:p>
            <a:pPr marL="285750" indent="-285750" algn="r" rtl="1">
              <a:lnSpc>
                <a:spcPct val="150000"/>
              </a:lnSpc>
              <a:buFont typeface="Wingdings" panose="05000000000000000000" pitchFamily="2" charset="2"/>
              <a:buChar char="v"/>
            </a:pPr>
            <a:endParaRPr lang="ar-AE" sz="1600" b="1" dirty="0" smtClean="0">
              <a:solidFill>
                <a:srgbClr val="000000"/>
              </a:solidFill>
              <a:latin typeface="Sakkal Majalla" panose="02000000000000000000" pitchFamily="2" charset="-78"/>
              <a:cs typeface="Sakkal Majalla" panose="02000000000000000000" pitchFamily="2" charset="-78"/>
            </a:endParaRP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نتمنى تطوير نظام الخدمة الذاتية حيث أن النظام قديم و يحتاج إلى تحديث و جعله أكثر سهولة و مدونه في </a:t>
            </a:r>
            <a:r>
              <a:rPr lang="ar-AE" sz="1600" b="1" dirty="0" smtClean="0">
                <a:latin typeface="Sakkal Majalla" panose="02000000000000000000" pitchFamily="2" charset="-78"/>
                <a:cs typeface="Sakkal Majalla" panose="02000000000000000000" pitchFamily="2" charset="-78"/>
              </a:rPr>
              <a:t>الاستخدام</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يتم التواصل بالبريد الالكتروني شاكرين </a:t>
            </a:r>
            <a:r>
              <a:rPr lang="ar-AE" sz="1600" b="1" dirty="0" smtClean="0">
                <a:latin typeface="Sakkal Majalla" panose="02000000000000000000" pitchFamily="2" charset="-78"/>
                <a:cs typeface="Sakkal Majalla" panose="02000000000000000000" pitchFamily="2" charset="-78"/>
              </a:rPr>
              <a:t>جهودهم</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طول فترة الانتظار عند الاتصال بالدعم </a:t>
            </a:r>
            <a:r>
              <a:rPr lang="ar-AE" sz="1600" b="1" dirty="0" smtClean="0">
                <a:latin typeface="Sakkal Majalla" panose="02000000000000000000" pitchFamily="2" charset="-78"/>
                <a:cs typeface="Sakkal Majalla" panose="02000000000000000000" pitchFamily="2" charset="-78"/>
              </a:rPr>
              <a:t>الفني</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حبذا لو كان وقت الانتظار </a:t>
            </a:r>
            <a:r>
              <a:rPr lang="ar-AE" sz="1600" b="1" dirty="0" smtClean="0">
                <a:latin typeface="Sakkal Majalla" panose="02000000000000000000" pitchFamily="2" charset="-78"/>
                <a:cs typeface="Sakkal Majalla" panose="02000000000000000000" pitchFamily="2" charset="-78"/>
              </a:rPr>
              <a:t>اقل</a:t>
            </a:r>
            <a:endParaRPr lang="ar-AE" sz="1600" b="1" dirty="0">
              <a:latin typeface="Sakkal Majalla" panose="02000000000000000000" pitchFamily="2" charset="-78"/>
              <a:cs typeface="Sakkal Majalla" panose="02000000000000000000" pitchFamily="2" charset="-78"/>
            </a:endParaRPr>
          </a:p>
          <a:p>
            <a:pPr marL="285750" indent="-285750" algn="r" rtl="1">
              <a:lnSpc>
                <a:spcPct val="150000"/>
              </a:lnSpc>
              <a:buFont typeface="Wingdings" panose="05000000000000000000" pitchFamily="2" charset="2"/>
              <a:buChar char="v"/>
            </a:pPr>
            <a:r>
              <a:rPr lang="ar-AE" sz="1600" b="1" dirty="0" smtClean="0">
                <a:solidFill>
                  <a:srgbClr val="000000"/>
                </a:solidFill>
                <a:latin typeface="Sakkal Majalla" panose="02000000000000000000" pitchFamily="2" charset="-78"/>
                <a:cs typeface="Sakkal Majalla" panose="02000000000000000000" pitchFamily="2" charset="-78"/>
              </a:rPr>
              <a:t>نريد </a:t>
            </a:r>
            <a:r>
              <a:rPr lang="ar-AE" sz="1600" b="1" dirty="0">
                <a:solidFill>
                  <a:srgbClr val="000000"/>
                </a:solidFill>
                <a:latin typeface="Sakkal Majalla" panose="02000000000000000000" pitchFamily="2" charset="-78"/>
                <a:cs typeface="Sakkal Majalla" panose="02000000000000000000" pitchFamily="2" charset="-78"/>
              </a:rPr>
              <a:t>فقط بعض الإسراع من </a:t>
            </a:r>
            <a:r>
              <a:rPr lang="ar-AE" sz="1600" b="1" dirty="0" smtClean="0">
                <a:solidFill>
                  <a:srgbClr val="000000"/>
                </a:solidFill>
                <a:latin typeface="Sakkal Majalla" panose="02000000000000000000" pitchFamily="2" charset="-78"/>
                <a:cs typeface="Sakkal Majalla" panose="02000000000000000000" pitchFamily="2" charset="-78"/>
              </a:rPr>
              <a:t>الرد</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عن طريق خدمة الرسائل </a:t>
            </a:r>
            <a:r>
              <a:rPr lang="ar-AE" sz="1600" b="1" dirty="0" smtClean="0">
                <a:latin typeface="Sakkal Majalla" panose="02000000000000000000" pitchFamily="2" charset="-78"/>
                <a:cs typeface="Sakkal Majalla" panose="02000000000000000000" pitchFamily="2" charset="-78"/>
              </a:rPr>
              <a:t>السريعة</a:t>
            </a:r>
            <a:endParaRPr lang="en-US" sz="1600" b="1" dirty="0" smtClean="0">
              <a:solidFill>
                <a:srgbClr val="000000"/>
              </a:solidFill>
              <a:latin typeface="Sakkal Majalla" panose="02000000000000000000" pitchFamily="2" charset="-78"/>
              <a:cs typeface="Sakkal Majalla" panose="02000000000000000000" pitchFamily="2" charset="-78"/>
            </a:endParaRP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بحاجة الى المزيد وبشكل </a:t>
            </a:r>
            <a:r>
              <a:rPr lang="ar-AE" sz="1600" b="1" dirty="0" smtClean="0">
                <a:latin typeface="Sakkal Majalla" panose="02000000000000000000" pitchFamily="2" charset="-78"/>
                <a:cs typeface="Sakkal Majalla" panose="02000000000000000000" pitchFamily="2" charset="-78"/>
              </a:rPr>
              <a:t>منتظم</a:t>
            </a:r>
          </a:p>
          <a:p>
            <a:pPr marL="285750" indent="-285750" algn="r" rtl="1">
              <a:lnSpc>
                <a:spcPct val="150000"/>
              </a:lnSpc>
              <a:buFont typeface="Wingdings" panose="05000000000000000000" pitchFamily="2" charset="2"/>
              <a:buChar char="v"/>
            </a:pPr>
            <a:r>
              <a:rPr lang="ar-AE" sz="1600" b="1" dirty="0" smtClean="0">
                <a:latin typeface="Sakkal Majalla" panose="02000000000000000000" pitchFamily="2" charset="-78"/>
                <a:cs typeface="Sakkal Majalla" panose="02000000000000000000" pitchFamily="2" charset="-78"/>
              </a:rPr>
              <a:t>تحديث </a:t>
            </a:r>
            <a:r>
              <a:rPr lang="ar-AE" sz="1600" b="1" dirty="0">
                <a:latin typeface="Sakkal Majalla" panose="02000000000000000000" pitchFamily="2" charset="-78"/>
                <a:cs typeface="Sakkal Majalla" panose="02000000000000000000" pitchFamily="2" charset="-78"/>
              </a:rPr>
              <a:t>النظام ليكون </a:t>
            </a:r>
            <a:r>
              <a:rPr lang="ar-AE" sz="1600" b="1" dirty="0" smtClean="0">
                <a:latin typeface="Sakkal Majalla" panose="02000000000000000000" pitchFamily="2" charset="-78"/>
                <a:cs typeface="Sakkal Majalla" panose="02000000000000000000" pitchFamily="2" charset="-78"/>
              </a:rPr>
              <a:t>اسرع</a:t>
            </a:r>
            <a:endParaRPr lang="ar-AE" sz="1600" b="1" dirty="0">
              <a:latin typeface="Sakkal Majalla" panose="02000000000000000000" pitchFamily="2" charset="-78"/>
              <a:cs typeface="Sakkal Majalla" panose="02000000000000000000" pitchFamily="2" charset="-78"/>
            </a:endParaRPr>
          </a:p>
          <a:p>
            <a:pPr marL="285750" indent="-285750" algn="r" rtl="1">
              <a:lnSpc>
                <a:spcPct val="150000"/>
              </a:lnSpc>
              <a:buFont typeface="Wingdings" panose="05000000000000000000" pitchFamily="2" charset="2"/>
              <a:buChar char="v"/>
            </a:pPr>
            <a:r>
              <a:rPr lang="ar-AE" sz="1600" b="1" dirty="0" smtClean="0">
                <a:latin typeface="Sakkal Majalla" panose="02000000000000000000" pitchFamily="2" charset="-78"/>
                <a:cs typeface="Sakkal Majalla" panose="02000000000000000000" pitchFamily="2" charset="-78"/>
              </a:rPr>
              <a:t>عن </a:t>
            </a:r>
            <a:r>
              <a:rPr lang="ar-AE" sz="1600" b="1" dirty="0">
                <a:latin typeface="Sakkal Majalla" panose="02000000000000000000" pitchFamily="2" charset="-78"/>
                <a:cs typeface="Sakkal Majalla" panose="02000000000000000000" pitchFamily="2" charset="-78"/>
              </a:rPr>
              <a:t>طريق فريق الدعم </a:t>
            </a:r>
            <a:r>
              <a:rPr lang="ar-AE" sz="1600" b="1" dirty="0" smtClean="0">
                <a:latin typeface="Sakkal Majalla" panose="02000000000000000000" pitchFamily="2" charset="-78"/>
                <a:cs typeface="Sakkal Majalla" panose="02000000000000000000" pitchFamily="2" charset="-78"/>
              </a:rPr>
              <a:t>الفني</a:t>
            </a:r>
            <a:endParaRPr lang="en-US" sz="1600" b="1" dirty="0" smtClean="0">
              <a:latin typeface="Sakkal Majalla" panose="02000000000000000000" pitchFamily="2" charset="-78"/>
              <a:cs typeface="Sakkal Majalla" panose="02000000000000000000" pitchFamily="2" charset="-78"/>
            </a:endParaRPr>
          </a:p>
          <a:p>
            <a:pPr marL="285750" indent="-285750" algn="r" rtl="1">
              <a:lnSpc>
                <a:spcPct val="150000"/>
              </a:lnSpc>
              <a:buFont typeface="Wingdings" panose="05000000000000000000" pitchFamily="2" charset="2"/>
              <a:buChar char="v"/>
            </a:pPr>
            <a:r>
              <a:rPr lang="ar-AE" sz="1600" b="1" dirty="0" smtClean="0">
                <a:latin typeface="Sakkal Majalla" panose="02000000000000000000" pitchFamily="2" charset="-78"/>
                <a:cs typeface="Sakkal Majalla" panose="02000000000000000000" pitchFamily="2" charset="-78"/>
              </a:rPr>
              <a:t>يطلعون </a:t>
            </a:r>
            <a:r>
              <a:rPr lang="ar-AE" sz="1600" b="1" dirty="0">
                <a:latin typeface="Sakkal Majalla" panose="02000000000000000000" pitchFamily="2" charset="-78"/>
                <a:cs typeface="Sakkal Majalla" panose="02000000000000000000" pitchFamily="2" charset="-78"/>
              </a:rPr>
              <a:t>على كل </a:t>
            </a:r>
            <a:r>
              <a:rPr lang="ar-AE" sz="1600" b="1" dirty="0" smtClean="0">
                <a:latin typeface="Sakkal Majalla" panose="02000000000000000000" pitchFamily="2" charset="-78"/>
                <a:cs typeface="Sakkal Majalla" panose="02000000000000000000" pitchFamily="2" charset="-78"/>
              </a:rPr>
              <a:t>ما هو جديد</a:t>
            </a:r>
            <a:endParaRPr lang="en-US" sz="1600" b="1" dirty="0" smtClean="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4209471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5029200" y="152400"/>
            <a:ext cx="6430315" cy="731783"/>
          </a:xfrm>
        </p:spPr>
        <p:txBody>
          <a:bodyPr>
            <a:noAutofit/>
          </a:bodyPr>
          <a:lstStyle/>
          <a:p>
            <a:pPr algn="ctr"/>
            <a:r>
              <a:rPr lang="ar-AE" sz="2200" dirty="0" smtClean="0">
                <a:latin typeface="Sakkal Majalla" panose="02000000000000000000" pitchFamily="2" charset="-78"/>
                <a:cs typeface="Sakkal Majalla" panose="02000000000000000000" pitchFamily="2" charset="-78"/>
              </a:rPr>
              <a:t>الاقتراحات الواردة على عمليات </a:t>
            </a:r>
            <a:r>
              <a:rPr lang="ar-AE" sz="2200" dirty="0">
                <a:latin typeface="Sakkal Majalla" panose="02000000000000000000" pitchFamily="2" charset="-78"/>
                <a:cs typeface="Sakkal Majalla" panose="02000000000000000000" pitchFamily="2" charset="-78"/>
              </a:rPr>
              <a:t>الدعم الفني على نظام الخدمة </a:t>
            </a:r>
            <a:r>
              <a:rPr lang="ar-AE" sz="2200" dirty="0" smtClean="0">
                <a:latin typeface="Sakkal Majalla" panose="02000000000000000000" pitchFamily="2" charset="-78"/>
                <a:cs typeface="Sakkal Majalla" panose="02000000000000000000" pitchFamily="2" charset="-78"/>
              </a:rPr>
              <a:t>الذاتية</a:t>
            </a:r>
            <a:endParaRPr lang="en-US" sz="2200" dirty="0">
              <a:latin typeface="Sakkal Majalla" panose="02000000000000000000" pitchFamily="2" charset="-78"/>
              <a:cs typeface="Sakkal Majalla" panose="02000000000000000000" pitchFamily="2" charset="-78"/>
            </a:endParaRPr>
          </a:p>
        </p:txBody>
      </p:sp>
      <p:sp>
        <p:nvSpPr>
          <p:cNvPr id="4" name="Rectangle 3"/>
          <p:cNvSpPr/>
          <p:nvPr/>
        </p:nvSpPr>
        <p:spPr>
          <a:xfrm>
            <a:off x="1219200" y="1371600"/>
            <a:ext cx="10591800" cy="4154984"/>
          </a:xfrm>
          <a:prstGeom prst="rect">
            <a:avLst/>
          </a:prstGeom>
        </p:spPr>
        <p:txBody>
          <a:bodyPr wrap="square">
            <a:spAutoFit/>
          </a:bodyPr>
          <a:lstStyle/>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تطوير البرنامج بأن لا يتوقف ونحن نعمل عليه او يتجمد ولا يمكننا الضغط وكذلك التحميل لأي خدمه يأخذ وقت </a:t>
            </a:r>
            <a:r>
              <a:rPr lang="ar-AE" sz="1600" b="1" dirty="0" smtClean="0">
                <a:latin typeface="Sakkal Majalla" panose="02000000000000000000" pitchFamily="2" charset="-78"/>
                <a:cs typeface="Sakkal Majalla" panose="02000000000000000000" pitchFamily="2" charset="-78"/>
              </a:rPr>
              <a:t>طويل</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لم أستخدم الدعم الفني ولكنني على ثقة بأن الاهتمام كبير وفعال مع الهيئة والمؤسسات الأخرى </a:t>
            </a:r>
            <a:r>
              <a:rPr lang="ar-AE" sz="1600" b="1" dirty="0" smtClean="0">
                <a:latin typeface="Sakkal Majalla" panose="02000000000000000000" pitchFamily="2" charset="-78"/>
                <a:cs typeface="Sakkal Majalla" panose="02000000000000000000" pitchFamily="2" charset="-78"/>
              </a:rPr>
              <a:t>وموظفيها</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يرجى عدم تحديد حجم أو سعة معيّه للمرفقات، وذلك لصعوبة تصغير الحجم للمرفق عبر </a:t>
            </a:r>
            <a:r>
              <a:rPr lang="ar-AE" sz="1600" b="1" dirty="0" smtClean="0">
                <a:latin typeface="Sakkal Majalla" panose="02000000000000000000" pitchFamily="2" charset="-78"/>
                <a:cs typeface="Sakkal Majalla" panose="02000000000000000000" pitchFamily="2" charset="-78"/>
              </a:rPr>
              <a:t>الهاتف</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يرجي عمل آلية لمسرعات الرد والحل حيث ان بعض حالات الدعم تأخذ وقت اكثر من </a:t>
            </a:r>
            <a:r>
              <a:rPr lang="ar-AE" sz="1600" b="1" dirty="0" smtClean="0">
                <a:latin typeface="Sakkal Majalla" panose="02000000000000000000" pitchFamily="2" charset="-78"/>
                <a:cs typeface="Sakkal Majalla" panose="02000000000000000000" pitchFamily="2" charset="-78"/>
              </a:rPr>
              <a:t>الازم</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طريقة الدعم الفني و متابعة الشكوى غير واضحة لنظام </a:t>
            </a:r>
            <a:r>
              <a:rPr lang="ar-AE" sz="1600" b="1" dirty="0" smtClean="0">
                <a:latin typeface="Sakkal Majalla" panose="02000000000000000000" pitchFamily="2" charset="-78"/>
                <a:cs typeface="Sakkal Majalla" panose="02000000000000000000" pitchFamily="2" charset="-78"/>
              </a:rPr>
              <a:t>بياناتي</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تسهيلات في ادخال البيانات وتوضيح </a:t>
            </a:r>
            <a:r>
              <a:rPr lang="ar-AE" sz="1600" b="1" dirty="0" smtClean="0">
                <a:latin typeface="Sakkal Majalla" panose="02000000000000000000" pitchFamily="2" charset="-78"/>
                <a:cs typeface="Sakkal Majalla" panose="02000000000000000000" pitchFamily="2" charset="-78"/>
              </a:rPr>
              <a:t>الخطوات</a:t>
            </a:r>
            <a:endParaRPr lang="ar-AE" sz="1600" b="1" dirty="0">
              <a:latin typeface="Sakkal Majalla" panose="02000000000000000000" pitchFamily="2" charset="-78"/>
              <a:cs typeface="Sakkal Majalla" panose="02000000000000000000" pitchFamily="2" charset="-78"/>
            </a:endParaRPr>
          </a:p>
          <a:p>
            <a:pPr marL="285750" indent="-285750" algn="r" rtl="1">
              <a:lnSpc>
                <a:spcPct val="150000"/>
              </a:lnSpc>
              <a:buFont typeface="Wingdings" panose="05000000000000000000" pitchFamily="2" charset="2"/>
              <a:buChar char="v"/>
            </a:pPr>
            <a:r>
              <a:rPr lang="ar-AE" sz="1600" b="1" dirty="0" smtClean="0">
                <a:latin typeface="Sakkal Majalla" panose="02000000000000000000" pitchFamily="2" charset="-78"/>
                <a:cs typeface="Sakkal Majalla" panose="02000000000000000000" pitchFamily="2" charset="-78"/>
              </a:rPr>
              <a:t>التواصل </a:t>
            </a:r>
            <a:r>
              <a:rPr lang="ar-AE" sz="1600" b="1" dirty="0">
                <a:latin typeface="Sakkal Majalla" panose="02000000000000000000" pitchFamily="2" charset="-78"/>
                <a:cs typeface="Sakkal Majalla" panose="02000000000000000000" pitchFamily="2" charset="-78"/>
              </a:rPr>
              <a:t>والاهتمام </a:t>
            </a:r>
            <a:r>
              <a:rPr lang="ar-AE" sz="1600" b="1" dirty="0" smtClean="0">
                <a:latin typeface="Sakkal Majalla" panose="02000000000000000000" pitchFamily="2" charset="-78"/>
                <a:cs typeface="Sakkal Majalla" panose="02000000000000000000" pitchFamily="2" charset="-78"/>
              </a:rPr>
              <a:t>بالخدمة</a:t>
            </a:r>
            <a:endParaRPr lang="en-US" sz="1600" b="1" dirty="0" smtClean="0">
              <a:latin typeface="Sakkal Majalla" panose="02000000000000000000" pitchFamily="2" charset="-78"/>
              <a:cs typeface="Sakkal Majalla" panose="02000000000000000000" pitchFamily="2" charset="-78"/>
            </a:endParaRPr>
          </a:p>
          <a:p>
            <a:pPr marL="285750" indent="-285750" algn="r" rtl="1">
              <a:lnSpc>
                <a:spcPct val="150000"/>
              </a:lnSpc>
              <a:buFont typeface="Wingdings" panose="05000000000000000000" pitchFamily="2" charset="2"/>
              <a:buChar char="v"/>
            </a:pPr>
            <a:r>
              <a:rPr lang="ar-AE" sz="1600" b="1" dirty="0" smtClean="0">
                <a:latin typeface="Sakkal Majalla" panose="02000000000000000000" pitchFamily="2" charset="-78"/>
                <a:cs typeface="Sakkal Majalla" panose="02000000000000000000" pitchFamily="2" charset="-78"/>
              </a:rPr>
              <a:t>توفيرها </a:t>
            </a:r>
            <a:r>
              <a:rPr lang="ar-AE" sz="1600" b="1" dirty="0">
                <a:latin typeface="Sakkal Majalla" panose="02000000000000000000" pitchFamily="2" charset="-78"/>
                <a:cs typeface="Sakkal Majalla" panose="02000000000000000000" pitchFamily="2" charset="-78"/>
              </a:rPr>
              <a:t>على مدار 24 </a:t>
            </a:r>
            <a:r>
              <a:rPr lang="ar-AE" sz="1600" b="1" dirty="0" smtClean="0">
                <a:latin typeface="Sakkal Majalla" panose="02000000000000000000" pitchFamily="2" charset="-78"/>
                <a:cs typeface="Sakkal Majalla" panose="02000000000000000000" pitchFamily="2" charset="-78"/>
              </a:rPr>
              <a:t>ساعة</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وضع رقم واضح </a:t>
            </a:r>
            <a:r>
              <a:rPr lang="ar-AE" sz="1600" b="1" dirty="0" smtClean="0">
                <a:latin typeface="Sakkal Majalla" panose="02000000000000000000" pitchFamily="2" charset="-78"/>
                <a:cs typeface="Sakkal Majalla" panose="02000000000000000000" pitchFamily="2" charset="-78"/>
              </a:rPr>
              <a:t>للتواصل</a:t>
            </a:r>
          </a:p>
          <a:p>
            <a:pPr marL="285750" indent="-285750" algn="r" rtl="1">
              <a:lnSpc>
                <a:spcPct val="150000"/>
              </a:lnSpc>
              <a:buFont typeface="Wingdings" panose="05000000000000000000" pitchFamily="2" charset="2"/>
              <a:buChar char="v"/>
            </a:pPr>
            <a:r>
              <a:rPr lang="ar-AE" sz="1600" b="1">
                <a:latin typeface="Sakkal Majalla" panose="02000000000000000000" pitchFamily="2" charset="-78"/>
                <a:cs typeface="Sakkal Majalla" panose="02000000000000000000" pitchFamily="2" charset="-78"/>
              </a:rPr>
              <a:t>الدعم يكون </a:t>
            </a:r>
            <a:r>
              <a:rPr lang="ar-AE" sz="1600" b="1" smtClean="0">
                <a:latin typeface="Sakkal Majalla" panose="02000000000000000000" pitchFamily="2" charset="-78"/>
                <a:cs typeface="Sakkal Majalla" panose="02000000000000000000" pitchFamily="2" charset="-78"/>
              </a:rPr>
              <a:t>بالهاتف</a:t>
            </a:r>
            <a:endParaRPr lang="en-US" sz="1600" b="1" dirty="0" smtClean="0">
              <a:latin typeface="Sakkal Majalla" panose="02000000000000000000" pitchFamily="2" charset="-78"/>
              <a:cs typeface="Sakkal Majalla" panose="02000000000000000000" pitchFamily="2" charset="-78"/>
            </a:endParaRP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تحتاج الى </a:t>
            </a:r>
            <a:r>
              <a:rPr lang="ar-AE" sz="1600" b="1" dirty="0" smtClean="0">
                <a:latin typeface="Sakkal Majalla" panose="02000000000000000000" pitchFamily="2" charset="-78"/>
                <a:cs typeface="Sakkal Majalla" panose="02000000000000000000" pitchFamily="2" charset="-78"/>
              </a:rPr>
              <a:t>تحسين</a:t>
            </a:r>
            <a:endParaRPr lang="ar-AE" sz="16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90645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Shape 930"/>
          <p:cNvGrpSpPr/>
          <p:nvPr/>
        </p:nvGrpSpPr>
        <p:grpSpPr>
          <a:xfrm>
            <a:off x="11506200" y="3004787"/>
            <a:ext cx="324660" cy="338956"/>
            <a:chOff x="3294650" y="3652450"/>
            <a:chExt cx="388350" cy="405450"/>
          </a:xfrm>
          <a:solidFill>
            <a:schemeClr val="bg1"/>
          </a:solidFill>
        </p:grpSpPr>
        <p:sp>
          <p:nvSpPr>
            <p:cNvPr id="8" name="Shape 931"/>
            <p:cNvSpPr/>
            <p:nvPr/>
          </p:nvSpPr>
          <p:spPr>
            <a:xfrm>
              <a:off x="3294650" y="3681775"/>
              <a:ext cx="376150" cy="376125"/>
            </a:xfrm>
            <a:custGeom>
              <a:avLst/>
              <a:gdLst/>
              <a:ahLst/>
              <a:cxnLst/>
              <a:rect l="0" t="0" r="0" b="0"/>
              <a:pathLst>
                <a:path w="15046" h="15045" extrusionOk="0">
                  <a:moveTo>
                    <a:pt x="7132" y="0"/>
                  </a:moveTo>
                  <a:lnTo>
                    <a:pt x="6766" y="49"/>
                  </a:lnTo>
                  <a:lnTo>
                    <a:pt x="6375" y="98"/>
                  </a:lnTo>
                  <a:lnTo>
                    <a:pt x="6009" y="147"/>
                  </a:lnTo>
                  <a:lnTo>
                    <a:pt x="5642" y="244"/>
                  </a:lnTo>
                  <a:lnTo>
                    <a:pt x="5276" y="342"/>
                  </a:lnTo>
                  <a:lnTo>
                    <a:pt x="4934" y="464"/>
                  </a:lnTo>
                  <a:lnTo>
                    <a:pt x="4592" y="586"/>
                  </a:lnTo>
                  <a:lnTo>
                    <a:pt x="4250" y="733"/>
                  </a:lnTo>
                  <a:lnTo>
                    <a:pt x="3933" y="904"/>
                  </a:lnTo>
                  <a:lnTo>
                    <a:pt x="3615" y="1099"/>
                  </a:lnTo>
                  <a:lnTo>
                    <a:pt x="3322" y="1295"/>
                  </a:lnTo>
                  <a:lnTo>
                    <a:pt x="3029" y="1490"/>
                  </a:lnTo>
                  <a:lnTo>
                    <a:pt x="2736" y="1710"/>
                  </a:lnTo>
                  <a:lnTo>
                    <a:pt x="2467" y="1954"/>
                  </a:lnTo>
                  <a:lnTo>
                    <a:pt x="2199" y="2198"/>
                  </a:lnTo>
                  <a:lnTo>
                    <a:pt x="1954" y="2467"/>
                  </a:lnTo>
                  <a:lnTo>
                    <a:pt x="1710" y="2736"/>
                  </a:lnTo>
                  <a:lnTo>
                    <a:pt x="1490" y="3029"/>
                  </a:lnTo>
                  <a:lnTo>
                    <a:pt x="1295" y="3322"/>
                  </a:lnTo>
                  <a:lnTo>
                    <a:pt x="1100" y="3615"/>
                  </a:lnTo>
                  <a:lnTo>
                    <a:pt x="904" y="3932"/>
                  </a:lnTo>
                  <a:lnTo>
                    <a:pt x="733" y="4250"/>
                  </a:lnTo>
                  <a:lnTo>
                    <a:pt x="587" y="4592"/>
                  </a:lnTo>
                  <a:lnTo>
                    <a:pt x="465" y="4934"/>
                  </a:lnTo>
                  <a:lnTo>
                    <a:pt x="342" y="5276"/>
                  </a:lnTo>
                  <a:lnTo>
                    <a:pt x="245" y="5642"/>
                  </a:lnTo>
                  <a:lnTo>
                    <a:pt x="147" y="6008"/>
                  </a:lnTo>
                  <a:lnTo>
                    <a:pt x="98" y="6375"/>
                  </a:lnTo>
                  <a:lnTo>
                    <a:pt x="49" y="6765"/>
                  </a:lnTo>
                  <a:lnTo>
                    <a:pt x="0" y="7132"/>
                  </a:lnTo>
                  <a:lnTo>
                    <a:pt x="0" y="7522"/>
                  </a:lnTo>
                  <a:lnTo>
                    <a:pt x="0" y="7913"/>
                  </a:lnTo>
                  <a:lnTo>
                    <a:pt x="49" y="8280"/>
                  </a:lnTo>
                  <a:lnTo>
                    <a:pt x="98" y="8670"/>
                  </a:lnTo>
                  <a:lnTo>
                    <a:pt x="147" y="9037"/>
                  </a:lnTo>
                  <a:lnTo>
                    <a:pt x="245" y="9403"/>
                  </a:lnTo>
                  <a:lnTo>
                    <a:pt x="342" y="9769"/>
                  </a:lnTo>
                  <a:lnTo>
                    <a:pt x="465" y="10111"/>
                  </a:lnTo>
                  <a:lnTo>
                    <a:pt x="587" y="10453"/>
                  </a:lnTo>
                  <a:lnTo>
                    <a:pt x="733" y="10795"/>
                  </a:lnTo>
                  <a:lnTo>
                    <a:pt x="904" y="11113"/>
                  </a:lnTo>
                  <a:lnTo>
                    <a:pt x="1100" y="11430"/>
                  </a:lnTo>
                  <a:lnTo>
                    <a:pt x="1295" y="11723"/>
                  </a:lnTo>
                  <a:lnTo>
                    <a:pt x="1490" y="12016"/>
                  </a:lnTo>
                  <a:lnTo>
                    <a:pt x="1710" y="12309"/>
                  </a:lnTo>
                  <a:lnTo>
                    <a:pt x="1954" y="12578"/>
                  </a:lnTo>
                  <a:lnTo>
                    <a:pt x="2199" y="12847"/>
                  </a:lnTo>
                  <a:lnTo>
                    <a:pt x="2467" y="13091"/>
                  </a:lnTo>
                  <a:lnTo>
                    <a:pt x="2736" y="13335"/>
                  </a:lnTo>
                  <a:lnTo>
                    <a:pt x="3029" y="13555"/>
                  </a:lnTo>
                  <a:lnTo>
                    <a:pt x="3322" y="13750"/>
                  </a:lnTo>
                  <a:lnTo>
                    <a:pt x="3615" y="13946"/>
                  </a:lnTo>
                  <a:lnTo>
                    <a:pt x="3933" y="14141"/>
                  </a:lnTo>
                  <a:lnTo>
                    <a:pt x="4250" y="14312"/>
                  </a:lnTo>
                  <a:lnTo>
                    <a:pt x="4592" y="14459"/>
                  </a:lnTo>
                  <a:lnTo>
                    <a:pt x="4934" y="14581"/>
                  </a:lnTo>
                  <a:lnTo>
                    <a:pt x="5276" y="14703"/>
                  </a:lnTo>
                  <a:lnTo>
                    <a:pt x="5642" y="14801"/>
                  </a:lnTo>
                  <a:lnTo>
                    <a:pt x="6009" y="14898"/>
                  </a:lnTo>
                  <a:lnTo>
                    <a:pt x="6375" y="14947"/>
                  </a:lnTo>
                  <a:lnTo>
                    <a:pt x="6766" y="14996"/>
                  </a:lnTo>
                  <a:lnTo>
                    <a:pt x="7132" y="15045"/>
                  </a:lnTo>
                  <a:lnTo>
                    <a:pt x="7914" y="15045"/>
                  </a:lnTo>
                  <a:lnTo>
                    <a:pt x="8280" y="14996"/>
                  </a:lnTo>
                  <a:lnTo>
                    <a:pt x="8671" y="14947"/>
                  </a:lnTo>
                  <a:lnTo>
                    <a:pt x="9037" y="14898"/>
                  </a:lnTo>
                  <a:lnTo>
                    <a:pt x="9403" y="14801"/>
                  </a:lnTo>
                  <a:lnTo>
                    <a:pt x="9770" y="14703"/>
                  </a:lnTo>
                  <a:lnTo>
                    <a:pt x="10112" y="14581"/>
                  </a:lnTo>
                  <a:lnTo>
                    <a:pt x="10454" y="14459"/>
                  </a:lnTo>
                  <a:lnTo>
                    <a:pt x="10795" y="14312"/>
                  </a:lnTo>
                  <a:lnTo>
                    <a:pt x="11113" y="14141"/>
                  </a:lnTo>
                  <a:lnTo>
                    <a:pt x="11430" y="13946"/>
                  </a:lnTo>
                  <a:lnTo>
                    <a:pt x="11724" y="13750"/>
                  </a:lnTo>
                  <a:lnTo>
                    <a:pt x="12017" y="13555"/>
                  </a:lnTo>
                  <a:lnTo>
                    <a:pt x="12310" y="13335"/>
                  </a:lnTo>
                  <a:lnTo>
                    <a:pt x="12578" y="13091"/>
                  </a:lnTo>
                  <a:lnTo>
                    <a:pt x="12847" y="12847"/>
                  </a:lnTo>
                  <a:lnTo>
                    <a:pt x="13091" y="12578"/>
                  </a:lnTo>
                  <a:lnTo>
                    <a:pt x="13335" y="12309"/>
                  </a:lnTo>
                  <a:lnTo>
                    <a:pt x="13555" y="12016"/>
                  </a:lnTo>
                  <a:lnTo>
                    <a:pt x="13751" y="11723"/>
                  </a:lnTo>
                  <a:lnTo>
                    <a:pt x="13946" y="11430"/>
                  </a:lnTo>
                  <a:lnTo>
                    <a:pt x="14141" y="11113"/>
                  </a:lnTo>
                  <a:lnTo>
                    <a:pt x="14312" y="10795"/>
                  </a:lnTo>
                  <a:lnTo>
                    <a:pt x="14459" y="10453"/>
                  </a:lnTo>
                  <a:lnTo>
                    <a:pt x="14581" y="10111"/>
                  </a:lnTo>
                  <a:lnTo>
                    <a:pt x="14703" y="9769"/>
                  </a:lnTo>
                  <a:lnTo>
                    <a:pt x="14801" y="9403"/>
                  </a:lnTo>
                  <a:lnTo>
                    <a:pt x="14899" y="9037"/>
                  </a:lnTo>
                  <a:lnTo>
                    <a:pt x="14947" y="8670"/>
                  </a:lnTo>
                  <a:lnTo>
                    <a:pt x="14996" y="8280"/>
                  </a:lnTo>
                  <a:lnTo>
                    <a:pt x="15045" y="7913"/>
                  </a:lnTo>
                  <a:lnTo>
                    <a:pt x="15045" y="7522"/>
                  </a:lnTo>
                  <a:lnTo>
                    <a:pt x="7523" y="7522"/>
                  </a:lnTo>
                  <a:lnTo>
                    <a:pt x="7523" y="0"/>
                  </a:lnTo>
                  <a:close/>
                </a:path>
              </a:pathLst>
            </a:custGeom>
            <a:grpFill/>
            <a:ln>
              <a:noFill/>
            </a:ln>
          </p:spPr>
          <p:txBody>
            <a:bodyPr wrap="square" lIns="91425" tIns="91425" rIns="91425" bIns="91425" anchor="ctr" anchorCtr="0">
              <a:noAutofit/>
            </a:bodyPr>
            <a:lstStyle/>
            <a:p>
              <a:pPr lvl="0">
                <a:spcBef>
                  <a:spcPts val="0"/>
                </a:spcBef>
                <a:buNone/>
              </a:pPr>
              <a:endParaRPr/>
            </a:p>
          </p:txBody>
        </p:sp>
        <p:sp>
          <p:nvSpPr>
            <p:cNvPr id="9" name="Shape 932"/>
            <p:cNvSpPr/>
            <p:nvPr/>
          </p:nvSpPr>
          <p:spPr>
            <a:xfrm>
              <a:off x="3494925" y="3760525"/>
              <a:ext cx="188075" cy="97100"/>
            </a:xfrm>
            <a:custGeom>
              <a:avLst/>
              <a:gdLst/>
              <a:ahLst/>
              <a:cxnLst/>
              <a:rect l="0" t="0" r="0" b="0"/>
              <a:pathLst>
                <a:path w="7523" h="3884" extrusionOk="0">
                  <a:moveTo>
                    <a:pt x="2491" y="2956"/>
                  </a:moveTo>
                  <a:lnTo>
                    <a:pt x="2491" y="3396"/>
                  </a:lnTo>
                  <a:lnTo>
                    <a:pt x="1759" y="3396"/>
                  </a:lnTo>
                  <a:lnTo>
                    <a:pt x="2491" y="2956"/>
                  </a:lnTo>
                  <a:close/>
                  <a:moveTo>
                    <a:pt x="3346" y="2443"/>
                  </a:moveTo>
                  <a:lnTo>
                    <a:pt x="3346" y="3396"/>
                  </a:lnTo>
                  <a:lnTo>
                    <a:pt x="2980" y="3396"/>
                  </a:lnTo>
                  <a:lnTo>
                    <a:pt x="2980" y="2663"/>
                  </a:lnTo>
                  <a:lnTo>
                    <a:pt x="3346" y="2443"/>
                  </a:lnTo>
                  <a:close/>
                  <a:moveTo>
                    <a:pt x="4201" y="1930"/>
                  </a:moveTo>
                  <a:lnTo>
                    <a:pt x="4201" y="3396"/>
                  </a:lnTo>
                  <a:lnTo>
                    <a:pt x="3835" y="3396"/>
                  </a:lnTo>
                  <a:lnTo>
                    <a:pt x="3835" y="2150"/>
                  </a:lnTo>
                  <a:lnTo>
                    <a:pt x="3835" y="2150"/>
                  </a:lnTo>
                  <a:lnTo>
                    <a:pt x="4201" y="1930"/>
                  </a:lnTo>
                  <a:close/>
                  <a:moveTo>
                    <a:pt x="5056" y="1393"/>
                  </a:moveTo>
                  <a:lnTo>
                    <a:pt x="5056" y="3396"/>
                  </a:lnTo>
                  <a:lnTo>
                    <a:pt x="4689" y="3396"/>
                  </a:lnTo>
                  <a:lnTo>
                    <a:pt x="4689" y="1637"/>
                  </a:lnTo>
                  <a:lnTo>
                    <a:pt x="5056" y="1393"/>
                  </a:lnTo>
                  <a:close/>
                  <a:moveTo>
                    <a:pt x="5911" y="885"/>
                  </a:moveTo>
                  <a:lnTo>
                    <a:pt x="5911" y="3396"/>
                  </a:lnTo>
                  <a:lnTo>
                    <a:pt x="5544" y="3396"/>
                  </a:lnTo>
                  <a:lnTo>
                    <a:pt x="5544" y="1100"/>
                  </a:lnTo>
                  <a:lnTo>
                    <a:pt x="5911" y="885"/>
                  </a:lnTo>
                  <a:close/>
                  <a:moveTo>
                    <a:pt x="6399" y="978"/>
                  </a:moveTo>
                  <a:lnTo>
                    <a:pt x="6619" y="1539"/>
                  </a:lnTo>
                  <a:lnTo>
                    <a:pt x="6790" y="2031"/>
                  </a:lnTo>
                  <a:lnTo>
                    <a:pt x="6790" y="3396"/>
                  </a:lnTo>
                  <a:lnTo>
                    <a:pt x="6399" y="3396"/>
                  </a:lnTo>
                  <a:lnTo>
                    <a:pt x="6399" y="978"/>
                  </a:lnTo>
                  <a:close/>
                  <a:moveTo>
                    <a:pt x="6448" y="1"/>
                  </a:moveTo>
                  <a:lnTo>
                    <a:pt x="0" y="3884"/>
                  </a:lnTo>
                  <a:lnTo>
                    <a:pt x="7523" y="3884"/>
                  </a:lnTo>
                  <a:lnTo>
                    <a:pt x="7498" y="3347"/>
                  </a:lnTo>
                  <a:lnTo>
                    <a:pt x="7449" y="2834"/>
                  </a:lnTo>
                  <a:lnTo>
                    <a:pt x="7352" y="2321"/>
                  </a:lnTo>
                  <a:lnTo>
                    <a:pt x="7229" y="1832"/>
                  </a:lnTo>
                  <a:lnTo>
                    <a:pt x="7083" y="1344"/>
                  </a:lnTo>
                  <a:lnTo>
                    <a:pt x="6912" y="880"/>
                  </a:lnTo>
                  <a:lnTo>
                    <a:pt x="6692" y="440"/>
                  </a:lnTo>
                  <a:lnTo>
                    <a:pt x="6448" y="1"/>
                  </a:lnTo>
                  <a:close/>
                </a:path>
              </a:pathLst>
            </a:custGeom>
            <a:grpFill/>
            <a:ln>
              <a:noFill/>
            </a:ln>
          </p:spPr>
          <p:txBody>
            <a:bodyPr wrap="square" lIns="91425" tIns="91425" rIns="91425" bIns="91425" anchor="ctr" anchorCtr="0">
              <a:noAutofit/>
            </a:bodyPr>
            <a:lstStyle/>
            <a:p>
              <a:pPr lvl="0">
                <a:spcBef>
                  <a:spcPts val="0"/>
                </a:spcBef>
                <a:buNone/>
              </a:pPr>
              <a:endParaRPr/>
            </a:p>
          </p:txBody>
        </p:sp>
        <p:sp>
          <p:nvSpPr>
            <p:cNvPr id="10" name="Shape 933"/>
            <p:cNvSpPr/>
            <p:nvPr/>
          </p:nvSpPr>
          <p:spPr>
            <a:xfrm>
              <a:off x="3494925" y="3652450"/>
              <a:ext cx="161200" cy="188100"/>
            </a:xfrm>
            <a:custGeom>
              <a:avLst/>
              <a:gdLst/>
              <a:ahLst/>
              <a:cxnLst/>
              <a:rect l="0" t="0" r="0" b="0"/>
              <a:pathLst>
                <a:path w="6448" h="7524" extrusionOk="0">
                  <a:moveTo>
                    <a:pt x="489" y="514"/>
                  </a:moveTo>
                  <a:lnTo>
                    <a:pt x="879" y="538"/>
                  </a:lnTo>
                  <a:lnTo>
                    <a:pt x="1270" y="611"/>
                  </a:lnTo>
                  <a:lnTo>
                    <a:pt x="1661" y="685"/>
                  </a:lnTo>
                  <a:lnTo>
                    <a:pt x="2052" y="782"/>
                  </a:lnTo>
                  <a:lnTo>
                    <a:pt x="2418" y="929"/>
                  </a:lnTo>
                  <a:lnTo>
                    <a:pt x="2809" y="1075"/>
                  </a:lnTo>
                  <a:lnTo>
                    <a:pt x="3151" y="1246"/>
                  </a:lnTo>
                  <a:lnTo>
                    <a:pt x="3517" y="1417"/>
                  </a:lnTo>
                  <a:lnTo>
                    <a:pt x="3835" y="1637"/>
                  </a:lnTo>
                  <a:lnTo>
                    <a:pt x="4152" y="1857"/>
                  </a:lnTo>
                  <a:lnTo>
                    <a:pt x="4445" y="2077"/>
                  </a:lnTo>
                  <a:lnTo>
                    <a:pt x="4738" y="2321"/>
                  </a:lnTo>
                  <a:lnTo>
                    <a:pt x="5031" y="2590"/>
                  </a:lnTo>
                  <a:lnTo>
                    <a:pt x="5276" y="2883"/>
                  </a:lnTo>
                  <a:lnTo>
                    <a:pt x="5520" y="3176"/>
                  </a:lnTo>
                  <a:lnTo>
                    <a:pt x="5764" y="3493"/>
                  </a:lnTo>
                  <a:lnTo>
                    <a:pt x="489" y="6668"/>
                  </a:lnTo>
                  <a:lnTo>
                    <a:pt x="489" y="514"/>
                  </a:lnTo>
                  <a:close/>
                  <a:moveTo>
                    <a:pt x="0" y="1"/>
                  </a:moveTo>
                  <a:lnTo>
                    <a:pt x="0" y="7523"/>
                  </a:lnTo>
                  <a:lnTo>
                    <a:pt x="6448" y="3640"/>
                  </a:lnTo>
                  <a:lnTo>
                    <a:pt x="6179" y="3249"/>
                  </a:lnTo>
                  <a:lnTo>
                    <a:pt x="5911" y="2858"/>
                  </a:lnTo>
                  <a:lnTo>
                    <a:pt x="5593" y="2492"/>
                  </a:lnTo>
                  <a:lnTo>
                    <a:pt x="5276" y="2150"/>
                  </a:lnTo>
                  <a:lnTo>
                    <a:pt x="4909" y="1833"/>
                  </a:lnTo>
                  <a:lnTo>
                    <a:pt x="4543" y="1540"/>
                  </a:lnTo>
                  <a:lnTo>
                    <a:pt x="4152" y="1246"/>
                  </a:lnTo>
                  <a:lnTo>
                    <a:pt x="3761" y="1002"/>
                  </a:lnTo>
                  <a:lnTo>
                    <a:pt x="3322" y="782"/>
                  </a:lnTo>
                  <a:lnTo>
                    <a:pt x="2882" y="587"/>
                  </a:lnTo>
                  <a:lnTo>
                    <a:pt x="2443" y="416"/>
                  </a:lnTo>
                  <a:lnTo>
                    <a:pt x="1978" y="270"/>
                  </a:lnTo>
                  <a:lnTo>
                    <a:pt x="1490" y="147"/>
                  </a:lnTo>
                  <a:lnTo>
                    <a:pt x="1002" y="74"/>
                  </a:lnTo>
                  <a:lnTo>
                    <a:pt x="513" y="25"/>
                  </a:lnTo>
                  <a:lnTo>
                    <a:pt x="0" y="1"/>
                  </a:lnTo>
                  <a:close/>
                </a:path>
              </a:pathLst>
            </a:custGeom>
            <a:grpFill/>
            <a:ln>
              <a:noFill/>
            </a:ln>
          </p:spPr>
          <p:txBody>
            <a:bodyPr wrap="square" lIns="91425" tIns="91425" rIns="91425" bIns="91425" anchor="ctr" anchorCtr="0">
              <a:noAutofit/>
            </a:bodyPr>
            <a:lstStyle/>
            <a:p>
              <a:pPr lvl="0">
                <a:spcBef>
                  <a:spcPts val="0"/>
                </a:spcBef>
                <a:buNone/>
              </a:pPr>
              <a:endParaRPr/>
            </a:p>
          </p:txBody>
        </p:sp>
      </p:grpSp>
      <p:sp>
        <p:nvSpPr>
          <p:cNvPr id="2" name="Title 1"/>
          <p:cNvSpPr>
            <a:spLocks noGrp="1"/>
          </p:cNvSpPr>
          <p:nvPr>
            <p:ph type="ctrTitle"/>
          </p:nvPr>
        </p:nvSpPr>
        <p:spPr>
          <a:xfrm>
            <a:off x="4724400" y="181239"/>
            <a:ext cx="6430315" cy="731783"/>
          </a:xfrm>
        </p:spPr>
        <p:txBody>
          <a:bodyPr>
            <a:normAutofit/>
          </a:bodyPr>
          <a:lstStyle/>
          <a:p>
            <a:pPr algn="ctr"/>
            <a:r>
              <a:rPr lang="ar-AE" sz="2800" dirty="0">
                <a:latin typeface="Sakkal Majalla" panose="02000000000000000000" pitchFamily="2" charset="-78"/>
                <a:cs typeface="Sakkal Majalla" panose="02000000000000000000" pitchFamily="2" charset="-78"/>
              </a:rPr>
              <a:t>فئة </a:t>
            </a:r>
            <a:r>
              <a:rPr lang="ar-AE" sz="2800" dirty="0" smtClean="0">
                <a:latin typeface="Sakkal Majalla" panose="02000000000000000000" pitchFamily="2" charset="-78"/>
                <a:cs typeface="Sakkal Majalla" panose="02000000000000000000" pitchFamily="2" charset="-78"/>
              </a:rPr>
              <a:t>المتعاملين لنظام الخدمة الذاتية </a:t>
            </a:r>
            <a:endParaRPr lang="en-US" sz="2800" dirty="0">
              <a:latin typeface="Sakkal Majalla" panose="02000000000000000000" pitchFamily="2" charset="-78"/>
              <a:cs typeface="Sakkal Majalla" panose="02000000000000000000"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442517541"/>
              </p:ext>
            </p:extLst>
          </p:nvPr>
        </p:nvGraphicFramePr>
        <p:xfrm>
          <a:off x="3772989" y="2091205"/>
          <a:ext cx="3416733" cy="4385794"/>
        </p:xfrm>
        <a:graphic>
          <a:graphicData uri="http://schemas.openxmlformats.org/drawingml/2006/table">
            <a:tbl>
              <a:tblPr rtl="1"/>
              <a:tblGrid>
                <a:gridCol w="433252">
                  <a:extLst>
                    <a:ext uri="{9D8B030D-6E8A-4147-A177-3AD203B41FA5}">
                      <a16:colId xmlns="" xmlns:a16="http://schemas.microsoft.com/office/drawing/2014/main" val="2419164936"/>
                    </a:ext>
                  </a:extLst>
                </a:gridCol>
                <a:gridCol w="2426924">
                  <a:extLst>
                    <a:ext uri="{9D8B030D-6E8A-4147-A177-3AD203B41FA5}">
                      <a16:colId xmlns="" xmlns:a16="http://schemas.microsoft.com/office/drawing/2014/main" val="2371178437"/>
                    </a:ext>
                  </a:extLst>
                </a:gridCol>
                <a:gridCol w="556557">
                  <a:extLst>
                    <a:ext uri="{9D8B030D-6E8A-4147-A177-3AD203B41FA5}">
                      <a16:colId xmlns="" xmlns:a16="http://schemas.microsoft.com/office/drawing/2014/main" val="864692345"/>
                    </a:ext>
                  </a:extLst>
                </a:gridCol>
              </a:tblGrid>
              <a:tr h="334882">
                <a:tc>
                  <a:txBody>
                    <a:bodyPr/>
                    <a:lstStyle/>
                    <a:p>
                      <a:pPr algn="ctr" rtl="0" fontAlgn="ctr"/>
                      <a:r>
                        <a:rPr lang="en-US" sz="1400" b="0" i="0" u="none" strike="noStrike" dirty="0">
                          <a:solidFill>
                            <a:schemeClr val="tx1"/>
                          </a:solidFill>
                          <a:effectLst/>
                          <a:latin typeface="Sakkal Majalla" panose="02000000000000000000" pitchFamily="2" charset="-78"/>
                          <a:cs typeface="Sakkal Majalla" panose="02000000000000000000" pitchFamily="2" charset="-78"/>
                        </a:rPr>
                        <a:t>#</a:t>
                      </a:r>
                    </a:p>
                  </a:txBody>
                  <a:tcPr marL="7554" marR="7554" marT="7554" marB="0" anchor="ctr">
                    <a:lnL w="9525"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gridSpan="2">
                  <a:txBody>
                    <a:bodyPr/>
                    <a:lstStyle/>
                    <a:p>
                      <a:pPr algn="ctr" rtl="1" fontAlgn="ctr"/>
                      <a:r>
                        <a:rPr lang="ar-AE" sz="1600" b="1" i="0" u="none" strike="noStrike" dirty="0" smtClean="0">
                          <a:solidFill>
                            <a:schemeClr val="tx1"/>
                          </a:solidFill>
                          <a:effectLst/>
                          <a:latin typeface="Sakkal Majalla" panose="02000000000000000000" pitchFamily="2" charset="-78"/>
                          <a:cs typeface="Sakkal Majalla" panose="02000000000000000000" pitchFamily="2" charset="-78"/>
                        </a:rPr>
                        <a:t>جهة حكومية  اتحادية </a:t>
                      </a:r>
                      <a:r>
                        <a:rPr lang="en-US" sz="1600" b="1" i="0" u="none" strike="noStrike" dirty="0" smtClean="0">
                          <a:solidFill>
                            <a:schemeClr val="tx1"/>
                          </a:solidFill>
                          <a:effectLst/>
                          <a:latin typeface="Sakkal Majalla" panose="02000000000000000000" pitchFamily="2" charset="-78"/>
                          <a:cs typeface="Sakkal Majalla" panose="02000000000000000000" pitchFamily="2" charset="-78"/>
                        </a:rPr>
                        <a:t> “ </a:t>
                      </a:r>
                      <a:r>
                        <a:rPr lang="ar-AE" sz="1600" b="1" i="0" u="none" strike="noStrike" dirty="0" smtClean="0">
                          <a:solidFill>
                            <a:schemeClr val="tx1"/>
                          </a:solidFill>
                          <a:effectLst/>
                          <a:latin typeface="Sakkal Majalla" panose="02000000000000000000" pitchFamily="2" charset="-78"/>
                          <a:cs typeface="Sakkal Majalla" panose="02000000000000000000" pitchFamily="2" charset="-78"/>
                        </a:rPr>
                        <a:t>هيئة</a:t>
                      </a:r>
                      <a:r>
                        <a:rPr lang="en-US" sz="1600" b="1" i="0" u="none" strike="noStrike" dirty="0" smtClean="0">
                          <a:solidFill>
                            <a:schemeClr val="tx1"/>
                          </a:solidFill>
                          <a:effectLst/>
                          <a:latin typeface="Sakkal Majalla" panose="02000000000000000000" pitchFamily="2" charset="-78"/>
                          <a:cs typeface="Sakkal Majalla" panose="02000000000000000000" pitchFamily="2" charset="-78"/>
                        </a:rPr>
                        <a:t>” </a:t>
                      </a:r>
                      <a:endParaRPr lang="ar-AE" sz="1600" b="1" i="0" u="none" strike="noStrike" dirty="0">
                        <a:solidFill>
                          <a:schemeClr val="tx1"/>
                        </a:solidFill>
                        <a:effectLst/>
                        <a:latin typeface="Sakkal Majalla" panose="02000000000000000000" pitchFamily="2" charset="-78"/>
                        <a:cs typeface="Sakkal Majalla" panose="02000000000000000000" pitchFamily="2" charset="-78"/>
                      </a:endParaRPr>
                    </a:p>
                  </a:txBody>
                  <a:tcPr marL="7554" marR="7554" marT="7554" marB="0" anchor="ctr">
                    <a:lnL w="12700" cap="flat" cmpd="sng" algn="ctr">
                      <a:solidFill>
                        <a:schemeClr val="bg1">
                          <a:lumMod val="65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hMerge="1">
                  <a:txBody>
                    <a:bodyPr/>
                    <a:lstStyle/>
                    <a:p>
                      <a:endParaRPr lang="en-US"/>
                    </a:p>
                  </a:txBody>
                  <a:tcPr/>
                </a:tc>
                <a:extLst>
                  <a:ext uri="{0D108BD9-81ED-4DB2-BD59-A6C34878D82A}">
                    <a16:rowId xmlns="" xmlns:a16="http://schemas.microsoft.com/office/drawing/2014/main" val="1585506987"/>
                  </a:ext>
                </a:extLst>
              </a:tr>
              <a:tr h="334882">
                <a:tc>
                  <a:txBody>
                    <a:bodyPr/>
                    <a:lstStyle/>
                    <a:p>
                      <a:pPr algn="ctr" rtl="0" fontAlgn="ctr"/>
                      <a:r>
                        <a:rPr lang="en-US" sz="1300" b="1" i="0" u="none" strike="noStrike" dirty="0">
                          <a:solidFill>
                            <a:srgbClr val="000000"/>
                          </a:solidFill>
                          <a:effectLst/>
                          <a:latin typeface="Sakkal Majalla" panose="02000000000000000000" pitchFamily="2" charset="-78"/>
                          <a:cs typeface="Sakkal Majalla" panose="02000000000000000000" pitchFamily="2" charset="-78"/>
                        </a:rPr>
                        <a:t>1</a:t>
                      </a:r>
                    </a:p>
                  </a:txBody>
                  <a:tcPr marL="7554" marR="7554" marT="7554" marB="0" anchor="ctr">
                    <a:lnL w="9525"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91440" algn="r" rtl="1" fontAlgn="b"/>
                      <a:r>
                        <a:rPr lang="ar-AE" sz="1300" b="1" i="0" u="none" strike="noStrike" dirty="0">
                          <a:solidFill>
                            <a:schemeClr val="tx1"/>
                          </a:solidFill>
                          <a:effectLst/>
                          <a:latin typeface="Sakkal Majalla" panose="02000000000000000000" pitchFamily="2" charset="-78"/>
                          <a:cs typeface="Sakkal Majalla" panose="02000000000000000000" pitchFamily="2" charset="-78"/>
                        </a:rPr>
                        <a:t>الهيئة الاتحادية للموارد البشرية الحكومية</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1" fontAlgn="ctr"/>
                      <a:r>
                        <a:rPr lang="en-US" sz="1300" b="1" i="0" u="none" strike="noStrike" dirty="0">
                          <a:solidFill>
                            <a:schemeClr val="tx1"/>
                          </a:solidFill>
                          <a:effectLst/>
                          <a:latin typeface="Sakkal Majalla" panose="02000000000000000000" pitchFamily="2" charset="-78"/>
                          <a:cs typeface="Sakkal Majalla" panose="02000000000000000000" pitchFamily="2" charset="-78"/>
                        </a:rPr>
                        <a:t>12</a:t>
                      </a:r>
                    </a:p>
                  </a:txBody>
                  <a:tcPr marL="9525" marR="9525" marT="9525" marB="0" anchor="ctr">
                    <a:lnL w="12700" cap="flat" cmpd="sng" algn="ctr">
                      <a:solidFill>
                        <a:schemeClr val="bg1">
                          <a:lumMod val="65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 xmlns:a16="http://schemas.microsoft.com/office/drawing/2014/main" val="1751937002"/>
                  </a:ext>
                </a:extLst>
              </a:tr>
              <a:tr h="334882">
                <a:tc>
                  <a:txBody>
                    <a:bodyPr/>
                    <a:lstStyle/>
                    <a:p>
                      <a:pPr algn="ctr" rtl="0" fontAlgn="ctr"/>
                      <a:r>
                        <a:rPr lang="en-US" sz="1300" b="1" i="0" u="none" strike="noStrike" dirty="0">
                          <a:solidFill>
                            <a:srgbClr val="000000"/>
                          </a:solidFill>
                          <a:effectLst/>
                          <a:latin typeface="Sakkal Majalla" panose="02000000000000000000" pitchFamily="2" charset="-78"/>
                          <a:cs typeface="Sakkal Majalla" panose="02000000000000000000" pitchFamily="2" charset="-78"/>
                        </a:rPr>
                        <a:t>2</a:t>
                      </a:r>
                    </a:p>
                  </a:txBody>
                  <a:tcPr marL="7554" marR="7554" marT="7554" marB="0" anchor="ctr">
                    <a:lnL w="9525"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91440" algn="r" rtl="1" fontAlgn="b"/>
                      <a:r>
                        <a:rPr lang="ar-AE" sz="1300" b="1" i="0" u="none" strike="noStrike" dirty="0">
                          <a:solidFill>
                            <a:schemeClr val="tx1"/>
                          </a:solidFill>
                          <a:effectLst/>
                          <a:latin typeface="Sakkal Majalla" panose="02000000000000000000" pitchFamily="2" charset="-78"/>
                          <a:cs typeface="Sakkal Majalla" panose="02000000000000000000" pitchFamily="2" charset="-78"/>
                        </a:rPr>
                        <a:t>الهيئة الاتحادية للمواصلات البرية والبحرية</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0" fontAlgn="b"/>
                      <a:r>
                        <a:rPr lang="en-US" sz="1300" b="1" i="0" u="none" strike="noStrike" dirty="0">
                          <a:solidFill>
                            <a:schemeClr val="tx1"/>
                          </a:solidFill>
                          <a:effectLst/>
                          <a:latin typeface="Sakkal Majalla" panose="02000000000000000000" pitchFamily="2" charset="-78"/>
                          <a:cs typeface="Sakkal Majalla" panose="02000000000000000000" pitchFamily="2" charset="-78"/>
                        </a:rPr>
                        <a:t>11</a:t>
                      </a:r>
                    </a:p>
                  </a:txBody>
                  <a:tcPr marL="9525" marR="9525" marT="9525" marB="0" anchor="ctr">
                    <a:lnL w="12700" cap="flat" cmpd="sng" algn="ctr">
                      <a:solidFill>
                        <a:schemeClr val="bg1">
                          <a:lumMod val="65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 xmlns:a16="http://schemas.microsoft.com/office/drawing/2014/main" val="817117701"/>
                  </a:ext>
                </a:extLst>
              </a:tr>
              <a:tr h="334882">
                <a:tc>
                  <a:txBody>
                    <a:bodyPr/>
                    <a:lstStyle/>
                    <a:p>
                      <a:pPr algn="ctr" rtl="0" fontAlgn="ctr"/>
                      <a:r>
                        <a:rPr lang="en-US" sz="1300" b="1" i="0" u="none" strike="noStrike" dirty="0">
                          <a:solidFill>
                            <a:srgbClr val="000000"/>
                          </a:solidFill>
                          <a:effectLst/>
                          <a:latin typeface="Sakkal Majalla" panose="02000000000000000000" pitchFamily="2" charset="-78"/>
                          <a:cs typeface="Sakkal Majalla" panose="02000000000000000000" pitchFamily="2" charset="-78"/>
                        </a:rPr>
                        <a:t>3</a:t>
                      </a:r>
                    </a:p>
                  </a:txBody>
                  <a:tcPr marL="7554" marR="7554" marT="7554" marB="0" anchor="ctr">
                    <a:lnL w="9525"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91440" algn="r" rtl="1" fontAlgn="b"/>
                      <a:r>
                        <a:rPr lang="ar-AE" sz="1300" b="1" i="0" u="none" strike="noStrike" dirty="0">
                          <a:solidFill>
                            <a:schemeClr val="tx1"/>
                          </a:solidFill>
                          <a:effectLst/>
                          <a:latin typeface="Sakkal Majalla" panose="02000000000000000000" pitchFamily="2" charset="-78"/>
                          <a:cs typeface="Sakkal Majalla" panose="02000000000000000000" pitchFamily="2" charset="-78"/>
                        </a:rPr>
                        <a:t>الهيئة العامة لرعاية الشباب والرياضة</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1" fontAlgn="ctr"/>
                      <a:r>
                        <a:rPr lang="en-US" sz="1300" b="1" i="0" u="none" strike="noStrike" dirty="0">
                          <a:solidFill>
                            <a:schemeClr val="tx1"/>
                          </a:solidFill>
                          <a:effectLst/>
                          <a:latin typeface="Sakkal Majalla" panose="02000000000000000000" pitchFamily="2" charset="-78"/>
                          <a:cs typeface="Sakkal Majalla" panose="02000000000000000000" pitchFamily="2" charset="-78"/>
                        </a:rPr>
                        <a:t>9</a:t>
                      </a:r>
                    </a:p>
                  </a:txBody>
                  <a:tcPr marL="9525" marR="9525" marT="9525" marB="0" anchor="ctr">
                    <a:lnL w="12700" cap="flat" cmpd="sng" algn="ctr">
                      <a:solidFill>
                        <a:schemeClr val="bg1">
                          <a:lumMod val="65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 xmlns:a16="http://schemas.microsoft.com/office/drawing/2014/main" val="2679908767"/>
                  </a:ext>
                </a:extLst>
              </a:tr>
              <a:tr h="334882">
                <a:tc>
                  <a:txBody>
                    <a:bodyPr/>
                    <a:lstStyle/>
                    <a:p>
                      <a:pPr algn="ctr" rtl="0" fontAlgn="ctr"/>
                      <a:r>
                        <a:rPr lang="en-US" sz="1300" b="1" i="0" u="none" strike="noStrike" dirty="0">
                          <a:solidFill>
                            <a:srgbClr val="000000"/>
                          </a:solidFill>
                          <a:effectLst/>
                          <a:latin typeface="Sakkal Majalla" panose="02000000000000000000" pitchFamily="2" charset="-78"/>
                          <a:cs typeface="Sakkal Majalla" panose="02000000000000000000" pitchFamily="2" charset="-78"/>
                        </a:rPr>
                        <a:t>4</a:t>
                      </a:r>
                    </a:p>
                  </a:txBody>
                  <a:tcPr marL="7554" marR="7554" marT="7554" marB="0" anchor="ctr">
                    <a:lnL w="9525"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91440" algn="r" rtl="1" fontAlgn="b"/>
                      <a:r>
                        <a:rPr lang="ar-AE" sz="1300" b="1" i="0" u="none" strike="noStrike" dirty="0">
                          <a:solidFill>
                            <a:schemeClr val="tx1"/>
                          </a:solidFill>
                          <a:effectLst/>
                          <a:latin typeface="Sakkal Majalla" panose="02000000000000000000" pitchFamily="2" charset="-78"/>
                          <a:cs typeface="Sakkal Majalla" panose="02000000000000000000" pitchFamily="2" charset="-78"/>
                        </a:rPr>
                        <a:t>الهيئة الاتحادية للتنافسية والاحصاء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1" fontAlgn="ctr"/>
                      <a:r>
                        <a:rPr lang="en-US" sz="1300" b="1" i="0" u="none" strike="noStrike" dirty="0">
                          <a:solidFill>
                            <a:schemeClr val="tx1"/>
                          </a:solidFill>
                          <a:effectLst/>
                          <a:latin typeface="Sakkal Majalla" panose="02000000000000000000" pitchFamily="2" charset="-78"/>
                          <a:cs typeface="Sakkal Majalla" panose="02000000000000000000" pitchFamily="2" charset="-78"/>
                        </a:rPr>
                        <a:t>7</a:t>
                      </a:r>
                    </a:p>
                  </a:txBody>
                  <a:tcPr marL="9525" marR="9525" marT="9525" marB="0" anchor="ctr">
                    <a:lnL w="12700" cap="flat" cmpd="sng" algn="ctr">
                      <a:solidFill>
                        <a:schemeClr val="bg1">
                          <a:lumMod val="65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 xmlns:a16="http://schemas.microsoft.com/office/drawing/2014/main" val="901333071"/>
                  </a:ext>
                </a:extLst>
              </a:tr>
              <a:tr h="334882">
                <a:tc>
                  <a:txBody>
                    <a:bodyPr/>
                    <a:lstStyle/>
                    <a:p>
                      <a:pPr algn="ctr" rtl="0" fontAlgn="ctr"/>
                      <a:r>
                        <a:rPr lang="en-US" sz="1300" b="1" i="0" u="none" strike="noStrike" dirty="0">
                          <a:solidFill>
                            <a:srgbClr val="000000"/>
                          </a:solidFill>
                          <a:effectLst/>
                          <a:latin typeface="Sakkal Majalla" panose="02000000000000000000" pitchFamily="2" charset="-78"/>
                          <a:cs typeface="Sakkal Majalla" panose="02000000000000000000" pitchFamily="2" charset="-78"/>
                        </a:rPr>
                        <a:t>5</a:t>
                      </a:r>
                    </a:p>
                  </a:txBody>
                  <a:tcPr marL="7554" marR="7554" marT="7554" marB="0" anchor="ctr">
                    <a:lnL w="9525"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91440" algn="r" rtl="1" fontAlgn="b"/>
                      <a:r>
                        <a:rPr lang="ar-AE" sz="1300" b="1" i="0" u="none" strike="noStrike" dirty="0">
                          <a:solidFill>
                            <a:schemeClr val="tx1"/>
                          </a:solidFill>
                          <a:effectLst/>
                          <a:latin typeface="Sakkal Majalla" panose="02000000000000000000" pitchFamily="2" charset="-78"/>
                          <a:cs typeface="Sakkal Majalla" panose="02000000000000000000" pitchFamily="2" charset="-78"/>
                        </a:rPr>
                        <a:t> هيئة التأمين</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1" fontAlgn="ctr"/>
                      <a:r>
                        <a:rPr lang="en-US" sz="1300" b="1" i="0" u="none" strike="noStrike" dirty="0">
                          <a:solidFill>
                            <a:schemeClr val="tx1"/>
                          </a:solidFill>
                          <a:effectLst/>
                          <a:latin typeface="Sakkal Majalla" panose="02000000000000000000" pitchFamily="2" charset="-78"/>
                          <a:cs typeface="Sakkal Majalla" panose="02000000000000000000" pitchFamily="2" charset="-78"/>
                        </a:rPr>
                        <a:t>4</a:t>
                      </a:r>
                    </a:p>
                  </a:txBody>
                  <a:tcPr marL="9525" marR="9525" marT="9525" marB="0" anchor="ctr">
                    <a:lnL w="12700" cap="flat" cmpd="sng" algn="ctr">
                      <a:solidFill>
                        <a:schemeClr val="bg1">
                          <a:lumMod val="65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 xmlns:a16="http://schemas.microsoft.com/office/drawing/2014/main" val="2766905651"/>
                  </a:ext>
                </a:extLst>
              </a:tr>
              <a:tr h="334882">
                <a:tc>
                  <a:txBody>
                    <a:bodyPr/>
                    <a:lstStyle/>
                    <a:p>
                      <a:pPr algn="ctr" rtl="0" fontAlgn="ctr"/>
                      <a:r>
                        <a:rPr lang="en-US" sz="1300" b="1" i="0" u="none" strike="noStrike" dirty="0">
                          <a:solidFill>
                            <a:srgbClr val="000000"/>
                          </a:solidFill>
                          <a:effectLst/>
                          <a:latin typeface="Sakkal Majalla" panose="02000000000000000000" pitchFamily="2" charset="-78"/>
                          <a:cs typeface="Sakkal Majalla" panose="02000000000000000000" pitchFamily="2" charset="-78"/>
                        </a:rPr>
                        <a:t>6</a:t>
                      </a:r>
                    </a:p>
                  </a:txBody>
                  <a:tcPr marL="7554" marR="7554" marT="7554" marB="0" anchor="ctr">
                    <a:lnL w="9525"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91440" algn="r" rtl="1" fontAlgn="b"/>
                      <a:r>
                        <a:rPr lang="ar-AE" sz="1300" b="1" i="0" u="none" strike="noStrike" dirty="0">
                          <a:solidFill>
                            <a:schemeClr val="tx1"/>
                          </a:solidFill>
                          <a:effectLst/>
                          <a:latin typeface="Sakkal Majalla" panose="02000000000000000000" pitchFamily="2" charset="-78"/>
                          <a:cs typeface="Sakkal Majalla" panose="02000000000000000000" pitchFamily="2" charset="-78"/>
                        </a:rPr>
                        <a:t>الهيئة الاتحادية للجمارك</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1" fontAlgn="ctr"/>
                      <a:r>
                        <a:rPr lang="en-US" sz="1300" b="1" i="0" u="none" strike="noStrike" dirty="0">
                          <a:solidFill>
                            <a:schemeClr val="tx1"/>
                          </a:solidFill>
                          <a:effectLst/>
                          <a:latin typeface="Sakkal Majalla" panose="02000000000000000000" pitchFamily="2" charset="-78"/>
                          <a:cs typeface="Sakkal Majalla" panose="02000000000000000000" pitchFamily="2" charset="-78"/>
                        </a:rPr>
                        <a:t>2</a:t>
                      </a:r>
                    </a:p>
                  </a:txBody>
                  <a:tcPr marL="9525" marR="9525" marT="9525" marB="0" anchor="ctr">
                    <a:lnL w="12700" cap="flat" cmpd="sng" algn="ctr">
                      <a:solidFill>
                        <a:schemeClr val="bg1">
                          <a:lumMod val="65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 xmlns:a16="http://schemas.microsoft.com/office/drawing/2014/main" val="2131079308"/>
                  </a:ext>
                </a:extLst>
              </a:tr>
              <a:tr h="334882">
                <a:tc>
                  <a:txBody>
                    <a:bodyPr/>
                    <a:lstStyle/>
                    <a:p>
                      <a:pPr algn="ctr" rtl="0" fontAlgn="ctr"/>
                      <a:r>
                        <a:rPr lang="en-US" sz="1300" b="1" i="0" u="none" strike="noStrike" dirty="0">
                          <a:solidFill>
                            <a:srgbClr val="000000"/>
                          </a:solidFill>
                          <a:effectLst/>
                          <a:latin typeface="Sakkal Majalla" panose="02000000000000000000" pitchFamily="2" charset="-78"/>
                          <a:cs typeface="Sakkal Majalla" panose="02000000000000000000" pitchFamily="2" charset="-78"/>
                        </a:rPr>
                        <a:t>7</a:t>
                      </a:r>
                    </a:p>
                  </a:txBody>
                  <a:tcPr marL="7554" marR="7554" marT="7554" marB="0" anchor="ctr">
                    <a:lnL w="9525"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91440" algn="r" rtl="1" fontAlgn="b"/>
                      <a:r>
                        <a:rPr lang="ar-AE" sz="1300" b="1" i="0" u="none" strike="noStrike" dirty="0">
                          <a:solidFill>
                            <a:schemeClr val="tx1"/>
                          </a:solidFill>
                          <a:effectLst/>
                          <a:latin typeface="Sakkal Majalla" panose="02000000000000000000" pitchFamily="2" charset="-78"/>
                          <a:cs typeface="Sakkal Majalla" panose="02000000000000000000" pitchFamily="2" charset="-78"/>
                        </a:rPr>
                        <a:t>المجلس الوطني الاتحادي</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1" fontAlgn="ctr"/>
                      <a:r>
                        <a:rPr lang="en-US" sz="1300" b="1" i="0" u="none" strike="noStrike" dirty="0">
                          <a:solidFill>
                            <a:schemeClr val="tx1"/>
                          </a:solidFill>
                          <a:effectLst/>
                          <a:latin typeface="Sakkal Majalla" panose="02000000000000000000" pitchFamily="2" charset="-78"/>
                          <a:cs typeface="Sakkal Majalla" panose="02000000000000000000" pitchFamily="2" charset="-78"/>
                        </a:rPr>
                        <a:t>2</a:t>
                      </a:r>
                    </a:p>
                  </a:txBody>
                  <a:tcPr marL="9525" marR="9525" marT="9525" marB="0" anchor="ctr">
                    <a:lnL w="12700" cap="flat" cmpd="sng" algn="ctr">
                      <a:solidFill>
                        <a:schemeClr val="bg1">
                          <a:lumMod val="65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 xmlns:a16="http://schemas.microsoft.com/office/drawing/2014/main" val="1197836601"/>
                  </a:ext>
                </a:extLst>
              </a:tr>
              <a:tr h="334882">
                <a:tc>
                  <a:txBody>
                    <a:bodyPr/>
                    <a:lstStyle/>
                    <a:p>
                      <a:pPr algn="ctr" rtl="0" fontAlgn="ctr"/>
                      <a:r>
                        <a:rPr lang="en-US" sz="1300" b="1" i="0" u="none" strike="noStrike" dirty="0">
                          <a:solidFill>
                            <a:srgbClr val="000000"/>
                          </a:solidFill>
                          <a:effectLst/>
                          <a:latin typeface="Sakkal Majalla" panose="02000000000000000000" pitchFamily="2" charset="-78"/>
                          <a:cs typeface="Sakkal Majalla" panose="02000000000000000000" pitchFamily="2" charset="-78"/>
                        </a:rPr>
                        <a:t>8</a:t>
                      </a:r>
                    </a:p>
                  </a:txBody>
                  <a:tcPr marL="7554" marR="7554" marT="7554" marB="0" anchor="ctr">
                    <a:lnL w="9525"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91440" algn="r" rtl="1" fontAlgn="b"/>
                      <a:r>
                        <a:rPr lang="ar-AE" sz="1300" b="1" i="0" u="none" strike="noStrike" dirty="0">
                          <a:solidFill>
                            <a:schemeClr val="tx1"/>
                          </a:solidFill>
                          <a:effectLst/>
                          <a:latin typeface="Sakkal Majalla" panose="02000000000000000000" pitchFamily="2" charset="-78"/>
                          <a:cs typeface="Sakkal Majalla" panose="02000000000000000000" pitchFamily="2" charset="-78"/>
                        </a:rPr>
                        <a:t>هيئة الإمارات للمواصفات و المقاييس</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1" fontAlgn="ctr"/>
                      <a:r>
                        <a:rPr lang="en-US" sz="1300" b="1" i="0" u="none" strike="noStrike" dirty="0">
                          <a:solidFill>
                            <a:schemeClr val="tx1"/>
                          </a:solidFill>
                          <a:effectLst/>
                          <a:latin typeface="Sakkal Majalla" panose="02000000000000000000" pitchFamily="2" charset="-78"/>
                          <a:cs typeface="Sakkal Majalla" panose="02000000000000000000" pitchFamily="2" charset="-78"/>
                        </a:rPr>
                        <a:t>1</a:t>
                      </a:r>
                    </a:p>
                  </a:txBody>
                  <a:tcPr marL="9525" marR="9525" marT="9525" marB="0" anchor="ctr">
                    <a:lnL w="12700" cap="flat" cmpd="sng" algn="ctr">
                      <a:solidFill>
                        <a:schemeClr val="bg1">
                          <a:lumMod val="65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 xmlns:a16="http://schemas.microsoft.com/office/drawing/2014/main" val="4053063288"/>
                  </a:ext>
                </a:extLst>
              </a:tr>
              <a:tr h="334882">
                <a:tc>
                  <a:txBody>
                    <a:bodyPr/>
                    <a:lstStyle/>
                    <a:p>
                      <a:pPr algn="ctr" rtl="0" fontAlgn="ctr"/>
                      <a:r>
                        <a:rPr lang="en-US" sz="1300" b="1" i="0" u="none" strike="noStrike" dirty="0">
                          <a:solidFill>
                            <a:srgbClr val="000000"/>
                          </a:solidFill>
                          <a:effectLst/>
                          <a:latin typeface="Sakkal Majalla" panose="02000000000000000000" pitchFamily="2" charset="-78"/>
                          <a:cs typeface="Sakkal Majalla" panose="02000000000000000000" pitchFamily="2" charset="-78"/>
                        </a:rPr>
                        <a:t>9</a:t>
                      </a:r>
                    </a:p>
                  </a:txBody>
                  <a:tcPr marL="7554" marR="7554" marT="7554" marB="0" anchor="ctr">
                    <a:lnL w="9525"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91440" algn="r" rtl="1" fontAlgn="b"/>
                      <a:r>
                        <a:rPr lang="ar-AE" sz="1300" b="1" i="0" u="none" strike="noStrike" dirty="0">
                          <a:solidFill>
                            <a:schemeClr val="tx1"/>
                          </a:solidFill>
                          <a:effectLst/>
                          <a:latin typeface="Sakkal Majalla" panose="02000000000000000000" pitchFamily="2" charset="-78"/>
                          <a:cs typeface="Sakkal Majalla" panose="02000000000000000000" pitchFamily="2" charset="-78"/>
                        </a:rPr>
                        <a:t>هيئة الاتحادية  للهوية و الجنسية</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1" fontAlgn="ctr"/>
                      <a:r>
                        <a:rPr lang="en-US" sz="1300" b="1" i="0" u="none" strike="noStrike" dirty="0">
                          <a:solidFill>
                            <a:schemeClr val="tx1"/>
                          </a:solidFill>
                          <a:effectLst/>
                          <a:latin typeface="Sakkal Majalla" panose="02000000000000000000" pitchFamily="2" charset="-78"/>
                          <a:cs typeface="Sakkal Majalla" panose="02000000000000000000" pitchFamily="2" charset="-78"/>
                        </a:rPr>
                        <a:t>1</a:t>
                      </a:r>
                    </a:p>
                  </a:txBody>
                  <a:tcPr marL="9525" marR="9525" marT="9525" marB="0" anchor="ctr">
                    <a:lnL w="12700" cap="flat" cmpd="sng" algn="ctr">
                      <a:solidFill>
                        <a:schemeClr val="bg1">
                          <a:lumMod val="65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 xmlns:a16="http://schemas.microsoft.com/office/drawing/2014/main" val="2465095722"/>
                  </a:ext>
                </a:extLst>
              </a:tr>
              <a:tr h="334882">
                <a:tc>
                  <a:txBody>
                    <a:bodyPr/>
                    <a:lstStyle/>
                    <a:p>
                      <a:pPr algn="ctr" rtl="0" fontAlgn="ctr"/>
                      <a:r>
                        <a:rPr lang="ar-AE" sz="1300" b="1" i="0" u="none" strike="noStrike" dirty="0" smtClean="0">
                          <a:solidFill>
                            <a:srgbClr val="000000"/>
                          </a:solidFill>
                          <a:effectLst/>
                          <a:latin typeface="Sakkal Majalla" panose="02000000000000000000" pitchFamily="2" charset="-78"/>
                          <a:cs typeface="Sakkal Majalla" panose="02000000000000000000" pitchFamily="2" charset="-78"/>
                        </a:rPr>
                        <a:t>10</a:t>
                      </a:r>
                      <a:endParaRPr lang="en-US" sz="1300" b="1" i="0" u="none" strike="noStrike" dirty="0">
                        <a:solidFill>
                          <a:srgbClr val="000000"/>
                        </a:solidFill>
                        <a:effectLst/>
                        <a:latin typeface="Sakkal Majalla" panose="02000000000000000000" pitchFamily="2" charset="-78"/>
                        <a:cs typeface="Sakkal Majalla" panose="02000000000000000000" pitchFamily="2" charset="-78"/>
                      </a:endParaRPr>
                    </a:p>
                  </a:txBody>
                  <a:tcPr marL="7554" marR="7554" marT="7554" marB="0" anchor="ctr">
                    <a:lnL w="9525"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91440" algn="r" rtl="1" fontAlgn="b"/>
                      <a:r>
                        <a:rPr lang="ar-AE" sz="1300" b="1" i="0" u="none" strike="noStrike" dirty="0">
                          <a:solidFill>
                            <a:schemeClr val="tx1"/>
                          </a:solidFill>
                          <a:effectLst/>
                          <a:latin typeface="Sakkal Majalla" panose="02000000000000000000" pitchFamily="2" charset="-78"/>
                          <a:cs typeface="Sakkal Majalla" panose="02000000000000000000" pitchFamily="2" charset="-78"/>
                        </a:rPr>
                        <a:t>الهيئة الوطنية للمؤهلات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1" fontAlgn="ctr"/>
                      <a:r>
                        <a:rPr lang="en-US" sz="1300" b="1" i="0" u="none" strike="noStrike" dirty="0">
                          <a:solidFill>
                            <a:schemeClr val="tx1"/>
                          </a:solidFill>
                          <a:effectLst/>
                          <a:latin typeface="Sakkal Majalla" panose="02000000000000000000" pitchFamily="2" charset="-78"/>
                          <a:cs typeface="Sakkal Majalla" panose="02000000000000000000" pitchFamily="2" charset="-78"/>
                        </a:rPr>
                        <a:t>1</a:t>
                      </a:r>
                    </a:p>
                  </a:txBody>
                  <a:tcPr marL="9525" marR="9525" marT="9525" marB="0" anchor="ctr">
                    <a:lnL w="12700" cap="flat" cmpd="sng" algn="ctr">
                      <a:solidFill>
                        <a:schemeClr val="bg1">
                          <a:lumMod val="65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 xmlns:a16="http://schemas.microsoft.com/office/drawing/2014/main" val="912544272"/>
                  </a:ext>
                </a:extLst>
              </a:tr>
              <a:tr h="367210">
                <a:tc>
                  <a:txBody>
                    <a:bodyPr/>
                    <a:lstStyle/>
                    <a:p>
                      <a:pPr algn="ctr" rtl="0" fontAlgn="ctr"/>
                      <a:r>
                        <a:rPr lang="ar-AE" sz="1300" b="1" i="0" u="none" strike="noStrike" dirty="0" smtClean="0">
                          <a:solidFill>
                            <a:srgbClr val="000000"/>
                          </a:solidFill>
                          <a:effectLst/>
                          <a:latin typeface="Sakkal Majalla" panose="02000000000000000000" pitchFamily="2" charset="-78"/>
                          <a:cs typeface="Sakkal Majalla" panose="02000000000000000000" pitchFamily="2" charset="-78"/>
                        </a:rPr>
                        <a:t>11</a:t>
                      </a:r>
                      <a:endParaRPr lang="en-US" sz="1300" b="1" i="0" u="none" strike="noStrike" dirty="0">
                        <a:solidFill>
                          <a:srgbClr val="000000"/>
                        </a:solidFill>
                        <a:effectLst/>
                        <a:latin typeface="Sakkal Majalla" panose="02000000000000000000" pitchFamily="2" charset="-78"/>
                        <a:cs typeface="Sakkal Majalla" panose="02000000000000000000" pitchFamily="2" charset="-78"/>
                      </a:endParaRPr>
                    </a:p>
                  </a:txBody>
                  <a:tcPr marL="7554" marR="7554" marT="7554" marB="0" anchor="ctr">
                    <a:lnL w="9525"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91440" algn="r" rtl="1" fontAlgn="b"/>
                      <a:r>
                        <a:rPr lang="ar-AE" sz="1300" b="1" i="0" u="none" strike="noStrike" dirty="0">
                          <a:solidFill>
                            <a:schemeClr val="tx1"/>
                          </a:solidFill>
                          <a:effectLst/>
                          <a:latin typeface="Sakkal Majalla" panose="02000000000000000000" pitchFamily="2" charset="-78"/>
                          <a:cs typeface="Sakkal Majalla" panose="02000000000000000000" pitchFamily="2" charset="-78"/>
                        </a:rPr>
                        <a:t>الأمانة العامة لمجلس التعليم والموارد البشرية</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1" fontAlgn="ctr"/>
                      <a:r>
                        <a:rPr lang="en-US" sz="1300" b="1" i="0" u="none" strike="noStrike" dirty="0">
                          <a:solidFill>
                            <a:schemeClr val="tx1"/>
                          </a:solidFill>
                          <a:effectLst/>
                          <a:latin typeface="Sakkal Majalla" panose="02000000000000000000" pitchFamily="2" charset="-78"/>
                          <a:cs typeface="Sakkal Majalla" panose="02000000000000000000" pitchFamily="2" charset="-78"/>
                        </a:rPr>
                        <a:t>1</a:t>
                      </a:r>
                    </a:p>
                  </a:txBody>
                  <a:tcPr marL="9525" marR="9525" marT="9525" marB="0" anchor="ctr">
                    <a:lnL w="12700" cap="flat" cmpd="sng" algn="ctr">
                      <a:solidFill>
                        <a:schemeClr val="bg1">
                          <a:lumMod val="65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 xmlns:a16="http://schemas.microsoft.com/office/drawing/2014/main" val="2173719655"/>
                  </a:ext>
                </a:extLst>
              </a:tr>
              <a:tr h="334882">
                <a:tc gridSpan="2">
                  <a:txBody>
                    <a:bodyPr/>
                    <a:lstStyle/>
                    <a:p>
                      <a:pPr algn="ctr" rtl="1" fontAlgn="ctr"/>
                      <a:r>
                        <a:rPr lang="ar-AE" sz="1400" b="1" i="0" u="none" strike="noStrike" dirty="0">
                          <a:solidFill>
                            <a:srgbClr val="000000"/>
                          </a:solidFill>
                          <a:effectLst/>
                          <a:latin typeface="Sakkal Majalla" panose="02000000000000000000" pitchFamily="2" charset="-78"/>
                          <a:cs typeface="Sakkal Majalla" panose="02000000000000000000" pitchFamily="2" charset="-78"/>
                        </a:rPr>
                        <a:t>الإجمالي</a:t>
                      </a:r>
                    </a:p>
                  </a:txBody>
                  <a:tcPr marL="7554" marR="7554" marT="7554" marB="0" anchor="ctr">
                    <a:lnL w="9525"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65000"/>
                      </a:schemeClr>
                    </a:solidFill>
                  </a:tcPr>
                </a:tc>
                <a:tc hMerge="1">
                  <a:txBody>
                    <a:bodyPr/>
                    <a:lstStyle/>
                    <a:p>
                      <a:endParaRPr lang="en-US"/>
                    </a:p>
                  </a:txBody>
                  <a:tcPr/>
                </a:tc>
                <a:tc>
                  <a:txBody>
                    <a:bodyPr/>
                    <a:lstStyle/>
                    <a:p>
                      <a:pPr algn="ctr" rtl="0" fontAlgn="ctr"/>
                      <a:r>
                        <a:rPr lang="en-US" sz="1400" b="1" i="0" u="none" strike="noStrike" dirty="0" smtClean="0">
                          <a:solidFill>
                            <a:srgbClr val="000000"/>
                          </a:solidFill>
                          <a:effectLst/>
                          <a:latin typeface="Sakkal Majalla" panose="02000000000000000000" pitchFamily="2" charset="-78"/>
                          <a:cs typeface="Sakkal Majalla" panose="02000000000000000000" pitchFamily="2" charset="-78"/>
                        </a:rPr>
                        <a:t>51</a:t>
                      </a:r>
                      <a:endParaRPr lang="en-US" sz="1400" b="1" i="0" u="none" strike="noStrike" dirty="0">
                        <a:solidFill>
                          <a:srgbClr val="000000"/>
                        </a:solidFill>
                        <a:effectLst/>
                        <a:latin typeface="Sakkal Majalla" panose="02000000000000000000" pitchFamily="2" charset="-78"/>
                        <a:cs typeface="Sakkal Majalla" panose="02000000000000000000" pitchFamily="2" charset="-78"/>
                      </a:endParaRPr>
                    </a:p>
                  </a:txBody>
                  <a:tcPr marL="7554" marR="7554" marT="7554" marB="0" anchor="ctr">
                    <a:lnL w="12700" cap="flat" cmpd="sng" algn="ctr">
                      <a:solidFill>
                        <a:schemeClr val="bg1">
                          <a:lumMod val="65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 xmlns:a16="http://schemas.microsoft.com/office/drawing/2014/main" val="2962312912"/>
                  </a:ext>
                </a:extLst>
              </a:tr>
            </a:tbl>
          </a:graphicData>
        </a:graphic>
      </p:graphicFrame>
      <p:sp>
        <p:nvSpPr>
          <p:cNvPr id="6" name="Rectangle 5"/>
          <p:cNvSpPr/>
          <p:nvPr/>
        </p:nvSpPr>
        <p:spPr>
          <a:xfrm>
            <a:off x="164531" y="1200475"/>
            <a:ext cx="7087930" cy="707886"/>
          </a:xfrm>
          <a:prstGeom prst="rect">
            <a:avLst/>
          </a:prstGeom>
          <a:solidFill>
            <a:schemeClr val="bg1">
              <a:lumMod val="85000"/>
            </a:schemeClr>
          </a:solidFill>
          <a:ln w="38100">
            <a:solidFill>
              <a:schemeClr val="bg1">
                <a:lumMod val="50000"/>
              </a:schemeClr>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rtl="1"/>
            <a:r>
              <a:rPr lang="ar-AE" sz="2000" b="1" dirty="0" smtClean="0">
                <a:solidFill>
                  <a:srgbClr val="000000"/>
                </a:solidFill>
                <a:latin typeface="Sakkal Majalla" panose="02000000000000000000" pitchFamily="2" charset="-78"/>
                <a:cs typeface="Sakkal Majalla" panose="02000000000000000000" pitchFamily="2" charset="-78"/>
              </a:rPr>
              <a:t> </a:t>
            </a:r>
            <a:r>
              <a:rPr lang="en-US" sz="2000" b="1" u="sng" dirty="0" smtClean="0">
                <a:solidFill>
                  <a:srgbClr val="000000"/>
                </a:solidFill>
                <a:latin typeface="Sakkal Majalla" panose="02000000000000000000" pitchFamily="2" charset="-78"/>
                <a:cs typeface="Sakkal Majalla" panose="02000000000000000000" pitchFamily="2" charset="-78"/>
              </a:rPr>
              <a:t>24</a:t>
            </a:r>
            <a:r>
              <a:rPr lang="ar-AE" sz="2000" b="1" dirty="0" smtClean="0">
                <a:solidFill>
                  <a:srgbClr val="000000"/>
                </a:solidFill>
                <a:latin typeface="Sakkal Majalla" panose="02000000000000000000" pitchFamily="2" charset="-78"/>
                <a:cs typeface="Sakkal Majalla" panose="02000000000000000000" pitchFamily="2" charset="-78"/>
              </a:rPr>
              <a:t>جهة اتحادية مشاركة</a:t>
            </a:r>
          </a:p>
          <a:p>
            <a:pPr algn="ctr" rtl="1"/>
            <a:r>
              <a:rPr lang="en-US" sz="2000" b="1" u="sng" dirty="0" smtClean="0">
                <a:solidFill>
                  <a:schemeClr val="tx1"/>
                </a:solidFill>
                <a:latin typeface="Sakkal Majalla" panose="02000000000000000000" pitchFamily="2" charset="-78"/>
                <a:cs typeface="Sakkal Majalla" panose="02000000000000000000" pitchFamily="2" charset="-78"/>
              </a:rPr>
              <a:t>684</a:t>
            </a:r>
            <a:r>
              <a:rPr lang="ar-AE" sz="2000" b="1" dirty="0" smtClean="0">
                <a:latin typeface="Sakkal Majalla" panose="02000000000000000000" pitchFamily="2" charset="-78"/>
                <a:cs typeface="Sakkal Majalla" panose="02000000000000000000" pitchFamily="2" charset="-78"/>
              </a:rPr>
              <a:t>موظف مشارك (إجمالي المشاركات من الهيئات والوزارات)</a:t>
            </a:r>
            <a:endParaRPr lang="ar-AE" sz="2000" b="1" dirty="0" smtClean="0">
              <a:solidFill>
                <a:srgbClr val="000000"/>
              </a:solidFill>
              <a:latin typeface="Sakkal Majalla" panose="02000000000000000000" pitchFamily="2" charset="-78"/>
              <a:cs typeface="Sakkal Majalla" panose="02000000000000000000" pitchFamily="2" charset="-78"/>
            </a:endParaRPr>
          </a:p>
        </p:txBody>
      </p:sp>
      <p:cxnSp>
        <p:nvCxnSpPr>
          <p:cNvPr id="11" name="Straight Connector 10"/>
          <p:cNvCxnSpPr/>
          <p:nvPr/>
        </p:nvCxnSpPr>
        <p:spPr>
          <a:xfrm>
            <a:off x="7467600" y="2286000"/>
            <a:ext cx="0" cy="4023360"/>
          </a:xfrm>
          <a:prstGeom prst="line">
            <a:avLst/>
          </a:prstGeom>
          <a:ln>
            <a:solidFill>
              <a:srgbClr val="B68A35"/>
            </a:solidFill>
          </a:ln>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7543800" y="2286000"/>
            <a:ext cx="0" cy="4023360"/>
          </a:xfrm>
          <a:prstGeom prst="line">
            <a:avLst/>
          </a:prstGeom>
          <a:ln>
            <a:solidFill>
              <a:srgbClr val="B68A35"/>
            </a:solidFill>
          </a:ln>
        </p:spPr>
        <p:style>
          <a:lnRef idx="3">
            <a:schemeClr val="dk1"/>
          </a:lnRef>
          <a:fillRef idx="0">
            <a:schemeClr val="dk1"/>
          </a:fillRef>
          <a:effectRef idx="2">
            <a:schemeClr val="dk1"/>
          </a:effectRef>
          <a:fontRef idx="minor">
            <a:schemeClr val="tx1"/>
          </a:fontRef>
        </p:style>
      </p:cxnSp>
      <p:graphicFrame>
        <p:nvGraphicFramePr>
          <p:cNvPr id="18" name="Table 17"/>
          <p:cNvGraphicFramePr>
            <a:graphicFrameLocks noGrp="1"/>
          </p:cNvGraphicFramePr>
          <p:nvPr>
            <p:extLst>
              <p:ext uri="{D42A27DB-BD31-4B8C-83A1-F6EECF244321}">
                <p14:modId xmlns:p14="http://schemas.microsoft.com/office/powerpoint/2010/main" val="3285781445"/>
              </p:ext>
            </p:extLst>
          </p:nvPr>
        </p:nvGraphicFramePr>
        <p:xfrm>
          <a:off x="152400" y="2091204"/>
          <a:ext cx="3416733" cy="4385790"/>
        </p:xfrm>
        <a:graphic>
          <a:graphicData uri="http://schemas.openxmlformats.org/drawingml/2006/table">
            <a:tbl>
              <a:tblPr rtl="1"/>
              <a:tblGrid>
                <a:gridCol w="433252">
                  <a:extLst>
                    <a:ext uri="{9D8B030D-6E8A-4147-A177-3AD203B41FA5}">
                      <a16:colId xmlns="" xmlns:a16="http://schemas.microsoft.com/office/drawing/2014/main" val="2419164936"/>
                    </a:ext>
                  </a:extLst>
                </a:gridCol>
                <a:gridCol w="2196736">
                  <a:extLst>
                    <a:ext uri="{9D8B030D-6E8A-4147-A177-3AD203B41FA5}">
                      <a16:colId xmlns="" xmlns:a16="http://schemas.microsoft.com/office/drawing/2014/main" val="2371178437"/>
                    </a:ext>
                  </a:extLst>
                </a:gridCol>
                <a:gridCol w="786745">
                  <a:extLst>
                    <a:ext uri="{9D8B030D-6E8A-4147-A177-3AD203B41FA5}">
                      <a16:colId xmlns="" xmlns:a16="http://schemas.microsoft.com/office/drawing/2014/main" val="864692345"/>
                    </a:ext>
                  </a:extLst>
                </a:gridCol>
              </a:tblGrid>
              <a:tr h="292386">
                <a:tc>
                  <a:txBody>
                    <a:bodyPr/>
                    <a:lstStyle/>
                    <a:p>
                      <a:pPr algn="ctr" rtl="0" fontAlgn="ctr"/>
                      <a:r>
                        <a:rPr lang="en-US" sz="1400" b="0" i="0" u="none" strike="noStrike" dirty="0">
                          <a:solidFill>
                            <a:schemeClr val="tx1"/>
                          </a:solidFill>
                          <a:effectLst/>
                          <a:latin typeface="Sakkal Majalla" panose="02000000000000000000" pitchFamily="2" charset="-78"/>
                          <a:cs typeface="Sakkal Majalla" panose="02000000000000000000" pitchFamily="2" charset="-78"/>
                        </a:rPr>
                        <a:t>#</a:t>
                      </a:r>
                    </a:p>
                  </a:txBody>
                  <a:tcPr marL="7554" marR="7554" marT="7554" marB="0" anchor="ctr">
                    <a:lnL w="9525"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gridSpan="2">
                  <a:txBody>
                    <a:bodyPr/>
                    <a:lstStyle/>
                    <a:p>
                      <a:pPr algn="ctr" rtl="1" fontAlgn="ctr"/>
                      <a:r>
                        <a:rPr lang="ar-AE" sz="1600" b="1" i="0" u="none" strike="noStrike" dirty="0" smtClean="0">
                          <a:solidFill>
                            <a:schemeClr val="tx1"/>
                          </a:solidFill>
                          <a:effectLst/>
                          <a:latin typeface="Sakkal Majalla" panose="02000000000000000000" pitchFamily="2" charset="-78"/>
                          <a:cs typeface="Sakkal Majalla" panose="02000000000000000000" pitchFamily="2" charset="-78"/>
                        </a:rPr>
                        <a:t>جهة حكومية  اتحادية</a:t>
                      </a:r>
                      <a:r>
                        <a:rPr lang="en-US" sz="1600" b="1" i="0" u="none" strike="noStrike" dirty="0" smtClean="0">
                          <a:solidFill>
                            <a:schemeClr val="tx1"/>
                          </a:solidFill>
                          <a:effectLst/>
                          <a:latin typeface="Sakkal Majalla" panose="02000000000000000000" pitchFamily="2" charset="-78"/>
                          <a:cs typeface="Sakkal Majalla" panose="02000000000000000000" pitchFamily="2" charset="-78"/>
                        </a:rPr>
                        <a:t>” </a:t>
                      </a:r>
                      <a:r>
                        <a:rPr lang="ar-AE" sz="1600" b="1" i="0" u="none" strike="noStrike" dirty="0" smtClean="0">
                          <a:solidFill>
                            <a:schemeClr val="tx1"/>
                          </a:solidFill>
                          <a:effectLst/>
                          <a:latin typeface="Sakkal Majalla" panose="02000000000000000000" pitchFamily="2" charset="-78"/>
                          <a:cs typeface="Sakkal Majalla" panose="02000000000000000000" pitchFamily="2" charset="-78"/>
                        </a:rPr>
                        <a:t>وزارة</a:t>
                      </a:r>
                      <a:r>
                        <a:rPr lang="en-US" sz="1600" b="1" i="0" u="none" strike="noStrike" dirty="0" smtClean="0">
                          <a:solidFill>
                            <a:schemeClr val="tx1"/>
                          </a:solidFill>
                          <a:effectLst/>
                          <a:latin typeface="Sakkal Majalla" panose="02000000000000000000" pitchFamily="2" charset="-78"/>
                          <a:cs typeface="Sakkal Majalla" panose="02000000000000000000" pitchFamily="2" charset="-78"/>
                        </a:rPr>
                        <a:t>” </a:t>
                      </a:r>
                      <a:endParaRPr lang="ar-AE" sz="1600" b="1" i="0" u="none" strike="noStrike" dirty="0">
                        <a:solidFill>
                          <a:schemeClr val="tx1"/>
                        </a:solidFill>
                        <a:effectLst/>
                        <a:latin typeface="Sakkal Majalla" panose="02000000000000000000" pitchFamily="2" charset="-78"/>
                        <a:cs typeface="Sakkal Majalla" panose="02000000000000000000" pitchFamily="2" charset="-78"/>
                      </a:endParaRPr>
                    </a:p>
                  </a:txBody>
                  <a:tcPr marL="7554" marR="7554" marT="7554" marB="0" anchor="ctr">
                    <a:lnL w="12700" cap="flat" cmpd="sng" algn="ctr">
                      <a:solidFill>
                        <a:schemeClr val="bg1">
                          <a:lumMod val="65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hMerge="1">
                  <a:txBody>
                    <a:bodyPr/>
                    <a:lstStyle/>
                    <a:p>
                      <a:endParaRPr lang="en-US"/>
                    </a:p>
                  </a:txBody>
                  <a:tcPr/>
                </a:tc>
                <a:extLst>
                  <a:ext uri="{0D108BD9-81ED-4DB2-BD59-A6C34878D82A}">
                    <a16:rowId xmlns="" xmlns:a16="http://schemas.microsoft.com/office/drawing/2014/main" val="1585506987"/>
                  </a:ext>
                </a:extLst>
              </a:tr>
              <a:tr h="292386">
                <a:tc>
                  <a:txBody>
                    <a:bodyPr/>
                    <a:lstStyle/>
                    <a:p>
                      <a:pPr algn="ctr" rtl="0" fontAlgn="ctr"/>
                      <a:r>
                        <a:rPr lang="en-US" sz="1300" b="1" i="0" u="none" strike="noStrike" dirty="0">
                          <a:solidFill>
                            <a:srgbClr val="000000"/>
                          </a:solidFill>
                          <a:effectLst/>
                          <a:latin typeface="Sakkal Majalla" panose="02000000000000000000" pitchFamily="2" charset="-78"/>
                          <a:cs typeface="Sakkal Majalla" panose="02000000000000000000" pitchFamily="2" charset="-78"/>
                        </a:rPr>
                        <a:t>1</a:t>
                      </a:r>
                    </a:p>
                  </a:txBody>
                  <a:tcPr marL="7554" marR="7554" marT="7554" marB="0" anchor="ctr">
                    <a:lnL w="9525"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91440" algn="r" rtl="1" fontAlgn="b"/>
                      <a:r>
                        <a:rPr lang="ar-AE" sz="1300" b="1" i="0" u="none" strike="noStrike" dirty="0">
                          <a:solidFill>
                            <a:srgbClr val="000000"/>
                          </a:solidFill>
                          <a:effectLst/>
                          <a:latin typeface="Sakkal Majalla" panose="02000000000000000000" pitchFamily="2" charset="-78"/>
                          <a:cs typeface="Sakkal Majalla" panose="02000000000000000000" pitchFamily="2" charset="-78"/>
                        </a:rPr>
                        <a:t>وزارة التربية والتعليم</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1" fontAlgn="ctr"/>
                      <a:r>
                        <a:rPr lang="en-US" sz="1300" b="1" i="0" u="none" strike="noStrike" dirty="0">
                          <a:solidFill>
                            <a:srgbClr val="000000"/>
                          </a:solidFill>
                          <a:effectLst/>
                          <a:latin typeface="Sakkal Majalla" panose="02000000000000000000" pitchFamily="2" charset="-78"/>
                          <a:cs typeface="Sakkal Majalla" panose="02000000000000000000" pitchFamily="2" charset="-78"/>
                        </a:rPr>
                        <a:t>351</a:t>
                      </a:r>
                    </a:p>
                  </a:txBody>
                  <a:tcPr marL="9525" marR="9525" marT="9525" marB="0" anchor="ctr">
                    <a:lnL w="12700" cap="flat" cmpd="sng" algn="ctr">
                      <a:solidFill>
                        <a:schemeClr val="bg1">
                          <a:lumMod val="65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 xmlns:a16="http://schemas.microsoft.com/office/drawing/2014/main" val="1751937002"/>
                  </a:ext>
                </a:extLst>
              </a:tr>
              <a:tr h="292386">
                <a:tc>
                  <a:txBody>
                    <a:bodyPr/>
                    <a:lstStyle/>
                    <a:p>
                      <a:pPr algn="ctr" rtl="0" fontAlgn="ctr"/>
                      <a:r>
                        <a:rPr lang="en-US" sz="1300" b="1" i="0" u="none" strike="noStrike" dirty="0">
                          <a:solidFill>
                            <a:srgbClr val="000000"/>
                          </a:solidFill>
                          <a:effectLst/>
                          <a:latin typeface="Sakkal Majalla" panose="02000000000000000000" pitchFamily="2" charset="-78"/>
                          <a:cs typeface="Sakkal Majalla" panose="02000000000000000000" pitchFamily="2" charset="-78"/>
                        </a:rPr>
                        <a:t>2</a:t>
                      </a:r>
                    </a:p>
                  </a:txBody>
                  <a:tcPr marL="7554" marR="7554" marT="7554" marB="0" anchor="ctr">
                    <a:lnL w="9525"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91440" algn="r" rtl="1" fontAlgn="ctr"/>
                      <a:r>
                        <a:rPr lang="ar-AE" sz="1300" b="1" i="0" u="none" strike="noStrike" dirty="0">
                          <a:solidFill>
                            <a:srgbClr val="000000"/>
                          </a:solidFill>
                          <a:effectLst/>
                          <a:latin typeface="Sakkal Majalla" panose="02000000000000000000" pitchFamily="2" charset="-78"/>
                          <a:cs typeface="Sakkal Majalla" panose="02000000000000000000" pitchFamily="2" charset="-78"/>
                        </a:rPr>
                        <a:t>وزارة الصحة ووقاية المجتمع</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1" fontAlgn="ctr"/>
                      <a:r>
                        <a:rPr lang="en-US" sz="1300" b="1" i="0" u="none" strike="noStrike" dirty="0">
                          <a:solidFill>
                            <a:srgbClr val="000000"/>
                          </a:solidFill>
                          <a:effectLst/>
                          <a:latin typeface="Sakkal Majalla" panose="02000000000000000000" pitchFamily="2" charset="-78"/>
                          <a:cs typeface="Sakkal Majalla" panose="02000000000000000000" pitchFamily="2" charset="-78"/>
                        </a:rPr>
                        <a:t>93</a:t>
                      </a:r>
                    </a:p>
                  </a:txBody>
                  <a:tcPr marL="9525" marR="9525" marT="9525" marB="0" anchor="ctr">
                    <a:lnL w="12700" cap="flat" cmpd="sng" algn="ctr">
                      <a:solidFill>
                        <a:schemeClr val="bg1">
                          <a:lumMod val="65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 xmlns:a16="http://schemas.microsoft.com/office/drawing/2014/main" val="817117701"/>
                  </a:ext>
                </a:extLst>
              </a:tr>
              <a:tr h="292386">
                <a:tc>
                  <a:txBody>
                    <a:bodyPr/>
                    <a:lstStyle/>
                    <a:p>
                      <a:pPr algn="ctr" rtl="0" fontAlgn="ctr"/>
                      <a:r>
                        <a:rPr lang="en-US" sz="1300" b="1" i="0" u="none" strike="noStrike" dirty="0">
                          <a:solidFill>
                            <a:srgbClr val="000000"/>
                          </a:solidFill>
                          <a:effectLst/>
                          <a:latin typeface="Sakkal Majalla" panose="02000000000000000000" pitchFamily="2" charset="-78"/>
                          <a:cs typeface="Sakkal Majalla" panose="02000000000000000000" pitchFamily="2" charset="-78"/>
                        </a:rPr>
                        <a:t>3</a:t>
                      </a:r>
                    </a:p>
                  </a:txBody>
                  <a:tcPr marL="7554" marR="7554" marT="7554" marB="0" anchor="ctr">
                    <a:lnL w="9525"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91440" algn="r" rtl="1" fontAlgn="b"/>
                      <a:r>
                        <a:rPr lang="ar-AE" sz="1300" b="1" i="0" u="none" strike="noStrike" dirty="0">
                          <a:solidFill>
                            <a:srgbClr val="000000"/>
                          </a:solidFill>
                          <a:effectLst/>
                          <a:latin typeface="Sakkal Majalla" panose="02000000000000000000" pitchFamily="2" charset="-78"/>
                          <a:cs typeface="Sakkal Majalla" panose="02000000000000000000" pitchFamily="2" charset="-78"/>
                        </a:rPr>
                        <a:t>وزارة الموارد البشرية والتوطين</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1" fontAlgn="ctr"/>
                      <a:r>
                        <a:rPr lang="en-US" sz="1300" b="1" i="0" u="none" strike="noStrike">
                          <a:solidFill>
                            <a:srgbClr val="000000"/>
                          </a:solidFill>
                          <a:effectLst/>
                          <a:latin typeface="Sakkal Majalla" panose="02000000000000000000" pitchFamily="2" charset="-78"/>
                          <a:cs typeface="Sakkal Majalla" panose="02000000000000000000" pitchFamily="2" charset="-78"/>
                        </a:rPr>
                        <a:t>45</a:t>
                      </a:r>
                    </a:p>
                  </a:txBody>
                  <a:tcPr marL="9525" marR="9525" marT="9525" marB="0" anchor="ctr">
                    <a:lnL w="12700" cap="flat" cmpd="sng" algn="ctr">
                      <a:solidFill>
                        <a:schemeClr val="bg1">
                          <a:lumMod val="65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 xmlns:a16="http://schemas.microsoft.com/office/drawing/2014/main" val="2679908767"/>
                  </a:ext>
                </a:extLst>
              </a:tr>
              <a:tr h="292386">
                <a:tc>
                  <a:txBody>
                    <a:bodyPr/>
                    <a:lstStyle/>
                    <a:p>
                      <a:pPr algn="ctr" rtl="0" fontAlgn="ctr"/>
                      <a:r>
                        <a:rPr lang="en-US" sz="1300" b="1" i="0" u="none" strike="noStrike" dirty="0">
                          <a:solidFill>
                            <a:srgbClr val="000000"/>
                          </a:solidFill>
                          <a:effectLst/>
                          <a:latin typeface="Sakkal Majalla" panose="02000000000000000000" pitchFamily="2" charset="-78"/>
                          <a:cs typeface="Sakkal Majalla" panose="02000000000000000000" pitchFamily="2" charset="-78"/>
                        </a:rPr>
                        <a:t>4</a:t>
                      </a:r>
                    </a:p>
                  </a:txBody>
                  <a:tcPr marL="7554" marR="7554" marT="7554" marB="0" anchor="ctr">
                    <a:lnL w="9525"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91440" algn="r" rtl="1" fontAlgn="b"/>
                      <a:r>
                        <a:rPr lang="ar-AE" sz="1300" b="1" i="0" u="none" strike="noStrike" dirty="0">
                          <a:solidFill>
                            <a:srgbClr val="000000"/>
                          </a:solidFill>
                          <a:effectLst/>
                          <a:latin typeface="Sakkal Majalla" panose="02000000000000000000" pitchFamily="2" charset="-78"/>
                          <a:cs typeface="Sakkal Majalla" panose="02000000000000000000" pitchFamily="2" charset="-78"/>
                        </a:rPr>
                        <a:t>وزارة التغيير المناخي والبيئة</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1" fontAlgn="ctr"/>
                      <a:r>
                        <a:rPr lang="en-US" sz="1300" b="1" i="0" u="none" strike="noStrike" dirty="0">
                          <a:solidFill>
                            <a:srgbClr val="000000"/>
                          </a:solidFill>
                          <a:effectLst/>
                          <a:latin typeface="Sakkal Majalla" panose="02000000000000000000" pitchFamily="2" charset="-78"/>
                          <a:cs typeface="Sakkal Majalla" panose="02000000000000000000" pitchFamily="2" charset="-78"/>
                        </a:rPr>
                        <a:t>40</a:t>
                      </a:r>
                    </a:p>
                  </a:txBody>
                  <a:tcPr marL="9525" marR="9525" marT="9525" marB="0" anchor="ctr">
                    <a:lnL w="12700" cap="flat" cmpd="sng" algn="ctr">
                      <a:solidFill>
                        <a:schemeClr val="bg1">
                          <a:lumMod val="65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 xmlns:a16="http://schemas.microsoft.com/office/drawing/2014/main" val="901333071"/>
                  </a:ext>
                </a:extLst>
              </a:tr>
              <a:tr h="292386">
                <a:tc>
                  <a:txBody>
                    <a:bodyPr/>
                    <a:lstStyle/>
                    <a:p>
                      <a:pPr algn="ctr" rtl="0" fontAlgn="ctr"/>
                      <a:r>
                        <a:rPr lang="en-US" sz="1300" b="1" i="0" u="none" strike="noStrike" dirty="0">
                          <a:solidFill>
                            <a:srgbClr val="000000"/>
                          </a:solidFill>
                          <a:effectLst/>
                          <a:latin typeface="Sakkal Majalla" panose="02000000000000000000" pitchFamily="2" charset="-78"/>
                          <a:cs typeface="Sakkal Majalla" panose="02000000000000000000" pitchFamily="2" charset="-78"/>
                        </a:rPr>
                        <a:t>5</a:t>
                      </a:r>
                    </a:p>
                  </a:txBody>
                  <a:tcPr marL="7554" marR="7554" marT="7554" marB="0" anchor="ctr">
                    <a:lnL w="9525"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91440" algn="r" rtl="1" fontAlgn="b"/>
                      <a:r>
                        <a:rPr lang="ar-AE" sz="1300" b="1" i="0" u="none" strike="noStrike" dirty="0">
                          <a:solidFill>
                            <a:srgbClr val="000000"/>
                          </a:solidFill>
                          <a:effectLst/>
                          <a:latin typeface="Sakkal Majalla" panose="02000000000000000000" pitchFamily="2" charset="-78"/>
                          <a:cs typeface="Sakkal Majalla" panose="02000000000000000000" pitchFamily="2" charset="-78"/>
                        </a:rPr>
                        <a:t>وزارة تنمية المجتمع</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1" fontAlgn="ctr"/>
                      <a:r>
                        <a:rPr lang="en-US" sz="1300" b="1" i="0" u="none" strike="noStrike" dirty="0">
                          <a:solidFill>
                            <a:srgbClr val="000000"/>
                          </a:solidFill>
                          <a:effectLst/>
                          <a:latin typeface="Sakkal Majalla" panose="02000000000000000000" pitchFamily="2" charset="-78"/>
                          <a:cs typeface="Sakkal Majalla" panose="02000000000000000000" pitchFamily="2" charset="-78"/>
                        </a:rPr>
                        <a:t>31</a:t>
                      </a:r>
                    </a:p>
                  </a:txBody>
                  <a:tcPr marL="9525" marR="9525" marT="9525" marB="0" anchor="ctr">
                    <a:lnL w="12700" cap="flat" cmpd="sng" algn="ctr">
                      <a:solidFill>
                        <a:schemeClr val="bg1">
                          <a:lumMod val="65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 xmlns:a16="http://schemas.microsoft.com/office/drawing/2014/main" val="2766905651"/>
                  </a:ext>
                </a:extLst>
              </a:tr>
              <a:tr h="292386">
                <a:tc>
                  <a:txBody>
                    <a:bodyPr/>
                    <a:lstStyle/>
                    <a:p>
                      <a:pPr algn="ctr" rtl="0" fontAlgn="ctr"/>
                      <a:r>
                        <a:rPr lang="en-US" sz="1300" b="1" i="0" u="none" strike="noStrike" dirty="0">
                          <a:solidFill>
                            <a:srgbClr val="000000"/>
                          </a:solidFill>
                          <a:effectLst/>
                          <a:latin typeface="Sakkal Majalla" panose="02000000000000000000" pitchFamily="2" charset="-78"/>
                          <a:cs typeface="Sakkal Majalla" panose="02000000000000000000" pitchFamily="2" charset="-78"/>
                        </a:rPr>
                        <a:t>6</a:t>
                      </a:r>
                    </a:p>
                  </a:txBody>
                  <a:tcPr marL="7554" marR="7554" marT="7554" marB="0" anchor="ctr">
                    <a:lnL w="9525"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91440" algn="r" rtl="1" fontAlgn="b"/>
                      <a:r>
                        <a:rPr lang="ar-AE" sz="1300" b="1" i="0" u="none" strike="noStrike" dirty="0">
                          <a:solidFill>
                            <a:srgbClr val="000000"/>
                          </a:solidFill>
                          <a:effectLst/>
                          <a:latin typeface="Sakkal Majalla" panose="02000000000000000000" pitchFamily="2" charset="-78"/>
                          <a:cs typeface="Sakkal Majalla" panose="02000000000000000000" pitchFamily="2" charset="-78"/>
                        </a:rPr>
                        <a:t>وزارة تطوير البنية التحتية</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1" fontAlgn="ctr"/>
                      <a:r>
                        <a:rPr lang="en-US" sz="1300" b="1" i="0" u="none" strike="noStrike" dirty="0">
                          <a:solidFill>
                            <a:srgbClr val="000000"/>
                          </a:solidFill>
                          <a:effectLst/>
                          <a:latin typeface="Sakkal Majalla" panose="02000000000000000000" pitchFamily="2" charset="-78"/>
                          <a:cs typeface="Sakkal Majalla" panose="02000000000000000000" pitchFamily="2" charset="-78"/>
                        </a:rPr>
                        <a:t>15</a:t>
                      </a:r>
                    </a:p>
                  </a:txBody>
                  <a:tcPr marL="9525" marR="9525" marT="9525" marB="0" anchor="ctr">
                    <a:lnL w="12700" cap="flat" cmpd="sng" algn="ctr">
                      <a:solidFill>
                        <a:schemeClr val="bg1">
                          <a:lumMod val="65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 xmlns:a16="http://schemas.microsoft.com/office/drawing/2014/main" val="2131079308"/>
                  </a:ext>
                </a:extLst>
              </a:tr>
              <a:tr h="292386">
                <a:tc>
                  <a:txBody>
                    <a:bodyPr/>
                    <a:lstStyle/>
                    <a:p>
                      <a:pPr algn="ctr" rtl="0" fontAlgn="ctr"/>
                      <a:r>
                        <a:rPr lang="en-US" sz="1300" b="1" i="0" u="none" strike="noStrike" dirty="0">
                          <a:solidFill>
                            <a:srgbClr val="000000"/>
                          </a:solidFill>
                          <a:effectLst/>
                          <a:latin typeface="Sakkal Majalla" panose="02000000000000000000" pitchFamily="2" charset="-78"/>
                          <a:cs typeface="Sakkal Majalla" panose="02000000000000000000" pitchFamily="2" charset="-78"/>
                        </a:rPr>
                        <a:t>7</a:t>
                      </a:r>
                    </a:p>
                  </a:txBody>
                  <a:tcPr marL="7554" marR="7554" marT="7554" marB="0" anchor="ctr">
                    <a:lnL w="9525"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91440" algn="r" rtl="1" fontAlgn="b"/>
                      <a:r>
                        <a:rPr lang="ar-AE" sz="1300" b="1" i="0" u="none" strike="noStrike" dirty="0">
                          <a:solidFill>
                            <a:srgbClr val="000000"/>
                          </a:solidFill>
                          <a:effectLst/>
                          <a:latin typeface="Sakkal Majalla" panose="02000000000000000000" pitchFamily="2" charset="-78"/>
                          <a:cs typeface="Sakkal Majalla" panose="02000000000000000000" pitchFamily="2" charset="-78"/>
                        </a:rPr>
                        <a:t>وزارة الاقتصاد</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1" fontAlgn="ctr"/>
                      <a:r>
                        <a:rPr lang="en-US" sz="1300" b="1" i="0" u="none" strike="noStrike" dirty="0">
                          <a:solidFill>
                            <a:srgbClr val="000000"/>
                          </a:solidFill>
                          <a:effectLst/>
                          <a:latin typeface="Sakkal Majalla" panose="02000000000000000000" pitchFamily="2" charset="-78"/>
                          <a:cs typeface="Sakkal Majalla" panose="02000000000000000000" pitchFamily="2" charset="-78"/>
                        </a:rPr>
                        <a:t>13</a:t>
                      </a:r>
                    </a:p>
                  </a:txBody>
                  <a:tcPr marL="9525" marR="9525" marT="9525" marB="0" anchor="ctr">
                    <a:lnL w="12700" cap="flat" cmpd="sng" algn="ctr">
                      <a:solidFill>
                        <a:schemeClr val="bg1">
                          <a:lumMod val="65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 xmlns:a16="http://schemas.microsoft.com/office/drawing/2014/main" val="1197836601"/>
                  </a:ext>
                </a:extLst>
              </a:tr>
              <a:tr h="292386">
                <a:tc>
                  <a:txBody>
                    <a:bodyPr/>
                    <a:lstStyle/>
                    <a:p>
                      <a:pPr algn="ctr" rtl="0" fontAlgn="ctr"/>
                      <a:r>
                        <a:rPr lang="en-US" sz="1300" b="1" i="0" u="none" strike="noStrike">
                          <a:solidFill>
                            <a:srgbClr val="000000"/>
                          </a:solidFill>
                          <a:effectLst/>
                          <a:latin typeface="Sakkal Majalla" panose="02000000000000000000" pitchFamily="2" charset="-78"/>
                          <a:cs typeface="Sakkal Majalla" panose="02000000000000000000" pitchFamily="2" charset="-78"/>
                        </a:rPr>
                        <a:t>8</a:t>
                      </a:r>
                    </a:p>
                  </a:txBody>
                  <a:tcPr marL="7554" marR="7554" marT="7554" marB="0" anchor="ctr">
                    <a:lnL w="9525"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91440" algn="r" rtl="1" fontAlgn="b"/>
                      <a:r>
                        <a:rPr lang="ar-AE" sz="1300" b="1" i="0" u="none" strike="noStrike" dirty="0">
                          <a:solidFill>
                            <a:srgbClr val="000000"/>
                          </a:solidFill>
                          <a:effectLst/>
                          <a:latin typeface="Sakkal Majalla" panose="02000000000000000000" pitchFamily="2" charset="-78"/>
                          <a:cs typeface="Sakkal Majalla" panose="02000000000000000000" pitchFamily="2" charset="-78"/>
                        </a:rPr>
                        <a:t>وزارة الثقافة وتنمية المعرفة</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1" fontAlgn="ctr"/>
                      <a:r>
                        <a:rPr lang="en-US" sz="1300" b="1" i="0" u="none" strike="noStrike" dirty="0">
                          <a:solidFill>
                            <a:srgbClr val="000000"/>
                          </a:solidFill>
                          <a:effectLst/>
                          <a:latin typeface="Sakkal Majalla" panose="02000000000000000000" pitchFamily="2" charset="-78"/>
                          <a:cs typeface="Sakkal Majalla" panose="02000000000000000000" pitchFamily="2" charset="-78"/>
                        </a:rPr>
                        <a:t>13</a:t>
                      </a:r>
                    </a:p>
                  </a:txBody>
                  <a:tcPr marL="9525" marR="9525" marT="9525" marB="0" anchor="ctr">
                    <a:lnL w="12700" cap="flat" cmpd="sng" algn="ctr">
                      <a:solidFill>
                        <a:schemeClr val="bg1">
                          <a:lumMod val="65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 xmlns:a16="http://schemas.microsoft.com/office/drawing/2014/main" val="4053063288"/>
                  </a:ext>
                </a:extLst>
              </a:tr>
              <a:tr h="292386">
                <a:tc>
                  <a:txBody>
                    <a:bodyPr/>
                    <a:lstStyle/>
                    <a:p>
                      <a:pPr algn="ctr" rtl="0" fontAlgn="ctr"/>
                      <a:r>
                        <a:rPr lang="en-US" sz="1300" b="1" i="0" u="none" strike="noStrike" dirty="0">
                          <a:solidFill>
                            <a:srgbClr val="000000"/>
                          </a:solidFill>
                          <a:effectLst/>
                          <a:latin typeface="Sakkal Majalla" panose="02000000000000000000" pitchFamily="2" charset="-78"/>
                          <a:cs typeface="Sakkal Majalla" panose="02000000000000000000" pitchFamily="2" charset="-78"/>
                        </a:rPr>
                        <a:t>9</a:t>
                      </a:r>
                    </a:p>
                  </a:txBody>
                  <a:tcPr marL="7554" marR="7554" marT="7554" marB="0" anchor="ctr">
                    <a:lnL w="9525"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91440" algn="r" rtl="1" fontAlgn="b"/>
                      <a:r>
                        <a:rPr lang="ar-AE" sz="1300" b="1" i="0" u="none" strike="noStrike" dirty="0">
                          <a:solidFill>
                            <a:srgbClr val="000000"/>
                          </a:solidFill>
                          <a:effectLst/>
                          <a:latin typeface="Sakkal Majalla" panose="02000000000000000000" pitchFamily="2" charset="-78"/>
                          <a:cs typeface="Sakkal Majalla" panose="02000000000000000000" pitchFamily="2" charset="-78"/>
                        </a:rPr>
                        <a:t>وزارة العدل</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1" fontAlgn="ctr"/>
                      <a:r>
                        <a:rPr lang="en-US" sz="1300" b="1" i="0" u="none" strike="noStrike" dirty="0">
                          <a:solidFill>
                            <a:srgbClr val="000000"/>
                          </a:solidFill>
                          <a:effectLst/>
                          <a:latin typeface="Sakkal Majalla" panose="02000000000000000000" pitchFamily="2" charset="-78"/>
                          <a:cs typeface="Sakkal Majalla" panose="02000000000000000000" pitchFamily="2" charset="-78"/>
                        </a:rPr>
                        <a:t>12</a:t>
                      </a:r>
                    </a:p>
                  </a:txBody>
                  <a:tcPr marL="9525" marR="9525" marT="9525" marB="0" anchor="ctr">
                    <a:lnL w="12700" cap="flat" cmpd="sng" algn="ctr">
                      <a:solidFill>
                        <a:schemeClr val="bg1">
                          <a:lumMod val="65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 xmlns:a16="http://schemas.microsoft.com/office/drawing/2014/main" val="2465095722"/>
                  </a:ext>
                </a:extLst>
              </a:tr>
              <a:tr h="292386">
                <a:tc>
                  <a:txBody>
                    <a:bodyPr/>
                    <a:lstStyle/>
                    <a:p>
                      <a:pPr algn="ctr" rtl="0" fontAlgn="ctr"/>
                      <a:r>
                        <a:rPr lang="ar-AE" sz="1300" b="1" i="0" u="none" strike="noStrike" dirty="0" smtClean="0">
                          <a:solidFill>
                            <a:srgbClr val="000000"/>
                          </a:solidFill>
                          <a:effectLst/>
                          <a:latin typeface="Sakkal Majalla" panose="02000000000000000000" pitchFamily="2" charset="-78"/>
                          <a:cs typeface="Sakkal Majalla" panose="02000000000000000000" pitchFamily="2" charset="-78"/>
                        </a:rPr>
                        <a:t>10</a:t>
                      </a:r>
                      <a:endParaRPr lang="en-US" sz="1300" b="1" i="0" u="none" strike="noStrike" dirty="0">
                        <a:solidFill>
                          <a:srgbClr val="000000"/>
                        </a:solidFill>
                        <a:effectLst/>
                        <a:latin typeface="Sakkal Majalla" panose="02000000000000000000" pitchFamily="2" charset="-78"/>
                        <a:cs typeface="Sakkal Majalla" panose="02000000000000000000" pitchFamily="2" charset="-78"/>
                      </a:endParaRPr>
                    </a:p>
                  </a:txBody>
                  <a:tcPr marL="7554" marR="7554" marT="7554" marB="0" anchor="ctr">
                    <a:lnL w="9525"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91440" algn="r" rtl="1" fontAlgn="b"/>
                      <a:r>
                        <a:rPr lang="ar-AE" sz="1300" b="1" i="0" u="none" strike="noStrike" dirty="0">
                          <a:solidFill>
                            <a:srgbClr val="000000"/>
                          </a:solidFill>
                          <a:effectLst/>
                          <a:latin typeface="Sakkal Majalla" panose="02000000000000000000" pitchFamily="2" charset="-78"/>
                          <a:cs typeface="Sakkal Majalla" panose="02000000000000000000" pitchFamily="2" charset="-78"/>
                        </a:rPr>
                        <a:t>وزارة  الطاقة الصناعة</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1" fontAlgn="ctr"/>
                      <a:r>
                        <a:rPr lang="en-US" sz="1300" b="1" i="0" u="none" strike="noStrike" dirty="0">
                          <a:solidFill>
                            <a:srgbClr val="000000"/>
                          </a:solidFill>
                          <a:effectLst/>
                          <a:latin typeface="Sakkal Majalla" panose="02000000000000000000" pitchFamily="2" charset="-78"/>
                          <a:cs typeface="Sakkal Majalla" panose="02000000000000000000" pitchFamily="2" charset="-78"/>
                        </a:rPr>
                        <a:t>11</a:t>
                      </a:r>
                    </a:p>
                  </a:txBody>
                  <a:tcPr marL="9525" marR="9525" marT="9525" marB="0" anchor="ctr">
                    <a:lnL w="12700" cap="flat" cmpd="sng" algn="ctr">
                      <a:solidFill>
                        <a:schemeClr val="bg1">
                          <a:lumMod val="65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 xmlns:a16="http://schemas.microsoft.com/office/drawing/2014/main" val="912544272"/>
                  </a:ext>
                </a:extLst>
              </a:tr>
              <a:tr h="292386">
                <a:tc>
                  <a:txBody>
                    <a:bodyPr/>
                    <a:lstStyle/>
                    <a:p>
                      <a:pPr algn="ctr" rtl="0" fontAlgn="ctr"/>
                      <a:r>
                        <a:rPr lang="ar-AE" sz="1300" b="1" i="0" u="none" strike="noStrike" dirty="0" smtClean="0">
                          <a:solidFill>
                            <a:srgbClr val="000000"/>
                          </a:solidFill>
                          <a:effectLst/>
                          <a:latin typeface="Sakkal Majalla" panose="02000000000000000000" pitchFamily="2" charset="-78"/>
                          <a:cs typeface="Sakkal Majalla" panose="02000000000000000000" pitchFamily="2" charset="-78"/>
                        </a:rPr>
                        <a:t>11</a:t>
                      </a:r>
                      <a:endParaRPr lang="en-US" sz="1300" b="1" i="0" u="none" strike="noStrike" dirty="0">
                        <a:solidFill>
                          <a:srgbClr val="000000"/>
                        </a:solidFill>
                        <a:effectLst/>
                        <a:latin typeface="Sakkal Majalla" panose="02000000000000000000" pitchFamily="2" charset="-78"/>
                        <a:cs typeface="Sakkal Majalla" panose="02000000000000000000" pitchFamily="2" charset="-78"/>
                      </a:endParaRPr>
                    </a:p>
                  </a:txBody>
                  <a:tcPr marL="7554" marR="7554" marT="7554" marB="0" anchor="ctr">
                    <a:lnL w="9525"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91440" algn="r" rtl="1" fontAlgn="b"/>
                      <a:r>
                        <a:rPr lang="ar-AE" sz="1300" b="1" i="0" u="none" strike="noStrike" dirty="0">
                          <a:solidFill>
                            <a:srgbClr val="000000"/>
                          </a:solidFill>
                          <a:effectLst/>
                          <a:latin typeface="Sakkal Majalla" panose="02000000000000000000" pitchFamily="2" charset="-78"/>
                          <a:cs typeface="Sakkal Majalla" panose="02000000000000000000" pitchFamily="2" charset="-78"/>
                        </a:rPr>
                        <a:t>وزارة المالية</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1" fontAlgn="ctr"/>
                      <a:r>
                        <a:rPr lang="en-US" sz="1300" b="1" i="0" u="none" strike="noStrike" dirty="0">
                          <a:solidFill>
                            <a:srgbClr val="000000"/>
                          </a:solidFill>
                          <a:effectLst/>
                          <a:latin typeface="Sakkal Majalla" panose="02000000000000000000" pitchFamily="2" charset="-78"/>
                          <a:cs typeface="Sakkal Majalla" panose="02000000000000000000" pitchFamily="2" charset="-78"/>
                        </a:rPr>
                        <a:t>6</a:t>
                      </a:r>
                    </a:p>
                  </a:txBody>
                  <a:tcPr marL="9525" marR="9525" marT="9525" marB="0" anchor="ctr">
                    <a:lnL w="12700" cap="flat" cmpd="sng" algn="ctr">
                      <a:solidFill>
                        <a:schemeClr val="bg1">
                          <a:lumMod val="65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 xmlns:a16="http://schemas.microsoft.com/office/drawing/2014/main" val="2173719655"/>
                  </a:ext>
                </a:extLst>
              </a:tr>
              <a:tr h="292386">
                <a:tc>
                  <a:txBody>
                    <a:bodyPr/>
                    <a:lstStyle/>
                    <a:p>
                      <a:pPr algn="ctr" rtl="0" fontAlgn="ctr"/>
                      <a:r>
                        <a:rPr lang="ar-AE" sz="1300" b="1" i="0" u="none" strike="noStrike" dirty="0" smtClean="0">
                          <a:solidFill>
                            <a:srgbClr val="000000"/>
                          </a:solidFill>
                          <a:effectLst/>
                          <a:latin typeface="Sakkal Majalla" panose="02000000000000000000" pitchFamily="2" charset="-78"/>
                          <a:cs typeface="Sakkal Majalla" panose="02000000000000000000" pitchFamily="2" charset="-78"/>
                        </a:rPr>
                        <a:t>12</a:t>
                      </a:r>
                      <a:endParaRPr lang="en-US" sz="1300" b="1" i="0" u="none" strike="noStrike" dirty="0">
                        <a:solidFill>
                          <a:srgbClr val="000000"/>
                        </a:solidFill>
                        <a:effectLst/>
                        <a:latin typeface="Sakkal Majalla" panose="02000000000000000000" pitchFamily="2" charset="-78"/>
                        <a:cs typeface="Sakkal Majalla" panose="02000000000000000000" pitchFamily="2" charset="-78"/>
                      </a:endParaRPr>
                    </a:p>
                  </a:txBody>
                  <a:tcPr marL="7554" marR="7554" marT="7554" marB="0" anchor="ctr">
                    <a:lnL w="9525"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91440" algn="r" rtl="1" fontAlgn="ctr"/>
                      <a:r>
                        <a:rPr lang="ar-AE" sz="1300" b="1" i="0" u="none" strike="noStrike" dirty="0">
                          <a:solidFill>
                            <a:srgbClr val="000000"/>
                          </a:solidFill>
                          <a:effectLst/>
                          <a:latin typeface="Sakkal Majalla" panose="02000000000000000000" pitchFamily="2" charset="-78"/>
                          <a:cs typeface="Sakkal Majalla" panose="02000000000000000000" pitchFamily="2" charset="-78"/>
                        </a:rPr>
                        <a:t>وزارة الدولة لشؤون المجلس الوطني</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1" fontAlgn="ctr"/>
                      <a:r>
                        <a:rPr lang="en-US" sz="1300" b="1" i="0" u="none" strike="noStrike" dirty="0">
                          <a:solidFill>
                            <a:srgbClr val="000000"/>
                          </a:solidFill>
                          <a:effectLst/>
                          <a:latin typeface="Sakkal Majalla" panose="02000000000000000000" pitchFamily="2" charset="-78"/>
                          <a:cs typeface="Sakkal Majalla" panose="02000000000000000000" pitchFamily="2" charset="-78"/>
                        </a:rPr>
                        <a:t>2</a:t>
                      </a:r>
                    </a:p>
                  </a:txBody>
                  <a:tcPr marL="9525" marR="9525" marT="9525" marB="0" anchor="ctr">
                    <a:lnL w="12700" cap="flat" cmpd="sng" algn="ctr">
                      <a:solidFill>
                        <a:schemeClr val="bg1">
                          <a:lumMod val="65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 xmlns:a16="http://schemas.microsoft.com/office/drawing/2014/main" val="3944607175"/>
                  </a:ext>
                </a:extLst>
              </a:tr>
              <a:tr h="292386">
                <a:tc>
                  <a:txBody>
                    <a:bodyPr/>
                    <a:lstStyle/>
                    <a:p>
                      <a:pPr algn="ctr" rtl="0" fontAlgn="ctr"/>
                      <a:r>
                        <a:rPr lang="en-US" sz="1300" b="1" i="0" u="none" strike="noStrike" dirty="0" smtClean="0">
                          <a:solidFill>
                            <a:srgbClr val="000000"/>
                          </a:solidFill>
                          <a:effectLst/>
                          <a:latin typeface="Sakkal Majalla" panose="02000000000000000000" pitchFamily="2" charset="-78"/>
                          <a:cs typeface="Sakkal Majalla" panose="02000000000000000000" pitchFamily="2" charset="-78"/>
                        </a:rPr>
                        <a:t>13</a:t>
                      </a:r>
                      <a:endParaRPr lang="en-US" sz="1300" b="1" i="0" u="none" strike="noStrike" dirty="0">
                        <a:solidFill>
                          <a:srgbClr val="000000"/>
                        </a:solidFill>
                        <a:effectLst/>
                        <a:latin typeface="Sakkal Majalla" panose="02000000000000000000" pitchFamily="2" charset="-78"/>
                        <a:cs typeface="Sakkal Majalla" panose="02000000000000000000" pitchFamily="2" charset="-78"/>
                      </a:endParaRPr>
                    </a:p>
                  </a:txBody>
                  <a:tcPr marL="7554" marR="7554" marT="7554" marB="0" anchor="ctr">
                    <a:lnL w="9525"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91440" algn="r" rtl="1" fontAlgn="b"/>
                      <a:r>
                        <a:rPr lang="ar-AE" sz="1300" b="1" i="0" u="none" strike="noStrike" dirty="0">
                          <a:solidFill>
                            <a:srgbClr val="000000"/>
                          </a:solidFill>
                          <a:effectLst/>
                          <a:latin typeface="Sakkal Majalla" panose="02000000000000000000" pitchFamily="2" charset="-78"/>
                          <a:cs typeface="Sakkal Majalla" panose="02000000000000000000" pitchFamily="2" charset="-78"/>
                        </a:rPr>
                        <a:t>وكالة الإمارات للفضاء </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rtl="1" fontAlgn="ctr"/>
                      <a:r>
                        <a:rPr lang="en-US" sz="1300" b="1" i="0" u="none" strike="noStrike" dirty="0">
                          <a:solidFill>
                            <a:srgbClr val="000000"/>
                          </a:solidFill>
                          <a:effectLst/>
                          <a:latin typeface="Sakkal Majalla" panose="02000000000000000000" pitchFamily="2" charset="-78"/>
                          <a:cs typeface="Sakkal Majalla" panose="02000000000000000000" pitchFamily="2" charset="-78"/>
                        </a:rPr>
                        <a:t>1</a:t>
                      </a:r>
                    </a:p>
                  </a:txBody>
                  <a:tcPr marL="9525" marR="9525" marT="9525" marB="0" anchor="ctr">
                    <a:lnL w="12700" cap="flat" cmpd="sng" algn="ctr">
                      <a:solidFill>
                        <a:schemeClr val="bg1">
                          <a:lumMod val="65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 xmlns:a16="http://schemas.microsoft.com/office/drawing/2014/main" val="10013"/>
                  </a:ext>
                </a:extLst>
              </a:tr>
              <a:tr h="292386">
                <a:tc gridSpan="2">
                  <a:txBody>
                    <a:bodyPr/>
                    <a:lstStyle/>
                    <a:p>
                      <a:pPr algn="ctr" rtl="1" fontAlgn="ctr"/>
                      <a:r>
                        <a:rPr lang="ar-AE" sz="1400" b="1" i="0" u="none" strike="noStrike" dirty="0">
                          <a:solidFill>
                            <a:srgbClr val="000000"/>
                          </a:solidFill>
                          <a:effectLst/>
                          <a:latin typeface="Sakkal Majalla" panose="02000000000000000000" pitchFamily="2" charset="-78"/>
                          <a:cs typeface="Sakkal Majalla" panose="02000000000000000000" pitchFamily="2" charset="-78"/>
                        </a:rPr>
                        <a:t>الإجمالي</a:t>
                      </a:r>
                    </a:p>
                  </a:txBody>
                  <a:tcPr marL="7554" marR="7554" marT="7554" marB="0" anchor="ctr">
                    <a:lnL w="9525"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65000"/>
                      </a:schemeClr>
                    </a:solidFill>
                  </a:tcPr>
                </a:tc>
                <a:tc hMerge="1">
                  <a:txBody>
                    <a:bodyPr/>
                    <a:lstStyle/>
                    <a:p>
                      <a:endParaRPr lang="en-US"/>
                    </a:p>
                  </a:txBody>
                  <a:tcPr/>
                </a:tc>
                <a:tc>
                  <a:txBody>
                    <a:bodyPr/>
                    <a:lstStyle/>
                    <a:p>
                      <a:pPr algn="ctr" rtl="0" fontAlgn="ctr"/>
                      <a:r>
                        <a:rPr lang="en-US" sz="1400" b="1" i="0" u="none" strike="noStrike" dirty="0" smtClean="0">
                          <a:solidFill>
                            <a:srgbClr val="000000"/>
                          </a:solidFill>
                          <a:effectLst/>
                          <a:latin typeface="Sakkal Majalla" panose="02000000000000000000" pitchFamily="2" charset="-78"/>
                          <a:cs typeface="Sakkal Majalla" panose="02000000000000000000" pitchFamily="2" charset="-78"/>
                        </a:rPr>
                        <a:t>633</a:t>
                      </a:r>
                      <a:endParaRPr lang="en-US" sz="1400" b="1" i="0" u="none" strike="noStrike" dirty="0">
                        <a:solidFill>
                          <a:srgbClr val="000000"/>
                        </a:solidFill>
                        <a:effectLst/>
                        <a:latin typeface="Sakkal Majalla" panose="02000000000000000000" pitchFamily="2" charset="-78"/>
                        <a:cs typeface="Sakkal Majalla" panose="02000000000000000000" pitchFamily="2" charset="-78"/>
                      </a:endParaRPr>
                    </a:p>
                  </a:txBody>
                  <a:tcPr marL="7554" marR="7554" marT="7554" marB="0" anchor="ctr">
                    <a:lnL w="12700" cap="flat" cmpd="sng" algn="ctr">
                      <a:solidFill>
                        <a:schemeClr val="bg1">
                          <a:lumMod val="65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 xmlns:a16="http://schemas.microsoft.com/office/drawing/2014/main" val="2962312912"/>
                  </a:ext>
                </a:extLst>
              </a:tr>
            </a:tbl>
          </a:graphicData>
        </a:graphic>
      </p:graphicFrame>
      <p:graphicFrame>
        <p:nvGraphicFramePr>
          <p:cNvPr id="21" name="Chart 20"/>
          <p:cNvGraphicFramePr>
            <a:graphicFrameLocks/>
          </p:cNvGraphicFramePr>
          <p:nvPr>
            <p:extLst>
              <p:ext uri="{D42A27DB-BD31-4B8C-83A1-F6EECF244321}">
                <p14:modId xmlns:p14="http://schemas.microsoft.com/office/powerpoint/2010/main" val="4228902775"/>
              </p:ext>
            </p:extLst>
          </p:nvPr>
        </p:nvGraphicFramePr>
        <p:xfrm>
          <a:off x="7745479" y="2306782"/>
          <a:ext cx="4294121" cy="38285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707847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5029200" y="152400"/>
            <a:ext cx="6430315" cy="731783"/>
          </a:xfrm>
        </p:spPr>
        <p:txBody>
          <a:bodyPr>
            <a:noAutofit/>
          </a:bodyPr>
          <a:lstStyle/>
          <a:p>
            <a:pPr algn="ctr"/>
            <a:r>
              <a:rPr lang="ar-AE" sz="2200" dirty="0" smtClean="0">
                <a:latin typeface="Sakkal Majalla" panose="02000000000000000000" pitchFamily="2" charset="-78"/>
                <a:cs typeface="Sakkal Majalla" panose="02000000000000000000" pitchFamily="2" charset="-78"/>
              </a:rPr>
              <a:t>الاقتراحات الواردة على عمليات </a:t>
            </a:r>
            <a:r>
              <a:rPr lang="ar-AE" sz="2200" dirty="0">
                <a:latin typeface="Sakkal Majalla" panose="02000000000000000000" pitchFamily="2" charset="-78"/>
                <a:cs typeface="Sakkal Majalla" panose="02000000000000000000" pitchFamily="2" charset="-78"/>
              </a:rPr>
              <a:t>الدعم الفني على نظام الخدمة </a:t>
            </a:r>
            <a:r>
              <a:rPr lang="ar-AE" sz="2200" dirty="0" smtClean="0">
                <a:latin typeface="Sakkal Majalla" panose="02000000000000000000" pitchFamily="2" charset="-78"/>
                <a:cs typeface="Sakkal Majalla" panose="02000000000000000000" pitchFamily="2" charset="-78"/>
              </a:rPr>
              <a:t>الذاتية</a:t>
            </a:r>
            <a:endParaRPr lang="en-US" sz="2200" dirty="0">
              <a:latin typeface="Sakkal Majalla" panose="02000000000000000000" pitchFamily="2" charset="-78"/>
              <a:cs typeface="Sakkal Majalla" panose="02000000000000000000" pitchFamily="2" charset="-78"/>
            </a:endParaRPr>
          </a:p>
        </p:txBody>
      </p:sp>
      <p:sp>
        <p:nvSpPr>
          <p:cNvPr id="2" name="Rectangle 1"/>
          <p:cNvSpPr/>
          <p:nvPr/>
        </p:nvSpPr>
        <p:spPr>
          <a:xfrm>
            <a:off x="152400" y="1143000"/>
            <a:ext cx="11582400" cy="5262979"/>
          </a:xfrm>
          <a:prstGeom prst="rect">
            <a:avLst/>
          </a:prstGeom>
        </p:spPr>
        <p:txBody>
          <a:bodyPr wrap="square">
            <a:spAutoFit/>
          </a:bodyPr>
          <a:lstStyle/>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أن يكون هنالك دعم فني مباشر من قبل الهيئة وليس من طرف وزارة الصحة ووقاية المجتمع حيث هنالك بطئ في الاستجابة</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التواصل مع الموظفين بالهاتف لفهم المشكلة قبل إغلاق </a:t>
            </a:r>
            <a:r>
              <a:rPr lang="ar-AE" sz="1600" b="1" dirty="0" smtClean="0">
                <a:latin typeface="Sakkal Majalla" panose="02000000000000000000" pitchFamily="2" charset="-78"/>
                <a:cs typeface="Sakkal Majalla" panose="02000000000000000000" pitchFamily="2" charset="-78"/>
              </a:rPr>
              <a:t>التذكرة</a:t>
            </a:r>
            <a:endParaRPr lang="ar-AE" sz="1600" b="1" dirty="0">
              <a:latin typeface="Sakkal Majalla" panose="02000000000000000000" pitchFamily="2" charset="-78"/>
              <a:cs typeface="Sakkal Majalla" panose="02000000000000000000" pitchFamily="2" charset="-78"/>
            </a:endParaRP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تحديث النظام أولاً من ثم تقديم الدعم </a:t>
            </a:r>
            <a:r>
              <a:rPr lang="ar-AE" sz="1600" b="1" dirty="0" smtClean="0">
                <a:latin typeface="Sakkal Majalla" panose="02000000000000000000" pitchFamily="2" charset="-78"/>
                <a:cs typeface="Sakkal Majalla" panose="02000000000000000000" pitchFamily="2" charset="-78"/>
              </a:rPr>
              <a:t>المطلوب</a:t>
            </a:r>
            <a:endParaRPr lang="ar-AE" sz="1600" b="1" dirty="0">
              <a:latin typeface="Sakkal Majalla" panose="02000000000000000000" pitchFamily="2" charset="-78"/>
              <a:cs typeface="Sakkal Majalla" panose="02000000000000000000" pitchFamily="2" charset="-78"/>
            </a:endParaRP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نعم هناك حاجة للدعم الفني وأتمنى ان يكون هناك رقم للتواصل فقط لبياناتي لوجود كثير من المشكل عند البعض في حال نسيان الرقم السري ، الذي أتمنى ان يكون اسهل في حال النسيان ان يتم إرسال الرقم السري الجديد على ايميل الموظف بدون الإجراءات المعقدة .</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رجاء الإسراع في الرد على المتعاملين</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أكثر سهولة وسرعة </a:t>
            </a:r>
            <a:r>
              <a:rPr lang="ar-AE" sz="1600" b="1" dirty="0" smtClean="0">
                <a:latin typeface="Sakkal Majalla" panose="02000000000000000000" pitchFamily="2" charset="-78"/>
                <a:cs typeface="Sakkal Majalla" panose="02000000000000000000" pitchFamily="2" charset="-78"/>
              </a:rPr>
              <a:t>الاتصال</a:t>
            </a:r>
            <a:r>
              <a:rPr lang="en-US" sz="1600" b="1" dirty="0" smtClean="0">
                <a:latin typeface="Sakkal Majalla" panose="02000000000000000000" pitchFamily="2" charset="-78"/>
                <a:cs typeface="Sakkal Majalla" panose="02000000000000000000" pitchFamily="2" charset="-78"/>
              </a:rPr>
              <a:t> </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الدعم المباشر للمتصل دون عراقيل</a:t>
            </a:r>
          </a:p>
          <a:p>
            <a:pPr marL="285750" indent="-285750" algn="r" rtl="1">
              <a:lnSpc>
                <a:spcPct val="150000"/>
              </a:lnSpc>
              <a:buFont typeface="Wingdings" panose="05000000000000000000" pitchFamily="2" charset="2"/>
              <a:buChar char="v"/>
            </a:pPr>
            <a:r>
              <a:rPr lang="ar-AE" sz="1600" b="1" dirty="0" smtClean="0">
                <a:latin typeface="Sakkal Majalla" panose="02000000000000000000" pitchFamily="2" charset="-78"/>
                <a:cs typeface="Sakkal Majalla" panose="02000000000000000000" pitchFamily="2" charset="-78"/>
              </a:rPr>
              <a:t>جيد الدعم الفني</a:t>
            </a:r>
          </a:p>
          <a:p>
            <a:pPr marL="285750" indent="-285750" algn="r" rtl="1">
              <a:lnSpc>
                <a:spcPct val="150000"/>
              </a:lnSpc>
              <a:buFont typeface="Wingdings" panose="05000000000000000000" pitchFamily="2" charset="2"/>
              <a:buChar char="v"/>
            </a:pPr>
            <a:r>
              <a:rPr lang="ar-AE" sz="1600" b="1" dirty="0" smtClean="0">
                <a:latin typeface="Sakkal Majalla" panose="02000000000000000000" pitchFamily="2" charset="-78"/>
                <a:cs typeface="Sakkal Majalla" panose="02000000000000000000" pitchFamily="2" charset="-78"/>
              </a:rPr>
              <a:t>زيادة </a:t>
            </a:r>
            <a:r>
              <a:rPr lang="ar-AE" sz="1600" b="1" dirty="0">
                <a:latin typeface="Sakkal Majalla" panose="02000000000000000000" pitchFamily="2" charset="-78"/>
                <a:cs typeface="Sakkal Majalla" panose="02000000000000000000" pitchFamily="2" charset="-78"/>
              </a:rPr>
              <a:t>سرعة تحميل </a:t>
            </a:r>
            <a:r>
              <a:rPr lang="ar-AE" sz="1600" b="1" dirty="0" smtClean="0">
                <a:latin typeface="Sakkal Majalla" panose="02000000000000000000" pitchFamily="2" charset="-78"/>
                <a:cs typeface="Sakkal Majalla" panose="02000000000000000000" pitchFamily="2" charset="-78"/>
              </a:rPr>
              <a:t>الصفحة</a:t>
            </a:r>
            <a:endParaRPr lang="ar-AE" sz="1600" b="1" dirty="0">
              <a:latin typeface="Sakkal Majalla" panose="02000000000000000000" pitchFamily="2" charset="-78"/>
              <a:cs typeface="Sakkal Majalla" panose="02000000000000000000" pitchFamily="2" charset="-78"/>
            </a:endParaRP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تعزيز الوعي بعمليات الدعم الفني المتوفرة</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تطبيق نظام فعال من خلال الاتصال الموحد</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يجب ان يكون هناك رقم مجاني للدعم الفني في الموقع</a:t>
            </a:r>
          </a:p>
          <a:p>
            <a:pPr algn="r" rtl="1">
              <a:lnSpc>
                <a:spcPct val="150000"/>
              </a:lnSpc>
            </a:pPr>
            <a:endParaRPr lang="ar-AE" sz="16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0264322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4800600" y="152400"/>
            <a:ext cx="6430315" cy="731783"/>
          </a:xfrm>
        </p:spPr>
        <p:txBody>
          <a:bodyPr>
            <a:noAutofit/>
          </a:bodyPr>
          <a:lstStyle/>
          <a:p>
            <a:pPr algn="ctr"/>
            <a:r>
              <a:rPr lang="ar-AE" sz="2200" dirty="0" smtClean="0">
                <a:latin typeface="Sakkal Majalla" panose="02000000000000000000" pitchFamily="2" charset="-78"/>
                <a:cs typeface="Sakkal Majalla" panose="02000000000000000000" pitchFamily="2" charset="-78"/>
              </a:rPr>
              <a:t>الاقتراحات الواردة على عمليات </a:t>
            </a:r>
            <a:r>
              <a:rPr lang="ar-AE" sz="2200" dirty="0">
                <a:latin typeface="Sakkal Majalla" panose="02000000000000000000" pitchFamily="2" charset="-78"/>
                <a:cs typeface="Sakkal Majalla" panose="02000000000000000000" pitchFamily="2" charset="-78"/>
              </a:rPr>
              <a:t>الدعم الفني على نظام الخدمة </a:t>
            </a:r>
            <a:r>
              <a:rPr lang="ar-AE" sz="2200" dirty="0" smtClean="0">
                <a:latin typeface="Sakkal Majalla" panose="02000000000000000000" pitchFamily="2" charset="-78"/>
                <a:cs typeface="Sakkal Majalla" panose="02000000000000000000" pitchFamily="2" charset="-78"/>
              </a:rPr>
              <a:t>الذاتية</a:t>
            </a:r>
            <a:endParaRPr lang="en-US" sz="2200" dirty="0">
              <a:latin typeface="Sakkal Majalla" panose="02000000000000000000" pitchFamily="2" charset="-78"/>
              <a:cs typeface="Sakkal Majalla" panose="02000000000000000000" pitchFamily="2" charset="-78"/>
            </a:endParaRPr>
          </a:p>
        </p:txBody>
      </p:sp>
      <p:sp>
        <p:nvSpPr>
          <p:cNvPr id="4" name="Rectangle 3"/>
          <p:cNvSpPr/>
          <p:nvPr/>
        </p:nvSpPr>
        <p:spPr>
          <a:xfrm>
            <a:off x="685800" y="1143000"/>
            <a:ext cx="11230915" cy="5262979"/>
          </a:xfrm>
          <a:prstGeom prst="rect">
            <a:avLst/>
          </a:prstGeom>
        </p:spPr>
        <p:txBody>
          <a:bodyPr wrap="square">
            <a:spAutoFit/>
          </a:bodyPr>
          <a:lstStyle/>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توفير ارقام التواصل</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ان يتم الرد على الاستفسارات بكل سهولة ويسر حيث من الصعوبة استكمال الاستفسار في النظام</a:t>
            </a:r>
          </a:p>
          <a:p>
            <a:pPr marL="285750" indent="-285750" algn="r" rtl="1">
              <a:lnSpc>
                <a:spcPct val="150000"/>
              </a:lnSpc>
              <a:buFont typeface="Wingdings" panose="05000000000000000000" pitchFamily="2" charset="2"/>
              <a:buChar char="v"/>
            </a:pPr>
            <a:r>
              <a:rPr lang="ar-AE" sz="1600" b="1" dirty="0" smtClean="0">
                <a:latin typeface="Sakkal Majalla" panose="02000000000000000000" pitchFamily="2" charset="-78"/>
                <a:cs typeface="Sakkal Majalla" panose="02000000000000000000" pitchFamily="2" charset="-78"/>
              </a:rPr>
              <a:t>تكوين </a:t>
            </a:r>
            <a:r>
              <a:rPr lang="ar-AE" sz="1600" b="1" dirty="0">
                <a:latin typeface="Sakkal Majalla" panose="02000000000000000000" pitchFamily="2" charset="-78"/>
                <a:cs typeface="Sakkal Majalla" panose="02000000000000000000" pitchFamily="2" charset="-78"/>
              </a:rPr>
              <a:t>فريق دعم الخدمة الذاتية للتواصل مع الموظفين </a:t>
            </a:r>
            <a:r>
              <a:rPr lang="ar-AE" sz="1600" b="1" dirty="0" smtClean="0">
                <a:latin typeface="Sakkal Majalla" panose="02000000000000000000" pitchFamily="2" charset="-78"/>
                <a:cs typeface="Sakkal Majalla" panose="02000000000000000000" pitchFamily="2" charset="-78"/>
              </a:rPr>
              <a:t>بأسرع </a:t>
            </a:r>
            <a:r>
              <a:rPr lang="ar-AE" sz="1600" b="1" dirty="0">
                <a:latin typeface="Sakkal Majalla" panose="02000000000000000000" pitchFamily="2" charset="-78"/>
                <a:cs typeface="Sakkal Majalla" panose="02000000000000000000" pitchFamily="2" charset="-78"/>
              </a:rPr>
              <a:t>وقت ممكن </a:t>
            </a:r>
            <a:r>
              <a:rPr lang="ar-AE" sz="1600" b="1" dirty="0" smtClean="0">
                <a:latin typeface="Sakkal Majalla" panose="02000000000000000000" pitchFamily="2" charset="-78"/>
                <a:cs typeface="Sakkal Majalla" panose="02000000000000000000" pitchFamily="2" charset="-78"/>
              </a:rPr>
              <a:t>و باللغتين وتخصيص </a:t>
            </a:r>
            <a:r>
              <a:rPr lang="ar-AE" sz="1600" b="1" dirty="0">
                <a:latin typeface="Sakkal Majalla" panose="02000000000000000000" pitchFamily="2" charset="-78"/>
                <a:cs typeface="Sakkal Majalla" panose="02000000000000000000" pitchFamily="2" charset="-78"/>
              </a:rPr>
              <a:t>رقم خاص وبريد الكتروني او تواصل ذكي </a:t>
            </a:r>
            <a:r>
              <a:rPr lang="ar-AE" sz="1600" b="1" dirty="0" smtClean="0">
                <a:latin typeface="Sakkal Majalla" panose="02000000000000000000" pitchFamily="2" charset="-78"/>
                <a:cs typeface="Sakkal Majalla" panose="02000000000000000000" pitchFamily="2" charset="-78"/>
              </a:rPr>
              <a:t>رجاء </a:t>
            </a:r>
          </a:p>
          <a:p>
            <a:pPr marL="285750" indent="-285750" algn="r" rtl="1">
              <a:lnSpc>
                <a:spcPct val="150000"/>
              </a:lnSpc>
              <a:buFont typeface="Wingdings" panose="05000000000000000000" pitchFamily="2" charset="2"/>
              <a:buChar char="v"/>
            </a:pPr>
            <a:r>
              <a:rPr lang="ar-AE" sz="1600" b="1" dirty="0" smtClean="0">
                <a:latin typeface="Sakkal Majalla" panose="02000000000000000000" pitchFamily="2" charset="-78"/>
                <a:cs typeface="Sakkal Majalla" panose="02000000000000000000" pitchFamily="2" charset="-78"/>
              </a:rPr>
              <a:t>تحديث </a:t>
            </a:r>
            <a:r>
              <a:rPr lang="ar-AE" sz="1600" b="1" dirty="0">
                <a:latin typeface="Sakkal Majalla" panose="02000000000000000000" pitchFamily="2" charset="-78"/>
                <a:cs typeface="Sakkal Majalla" panose="02000000000000000000" pitchFamily="2" charset="-78"/>
              </a:rPr>
              <a:t>موقع الخدمة الذاتية وتغيير نوعية الخطوط المستخدمة في النظام وتكبير الخطوط ، حيث أن الموقع منذ عام 2006م</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أقترح نظام المناوبات للدعم </a:t>
            </a:r>
            <a:r>
              <a:rPr lang="ar-AE" sz="1600" b="1" dirty="0" smtClean="0">
                <a:latin typeface="Sakkal Majalla" panose="02000000000000000000" pitchFamily="2" charset="-78"/>
                <a:cs typeface="Sakkal Majalla" panose="02000000000000000000" pitchFamily="2" charset="-78"/>
              </a:rPr>
              <a:t>الفني</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يجب دعم الشبكة </a:t>
            </a:r>
            <a:r>
              <a:rPr lang="ar-AE" sz="1600" b="1" dirty="0" smtClean="0">
                <a:latin typeface="Sakkal Majalla" panose="02000000000000000000" pitchFamily="2" charset="-78"/>
                <a:cs typeface="Sakkal Majalla" panose="02000000000000000000" pitchFamily="2" charset="-78"/>
              </a:rPr>
              <a:t>لأنها </a:t>
            </a:r>
            <a:r>
              <a:rPr lang="ar-AE" sz="1600" b="1" dirty="0">
                <a:latin typeface="Sakkal Majalla" panose="02000000000000000000" pitchFamily="2" charset="-78"/>
                <a:cs typeface="Sakkal Majalla" panose="02000000000000000000" pitchFamily="2" charset="-78"/>
              </a:rPr>
              <a:t>اغلب الأوقات لا تعمل بشكل جيد</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تكون أكثر سهولة</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عليهم التواصل بشكل أكثر مع المتعاملين والرد على استفساراتهم سواء بالهاتف أو عبر البريد الإلكتروني</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الصيانة والتحديث على البرنامج يستغرق اكثر من 24 </a:t>
            </a:r>
            <a:r>
              <a:rPr lang="ar-AE" sz="1600" b="1" dirty="0" smtClean="0">
                <a:latin typeface="Sakkal Majalla" panose="02000000000000000000" pitchFamily="2" charset="-78"/>
                <a:cs typeface="Sakkal Majalla" panose="02000000000000000000" pitchFamily="2" charset="-78"/>
              </a:rPr>
              <a:t>ساعة</a:t>
            </a:r>
          </a:p>
          <a:p>
            <a:pPr marL="285750" indent="-285750" algn="r" rtl="1">
              <a:lnSpc>
                <a:spcPct val="150000"/>
              </a:lnSpc>
              <a:buFont typeface="Wingdings" panose="05000000000000000000" pitchFamily="2" charset="2"/>
              <a:buChar char="v"/>
            </a:pPr>
            <a:r>
              <a:rPr lang="ar-AE" sz="1600" b="1" dirty="0" smtClean="0">
                <a:latin typeface="Sakkal Majalla" panose="02000000000000000000" pitchFamily="2" charset="-78"/>
                <a:cs typeface="Sakkal Majalla" panose="02000000000000000000" pitchFamily="2" charset="-78"/>
              </a:rPr>
              <a:t>يجب </a:t>
            </a:r>
            <a:r>
              <a:rPr lang="ar-AE" sz="1600" b="1" dirty="0">
                <a:latin typeface="Sakkal Majalla" panose="02000000000000000000" pitchFamily="2" charset="-78"/>
                <a:cs typeface="Sakkal Majalla" panose="02000000000000000000" pitchFamily="2" charset="-78"/>
              </a:rPr>
              <a:t>ان لا </a:t>
            </a:r>
            <a:r>
              <a:rPr lang="ar-AE" sz="1600" b="1" dirty="0" smtClean="0">
                <a:latin typeface="Sakkal Majalla" panose="02000000000000000000" pitchFamily="2" charset="-78"/>
                <a:cs typeface="Sakkal Majalla" panose="02000000000000000000" pitchFamily="2" charset="-78"/>
              </a:rPr>
              <a:t>يستغرق </a:t>
            </a:r>
            <a:r>
              <a:rPr lang="ar-AE" sz="1600" b="1" dirty="0">
                <a:latin typeface="Sakkal Majalla" panose="02000000000000000000" pitchFamily="2" charset="-78"/>
                <a:cs typeface="Sakkal Majalla" panose="02000000000000000000" pitchFamily="2" charset="-78"/>
              </a:rPr>
              <a:t>الرد وقت طويل</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يكون تنفيذ الطلبات </a:t>
            </a:r>
            <a:r>
              <a:rPr lang="ar-AE" sz="1600" b="1" dirty="0" smtClean="0">
                <a:latin typeface="Sakkal Majalla" panose="02000000000000000000" pitchFamily="2" charset="-78"/>
                <a:cs typeface="Sakkal Majalla" panose="02000000000000000000" pitchFamily="2" charset="-78"/>
              </a:rPr>
              <a:t>اسرع</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تخصيص اكثر من رقم للرد على اتصالات الدعم بحيث يكون لكل قطاع رقم للتواصل وتقديم الدعم</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أقترح تدريب موظف إداري واحد بكل مدرسة ليكون دعم فني مصغر بالمدرسة في حال رغبة أي موظف في التواصل مع الدعم ولسهولة العمل وتوفير الوقت والجهد على الموظفين والمعلمين </a:t>
            </a:r>
            <a:r>
              <a:rPr lang="ar-AE" sz="1600" b="1" dirty="0" smtClean="0">
                <a:latin typeface="Sakkal Majalla" panose="02000000000000000000" pitchFamily="2" charset="-78"/>
                <a:cs typeface="Sakkal Majalla" panose="02000000000000000000" pitchFamily="2" charset="-78"/>
              </a:rPr>
              <a:t>تخويلهم </a:t>
            </a:r>
            <a:r>
              <a:rPr lang="ar-AE" sz="1600" b="1" dirty="0">
                <a:latin typeface="Sakkal Majalla" panose="02000000000000000000" pitchFamily="2" charset="-78"/>
                <a:cs typeface="Sakkal Majalla" panose="02000000000000000000" pitchFamily="2" charset="-78"/>
              </a:rPr>
              <a:t>بالرد على الاستفسارات وحلها بشكل سريع</a:t>
            </a:r>
            <a:endParaRPr lang="en-US" sz="16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1675293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p:txBody>
          <a:bodyPr>
            <a:noAutofit/>
          </a:bodyPr>
          <a:lstStyle/>
          <a:p>
            <a:pPr algn="ctr"/>
            <a:r>
              <a:rPr lang="ar-AE" sz="2200" dirty="0" smtClean="0">
                <a:latin typeface="Sakkal Majalla" panose="02000000000000000000" pitchFamily="2" charset="-78"/>
                <a:cs typeface="Sakkal Majalla" panose="02000000000000000000" pitchFamily="2" charset="-78"/>
              </a:rPr>
              <a:t>الاقتراحات الواردة على عمليات </a:t>
            </a:r>
            <a:r>
              <a:rPr lang="ar-AE" sz="2200" dirty="0">
                <a:latin typeface="Sakkal Majalla" panose="02000000000000000000" pitchFamily="2" charset="-78"/>
                <a:cs typeface="Sakkal Majalla" panose="02000000000000000000" pitchFamily="2" charset="-78"/>
              </a:rPr>
              <a:t>الدعم الفني على نظام الخدمة </a:t>
            </a:r>
            <a:r>
              <a:rPr lang="ar-AE" sz="2200" dirty="0" smtClean="0">
                <a:latin typeface="Sakkal Majalla" panose="02000000000000000000" pitchFamily="2" charset="-78"/>
                <a:cs typeface="Sakkal Majalla" panose="02000000000000000000" pitchFamily="2" charset="-78"/>
              </a:rPr>
              <a:t>الذاتية</a:t>
            </a:r>
            <a:endParaRPr lang="en-US" sz="2200" dirty="0">
              <a:latin typeface="Sakkal Majalla" panose="02000000000000000000" pitchFamily="2" charset="-78"/>
              <a:cs typeface="Sakkal Majalla" panose="02000000000000000000" pitchFamily="2" charset="-78"/>
            </a:endParaRPr>
          </a:p>
        </p:txBody>
      </p:sp>
      <p:sp>
        <p:nvSpPr>
          <p:cNvPr id="4" name="Rectangle 3"/>
          <p:cNvSpPr/>
          <p:nvPr/>
        </p:nvSpPr>
        <p:spPr>
          <a:xfrm>
            <a:off x="533400" y="1295400"/>
            <a:ext cx="11277600" cy="4524315"/>
          </a:xfrm>
          <a:prstGeom prst="rect">
            <a:avLst/>
          </a:prstGeom>
        </p:spPr>
        <p:txBody>
          <a:bodyPr wrap="square">
            <a:spAutoFit/>
          </a:bodyPr>
          <a:lstStyle/>
          <a:p>
            <a:pPr marL="285750" indent="-285750" algn="r" rtl="1">
              <a:lnSpc>
                <a:spcPct val="150000"/>
              </a:lnSpc>
              <a:buFont typeface="Wingdings" panose="05000000000000000000" pitchFamily="2" charset="2"/>
              <a:buChar char="v"/>
            </a:pPr>
            <a:r>
              <a:rPr lang="ar-AE" sz="1600" b="1" dirty="0">
                <a:solidFill>
                  <a:srgbClr val="C00000"/>
                </a:solidFill>
                <a:latin typeface="Sakkal Majalla" panose="02000000000000000000" pitchFamily="2" charset="-78"/>
                <a:cs typeface="Sakkal Majalla" panose="02000000000000000000" pitchFamily="2" charset="-78"/>
              </a:rPr>
              <a:t>ارجو تعدد وسائل اتصال الدعم الفني مع اهتمامهم بكل شكوى والعمل على علاجها </a:t>
            </a:r>
            <a:r>
              <a:rPr lang="ar-AE" sz="1600" b="1" dirty="0" smtClean="0">
                <a:solidFill>
                  <a:srgbClr val="C00000"/>
                </a:solidFill>
                <a:latin typeface="Sakkal Majalla" panose="02000000000000000000" pitchFamily="2" charset="-78"/>
                <a:cs typeface="Sakkal Majalla" panose="02000000000000000000" pitchFamily="2" charset="-78"/>
              </a:rPr>
              <a:t>، حيث </a:t>
            </a:r>
            <a:r>
              <a:rPr lang="ar-AE" sz="1600" b="1" dirty="0">
                <a:solidFill>
                  <a:srgbClr val="C00000"/>
                </a:solidFill>
                <a:latin typeface="Sakkal Majalla" panose="02000000000000000000" pitchFamily="2" charset="-78"/>
                <a:cs typeface="Sakkal Majalla" panose="02000000000000000000" pitchFamily="2" charset="-78"/>
              </a:rPr>
              <a:t>تواصلت معهم بالبريد الرسمي اكثر من مرة ولا من مجيب وقد طلبت رسالة لمن يهمه الامر منذ شهور ويوميا اتقدم بطلب ولكن دون جدوى ولم يصلني اي رسالة الى الان مما سيؤثر على تجديد الاقامة والتي اوشكت على الانتهاء</a:t>
            </a:r>
          </a:p>
          <a:p>
            <a:pPr marL="285750" indent="-285750" algn="r" rtl="1">
              <a:lnSpc>
                <a:spcPct val="150000"/>
              </a:lnSpc>
              <a:buFont typeface="Wingdings" panose="05000000000000000000" pitchFamily="2" charset="2"/>
              <a:buChar char="v"/>
            </a:pPr>
            <a:r>
              <a:rPr lang="ar-AE" sz="1600" b="1" dirty="0" smtClean="0">
                <a:latin typeface="Sakkal Majalla" panose="02000000000000000000" pitchFamily="2" charset="-78"/>
                <a:cs typeface="Sakkal Majalla" panose="02000000000000000000" pitchFamily="2" charset="-78"/>
              </a:rPr>
              <a:t>أن </a:t>
            </a:r>
            <a:r>
              <a:rPr lang="ar-AE" sz="1600" b="1" dirty="0">
                <a:latin typeface="Sakkal Majalla" panose="02000000000000000000" pitchFamily="2" charset="-78"/>
                <a:cs typeface="Sakkal Majalla" panose="02000000000000000000" pitchFamily="2" charset="-78"/>
              </a:rPr>
              <a:t>تكون أكثر وضوحا مما سبق</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رقم الدعم الفني عام ولكن عن تجربتي بعض الامور كانت تتطلب جهات غير الدعم فالرجاء ان يكون هناك تخصيص </a:t>
            </a:r>
            <a:r>
              <a:rPr lang="ar-AE" sz="1600" b="1" dirty="0" smtClean="0">
                <a:latin typeface="Sakkal Majalla" panose="02000000000000000000" pitchFamily="2" charset="-78"/>
                <a:cs typeface="Sakkal Majalla" panose="02000000000000000000" pitchFamily="2" charset="-78"/>
              </a:rPr>
              <a:t>للأرقام </a:t>
            </a:r>
            <a:r>
              <a:rPr lang="ar-AE" sz="1600" b="1" dirty="0">
                <a:latin typeface="Sakkal Majalla" panose="02000000000000000000" pitchFamily="2" charset="-78"/>
                <a:cs typeface="Sakkal Majalla" panose="02000000000000000000" pitchFamily="2" charset="-78"/>
              </a:rPr>
              <a:t>طبقا لنوع الخدمة المطلوبة وليس جميع الاتصال يكون بالدعم</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ان تكون واضحة </a:t>
            </a:r>
            <a:r>
              <a:rPr lang="ar-AE" sz="1600" b="1" dirty="0" smtClean="0">
                <a:latin typeface="Sakkal Majalla" panose="02000000000000000000" pitchFamily="2" charset="-78"/>
                <a:cs typeface="Sakkal Majalla" panose="02000000000000000000" pitchFamily="2" charset="-78"/>
              </a:rPr>
              <a:t>وسريعة الاستجابة</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الخطوط دائما </a:t>
            </a:r>
            <a:r>
              <a:rPr lang="ar-AE" sz="1600" b="1" dirty="0" smtClean="0">
                <a:latin typeface="Sakkal Majalla" panose="02000000000000000000" pitchFamily="2" charset="-78"/>
                <a:cs typeface="Sakkal Majalla" panose="02000000000000000000" pitchFamily="2" charset="-78"/>
              </a:rPr>
              <a:t>مشغولة </a:t>
            </a:r>
            <a:r>
              <a:rPr lang="ar-AE" sz="1600" b="1" dirty="0">
                <a:latin typeface="Sakkal Majalla" panose="02000000000000000000" pitchFamily="2" charset="-78"/>
                <a:cs typeface="Sakkal Majalla" panose="02000000000000000000" pitchFamily="2" charset="-78"/>
              </a:rPr>
              <a:t>و لا يوجد رد على الرقم </a:t>
            </a:r>
            <a:r>
              <a:rPr lang="ar-AE" sz="1600" b="1" dirty="0" smtClean="0">
                <a:latin typeface="Sakkal Majalla" panose="02000000000000000000" pitchFamily="2" charset="-78"/>
                <a:cs typeface="Sakkal Majalla" panose="02000000000000000000" pitchFamily="2" charset="-78"/>
              </a:rPr>
              <a:t>المسجل</a:t>
            </a:r>
            <a:endParaRPr lang="ar-AE" sz="1600" b="1" dirty="0">
              <a:latin typeface="Sakkal Majalla" panose="02000000000000000000" pitchFamily="2" charset="-78"/>
              <a:cs typeface="Sakkal Majalla" panose="02000000000000000000" pitchFamily="2" charset="-78"/>
            </a:endParaRP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زيادة الخطوط لاستقبال الطلبات والاستفسارات</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ارجو زيادة تفعيلها </a:t>
            </a:r>
            <a:r>
              <a:rPr lang="ar-AE" sz="1600" b="1" dirty="0" smtClean="0">
                <a:latin typeface="Sakkal Majalla" panose="02000000000000000000" pitchFamily="2" charset="-78"/>
                <a:cs typeface="Sakkal Majalla" panose="02000000000000000000" pitchFamily="2" charset="-78"/>
              </a:rPr>
              <a:t>وسهولتها لا </a:t>
            </a:r>
            <a:r>
              <a:rPr lang="ar-AE" sz="1600" b="1" dirty="0">
                <a:latin typeface="Sakkal Majalla" panose="02000000000000000000" pitchFamily="2" charset="-78"/>
                <a:cs typeface="Sakkal Majalla" panose="02000000000000000000" pitchFamily="2" charset="-78"/>
              </a:rPr>
              <a:t>يوجد دعم فني محترفين يستجيبون لنا حتى من الموقع الحكومة الاتحادية نفسها</a:t>
            </a:r>
          </a:p>
          <a:p>
            <a:pPr marL="285750" indent="-285750" algn="r" rtl="1">
              <a:lnSpc>
                <a:spcPct val="150000"/>
              </a:lnSpc>
              <a:buFont typeface="Wingdings" panose="05000000000000000000" pitchFamily="2" charset="2"/>
              <a:buChar char="v"/>
            </a:pPr>
            <a:r>
              <a:rPr lang="ar-AE" sz="1600" b="1" dirty="0" smtClean="0">
                <a:latin typeface="Sakkal Majalla" panose="02000000000000000000" pitchFamily="2" charset="-78"/>
                <a:cs typeface="Sakkal Majalla" panose="02000000000000000000" pitchFamily="2" charset="-78"/>
              </a:rPr>
              <a:t>العمل </a:t>
            </a:r>
            <a:r>
              <a:rPr lang="ar-AE" sz="1600" b="1" dirty="0">
                <a:latin typeface="Sakkal Majalla" panose="02000000000000000000" pitchFamily="2" charset="-78"/>
                <a:cs typeface="Sakkal Majalla" panose="02000000000000000000" pitchFamily="2" charset="-78"/>
              </a:rPr>
              <a:t>على الرد على المكالمات بشكل اسرع</a:t>
            </a:r>
          </a:p>
          <a:p>
            <a:pPr marL="285750" indent="-285750" algn="r" rtl="1">
              <a:lnSpc>
                <a:spcPct val="150000"/>
              </a:lnSpc>
              <a:buFont typeface="Wingdings" panose="05000000000000000000" pitchFamily="2" charset="2"/>
              <a:buChar char="v"/>
            </a:pPr>
            <a:r>
              <a:rPr lang="ar-AE" sz="1600" b="1" dirty="0">
                <a:latin typeface="Sakkal Majalla" panose="02000000000000000000" pitchFamily="2" charset="-78"/>
                <a:cs typeface="Sakkal Majalla" panose="02000000000000000000" pitchFamily="2" charset="-78"/>
              </a:rPr>
              <a:t>معظم الاحيان لم يتم يرد </a:t>
            </a:r>
            <a:r>
              <a:rPr lang="ar-AE" sz="1600" b="1" dirty="0" smtClean="0">
                <a:latin typeface="Sakkal Majalla" panose="02000000000000000000" pitchFamily="2" charset="-78"/>
                <a:cs typeface="Sakkal Majalla" panose="02000000000000000000" pitchFamily="2" charset="-78"/>
              </a:rPr>
              <a:t>استفساراتنا </a:t>
            </a:r>
            <a:r>
              <a:rPr lang="ar-AE" sz="1600" b="1" dirty="0">
                <a:latin typeface="Sakkal Majalla" panose="02000000000000000000" pitchFamily="2" charset="-78"/>
                <a:cs typeface="Sakkal Majalla" panose="02000000000000000000" pitchFamily="2" charset="-78"/>
              </a:rPr>
              <a:t>ولم يتم رد على </a:t>
            </a:r>
            <a:r>
              <a:rPr lang="ar-AE" sz="1600" b="1" dirty="0" smtClean="0">
                <a:latin typeface="Sakkal Majalla" panose="02000000000000000000" pitchFamily="2" charset="-78"/>
                <a:cs typeface="Sakkal Majalla" panose="02000000000000000000" pitchFamily="2" charset="-78"/>
              </a:rPr>
              <a:t>مكالمات</a:t>
            </a:r>
          </a:p>
          <a:p>
            <a:pPr marL="285750" indent="-285750" algn="r" rtl="1">
              <a:lnSpc>
                <a:spcPct val="150000"/>
              </a:lnSpc>
              <a:buFont typeface="Wingdings" panose="05000000000000000000" pitchFamily="2" charset="2"/>
              <a:buChar char="v"/>
            </a:pPr>
            <a:r>
              <a:rPr lang="ar-AE" sz="1600" b="1" dirty="0" smtClean="0">
                <a:latin typeface="Sakkal Majalla" panose="02000000000000000000" pitchFamily="2" charset="-78"/>
                <a:cs typeface="Sakkal Majalla" panose="02000000000000000000" pitchFamily="2" charset="-78"/>
              </a:rPr>
              <a:t>استفسارات </a:t>
            </a:r>
            <a:r>
              <a:rPr lang="ar-AE" sz="1600" b="1" dirty="0">
                <a:latin typeface="Sakkal Majalla" panose="02000000000000000000" pitchFamily="2" charset="-78"/>
                <a:cs typeface="Sakkal Majalla" panose="02000000000000000000" pitchFamily="2" charset="-78"/>
              </a:rPr>
              <a:t>عن طريق الاتصال المباشر</a:t>
            </a:r>
          </a:p>
          <a:p>
            <a:pPr marL="285750" indent="-285750" algn="r" rtl="1">
              <a:lnSpc>
                <a:spcPct val="150000"/>
              </a:lnSpc>
              <a:buFont typeface="Wingdings" panose="05000000000000000000" pitchFamily="2" charset="2"/>
              <a:buChar char="v"/>
            </a:pPr>
            <a:r>
              <a:rPr lang="ar-AE" sz="1600" b="1" dirty="0" smtClean="0">
                <a:latin typeface="Sakkal Majalla" panose="02000000000000000000" pitchFamily="2" charset="-78"/>
                <a:cs typeface="Sakkal Majalla" panose="02000000000000000000" pitchFamily="2" charset="-78"/>
              </a:rPr>
              <a:t>سرعة الاستجابة </a:t>
            </a:r>
            <a:endParaRPr lang="ar-AE" sz="16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0188171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228600"/>
            <a:ext cx="6430315" cy="731783"/>
          </a:xfrm>
        </p:spPr>
        <p:txBody>
          <a:bodyPr>
            <a:noAutofit/>
          </a:bodyPr>
          <a:lstStyle/>
          <a:p>
            <a:pPr algn="ctr"/>
            <a:r>
              <a:rPr lang="ar-AE" sz="2400" dirty="0" smtClean="0">
                <a:latin typeface="Sakkal Majalla" panose="02000000000000000000" pitchFamily="2" charset="-78"/>
                <a:cs typeface="Sakkal Majalla" panose="02000000000000000000" pitchFamily="2" charset="-78"/>
              </a:rPr>
              <a:t>نقاط القوة و الضعف للرضا عن نظام الخدمة الذاتية </a:t>
            </a:r>
            <a:endParaRPr lang="en-US" sz="2400" dirty="0">
              <a:latin typeface="Sakkal Majalla" panose="02000000000000000000" pitchFamily="2" charset="-78"/>
              <a:cs typeface="Sakkal Majalla" panose="02000000000000000000" pitchFamily="2" charset="-78"/>
            </a:endParaRPr>
          </a:p>
        </p:txBody>
      </p:sp>
      <p:cxnSp>
        <p:nvCxnSpPr>
          <p:cNvPr id="3" name="Straight Connector 2"/>
          <p:cNvCxnSpPr/>
          <p:nvPr/>
        </p:nvCxnSpPr>
        <p:spPr>
          <a:xfrm>
            <a:off x="6172200" y="1676400"/>
            <a:ext cx="0" cy="4114800"/>
          </a:xfrm>
          <a:prstGeom prst="line">
            <a:avLst/>
          </a:prstGeom>
          <a:ln>
            <a:solidFill>
              <a:srgbClr val="AC8332"/>
            </a:solidFill>
          </a:ln>
        </p:spPr>
        <p:style>
          <a:lnRef idx="3">
            <a:schemeClr val="dk1"/>
          </a:lnRef>
          <a:fillRef idx="0">
            <a:schemeClr val="dk1"/>
          </a:fillRef>
          <a:effectRef idx="2">
            <a:schemeClr val="dk1"/>
          </a:effectRef>
          <a:fontRef idx="minor">
            <a:schemeClr val="tx1"/>
          </a:fontRef>
        </p:style>
      </p:cxnSp>
      <p:cxnSp>
        <p:nvCxnSpPr>
          <p:cNvPr id="4" name="Straight Connector 3"/>
          <p:cNvCxnSpPr/>
          <p:nvPr/>
        </p:nvCxnSpPr>
        <p:spPr>
          <a:xfrm>
            <a:off x="6248400" y="1676400"/>
            <a:ext cx="0" cy="4114800"/>
          </a:xfrm>
          <a:prstGeom prst="line">
            <a:avLst/>
          </a:prstGeom>
          <a:ln>
            <a:solidFill>
              <a:srgbClr val="AC8332"/>
            </a:solidFill>
          </a:ln>
        </p:spPr>
        <p:style>
          <a:lnRef idx="3">
            <a:schemeClr val="dk1"/>
          </a:lnRef>
          <a:fillRef idx="0">
            <a:schemeClr val="dk1"/>
          </a:fillRef>
          <a:effectRef idx="2">
            <a:schemeClr val="dk1"/>
          </a:effectRef>
          <a:fontRef idx="minor">
            <a:schemeClr val="tx1"/>
          </a:fontRef>
        </p:style>
      </p:cxnSp>
      <p:sp>
        <p:nvSpPr>
          <p:cNvPr id="5" name="TextBox 4"/>
          <p:cNvSpPr txBox="1"/>
          <p:nvPr/>
        </p:nvSpPr>
        <p:spPr>
          <a:xfrm>
            <a:off x="8458200" y="1732209"/>
            <a:ext cx="1295399" cy="400110"/>
          </a:xfrm>
          <a:prstGeom prst="rect">
            <a:avLst/>
          </a:prstGeom>
          <a:noFill/>
        </p:spPr>
        <p:txBody>
          <a:bodyPr wrap="square" rtlCol="0">
            <a:spAutoFit/>
          </a:bodyPr>
          <a:lstStyle/>
          <a:p>
            <a:r>
              <a:rPr lang="ar-AE" sz="2000" b="1" dirty="0" smtClean="0">
                <a:latin typeface="Sakkal Majalla" panose="02000000000000000000" pitchFamily="2" charset="-78"/>
                <a:cs typeface="Sakkal Majalla" panose="02000000000000000000" pitchFamily="2" charset="-78"/>
              </a:rPr>
              <a:t>نقاط القوة</a:t>
            </a:r>
            <a:endParaRPr lang="en-US" sz="2000" b="1" dirty="0">
              <a:latin typeface="Sakkal Majalla" panose="02000000000000000000" pitchFamily="2" charset="-78"/>
              <a:cs typeface="Sakkal Majalla" panose="02000000000000000000" pitchFamily="2" charset="-78"/>
            </a:endParaRPr>
          </a:p>
        </p:txBody>
      </p:sp>
      <p:sp>
        <p:nvSpPr>
          <p:cNvPr id="6" name="TextBox 5"/>
          <p:cNvSpPr txBox="1"/>
          <p:nvPr/>
        </p:nvSpPr>
        <p:spPr>
          <a:xfrm>
            <a:off x="2515675" y="1665668"/>
            <a:ext cx="1295399" cy="400110"/>
          </a:xfrm>
          <a:prstGeom prst="rect">
            <a:avLst/>
          </a:prstGeom>
          <a:noFill/>
        </p:spPr>
        <p:txBody>
          <a:bodyPr wrap="square" rtlCol="0">
            <a:spAutoFit/>
          </a:bodyPr>
          <a:lstStyle/>
          <a:p>
            <a:r>
              <a:rPr lang="ar-AE" sz="2000" b="1" dirty="0" smtClean="0">
                <a:latin typeface="Sakkal Majalla" panose="02000000000000000000" pitchFamily="2" charset="-78"/>
                <a:cs typeface="Sakkal Majalla" panose="02000000000000000000" pitchFamily="2" charset="-78"/>
              </a:rPr>
              <a:t>نقاط الضعف</a:t>
            </a:r>
            <a:endParaRPr lang="en-US" sz="2000" b="1" dirty="0">
              <a:latin typeface="Sakkal Majalla" panose="02000000000000000000" pitchFamily="2" charset="-78"/>
              <a:cs typeface="Sakkal Majalla" panose="02000000000000000000" pitchFamily="2" charset="-78"/>
            </a:endParaRPr>
          </a:p>
        </p:txBody>
      </p:sp>
      <p:sp>
        <p:nvSpPr>
          <p:cNvPr id="7" name="Shape 755"/>
          <p:cNvSpPr/>
          <p:nvPr/>
        </p:nvSpPr>
        <p:spPr>
          <a:xfrm>
            <a:off x="9479279" y="1771060"/>
            <a:ext cx="274320" cy="274320"/>
          </a:xfrm>
          <a:custGeom>
            <a:avLst/>
            <a:gdLst/>
            <a:ahLst/>
            <a:cxnLst/>
            <a:rect l="0" t="0" r="0" b="0"/>
            <a:pathLst>
              <a:path w="15842" h="15938" extrusionOk="0">
                <a:moveTo>
                  <a:pt x="4794" y="7470"/>
                </a:moveTo>
                <a:lnTo>
                  <a:pt x="4867" y="7495"/>
                </a:lnTo>
                <a:lnTo>
                  <a:pt x="4940" y="7543"/>
                </a:lnTo>
                <a:lnTo>
                  <a:pt x="4989" y="7616"/>
                </a:lnTo>
                <a:lnTo>
                  <a:pt x="5013" y="7714"/>
                </a:lnTo>
                <a:lnTo>
                  <a:pt x="5013" y="7787"/>
                </a:lnTo>
                <a:lnTo>
                  <a:pt x="4989" y="7908"/>
                </a:lnTo>
                <a:lnTo>
                  <a:pt x="4916" y="7981"/>
                </a:lnTo>
                <a:lnTo>
                  <a:pt x="4843" y="8054"/>
                </a:lnTo>
                <a:lnTo>
                  <a:pt x="4721" y="8079"/>
                </a:lnTo>
                <a:lnTo>
                  <a:pt x="4600" y="8054"/>
                </a:lnTo>
                <a:lnTo>
                  <a:pt x="4527" y="7981"/>
                </a:lnTo>
                <a:lnTo>
                  <a:pt x="4454" y="7908"/>
                </a:lnTo>
                <a:lnTo>
                  <a:pt x="4429" y="7787"/>
                </a:lnTo>
                <a:lnTo>
                  <a:pt x="4454" y="7665"/>
                </a:lnTo>
                <a:lnTo>
                  <a:pt x="4527" y="7543"/>
                </a:lnTo>
                <a:lnTo>
                  <a:pt x="4600" y="7495"/>
                </a:lnTo>
                <a:lnTo>
                  <a:pt x="4697" y="7470"/>
                </a:lnTo>
                <a:close/>
                <a:moveTo>
                  <a:pt x="11169" y="7470"/>
                </a:moveTo>
                <a:lnTo>
                  <a:pt x="11242" y="7495"/>
                </a:lnTo>
                <a:lnTo>
                  <a:pt x="11315" y="7543"/>
                </a:lnTo>
                <a:lnTo>
                  <a:pt x="11364" y="7616"/>
                </a:lnTo>
                <a:lnTo>
                  <a:pt x="11388" y="7714"/>
                </a:lnTo>
                <a:lnTo>
                  <a:pt x="11388" y="7787"/>
                </a:lnTo>
                <a:lnTo>
                  <a:pt x="11364" y="7908"/>
                </a:lnTo>
                <a:lnTo>
                  <a:pt x="11291" y="7981"/>
                </a:lnTo>
                <a:lnTo>
                  <a:pt x="11218" y="8054"/>
                </a:lnTo>
                <a:lnTo>
                  <a:pt x="11096" y="8079"/>
                </a:lnTo>
                <a:lnTo>
                  <a:pt x="10975" y="8054"/>
                </a:lnTo>
                <a:lnTo>
                  <a:pt x="10902" y="7981"/>
                </a:lnTo>
                <a:lnTo>
                  <a:pt x="10829" y="7908"/>
                </a:lnTo>
                <a:lnTo>
                  <a:pt x="10804" y="7787"/>
                </a:lnTo>
                <a:lnTo>
                  <a:pt x="10829" y="7665"/>
                </a:lnTo>
                <a:lnTo>
                  <a:pt x="10902" y="7543"/>
                </a:lnTo>
                <a:lnTo>
                  <a:pt x="10975" y="7495"/>
                </a:lnTo>
                <a:lnTo>
                  <a:pt x="11072" y="7470"/>
                </a:lnTo>
                <a:close/>
                <a:moveTo>
                  <a:pt x="4770" y="7081"/>
                </a:moveTo>
                <a:lnTo>
                  <a:pt x="4600" y="7105"/>
                </a:lnTo>
                <a:lnTo>
                  <a:pt x="4429" y="7178"/>
                </a:lnTo>
                <a:lnTo>
                  <a:pt x="4308" y="7300"/>
                </a:lnTo>
                <a:lnTo>
                  <a:pt x="4186" y="7446"/>
                </a:lnTo>
                <a:lnTo>
                  <a:pt x="4113" y="7568"/>
                </a:lnTo>
                <a:lnTo>
                  <a:pt x="4064" y="7714"/>
                </a:lnTo>
                <a:lnTo>
                  <a:pt x="4016" y="7835"/>
                </a:lnTo>
                <a:lnTo>
                  <a:pt x="4016" y="7981"/>
                </a:lnTo>
                <a:lnTo>
                  <a:pt x="3967" y="8225"/>
                </a:lnTo>
                <a:lnTo>
                  <a:pt x="3967" y="8395"/>
                </a:lnTo>
                <a:lnTo>
                  <a:pt x="4016" y="8565"/>
                </a:lnTo>
                <a:lnTo>
                  <a:pt x="4064" y="8711"/>
                </a:lnTo>
                <a:lnTo>
                  <a:pt x="4162" y="8833"/>
                </a:lnTo>
                <a:lnTo>
                  <a:pt x="4259" y="8955"/>
                </a:lnTo>
                <a:lnTo>
                  <a:pt x="4381" y="9028"/>
                </a:lnTo>
                <a:lnTo>
                  <a:pt x="4527" y="9101"/>
                </a:lnTo>
                <a:lnTo>
                  <a:pt x="4697" y="9149"/>
                </a:lnTo>
                <a:lnTo>
                  <a:pt x="4892" y="9174"/>
                </a:lnTo>
                <a:lnTo>
                  <a:pt x="5062" y="9149"/>
                </a:lnTo>
                <a:lnTo>
                  <a:pt x="5232" y="9101"/>
                </a:lnTo>
                <a:lnTo>
                  <a:pt x="5378" y="9028"/>
                </a:lnTo>
                <a:lnTo>
                  <a:pt x="5500" y="8930"/>
                </a:lnTo>
                <a:lnTo>
                  <a:pt x="5622" y="8809"/>
                </a:lnTo>
                <a:lnTo>
                  <a:pt x="5719" y="8663"/>
                </a:lnTo>
                <a:lnTo>
                  <a:pt x="5792" y="8517"/>
                </a:lnTo>
                <a:lnTo>
                  <a:pt x="5841" y="8346"/>
                </a:lnTo>
                <a:lnTo>
                  <a:pt x="5865" y="8176"/>
                </a:lnTo>
                <a:lnTo>
                  <a:pt x="5841" y="8006"/>
                </a:lnTo>
                <a:lnTo>
                  <a:pt x="5816" y="7835"/>
                </a:lnTo>
                <a:lnTo>
                  <a:pt x="5768" y="7689"/>
                </a:lnTo>
                <a:lnTo>
                  <a:pt x="5695" y="7519"/>
                </a:lnTo>
                <a:lnTo>
                  <a:pt x="5573" y="7397"/>
                </a:lnTo>
                <a:lnTo>
                  <a:pt x="5427" y="7251"/>
                </a:lnTo>
                <a:lnTo>
                  <a:pt x="5281" y="7154"/>
                </a:lnTo>
                <a:lnTo>
                  <a:pt x="5111" y="7105"/>
                </a:lnTo>
                <a:lnTo>
                  <a:pt x="4940" y="7081"/>
                </a:lnTo>
                <a:close/>
                <a:moveTo>
                  <a:pt x="11145" y="7081"/>
                </a:moveTo>
                <a:lnTo>
                  <a:pt x="10975" y="7105"/>
                </a:lnTo>
                <a:lnTo>
                  <a:pt x="10804" y="7178"/>
                </a:lnTo>
                <a:lnTo>
                  <a:pt x="10683" y="7300"/>
                </a:lnTo>
                <a:lnTo>
                  <a:pt x="10561" y="7446"/>
                </a:lnTo>
                <a:lnTo>
                  <a:pt x="10488" y="7568"/>
                </a:lnTo>
                <a:lnTo>
                  <a:pt x="10439" y="7714"/>
                </a:lnTo>
                <a:lnTo>
                  <a:pt x="10391" y="7835"/>
                </a:lnTo>
                <a:lnTo>
                  <a:pt x="10391" y="7981"/>
                </a:lnTo>
                <a:lnTo>
                  <a:pt x="10342" y="8225"/>
                </a:lnTo>
                <a:lnTo>
                  <a:pt x="10342" y="8395"/>
                </a:lnTo>
                <a:lnTo>
                  <a:pt x="10391" y="8565"/>
                </a:lnTo>
                <a:lnTo>
                  <a:pt x="10439" y="8711"/>
                </a:lnTo>
                <a:lnTo>
                  <a:pt x="10537" y="8833"/>
                </a:lnTo>
                <a:lnTo>
                  <a:pt x="10634" y="8955"/>
                </a:lnTo>
                <a:lnTo>
                  <a:pt x="10756" y="9028"/>
                </a:lnTo>
                <a:lnTo>
                  <a:pt x="10902" y="9101"/>
                </a:lnTo>
                <a:lnTo>
                  <a:pt x="11072" y="9149"/>
                </a:lnTo>
                <a:lnTo>
                  <a:pt x="11267" y="9174"/>
                </a:lnTo>
                <a:lnTo>
                  <a:pt x="11437" y="9149"/>
                </a:lnTo>
                <a:lnTo>
                  <a:pt x="11607" y="9101"/>
                </a:lnTo>
                <a:lnTo>
                  <a:pt x="11753" y="9028"/>
                </a:lnTo>
                <a:lnTo>
                  <a:pt x="11875" y="8930"/>
                </a:lnTo>
                <a:lnTo>
                  <a:pt x="11997" y="8809"/>
                </a:lnTo>
                <a:lnTo>
                  <a:pt x="12094" y="8663"/>
                </a:lnTo>
                <a:lnTo>
                  <a:pt x="12167" y="8517"/>
                </a:lnTo>
                <a:lnTo>
                  <a:pt x="12216" y="8346"/>
                </a:lnTo>
                <a:lnTo>
                  <a:pt x="12240" y="8176"/>
                </a:lnTo>
                <a:lnTo>
                  <a:pt x="12216" y="8006"/>
                </a:lnTo>
                <a:lnTo>
                  <a:pt x="12191" y="7835"/>
                </a:lnTo>
                <a:lnTo>
                  <a:pt x="12143" y="7689"/>
                </a:lnTo>
                <a:lnTo>
                  <a:pt x="12070" y="7519"/>
                </a:lnTo>
                <a:lnTo>
                  <a:pt x="11948" y="7397"/>
                </a:lnTo>
                <a:lnTo>
                  <a:pt x="11802" y="7251"/>
                </a:lnTo>
                <a:lnTo>
                  <a:pt x="11656" y="7154"/>
                </a:lnTo>
                <a:lnTo>
                  <a:pt x="11486" y="7105"/>
                </a:lnTo>
                <a:lnTo>
                  <a:pt x="11315" y="7081"/>
                </a:lnTo>
                <a:close/>
                <a:moveTo>
                  <a:pt x="11972" y="10925"/>
                </a:moveTo>
                <a:lnTo>
                  <a:pt x="11875" y="10974"/>
                </a:lnTo>
                <a:lnTo>
                  <a:pt x="11778" y="11047"/>
                </a:lnTo>
                <a:lnTo>
                  <a:pt x="11607" y="11290"/>
                </a:lnTo>
                <a:lnTo>
                  <a:pt x="11413" y="11485"/>
                </a:lnTo>
                <a:lnTo>
                  <a:pt x="11194" y="11680"/>
                </a:lnTo>
                <a:lnTo>
                  <a:pt x="10950" y="11850"/>
                </a:lnTo>
                <a:lnTo>
                  <a:pt x="10707" y="11996"/>
                </a:lnTo>
                <a:lnTo>
                  <a:pt x="10439" y="12118"/>
                </a:lnTo>
                <a:lnTo>
                  <a:pt x="10172" y="12215"/>
                </a:lnTo>
                <a:lnTo>
                  <a:pt x="9880" y="12312"/>
                </a:lnTo>
                <a:lnTo>
                  <a:pt x="9588" y="12385"/>
                </a:lnTo>
                <a:lnTo>
                  <a:pt x="9296" y="12434"/>
                </a:lnTo>
                <a:lnTo>
                  <a:pt x="8712" y="12507"/>
                </a:lnTo>
                <a:lnTo>
                  <a:pt x="8128" y="12531"/>
                </a:lnTo>
                <a:lnTo>
                  <a:pt x="7568" y="12507"/>
                </a:lnTo>
                <a:lnTo>
                  <a:pt x="7325" y="12483"/>
                </a:lnTo>
                <a:lnTo>
                  <a:pt x="7106" y="12434"/>
                </a:lnTo>
                <a:lnTo>
                  <a:pt x="6668" y="12312"/>
                </a:lnTo>
                <a:lnTo>
                  <a:pt x="6230" y="12166"/>
                </a:lnTo>
                <a:lnTo>
                  <a:pt x="5816" y="11996"/>
                </a:lnTo>
                <a:lnTo>
                  <a:pt x="5427" y="11826"/>
                </a:lnTo>
                <a:lnTo>
                  <a:pt x="5013" y="11631"/>
                </a:lnTo>
                <a:lnTo>
                  <a:pt x="4794" y="11509"/>
                </a:lnTo>
                <a:lnTo>
                  <a:pt x="4600" y="11388"/>
                </a:lnTo>
                <a:lnTo>
                  <a:pt x="4454" y="11242"/>
                </a:lnTo>
                <a:lnTo>
                  <a:pt x="4308" y="11096"/>
                </a:lnTo>
                <a:lnTo>
                  <a:pt x="4259" y="11047"/>
                </a:lnTo>
                <a:lnTo>
                  <a:pt x="4210" y="11023"/>
                </a:lnTo>
                <a:lnTo>
                  <a:pt x="4089" y="11023"/>
                </a:lnTo>
                <a:lnTo>
                  <a:pt x="4040" y="11071"/>
                </a:lnTo>
                <a:lnTo>
                  <a:pt x="3991" y="11096"/>
                </a:lnTo>
                <a:lnTo>
                  <a:pt x="3991" y="11169"/>
                </a:lnTo>
                <a:lnTo>
                  <a:pt x="3991" y="11242"/>
                </a:lnTo>
                <a:lnTo>
                  <a:pt x="4016" y="11339"/>
                </a:lnTo>
                <a:lnTo>
                  <a:pt x="4064" y="11436"/>
                </a:lnTo>
                <a:lnTo>
                  <a:pt x="4210" y="11631"/>
                </a:lnTo>
                <a:lnTo>
                  <a:pt x="4381" y="11801"/>
                </a:lnTo>
                <a:lnTo>
                  <a:pt x="4575" y="11947"/>
                </a:lnTo>
                <a:lnTo>
                  <a:pt x="4794" y="12069"/>
                </a:lnTo>
                <a:lnTo>
                  <a:pt x="5038" y="12191"/>
                </a:lnTo>
                <a:lnTo>
                  <a:pt x="5451" y="12385"/>
                </a:lnTo>
                <a:lnTo>
                  <a:pt x="5938" y="12604"/>
                </a:lnTo>
                <a:lnTo>
                  <a:pt x="6424" y="12799"/>
                </a:lnTo>
                <a:lnTo>
                  <a:pt x="6935" y="12945"/>
                </a:lnTo>
                <a:lnTo>
                  <a:pt x="7446" y="13042"/>
                </a:lnTo>
                <a:lnTo>
                  <a:pt x="7763" y="13067"/>
                </a:lnTo>
                <a:lnTo>
                  <a:pt x="8079" y="13091"/>
                </a:lnTo>
                <a:lnTo>
                  <a:pt x="8420" y="13091"/>
                </a:lnTo>
                <a:lnTo>
                  <a:pt x="8760" y="13067"/>
                </a:lnTo>
                <a:lnTo>
                  <a:pt x="9101" y="13042"/>
                </a:lnTo>
                <a:lnTo>
                  <a:pt x="9442" y="12969"/>
                </a:lnTo>
                <a:lnTo>
                  <a:pt x="9758" y="12896"/>
                </a:lnTo>
                <a:lnTo>
                  <a:pt x="10099" y="12799"/>
                </a:lnTo>
                <a:lnTo>
                  <a:pt x="10415" y="12702"/>
                </a:lnTo>
                <a:lnTo>
                  <a:pt x="10731" y="12556"/>
                </a:lnTo>
                <a:lnTo>
                  <a:pt x="11023" y="12410"/>
                </a:lnTo>
                <a:lnTo>
                  <a:pt x="11315" y="12239"/>
                </a:lnTo>
                <a:lnTo>
                  <a:pt x="11583" y="12045"/>
                </a:lnTo>
                <a:lnTo>
                  <a:pt x="11826" y="11826"/>
                </a:lnTo>
                <a:lnTo>
                  <a:pt x="12045" y="11582"/>
                </a:lnTo>
                <a:lnTo>
                  <a:pt x="12264" y="11339"/>
                </a:lnTo>
                <a:lnTo>
                  <a:pt x="12313" y="11217"/>
                </a:lnTo>
                <a:lnTo>
                  <a:pt x="12289" y="11120"/>
                </a:lnTo>
                <a:lnTo>
                  <a:pt x="12240" y="11047"/>
                </a:lnTo>
                <a:lnTo>
                  <a:pt x="12167" y="10974"/>
                </a:lnTo>
                <a:lnTo>
                  <a:pt x="12070" y="10950"/>
                </a:lnTo>
                <a:lnTo>
                  <a:pt x="11972" y="10925"/>
                </a:lnTo>
                <a:close/>
                <a:moveTo>
                  <a:pt x="8493" y="682"/>
                </a:moveTo>
                <a:lnTo>
                  <a:pt x="8663" y="706"/>
                </a:lnTo>
                <a:lnTo>
                  <a:pt x="9101" y="755"/>
                </a:lnTo>
                <a:lnTo>
                  <a:pt x="9539" y="803"/>
                </a:lnTo>
                <a:lnTo>
                  <a:pt x="10001" y="901"/>
                </a:lnTo>
                <a:lnTo>
                  <a:pt x="10439" y="1022"/>
                </a:lnTo>
                <a:lnTo>
                  <a:pt x="10780" y="1120"/>
                </a:lnTo>
                <a:lnTo>
                  <a:pt x="11121" y="1241"/>
                </a:lnTo>
                <a:lnTo>
                  <a:pt x="11437" y="1411"/>
                </a:lnTo>
                <a:lnTo>
                  <a:pt x="11753" y="1557"/>
                </a:lnTo>
                <a:lnTo>
                  <a:pt x="11753" y="1582"/>
                </a:lnTo>
                <a:lnTo>
                  <a:pt x="11729" y="1655"/>
                </a:lnTo>
                <a:lnTo>
                  <a:pt x="11729" y="1752"/>
                </a:lnTo>
                <a:lnTo>
                  <a:pt x="11753" y="1801"/>
                </a:lnTo>
                <a:lnTo>
                  <a:pt x="11826" y="1825"/>
                </a:lnTo>
                <a:lnTo>
                  <a:pt x="11899" y="1825"/>
                </a:lnTo>
                <a:lnTo>
                  <a:pt x="11948" y="1776"/>
                </a:lnTo>
                <a:lnTo>
                  <a:pt x="11972" y="1752"/>
                </a:lnTo>
                <a:lnTo>
                  <a:pt x="11997" y="1752"/>
                </a:lnTo>
                <a:lnTo>
                  <a:pt x="11997" y="1728"/>
                </a:lnTo>
                <a:lnTo>
                  <a:pt x="12021" y="1728"/>
                </a:lnTo>
                <a:lnTo>
                  <a:pt x="12143" y="1801"/>
                </a:lnTo>
                <a:lnTo>
                  <a:pt x="12094" y="1874"/>
                </a:lnTo>
                <a:lnTo>
                  <a:pt x="12094" y="1947"/>
                </a:lnTo>
                <a:lnTo>
                  <a:pt x="12094" y="1995"/>
                </a:lnTo>
                <a:lnTo>
                  <a:pt x="12143" y="2020"/>
                </a:lnTo>
                <a:lnTo>
                  <a:pt x="12167" y="2044"/>
                </a:lnTo>
                <a:lnTo>
                  <a:pt x="12216" y="2020"/>
                </a:lnTo>
                <a:lnTo>
                  <a:pt x="12240" y="1995"/>
                </a:lnTo>
                <a:lnTo>
                  <a:pt x="12313" y="1922"/>
                </a:lnTo>
                <a:lnTo>
                  <a:pt x="12337" y="1922"/>
                </a:lnTo>
                <a:lnTo>
                  <a:pt x="12532" y="2068"/>
                </a:lnTo>
                <a:lnTo>
                  <a:pt x="12483" y="2190"/>
                </a:lnTo>
                <a:lnTo>
                  <a:pt x="12483" y="2239"/>
                </a:lnTo>
                <a:lnTo>
                  <a:pt x="12508" y="2336"/>
                </a:lnTo>
                <a:lnTo>
                  <a:pt x="12532" y="2385"/>
                </a:lnTo>
                <a:lnTo>
                  <a:pt x="12556" y="2409"/>
                </a:lnTo>
                <a:lnTo>
                  <a:pt x="12581" y="2409"/>
                </a:lnTo>
                <a:lnTo>
                  <a:pt x="12629" y="2385"/>
                </a:lnTo>
                <a:lnTo>
                  <a:pt x="12678" y="2360"/>
                </a:lnTo>
                <a:lnTo>
                  <a:pt x="12751" y="2287"/>
                </a:lnTo>
                <a:lnTo>
                  <a:pt x="12775" y="2239"/>
                </a:lnTo>
                <a:lnTo>
                  <a:pt x="12970" y="2409"/>
                </a:lnTo>
                <a:lnTo>
                  <a:pt x="12873" y="2531"/>
                </a:lnTo>
                <a:lnTo>
                  <a:pt x="12848" y="2604"/>
                </a:lnTo>
                <a:lnTo>
                  <a:pt x="12824" y="2677"/>
                </a:lnTo>
                <a:lnTo>
                  <a:pt x="12824" y="2725"/>
                </a:lnTo>
                <a:lnTo>
                  <a:pt x="12873" y="2750"/>
                </a:lnTo>
                <a:lnTo>
                  <a:pt x="12921" y="2774"/>
                </a:lnTo>
                <a:lnTo>
                  <a:pt x="12946" y="2774"/>
                </a:lnTo>
                <a:lnTo>
                  <a:pt x="13067" y="2701"/>
                </a:lnTo>
                <a:lnTo>
                  <a:pt x="13189" y="2604"/>
                </a:lnTo>
                <a:lnTo>
                  <a:pt x="13311" y="2725"/>
                </a:lnTo>
                <a:lnTo>
                  <a:pt x="13384" y="2823"/>
                </a:lnTo>
                <a:lnTo>
                  <a:pt x="13262" y="3017"/>
                </a:lnTo>
                <a:lnTo>
                  <a:pt x="13213" y="3066"/>
                </a:lnTo>
                <a:lnTo>
                  <a:pt x="13189" y="3163"/>
                </a:lnTo>
                <a:lnTo>
                  <a:pt x="13165" y="3236"/>
                </a:lnTo>
                <a:lnTo>
                  <a:pt x="13189" y="3285"/>
                </a:lnTo>
                <a:lnTo>
                  <a:pt x="13238" y="3309"/>
                </a:lnTo>
                <a:lnTo>
                  <a:pt x="13335" y="3285"/>
                </a:lnTo>
                <a:lnTo>
                  <a:pt x="13408" y="3236"/>
                </a:lnTo>
                <a:lnTo>
                  <a:pt x="13554" y="3115"/>
                </a:lnTo>
                <a:lnTo>
                  <a:pt x="13578" y="3042"/>
                </a:lnTo>
                <a:lnTo>
                  <a:pt x="13773" y="3309"/>
                </a:lnTo>
                <a:lnTo>
                  <a:pt x="13676" y="3407"/>
                </a:lnTo>
                <a:lnTo>
                  <a:pt x="13554" y="3504"/>
                </a:lnTo>
                <a:lnTo>
                  <a:pt x="13505" y="3577"/>
                </a:lnTo>
                <a:lnTo>
                  <a:pt x="13481" y="3650"/>
                </a:lnTo>
                <a:lnTo>
                  <a:pt x="13481" y="3699"/>
                </a:lnTo>
                <a:lnTo>
                  <a:pt x="13505" y="3723"/>
                </a:lnTo>
                <a:lnTo>
                  <a:pt x="13603" y="3747"/>
                </a:lnTo>
                <a:lnTo>
                  <a:pt x="13700" y="3723"/>
                </a:lnTo>
                <a:lnTo>
                  <a:pt x="13773" y="3674"/>
                </a:lnTo>
                <a:lnTo>
                  <a:pt x="13870" y="3626"/>
                </a:lnTo>
                <a:lnTo>
                  <a:pt x="13968" y="3577"/>
                </a:lnTo>
                <a:lnTo>
                  <a:pt x="14162" y="3918"/>
                </a:lnTo>
                <a:lnTo>
                  <a:pt x="14065" y="3991"/>
                </a:lnTo>
                <a:lnTo>
                  <a:pt x="13870" y="4161"/>
                </a:lnTo>
                <a:lnTo>
                  <a:pt x="13773" y="4234"/>
                </a:lnTo>
                <a:lnTo>
                  <a:pt x="13700" y="4331"/>
                </a:lnTo>
                <a:lnTo>
                  <a:pt x="13700" y="4356"/>
                </a:lnTo>
                <a:lnTo>
                  <a:pt x="13724" y="4380"/>
                </a:lnTo>
                <a:lnTo>
                  <a:pt x="13846" y="4380"/>
                </a:lnTo>
                <a:lnTo>
                  <a:pt x="13943" y="4356"/>
                </a:lnTo>
                <a:lnTo>
                  <a:pt x="14065" y="4307"/>
                </a:lnTo>
                <a:lnTo>
                  <a:pt x="14162" y="4234"/>
                </a:lnTo>
                <a:lnTo>
                  <a:pt x="14284" y="4161"/>
                </a:lnTo>
                <a:lnTo>
                  <a:pt x="14503" y="4696"/>
                </a:lnTo>
                <a:lnTo>
                  <a:pt x="14332" y="4769"/>
                </a:lnTo>
                <a:lnTo>
                  <a:pt x="14211" y="4842"/>
                </a:lnTo>
                <a:lnTo>
                  <a:pt x="14065" y="4940"/>
                </a:lnTo>
                <a:lnTo>
                  <a:pt x="13968" y="5061"/>
                </a:lnTo>
                <a:lnTo>
                  <a:pt x="13919" y="5134"/>
                </a:lnTo>
                <a:lnTo>
                  <a:pt x="13895" y="5207"/>
                </a:lnTo>
                <a:lnTo>
                  <a:pt x="13895" y="5256"/>
                </a:lnTo>
                <a:lnTo>
                  <a:pt x="13919" y="5280"/>
                </a:lnTo>
                <a:lnTo>
                  <a:pt x="13968" y="5305"/>
                </a:lnTo>
                <a:lnTo>
                  <a:pt x="14016" y="5305"/>
                </a:lnTo>
                <a:lnTo>
                  <a:pt x="14114" y="5256"/>
                </a:lnTo>
                <a:lnTo>
                  <a:pt x="14235" y="5183"/>
                </a:lnTo>
                <a:lnTo>
                  <a:pt x="14551" y="5037"/>
                </a:lnTo>
                <a:lnTo>
                  <a:pt x="14600" y="5013"/>
                </a:lnTo>
                <a:lnTo>
                  <a:pt x="14770" y="5524"/>
                </a:lnTo>
                <a:lnTo>
                  <a:pt x="14430" y="5670"/>
                </a:lnTo>
                <a:lnTo>
                  <a:pt x="14162" y="5791"/>
                </a:lnTo>
                <a:lnTo>
                  <a:pt x="13919" y="5937"/>
                </a:lnTo>
                <a:lnTo>
                  <a:pt x="13919" y="5986"/>
                </a:lnTo>
                <a:lnTo>
                  <a:pt x="13943" y="6010"/>
                </a:lnTo>
                <a:lnTo>
                  <a:pt x="14089" y="6035"/>
                </a:lnTo>
                <a:lnTo>
                  <a:pt x="14235" y="6059"/>
                </a:lnTo>
                <a:lnTo>
                  <a:pt x="14381" y="6035"/>
                </a:lnTo>
                <a:lnTo>
                  <a:pt x="14527" y="6010"/>
                </a:lnTo>
                <a:lnTo>
                  <a:pt x="14843" y="5889"/>
                </a:lnTo>
                <a:lnTo>
                  <a:pt x="14965" y="6424"/>
                </a:lnTo>
                <a:lnTo>
                  <a:pt x="14795" y="6497"/>
                </a:lnTo>
                <a:lnTo>
                  <a:pt x="14405" y="6619"/>
                </a:lnTo>
                <a:lnTo>
                  <a:pt x="14041" y="6740"/>
                </a:lnTo>
                <a:lnTo>
                  <a:pt x="13992" y="6789"/>
                </a:lnTo>
                <a:lnTo>
                  <a:pt x="13992" y="6813"/>
                </a:lnTo>
                <a:lnTo>
                  <a:pt x="13992" y="6862"/>
                </a:lnTo>
                <a:lnTo>
                  <a:pt x="14041" y="6886"/>
                </a:lnTo>
                <a:lnTo>
                  <a:pt x="14235" y="6886"/>
                </a:lnTo>
                <a:lnTo>
                  <a:pt x="14430" y="6862"/>
                </a:lnTo>
                <a:lnTo>
                  <a:pt x="14795" y="6813"/>
                </a:lnTo>
                <a:lnTo>
                  <a:pt x="15038" y="6740"/>
                </a:lnTo>
                <a:lnTo>
                  <a:pt x="15111" y="7178"/>
                </a:lnTo>
                <a:lnTo>
                  <a:pt x="14843" y="7227"/>
                </a:lnTo>
                <a:lnTo>
                  <a:pt x="14430" y="7349"/>
                </a:lnTo>
                <a:lnTo>
                  <a:pt x="14235" y="7422"/>
                </a:lnTo>
                <a:lnTo>
                  <a:pt x="14065" y="7543"/>
                </a:lnTo>
                <a:lnTo>
                  <a:pt x="14041" y="7592"/>
                </a:lnTo>
                <a:lnTo>
                  <a:pt x="14041" y="7665"/>
                </a:lnTo>
                <a:lnTo>
                  <a:pt x="14089" y="7714"/>
                </a:lnTo>
                <a:lnTo>
                  <a:pt x="14138" y="7738"/>
                </a:lnTo>
                <a:lnTo>
                  <a:pt x="14357" y="7714"/>
                </a:lnTo>
                <a:lnTo>
                  <a:pt x="14551" y="7665"/>
                </a:lnTo>
                <a:lnTo>
                  <a:pt x="14941" y="7568"/>
                </a:lnTo>
                <a:lnTo>
                  <a:pt x="15135" y="7519"/>
                </a:lnTo>
                <a:lnTo>
                  <a:pt x="15184" y="7981"/>
                </a:lnTo>
                <a:lnTo>
                  <a:pt x="14868" y="8030"/>
                </a:lnTo>
                <a:lnTo>
                  <a:pt x="14624" y="8054"/>
                </a:lnTo>
                <a:lnTo>
                  <a:pt x="14381" y="8079"/>
                </a:lnTo>
                <a:lnTo>
                  <a:pt x="14235" y="8103"/>
                </a:lnTo>
                <a:lnTo>
                  <a:pt x="14138" y="8152"/>
                </a:lnTo>
                <a:lnTo>
                  <a:pt x="14016" y="8200"/>
                </a:lnTo>
                <a:lnTo>
                  <a:pt x="13943" y="8298"/>
                </a:lnTo>
                <a:lnTo>
                  <a:pt x="13919" y="8322"/>
                </a:lnTo>
                <a:lnTo>
                  <a:pt x="13919" y="8346"/>
                </a:lnTo>
                <a:lnTo>
                  <a:pt x="13943" y="8395"/>
                </a:lnTo>
                <a:lnTo>
                  <a:pt x="13968" y="8395"/>
                </a:lnTo>
                <a:lnTo>
                  <a:pt x="14089" y="8419"/>
                </a:lnTo>
                <a:lnTo>
                  <a:pt x="14211" y="8444"/>
                </a:lnTo>
                <a:lnTo>
                  <a:pt x="14478" y="8444"/>
                </a:lnTo>
                <a:lnTo>
                  <a:pt x="14989" y="8395"/>
                </a:lnTo>
                <a:lnTo>
                  <a:pt x="15208" y="8395"/>
                </a:lnTo>
                <a:lnTo>
                  <a:pt x="15208" y="8857"/>
                </a:lnTo>
                <a:lnTo>
                  <a:pt x="14722" y="8882"/>
                </a:lnTo>
                <a:lnTo>
                  <a:pt x="14503" y="8882"/>
                </a:lnTo>
                <a:lnTo>
                  <a:pt x="14284" y="8906"/>
                </a:lnTo>
                <a:lnTo>
                  <a:pt x="14065" y="8955"/>
                </a:lnTo>
                <a:lnTo>
                  <a:pt x="13968" y="8979"/>
                </a:lnTo>
                <a:lnTo>
                  <a:pt x="13870" y="9028"/>
                </a:lnTo>
                <a:lnTo>
                  <a:pt x="13870" y="9052"/>
                </a:lnTo>
                <a:lnTo>
                  <a:pt x="13870" y="9076"/>
                </a:lnTo>
                <a:lnTo>
                  <a:pt x="13968" y="9125"/>
                </a:lnTo>
                <a:lnTo>
                  <a:pt x="14065" y="9174"/>
                </a:lnTo>
                <a:lnTo>
                  <a:pt x="14284" y="9222"/>
                </a:lnTo>
                <a:lnTo>
                  <a:pt x="14722" y="9222"/>
                </a:lnTo>
                <a:lnTo>
                  <a:pt x="14941" y="9247"/>
                </a:lnTo>
                <a:lnTo>
                  <a:pt x="15184" y="9247"/>
                </a:lnTo>
                <a:lnTo>
                  <a:pt x="15160" y="9465"/>
                </a:lnTo>
                <a:lnTo>
                  <a:pt x="14965" y="9514"/>
                </a:lnTo>
                <a:lnTo>
                  <a:pt x="14722" y="9563"/>
                </a:lnTo>
                <a:lnTo>
                  <a:pt x="14503" y="9660"/>
                </a:lnTo>
                <a:lnTo>
                  <a:pt x="14260" y="9757"/>
                </a:lnTo>
                <a:lnTo>
                  <a:pt x="14041" y="9879"/>
                </a:lnTo>
                <a:lnTo>
                  <a:pt x="14016" y="9903"/>
                </a:lnTo>
                <a:lnTo>
                  <a:pt x="14016" y="9952"/>
                </a:lnTo>
                <a:lnTo>
                  <a:pt x="14041" y="9976"/>
                </a:lnTo>
                <a:lnTo>
                  <a:pt x="14089" y="9976"/>
                </a:lnTo>
                <a:lnTo>
                  <a:pt x="14308" y="10001"/>
                </a:lnTo>
                <a:lnTo>
                  <a:pt x="14527" y="9976"/>
                </a:lnTo>
                <a:lnTo>
                  <a:pt x="14965" y="9903"/>
                </a:lnTo>
                <a:lnTo>
                  <a:pt x="15087" y="9879"/>
                </a:lnTo>
                <a:lnTo>
                  <a:pt x="14989" y="10390"/>
                </a:lnTo>
                <a:lnTo>
                  <a:pt x="14527" y="10463"/>
                </a:lnTo>
                <a:lnTo>
                  <a:pt x="14357" y="10487"/>
                </a:lnTo>
                <a:lnTo>
                  <a:pt x="14162" y="10512"/>
                </a:lnTo>
                <a:lnTo>
                  <a:pt x="13992" y="10560"/>
                </a:lnTo>
                <a:lnTo>
                  <a:pt x="13919" y="10609"/>
                </a:lnTo>
                <a:lnTo>
                  <a:pt x="13870" y="10682"/>
                </a:lnTo>
                <a:lnTo>
                  <a:pt x="13846" y="10731"/>
                </a:lnTo>
                <a:lnTo>
                  <a:pt x="13846" y="10804"/>
                </a:lnTo>
                <a:lnTo>
                  <a:pt x="13870" y="10852"/>
                </a:lnTo>
                <a:lnTo>
                  <a:pt x="13919" y="10901"/>
                </a:lnTo>
                <a:lnTo>
                  <a:pt x="13992" y="10925"/>
                </a:lnTo>
                <a:lnTo>
                  <a:pt x="14065" y="10950"/>
                </a:lnTo>
                <a:lnTo>
                  <a:pt x="14235" y="10950"/>
                </a:lnTo>
                <a:lnTo>
                  <a:pt x="14600" y="10901"/>
                </a:lnTo>
                <a:lnTo>
                  <a:pt x="14819" y="10877"/>
                </a:lnTo>
                <a:lnTo>
                  <a:pt x="14819" y="10877"/>
                </a:lnTo>
                <a:lnTo>
                  <a:pt x="14624" y="11339"/>
                </a:lnTo>
                <a:lnTo>
                  <a:pt x="14478" y="11339"/>
                </a:lnTo>
                <a:lnTo>
                  <a:pt x="14308" y="11315"/>
                </a:lnTo>
                <a:lnTo>
                  <a:pt x="14114" y="11339"/>
                </a:lnTo>
                <a:lnTo>
                  <a:pt x="13919" y="11363"/>
                </a:lnTo>
                <a:lnTo>
                  <a:pt x="13749" y="11436"/>
                </a:lnTo>
                <a:lnTo>
                  <a:pt x="13724" y="11461"/>
                </a:lnTo>
                <a:lnTo>
                  <a:pt x="13749" y="11485"/>
                </a:lnTo>
                <a:lnTo>
                  <a:pt x="13919" y="11558"/>
                </a:lnTo>
                <a:lnTo>
                  <a:pt x="14089" y="11607"/>
                </a:lnTo>
                <a:lnTo>
                  <a:pt x="14430" y="11655"/>
                </a:lnTo>
                <a:lnTo>
                  <a:pt x="14454" y="11655"/>
                </a:lnTo>
                <a:lnTo>
                  <a:pt x="14211" y="12069"/>
                </a:lnTo>
                <a:lnTo>
                  <a:pt x="13968" y="12069"/>
                </a:lnTo>
                <a:lnTo>
                  <a:pt x="13724" y="12093"/>
                </a:lnTo>
                <a:lnTo>
                  <a:pt x="13603" y="12069"/>
                </a:lnTo>
                <a:lnTo>
                  <a:pt x="13481" y="12045"/>
                </a:lnTo>
                <a:lnTo>
                  <a:pt x="13335" y="12020"/>
                </a:lnTo>
                <a:lnTo>
                  <a:pt x="13213" y="12020"/>
                </a:lnTo>
                <a:lnTo>
                  <a:pt x="13189" y="12045"/>
                </a:lnTo>
                <a:lnTo>
                  <a:pt x="13189" y="12069"/>
                </a:lnTo>
                <a:lnTo>
                  <a:pt x="13189" y="12166"/>
                </a:lnTo>
                <a:lnTo>
                  <a:pt x="13238" y="12239"/>
                </a:lnTo>
                <a:lnTo>
                  <a:pt x="13311" y="12312"/>
                </a:lnTo>
                <a:lnTo>
                  <a:pt x="13408" y="12361"/>
                </a:lnTo>
                <a:lnTo>
                  <a:pt x="13530" y="12385"/>
                </a:lnTo>
                <a:lnTo>
                  <a:pt x="13651" y="12410"/>
                </a:lnTo>
                <a:lnTo>
                  <a:pt x="13943" y="12434"/>
                </a:lnTo>
                <a:lnTo>
                  <a:pt x="13603" y="12823"/>
                </a:lnTo>
                <a:lnTo>
                  <a:pt x="13067" y="12726"/>
                </a:lnTo>
                <a:lnTo>
                  <a:pt x="12848" y="12677"/>
                </a:lnTo>
                <a:lnTo>
                  <a:pt x="12727" y="12677"/>
                </a:lnTo>
                <a:lnTo>
                  <a:pt x="12629" y="12702"/>
                </a:lnTo>
                <a:lnTo>
                  <a:pt x="12605" y="12726"/>
                </a:lnTo>
                <a:lnTo>
                  <a:pt x="12605" y="12775"/>
                </a:lnTo>
                <a:lnTo>
                  <a:pt x="12629" y="12848"/>
                </a:lnTo>
                <a:lnTo>
                  <a:pt x="12678" y="12921"/>
                </a:lnTo>
                <a:lnTo>
                  <a:pt x="12751" y="12969"/>
                </a:lnTo>
                <a:lnTo>
                  <a:pt x="12824" y="13018"/>
                </a:lnTo>
                <a:lnTo>
                  <a:pt x="13043" y="13115"/>
                </a:lnTo>
                <a:lnTo>
                  <a:pt x="13262" y="13164"/>
                </a:lnTo>
                <a:lnTo>
                  <a:pt x="13116" y="13286"/>
                </a:lnTo>
                <a:lnTo>
                  <a:pt x="13067" y="13286"/>
                </a:lnTo>
                <a:lnTo>
                  <a:pt x="12605" y="13261"/>
                </a:lnTo>
                <a:lnTo>
                  <a:pt x="12362" y="13213"/>
                </a:lnTo>
                <a:lnTo>
                  <a:pt x="12240" y="13188"/>
                </a:lnTo>
                <a:lnTo>
                  <a:pt x="12094" y="13188"/>
                </a:lnTo>
                <a:lnTo>
                  <a:pt x="12021" y="13213"/>
                </a:lnTo>
                <a:lnTo>
                  <a:pt x="11997" y="13261"/>
                </a:lnTo>
                <a:lnTo>
                  <a:pt x="11972" y="13334"/>
                </a:lnTo>
                <a:lnTo>
                  <a:pt x="12021" y="13383"/>
                </a:lnTo>
                <a:lnTo>
                  <a:pt x="12143" y="13505"/>
                </a:lnTo>
                <a:lnTo>
                  <a:pt x="12289" y="13578"/>
                </a:lnTo>
                <a:lnTo>
                  <a:pt x="12483" y="13626"/>
                </a:lnTo>
                <a:lnTo>
                  <a:pt x="12654" y="13651"/>
                </a:lnTo>
                <a:lnTo>
                  <a:pt x="12240" y="13943"/>
                </a:lnTo>
                <a:lnTo>
                  <a:pt x="12143" y="13918"/>
                </a:lnTo>
                <a:lnTo>
                  <a:pt x="11680" y="13821"/>
                </a:lnTo>
                <a:lnTo>
                  <a:pt x="11461" y="13772"/>
                </a:lnTo>
                <a:lnTo>
                  <a:pt x="11267" y="13724"/>
                </a:lnTo>
                <a:lnTo>
                  <a:pt x="11218" y="13748"/>
                </a:lnTo>
                <a:lnTo>
                  <a:pt x="11218" y="13821"/>
                </a:lnTo>
                <a:lnTo>
                  <a:pt x="11242" y="13894"/>
                </a:lnTo>
                <a:lnTo>
                  <a:pt x="11315" y="13967"/>
                </a:lnTo>
                <a:lnTo>
                  <a:pt x="11437" y="14064"/>
                </a:lnTo>
                <a:lnTo>
                  <a:pt x="11607" y="14137"/>
                </a:lnTo>
                <a:lnTo>
                  <a:pt x="11802" y="14210"/>
                </a:lnTo>
                <a:lnTo>
                  <a:pt x="11437" y="14381"/>
                </a:lnTo>
                <a:lnTo>
                  <a:pt x="11388" y="14332"/>
                </a:lnTo>
                <a:lnTo>
                  <a:pt x="11315" y="14308"/>
                </a:lnTo>
                <a:lnTo>
                  <a:pt x="11194" y="14259"/>
                </a:lnTo>
                <a:lnTo>
                  <a:pt x="10902" y="14235"/>
                </a:lnTo>
                <a:lnTo>
                  <a:pt x="10634" y="14210"/>
                </a:lnTo>
                <a:lnTo>
                  <a:pt x="10512" y="14210"/>
                </a:lnTo>
                <a:lnTo>
                  <a:pt x="10391" y="14235"/>
                </a:lnTo>
                <a:lnTo>
                  <a:pt x="10366" y="14235"/>
                </a:lnTo>
                <a:lnTo>
                  <a:pt x="10366" y="14283"/>
                </a:lnTo>
                <a:lnTo>
                  <a:pt x="10366" y="14332"/>
                </a:lnTo>
                <a:lnTo>
                  <a:pt x="10391" y="14381"/>
                </a:lnTo>
                <a:lnTo>
                  <a:pt x="10488" y="14478"/>
                </a:lnTo>
                <a:lnTo>
                  <a:pt x="10610" y="14551"/>
                </a:lnTo>
                <a:lnTo>
                  <a:pt x="10731" y="14575"/>
                </a:lnTo>
                <a:lnTo>
                  <a:pt x="10877" y="14624"/>
                </a:lnTo>
                <a:lnTo>
                  <a:pt x="10512" y="14746"/>
                </a:lnTo>
                <a:lnTo>
                  <a:pt x="10318" y="14673"/>
                </a:lnTo>
                <a:lnTo>
                  <a:pt x="10123" y="14624"/>
                </a:lnTo>
                <a:lnTo>
                  <a:pt x="9904" y="14600"/>
                </a:lnTo>
                <a:lnTo>
                  <a:pt x="9807" y="14600"/>
                </a:lnTo>
                <a:lnTo>
                  <a:pt x="9709" y="14648"/>
                </a:lnTo>
                <a:lnTo>
                  <a:pt x="9661" y="14673"/>
                </a:lnTo>
                <a:lnTo>
                  <a:pt x="9685" y="14721"/>
                </a:lnTo>
                <a:lnTo>
                  <a:pt x="9734" y="14794"/>
                </a:lnTo>
                <a:lnTo>
                  <a:pt x="9807" y="14843"/>
                </a:lnTo>
                <a:lnTo>
                  <a:pt x="9928" y="14916"/>
                </a:lnTo>
                <a:lnTo>
                  <a:pt x="9612" y="14989"/>
                </a:lnTo>
                <a:lnTo>
                  <a:pt x="9588" y="14940"/>
                </a:lnTo>
                <a:lnTo>
                  <a:pt x="9539" y="14916"/>
                </a:lnTo>
                <a:lnTo>
                  <a:pt x="9417" y="14867"/>
                </a:lnTo>
                <a:lnTo>
                  <a:pt x="9223" y="14843"/>
                </a:lnTo>
                <a:lnTo>
                  <a:pt x="9150" y="14843"/>
                </a:lnTo>
                <a:lnTo>
                  <a:pt x="9052" y="14867"/>
                </a:lnTo>
                <a:lnTo>
                  <a:pt x="9004" y="14916"/>
                </a:lnTo>
                <a:lnTo>
                  <a:pt x="8979" y="14965"/>
                </a:lnTo>
                <a:lnTo>
                  <a:pt x="8979" y="15013"/>
                </a:lnTo>
                <a:lnTo>
                  <a:pt x="9004" y="15062"/>
                </a:lnTo>
                <a:lnTo>
                  <a:pt x="9004" y="15086"/>
                </a:lnTo>
                <a:lnTo>
                  <a:pt x="8663" y="15135"/>
                </a:lnTo>
                <a:lnTo>
                  <a:pt x="8298" y="15159"/>
                </a:lnTo>
                <a:lnTo>
                  <a:pt x="7227" y="15159"/>
                </a:lnTo>
                <a:lnTo>
                  <a:pt x="6862" y="15111"/>
                </a:lnTo>
                <a:lnTo>
                  <a:pt x="6497" y="15062"/>
                </a:lnTo>
                <a:lnTo>
                  <a:pt x="6157" y="14989"/>
                </a:lnTo>
                <a:lnTo>
                  <a:pt x="5816" y="14916"/>
                </a:lnTo>
                <a:lnTo>
                  <a:pt x="5451" y="14819"/>
                </a:lnTo>
                <a:lnTo>
                  <a:pt x="5135" y="14697"/>
                </a:lnTo>
                <a:lnTo>
                  <a:pt x="4794" y="14575"/>
                </a:lnTo>
                <a:lnTo>
                  <a:pt x="4478" y="14405"/>
                </a:lnTo>
                <a:lnTo>
                  <a:pt x="4162" y="14259"/>
                </a:lnTo>
                <a:lnTo>
                  <a:pt x="3845" y="14064"/>
                </a:lnTo>
                <a:lnTo>
                  <a:pt x="3553" y="13870"/>
                </a:lnTo>
                <a:lnTo>
                  <a:pt x="3286" y="13675"/>
                </a:lnTo>
                <a:lnTo>
                  <a:pt x="3018" y="13456"/>
                </a:lnTo>
                <a:lnTo>
                  <a:pt x="2775" y="13237"/>
                </a:lnTo>
                <a:lnTo>
                  <a:pt x="2531" y="12994"/>
                </a:lnTo>
                <a:lnTo>
                  <a:pt x="2312" y="12775"/>
                </a:lnTo>
                <a:lnTo>
                  <a:pt x="2118" y="12507"/>
                </a:lnTo>
                <a:lnTo>
                  <a:pt x="1899" y="12239"/>
                </a:lnTo>
                <a:lnTo>
                  <a:pt x="1728" y="11972"/>
                </a:lnTo>
                <a:lnTo>
                  <a:pt x="1558" y="11704"/>
                </a:lnTo>
                <a:lnTo>
                  <a:pt x="1412" y="11412"/>
                </a:lnTo>
                <a:lnTo>
                  <a:pt x="1266" y="11120"/>
                </a:lnTo>
                <a:lnTo>
                  <a:pt x="1144" y="10828"/>
                </a:lnTo>
                <a:lnTo>
                  <a:pt x="1047" y="10512"/>
                </a:lnTo>
                <a:lnTo>
                  <a:pt x="950" y="10195"/>
                </a:lnTo>
                <a:lnTo>
                  <a:pt x="877" y="9879"/>
                </a:lnTo>
                <a:lnTo>
                  <a:pt x="828" y="9538"/>
                </a:lnTo>
                <a:lnTo>
                  <a:pt x="779" y="9003"/>
                </a:lnTo>
                <a:lnTo>
                  <a:pt x="755" y="8468"/>
                </a:lnTo>
                <a:lnTo>
                  <a:pt x="755" y="7933"/>
                </a:lnTo>
                <a:lnTo>
                  <a:pt x="779" y="7397"/>
                </a:lnTo>
                <a:lnTo>
                  <a:pt x="852" y="6862"/>
                </a:lnTo>
                <a:lnTo>
                  <a:pt x="950" y="6351"/>
                </a:lnTo>
                <a:lnTo>
                  <a:pt x="1096" y="5840"/>
                </a:lnTo>
                <a:lnTo>
                  <a:pt x="1266" y="5353"/>
                </a:lnTo>
                <a:lnTo>
                  <a:pt x="1388" y="5061"/>
                </a:lnTo>
                <a:lnTo>
                  <a:pt x="1558" y="4745"/>
                </a:lnTo>
                <a:lnTo>
                  <a:pt x="1753" y="4404"/>
                </a:lnTo>
                <a:lnTo>
                  <a:pt x="1996" y="4064"/>
                </a:lnTo>
                <a:lnTo>
                  <a:pt x="2264" y="3699"/>
                </a:lnTo>
                <a:lnTo>
                  <a:pt x="2556" y="3334"/>
                </a:lnTo>
                <a:lnTo>
                  <a:pt x="2896" y="2944"/>
                </a:lnTo>
                <a:lnTo>
                  <a:pt x="3261" y="2604"/>
                </a:lnTo>
                <a:lnTo>
                  <a:pt x="3651" y="2263"/>
                </a:lnTo>
                <a:lnTo>
                  <a:pt x="4089" y="1922"/>
                </a:lnTo>
                <a:lnTo>
                  <a:pt x="4527" y="1630"/>
                </a:lnTo>
                <a:lnTo>
                  <a:pt x="5013" y="1363"/>
                </a:lnTo>
                <a:lnTo>
                  <a:pt x="5524" y="1144"/>
                </a:lnTo>
                <a:lnTo>
                  <a:pt x="6035" y="974"/>
                </a:lnTo>
                <a:lnTo>
                  <a:pt x="6327" y="925"/>
                </a:lnTo>
                <a:lnTo>
                  <a:pt x="6595" y="876"/>
                </a:lnTo>
                <a:lnTo>
                  <a:pt x="6887" y="828"/>
                </a:lnTo>
                <a:lnTo>
                  <a:pt x="7179" y="803"/>
                </a:lnTo>
                <a:lnTo>
                  <a:pt x="7544" y="779"/>
                </a:lnTo>
                <a:lnTo>
                  <a:pt x="7933" y="730"/>
                </a:lnTo>
                <a:lnTo>
                  <a:pt x="8322" y="682"/>
                </a:lnTo>
                <a:close/>
                <a:moveTo>
                  <a:pt x="8152" y="0"/>
                </a:moveTo>
                <a:lnTo>
                  <a:pt x="7763" y="25"/>
                </a:lnTo>
                <a:lnTo>
                  <a:pt x="7373" y="73"/>
                </a:lnTo>
                <a:lnTo>
                  <a:pt x="7081" y="49"/>
                </a:lnTo>
                <a:lnTo>
                  <a:pt x="6789" y="49"/>
                </a:lnTo>
                <a:lnTo>
                  <a:pt x="6473" y="73"/>
                </a:lnTo>
                <a:lnTo>
                  <a:pt x="6157" y="146"/>
                </a:lnTo>
                <a:lnTo>
                  <a:pt x="5841" y="219"/>
                </a:lnTo>
                <a:lnTo>
                  <a:pt x="5549" y="317"/>
                </a:lnTo>
                <a:lnTo>
                  <a:pt x="5232" y="438"/>
                </a:lnTo>
                <a:lnTo>
                  <a:pt x="4916" y="560"/>
                </a:lnTo>
                <a:lnTo>
                  <a:pt x="4332" y="876"/>
                </a:lnTo>
                <a:lnTo>
                  <a:pt x="3748" y="1217"/>
                </a:lnTo>
                <a:lnTo>
                  <a:pt x="3237" y="1606"/>
                </a:lnTo>
                <a:lnTo>
                  <a:pt x="2775" y="1995"/>
                </a:lnTo>
                <a:lnTo>
                  <a:pt x="2507" y="2239"/>
                </a:lnTo>
                <a:lnTo>
                  <a:pt x="2264" y="2482"/>
                </a:lnTo>
                <a:lnTo>
                  <a:pt x="2045" y="2725"/>
                </a:lnTo>
                <a:lnTo>
                  <a:pt x="1826" y="2993"/>
                </a:lnTo>
                <a:lnTo>
                  <a:pt x="1631" y="3261"/>
                </a:lnTo>
                <a:lnTo>
                  <a:pt x="1461" y="3528"/>
                </a:lnTo>
                <a:lnTo>
                  <a:pt x="1120" y="4088"/>
                </a:lnTo>
                <a:lnTo>
                  <a:pt x="852" y="4696"/>
                </a:lnTo>
                <a:lnTo>
                  <a:pt x="609" y="5305"/>
                </a:lnTo>
                <a:lnTo>
                  <a:pt x="414" y="5962"/>
                </a:lnTo>
                <a:lnTo>
                  <a:pt x="220" y="6643"/>
                </a:lnTo>
                <a:lnTo>
                  <a:pt x="122" y="7008"/>
                </a:lnTo>
                <a:lnTo>
                  <a:pt x="74" y="7373"/>
                </a:lnTo>
                <a:lnTo>
                  <a:pt x="25" y="7738"/>
                </a:lnTo>
                <a:lnTo>
                  <a:pt x="1" y="8103"/>
                </a:lnTo>
                <a:lnTo>
                  <a:pt x="1" y="8468"/>
                </a:lnTo>
                <a:lnTo>
                  <a:pt x="25" y="8809"/>
                </a:lnTo>
                <a:lnTo>
                  <a:pt x="49" y="9174"/>
                </a:lnTo>
                <a:lnTo>
                  <a:pt x="98" y="9514"/>
                </a:lnTo>
                <a:lnTo>
                  <a:pt x="195" y="9879"/>
                </a:lnTo>
                <a:lnTo>
                  <a:pt x="268" y="10220"/>
                </a:lnTo>
                <a:lnTo>
                  <a:pt x="390" y="10560"/>
                </a:lnTo>
                <a:lnTo>
                  <a:pt x="512" y="10901"/>
                </a:lnTo>
                <a:lnTo>
                  <a:pt x="658" y="11242"/>
                </a:lnTo>
                <a:lnTo>
                  <a:pt x="804" y="11582"/>
                </a:lnTo>
                <a:lnTo>
                  <a:pt x="1169" y="12264"/>
                </a:lnTo>
                <a:lnTo>
                  <a:pt x="1388" y="12629"/>
                </a:lnTo>
                <a:lnTo>
                  <a:pt x="1631" y="12994"/>
                </a:lnTo>
                <a:lnTo>
                  <a:pt x="1899" y="13334"/>
                </a:lnTo>
                <a:lnTo>
                  <a:pt x="2166" y="13651"/>
                </a:lnTo>
                <a:lnTo>
                  <a:pt x="2434" y="13943"/>
                </a:lnTo>
                <a:lnTo>
                  <a:pt x="2750" y="14235"/>
                </a:lnTo>
                <a:lnTo>
                  <a:pt x="3042" y="14502"/>
                </a:lnTo>
                <a:lnTo>
                  <a:pt x="3383" y="14746"/>
                </a:lnTo>
                <a:lnTo>
                  <a:pt x="3699" y="14965"/>
                </a:lnTo>
                <a:lnTo>
                  <a:pt x="4064" y="15159"/>
                </a:lnTo>
                <a:lnTo>
                  <a:pt x="4429" y="15354"/>
                </a:lnTo>
                <a:lnTo>
                  <a:pt x="4794" y="15500"/>
                </a:lnTo>
                <a:lnTo>
                  <a:pt x="5184" y="15622"/>
                </a:lnTo>
                <a:lnTo>
                  <a:pt x="5597" y="15743"/>
                </a:lnTo>
                <a:lnTo>
                  <a:pt x="6011" y="15816"/>
                </a:lnTo>
                <a:lnTo>
                  <a:pt x="6424" y="15889"/>
                </a:lnTo>
                <a:lnTo>
                  <a:pt x="6862" y="15914"/>
                </a:lnTo>
                <a:lnTo>
                  <a:pt x="7300" y="15938"/>
                </a:lnTo>
                <a:lnTo>
                  <a:pt x="7738" y="15938"/>
                </a:lnTo>
                <a:lnTo>
                  <a:pt x="8152" y="15914"/>
                </a:lnTo>
                <a:lnTo>
                  <a:pt x="8590" y="15889"/>
                </a:lnTo>
                <a:lnTo>
                  <a:pt x="9004" y="15841"/>
                </a:lnTo>
                <a:lnTo>
                  <a:pt x="9442" y="15768"/>
                </a:lnTo>
                <a:lnTo>
                  <a:pt x="9855" y="15670"/>
                </a:lnTo>
                <a:lnTo>
                  <a:pt x="10245" y="15573"/>
                </a:lnTo>
                <a:lnTo>
                  <a:pt x="10658" y="15451"/>
                </a:lnTo>
                <a:lnTo>
                  <a:pt x="11048" y="15305"/>
                </a:lnTo>
                <a:lnTo>
                  <a:pt x="11461" y="15135"/>
                </a:lnTo>
                <a:lnTo>
                  <a:pt x="11826" y="14940"/>
                </a:lnTo>
                <a:lnTo>
                  <a:pt x="12216" y="14721"/>
                </a:lnTo>
                <a:lnTo>
                  <a:pt x="12581" y="14478"/>
                </a:lnTo>
                <a:lnTo>
                  <a:pt x="12921" y="14235"/>
                </a:lnTo>
                <a:lnTo>
                  <a:pt x="13286" y="13943"/>
                </a:lnTo>
                <a:lnTo>
                  <a:pt x="13603" y="13651"/>
                </a:lnTo>
                <a:lnTo>
                  <a:pt x="13895" y="13334"/>
                </a:lnTo>
                <a:lnTo>
                  <a:pt x="14187" y="13018"/>
                </a:lnTo>
                <a:lnTo>
                  <a:pt x="14454" y="12702"/>
                </a:lnTo>
                <a:lnTo>
                  <a:pt x="14697" y="12361"/>
                </a:lnTo>
                <a:lnTo>
                  <a:pt x="14916" y="11996"/>
                </a:lnTo>
                <a:lnTo>
                  <a:pt x="15111" y="11631"/>
                </a:lnTo>
                <a:lnTo>
                  <a:pt x="15135" y="11631"/>
                </a:lnTo>
                <a:lnTo>
                  <a:pt x="15160" y="11582"/>
                </a:lnTo>
                <a:lnTo>
                  <a:pt x="15160" y="11534"/>
                </a:lnTo>
                <a:lnTo>
                  <a:pt x="15330" y="11096"/>
                </a:lnTo>
                <a:lnTo>
                  <a:pt x="15500" y="10658"/>
                </a:lnTo>
                <a:lnTo>
                  <a:pt x="15622" y="10195"/>
                </a:lnTo>
                <a:lnTo>
                  <a:pt x="15719" y="9733"/>
                </a:lnTo>
                <a:lnTo>
                  <a:pt x="15744" y="9709"/>
                </a:lnTo>
                <a:lnTo>
                  <a:pt x="15768" y="9684"/>
                </a:lnTo>
                <a:lnTo>
                  <a:pt x="15792" y="9636"/>
                </a:lnTo>
                <a:lnTo>
                  <a:pt x="15768" y="9611"/>
                </a:lnTo>
                <a:lnTo>
                  <a:pt x="15744" y="9563"/>
                </a:lnTo>
                <a:lnTo>
                  <a:pt x="15792" y="9174"/>
                </a:lnTo>
                <a:lnTo>
                  <a:pt x="15841" y="8760"/>
                </a:lnTo>
                <a:lnTo>
                  <a:pt x="15841" y="8371"/>
                </a:lnTo>
                <a:lnTo>
                  <a:pt x="15817" y="7957"/>
                </a:lnTo>
                <a:lnTo>
                  <a:pt x="15744" y="7105"/>
                </a:lnTo>
                <a:lnTo>
                  <a:pt x="15671" y="6667"/>
                </a:lnTo>
                <a:lnTo>
                  <a:pt x="15598" y="6254"/>
                </a:lnTo>
                <a:lnTo>
                  <a:pt x="15525" y="5840"/>
                </a:lnTo>
                <a:lnTo>
                  <a:pt x="15403" y="5426"/>
                </a:lnTo>
                <a:lnTo>
                  <a:pt x="15281" y="5013"/>
                </a:lnTo>
                <a:lnTo>
                  <a:pt x="15160" y="4623"/>
                </a:lnTo>
                <a:lnTo>
                  <a:pt x="14989" y="4234"/>
                </a:lnTo>
                <a:lnTo>
                  <a:pt x="14819" y="3845"/>
                </a:lnTo>
                <a:lnTo>
                  <a:pt x="14624" y="3480"/>
                </a:lnTo>
                <a:lnTo>
                  <a:pt x="14405" y="3115"/>
                </a:lnTo>
                <a:lnTo>
                  <a:pt x="14162" y="2774"/>
                </a:lnTo>
                <a:lnTo>
                  <a:pt x="13895" y="2458"/>
                </a:lnTo>
                <a:lnTo>
                  <a:pt x="13603" y="2141"/>
                </a:lnTo>
                <a:lnTo>
                  <a:pt x="13286" y="1849"/>
                </a:lnTo>
                <a:lnTo>
                  <a:pt x="12970" y="1582"/>
                </a:lnTo>
                <a:lnTo>
                  <a:pt x="12654" y="1363"/>
                </a:lnTo>
                <a:lnTo>
                  <a:pt x="12313" y="1144"/>
                </a:lnTo>
                <a:lnTo>
                  <a:pt x="11948" y="949"/>
                </a:lnTo>
                <a:lnTo>
                  <a:pt x="11607" y="779"/>
                </a:lnTo>
                <a:lnTo>
                  <a:pt x="11218" y="609"/>
                </a:lnTo>
                <a:lnTo>
                  <a:pt x="10853" y="487"/>
                </a:lnTo>
                <a:lnTo>
                  <a:pt x="10464" y="365"/>
                </a:lnTo>
                <a:lnTo>
                  <a:pt x="10099" y="268"/>
                </a:lnTo>
                <a:lnTo>
                  <a:pt x="9709" y="171"/>
                </a:lnTo>
                <a:lnTo>
                  <a:pt x="9320" y="98"/>
                </a:lnTo>
                <a:lnTo>
                  <a:pt x="8931" y="49"/>
                </a:lnTo>
                <a:lnTo>
                  <a:pt x="8541" y="25"/>
                </a:lnTo>
                <a:lnTo>
                  <a:pt x="8152" y="0"/>
                </a:lnTo>
                <a:close/>
              </a:path>
            </a:pathLst>
          </a:custGeom>
          <a:solidFill>
            <a:srgbClr val="00B050"/>
          </a:solidFill>
          <a:ln>
            <a:solidFill>
              <a:schemeClr val="bg1">
                <a:lumMod val="50000"/>
              </a:schemeClr>
            </a:solidFill>
          </a:ln>
        </p:spPr>
        <p:txBody>
          <a:bodyPr wrap="square" lIns="91425" tIns="91425" rIns="91425" bIns="91425" anchor="ctr" anchorCtr="0">
            <a:noAutofit/>
          </a:bodyPr>
          <a:lstStyle/>
          <a:p>
            <a:pPr lvl="0">
              <a:spcBef>
                <a:spcPts val="0"/>
              </a:spcBef>
              <a:buNone/>
            </a:pPr>
            <a:endParaRPr sz="2000">
              <a:solidFill>
                <a:srgbClr val="6D9EEB"/>
              </a:solidFill>
            </a:endParaRPr>
          </a:p>
        </p:txBody>
      </p:sp>
      <p:sp>
        <p:nvSpPr>
          <p:cNvPr id="8" name="Shape 757"/>
          <p:cNvSpPr/>
          <p:nvPr/>
        </p:nvSpPr>
        <p:spPr>
          <a:xfrm>
            <a:off x="3733801" y="1728563"/>
            <a:ext cx="274320" cy="274320"/>
          </a:xfrm>
          <a:custGeom>
            <a:avLst/>
            <a:gdLst/>
            <a:ahLst/>
            <a:cxnLst/>
            <a:rect l="0" t="0" r="0" b="0"/>
            <a:pathLst>
              <a:path w="15817" h="15938" extrusionOk="0">
                <a:moveTo>
                  <a:pt x="4745" y="7470"/>
                </a:moveTo>
                <a:lnTo>
                  <a:pt x="4818" y="7495"/>
                </a:lnTo>
                <a:lnTo>
                  <a:pt x="4891" y="7543"/>
                </a:lnTo>
                <a:lnTo>
                  <a:pt x="4940" y="7616"/>
                </a:lnTo>
                <a:lnTo>
                  <a:pt x="4964" y="7714"/>
                </a:lnTo>
                <a:lnTo>
                  <a:pt x="4964" y="7787"/>
                </a:lnTo>
                <a:lnTo>
                  <a:pt x="4940" y="7908"/>
                </a:lnTo>
                <a:lnTo>
                  <a:pt x="4867" y="7981"/>
                </a:lnTo>
                <a:lnTo>
                  <a:pt x="4794" y="8054"/>
                </a:lnTo>
                <a:lnTo>
                  <a:pt x="4672" y="8079"/>
                </a:lnTo>
                <a:lnTo>
                  <a:pt x="4551" y="8054"/>
                </a:lnTo>
                <a:lnTo>
                  <a:pt x="4478" y="7981"/>
                </a:lnTo>
                <a:lnTo>
                  <a:pt x="4405" y="7908"/>
                </a:lnTo>
                <a:lnTo>
                  <a:pt x="4380" y="7787"/>
                </a:lnTo>
                <a:lnTo>
                  <a:pt x="4405" y="7665"/>
                </a:lnTo>
                <a:lnTo>
                  <a:pt x="4478" y="7543"/>
                </a:lnTo>
                <a:lnTo>
                  <a:pt x="4551" y="7495"/>
                </a:lnTo>
                <a:lnTo>
                  <a:pt x="4648" y="7470"/>
                </a:lnTo>
                <a:close/>
                <a:moveTo>
                  <a:pt x="11120" y="7470"/>
                </a:moveTo>
                <a:lnTo>
                  <a:pt x="11193" y="7495"/>
                </a:lnTo>
                <a:lnTo>
                  <a:pt x="11266" y="7543"/>
                </a:lnTo>
                <a:lnTo>
                  <a:pt x="11315" y="7616"/>
                </a:lnTo>
                <a:lnTo>
                  <a:pt x="11339" y="7714"/>
                </a:lnTo>
                <a:lnTo>
                  <a:pt x="11339" y="7787"/>
                </a:lnTo>
                <a:lnTo>
                  <a:pt x="11315" y="7908"/>
                </a:lnTo>
                <a:lnTo>
                  <a:pt x="11242" y="7981"/>
                </a:lnTo>
                <a:lnTo>
                  <a:pt x="11169" y="8054"/>
                </a:lnTo>
                <a:lnTo>
                  <a:pt x="11047" y="8079"/>
                </a:lnTo>
                <a:lnTo>
                  <a:pt x="10926" y="8054"/>
                </a:lnTo>
                <a:lnTo>
                  <a:pt x="10853" y="7981"/>
                </a:lnTo>
                <a:lnTo>
                  <a:pt x="10780" y="7908"/>
                </a:lnTo>
                <a:lnTo>
                  <a:pt x="10755" y="7787"/>
                </a:lnTo>
                <a:lnTo>
                  <a:pt x="10780" y="7665"/>
                </a:lnTo>
                <a:lnTo>
                  <a:pt x="10853" y="7543"/>
                </a:lnTo>
                <a:lnTo>
                  <a:pt x="10926" y="7495"/>
                </a:lnTo>
                <a:lnTo>
                  <a:pt x="11023" y="7470"/>
                </a:lnTo>
                <a:close/>
                <a:moveTo>
                  <a:pt x="4721" y="7081"/>
                </a:moveTo>
                <a:lnTo>
                  <a:pt x="4551" y="7105"/>
                </a:lnTo>
                <a:lnTo>
                  <a:pt x="4380" y="7178"/>
                </a:lnTo>
                <a:lnTo>
                  <a:pt x="4259" y="7300"/>
                </a:lnTo>
                <a:lnTo>
                  <a:pt x="4137" y="7446"/>
                </a:lnTo>
                <a:lnTo>
                  <a:pt x="4064" y="7568"/>
                </a:lnTo>
                <a:lnTo>
                  <a:pt x="4015" y="7714"/>
                </a:lnTo>
                <a:lnTo>
                  <a:pt x="3967" y="7835"/>
                </a:lnTo>
                <a:lnTo>
                  <a:pt x="3967" y="7981"/>
                </a:lnTo>
                <a:lnTo>
                  <a:pt x="3918" y="8225"/>
                </a:lnTo>
                <a:lnTo>
                  <a:pt x="3918" y="8395"/>
                </a:lnTo>
                <a:lnTo>
                  <a:pt x="3967" y="8565"/>
                </a:lnTo>
                <a:lnTo>
                  <a:pt x="4015" y="8711"/>
                </a:lnTo>
                <a:lnTo>
                  <a:pt x="4113" y="8833"/>
                </a:lnTo>
                <a:lnTo>
                  <a:pt x="4210" y="8955"/>
                </a:lnTo>
                <a:lnTo>
                  <a:pt x="4332" y="9028"/>
                </a:lnTo>
                <a:lnTo>
                  <a:pt x="4478" y="9101"/>
                </a:lnTo>
                <a:lnTo>
                  <a:pt x="4648" y="9149"/>
                </a:lnTo>
                <a:lnTo>
                  <a:pt x="4843" y="9174"/>
                </a:lnTo>
                <a:lnTo>
                  <a:pt x="5013" y="9149"/>
                </a:lnTo>
                <a:lnTo>
                  <a:pt x="5183" y="9101"/>
                </a:lnTo>
                <a:lnTo>
                  <a:pt x="5329" y="9028"/>
                </a:lnTo>
                <a:lnTo>
                  <a:pt x="5451" y="8930"/>
                </a:lnTo>
                <a:lnTo>
                  <a:pt x="5573" y="8809"/>
                </a:lnTo>
                <a:lnTo>
                  <a:pt x="5670" y="8663"/>
                </a:lnTo>
                <a:lnTo>
                  <a:pt x="5743" y="8517"/>
                </a:lnTo>
                <a:lnTo>
                  <a:pt x="5792" y="8346"/>
                </a:lnTo>
                <a:lnTo>
                  <a:pt x="5816" y="8176"/>
                </a:lnTo>
                <a:lnTo>
                  <a:pt x="5792" y="8006"/>
                </a:lnTo>
                <a:lnTo>
                  <a:pt x="5767" y="7835"/>
                </a:lnTo>
                <a:lnTo>
                  <a:pt x="5719" y="7689"/>
                </a:lnTo>
                <a:lnTo>
                  <a:pt x="5646" y="7519"/>
                </a:lnTo>
                <a:lnTo>
                  <a:pt x="5524" y="7397"/>
                </a:lnTo>
                <a:lnTo>
                  <a:pt x="5378" y="7251"/>
                </a:lnTo>
                <a:lnTo>
                  <a:pt x="5232" y="7154"/>
                </a:lnTo>
                <a:lnTo>
                  <a:pt x="5062" y="7105"/>
                </a:lnTo>
                <a:lnTo>
                  <a:pt x="4891" y="7081"/>
                </a:lnTo>
                <a:close/>
                <a:moveTo>
                  <a:pt x="11096" y="7081"/>
                </a:moveTo>
                <a:lnTo>
                  <a:pt x="10926" y="7105"/>
                </a:lnTo>
                <a:lnTo>
                  <a:pt x="10755" y="7178"/>
                </a:lnTo>
                <a:lnTo>
                  <a:pt x="10634" y="7300"/>
                </a:lnTo>
                <a:lnTo>
                  <a:pt x="10512" y="7446"/>
                </a:lnTo>
                <a:lnTo>
                  <a:pt x="10439" y="7568"/>
                </a:lnTo>
                <a:lnTo>
                  <a:pt x="10390" y="7714"/>
                </a:lnTo>
                <a:lnTo>
                  <a:pt x="10342" y="7835"/>
                </a:lnTo>
                <a:lnTo>
                  <a:pt x="10342" y="7981"/>
                </a:lnTo>
                <a:lnTo>
                  <a:pt x="10293" y="8225"/>
                </a:lnTo>
                <a:lnTo>
                  <a:pt x="10293" y="8395"/>
                </a:lnTo>
                <a:lnTo>
                  <a:pt x="10342" y="8565"/>
                </a:lnTo>
                <a:lnTo>
                  <a:pt x="10390" y="8711"/>
                </a:lnTo>
                <a:lnTo>
                  <a:pt x="10488" y="8833"/>
                </a:lnTo>
                <a:lnTo>
                  <a:pt x="10585" y="8955"/>
                </a:lnTo>
                <a:lnTo>
                  <a:pt x="10707" y="9028"/>
                </a:lnTo>
                <a:lnTo>
                  <a:pt x="10853" y="9101"/>
                </a:lnTo>
                <a:lnTo>
                  <a:pt x="11023" y="9149"/>
                </a:lnTo>
                <a:lnTo>
                  <a:pt x="11218" y="9174"/>
                </a:lnTo>
                <a:lnTo>
                  <a:pt x="11388" y="9149"/>
                </a:lnTo>
                <a:lnTo>
                  <a:pt x="11558" y="9101"/>
                </a:lnTo>
                <a:lnTo>
                  <a:pt x="11704" y="9028"/>
                </a:lnTo>
                <a:lnTo>
                  <a:pt x="11826" y="8930"/>
                </a:lnTo>
                <a:lnTo>
                  <a:pt x="11948" y="8809"/>
                </a:lnTo>
                <a:lnTo>
                  <a:pt x="12045" y="8663"/>
                </a:lnTo>
                <a:lnTo>
                  <a:pt x="12118" y="8517"/>
                </a:lnTo>
                <a:lnTo>
                  <a:pt x="12167" y="8346"/>
                </a:lnTo>
                <a:lnTo>
                  <a:pt x="12191" y="8176"/>
                </a:lnTo>
                <a:lnTo>
                  <a:pt x="12167" y="8006"/>
                </a:lnTo>
                <a:lnTo>
                  <a:pt x="12142" y="7835"/>
                </a:lnTo>
                <a:lnTo>
                  <a:pt x="12094" y="7689"/>
                </a:lnTo>
                <a:lnTo>
                  <a:pt x="12021" y="7519"/>
                </a:lnTo>
                <a:lnTo>
                  <a:pt x="11899" y="7397"/>
                </a:lnTo>
                <a:lnTo>
                  <a:pt x="11753" y="7251"/>
                </a:lnTo>
                <a:lnTo>
                  <a:pt x="11607" y="7154"/>
                </a:lnTo>
                <a:lnTo>
                  <a:pt x="11437" y="7105"/>
                </a:lnTo>
                <a:lnTo>
                  <a:pt x="11266" y="7081"/>
                </a:lnTo>
                <a:close/>
                <a:moveTo>
                  <a:pt x="11607" y="10731"/>
                </a:moveTo>
                <a:lnTo>
                  <a:pt x="11120" y="10877"/>
                </a:lnTo>
                <a:lnTo>
                  <a:pt x="10658" y="11047"/>
                </a:lnTo>
                <a:lnTo>
                  <a:pt x="9733" y="11412"/>
                </a:lnTo>
                <a:lnTo>
                  <a:pt x="9247" y="11558"/>
                </a:lnTo>
                <a:lnTo>
                  <a:pt x="8784" y="11704"/>
                </a:lnTo>
                <a:lnTo>
                  <a:pt x="7811" y="11972"/>
                </a:lnTo>
                <a:lnTo>
                  <a:pt x="7738" y="11996"/>
                </a:lnTo>
                <a:lnTo>
                  <a:pt x="7690" y="12045"/>
                </a:lnTo>
                <a:lnTo>
                  <a:pt x="7665" y="12118"/>
                </a:lnTo>
                <a:lnTo>
                  <a:pt x="7641" y="12166"/>
                </a:lnTo>
                <a:lnTo>
                  <a:pt x="7665" y="12239"/>
                </a:lnTo>
                <a:lnTo>
                  <a:pt x="7690" y="12312"/>
                </a:lnTo>
                <a:lnTo>
                  <a:pt x="7738" y="12361"/>
                </a:lnTo>
                <a:lnTo>
                  <a:pt x="7811" y="12410"/>
                </a:lnTo>
                <a:lnTo>
                  <a:pt x="7909" y="12434"/>
                </a:lnTo>
                <a:lnTo>
                  <a:pt x="8030" y="12458"/>
                </a:lnTo>
                <a:lnTo>
                  <a:pt x="8249" y="12458"/>
                </a:lnTo>
                <a:lnTo>
                  <a:pt x="8492" y="12434"/>
                </a:lnTo>
                <a:lnTo>
                  <a:pt x="8760" y="12361"/>
                </a:lnTo>
                <a:lnTo>
                  <a:pt x="9247" y="12191"/>
                </a:lnTo>
                <a:lnTo>
                  <a:pt x="9660" y="12045"/>
                </a:lnTo>
                <a:lnTo>
                  <a:pt x="10731" y="11680"/>
                </a:lnTo>
                <a:lnTo>
                  <a:pt x="11753" y="11290"/>
                </a:lnTo>
                <a:lnTo>
                  <a:pt x="11875" y="11217"/>
                </a:lnTo>
                <a:lnTo>
                  <a:pt x="11923" y="11144"/>
                </a:lnTo>
                <a:lnTo>
                  <a:pt x="11948" y="11023"/>
                </a:lnTo>
                <a:lnTo>
                  <a:pt x="11948" y="10925"/>
                </a:lnTo>
                <a:lnTo>
                  <a:pt x="11899" y="10828"/>
                </a:lnTo>
                <a:lnTo>
                  <a:pt x="11826" y="10755"/>
                </a:lnTo>
                <a:lnTo>
                  <a:pt x="11729" y="10731"/>
                </a:lnTo>
                <a:close/>
                <a:moveTo>
                  <a:pt x="8492" y="682"/>
                </a:moveTo>
                <a:lnTo>
                  <a:pt x="8638" y="706"/>
                </a:lnTo>
                <a:lnTo>
                  <a:pt x="9101" y="755"/>
                </a:lnTo>
                <a:lnTo>
                  <a:pt x="9539" y="803"/>
                </a:lnTo>
                <a:lnTo>
                  <a:pt x="9977" y="901"/>
                </a:lnTo>
                <a:lnTo>
                  <a:pt x="10415" y="1022"/>
                </a:lnTo>
                <a:lnTo>
                  <a:pt x="10755" y="1120"/>
                </a:lnTo>
                <a:lnTo>
                  <a:pt x="11096" y="1241"/>
                </a:lnTo>
                <a:lnTo>
                  <a:pt x="11437" y="1411"/>
                </a:lnTo>
                <a:lnTo>
                  <a:pt x="11753" y="1557"/>
                </a:lnTo>
                <a:lnTo>
                  <a:pt x="11753" y="1582"/>
                </a:lnTo>
                <a:lnTo>
                  <a:pt x="11729" y="1655"/>
                </a:lnTo>
                <a:lnTo>
                  <a:pt x="11729" y="1752"/>
                </a:lnTo>
                <a:lnTo>
                  <a:pt x="11753" y="1801"/>
                </a:lnTo>
                <a:lnTo>
                  <a:pt x="11802" y="1825"/>
                </a:lnTo>
                <a:lnTo>
                  <a:pt x="11875" y="1825"/>
                </a:lnTo>
                <a:lnTo>
                  <a:pt x="11948" y="1776"/>
                </a:lnTo>
                <a:lnTo>
                  <a:pt x="11972" y="1752"/>
                </a:lnTo>
                <a:lnTo>
                  <a:pt x="11996" y="1752"/>
                </a:lnTo>
                <a:lnTo>
                  <a:pt x="11996" y="1728"/>
                </a:lnTo>
                <a:lnTo>
                  <a:pt x="12021" y="1728"/>
                </a:lnTo>
                <a:lnTo>
                  <a:pt x="12118" y="1801"/>
                </a:lnTo>
                <a:lnTo>
                  <a:pt x="12094" y="1874"/>
                </a:lnTo>
                <a:lnTo>
                  <a:pt x="12069" y="1947"/>
                </a:lnTo>
                <a:lnTo>
                  <a:pt x="12094" y="1995"/>
                </a:lnTo>
                <a:lnTo>
                  <a:pt x="12118" y="2020"/>
                </a:lnTo>
                <a:lnTo>
                  <a:pt x="12167" y="2044"/>
                </a:lnTo>
                <a:lnTo>
                  <a:pt x="12215" y="2020"/>
                </a:lnTo>
                <a:lnTo>
                  <a:pt x="12240" y="1995"/>
                </a:lnTo>
                <a:lnTo>
                  <a:pt x="12313" y="1922"/>
                </a:lnTo>
                <a:lnTo>
                  <a:pt x="12532" y="2068"/>
                </a:lnTo>
                <a:lnTo>
                  <a:pt x="12483" y="2190"/>
                </a:lnTo>
                <a:lnTo>
                  <a:pt x="12483" y="2239"/>
                </a:lnTo>
                <a:lnTo>
                  <a:pt x="12483" y="2336"/>
                </a:lnTo>
                <a:lnTo>
                  <a:pt x="12507" y="2385"/>
                </a:lnTo>
                <a:lnTo>
                  <a:pt x="12532" y="2409"/>
                </a:lnTo>
                <a:lnTo>
                  <a:pt x="12580" y="2409"/>
                </a:lnTo>
                <a:lnTo>
                  <a:pt x="12629" y="2385"/>
                </a:lnTo>
                <a:lnTo>
                  <a:pt x="12678" y="2360"/>
                </a:lnTo>
                <a:lnTo>
                  <a:pt x="12726" y="2287"/>
                </a:lnTo>
                <a:lnTo>
                  <a:pt x="12775" y="2239"/>
                </a:lnTo>
                <a:lnTo>
                  <a:pt x="12945" y="2409"/>
                </a:lnTo>
                <a:lnTo>
                  <a:pt x="12872" y="2531"/>
                </a:lnTo>
                <a:lnTo>
                  <a:pt x="12824" y="2604"/>
                </a:lnTo>
                <a:lnTo>
                  <a:pt x="12824" y="2677"/>
                </a:lnTo>
                <a:lnTo>
                  <a:pt x="12824" y="2725"/>
                </a:lnTo>
                <a:lnTo>
                  <a:pt x="12848" y="2750"/>
                </a:lnTo>
                <a:lnTo>
                  <a:pt x="12897" y="2774"/>
                </a:lnTo>
                <a:lnTo>
                  <a:pt x="12945" y="2774"/>
                </a:lnTo>
                <a:lnTo>
                  <a:pt x="13067" y="2701"/>
                </a:lnTo>
                <a:lnTo>
                  <a:pt x="13164" y="2604"/>
                </a:lnTo>
                <a:lnTo>
                  <a:pt x="13286" y="2725"/>
                </a:lnTo>
                <a:lnTo>
                  <a:pt x="13383" y="2823"/>
                </a:lnTo>
                <a:lnTo>
                  <a:pt x="13262" y="3017"/>
                </a:lnTo>
                <a:lnTo>
                  <a:pt x="13213" y="3066"/>
                </a:lnTo>
                <a:lnTo>
                  <a:pt x="13164" y="3163"/>
                </a:lnTo>
                <a:lnTo>
                  <a:pt x="13164" y="3236"/>
                </a:lnTo>
                <a:lnTo>
                  <a:pt x="13189" y="3285"/>
                </a:lnTo>
                <a:lnTo>
                  <a:pt x="13213" y="3309"/>
                </a:lnTo>
                <a:lnTo>
                  <a:pt x="13310" y="3285"/>
                </a:lnTo>
                <a:lnTo>
                  <a:pt x="13408" y="3236"/>
                </a:lnTo>
                <a:lnTo>
                  <a:pt x="13529" y="3115"/>
                </a:lnTo>
                <a:lnTo>
                  <a:pt x="13578" y="3042"/>
                </a:lnTo>
                <a:lnTo>
                  <a:pt x="13773" y="3309"/>
                </a:lnTo>
                <a:lnTo>
                  <a:pt x="13675" y="3407"/>
                </a:lnTo>
                <a:lnTo>
                  <a:pt x="13554" y="3504"/>
                </a:lnTo>
                <a:lnTo>
                  <a:pt x="13481" y="3577"/>
                </a:lnTo>
                <a:lnTo>
                  <a:pt x="13456" y="3650"/>
                </a:lnTo>
                <a:lnTo>
                  <a:pt x="13456" y="3699"/>
                </a:lnTo>
                <a:lnTo>
                  <a:pt x="13505" y="3723"/>
                </a:lnTo>
                <a:lnTo>
                  <a:pt x="13602" y="3747"/>
                </a:lnTo>
                <a:lnTo>
                  <a:pt x="13675" y="3723"/>
                </a:lnTo>
                <a:lnTo>
                  <a:pt x="13773" y="3674"/>
                </a:lnTo>
                <a:lnTo>
                  <a:pt x="13846" y="3626"/>
                </a:lnTo>
                <a:lnTo>
                  <a:pt x="13943" y="3577"/>
                </a:lnTo>
                <a:lnTo>
                  <a:pt x="14138" y="3918"/>
                </a:lnTo>
                <a:lnTo>
                  <a:pt x="14040" y="3991"/>
                </a:lnTo>
                <a:lnTo>
                  <a:pt x="13846" y="4161"/>
                </a:lnTo>
                <a:lnTo>
                  <a:pt x="13773" y="4234"/>
                </a:lnTo>
                <a:lnTo>
                  <a:pt x="13700" y="4331"/>
                </a:lnTo>
                <a:lnTo>
                  <a:pt x="13700" y="4356"/>
                </a:lnTo>
                <a:lnTo>
                  <a:pt x="13700" y="4380"/>
                </a:lnTo>
                <a:lnTo>
                  <a:pt x="13821" y="4380"/>
                </a:lnTo>
                <a:lnTo>
                  <a:pt x="13943" y="4356"/>
                </a:lnTo>
                <a:lnTo>
                  <a:pt x="14065" y="4307"/>
                </a:lnTo>
                <a:lnTo>
                  <a:pt x="14162" y="4234"/>
                </a:lnTo>
                <a:lnTo>
                  <a:pt x="14284" y="4161"/>
                </a:lnTo>
                <a:lnTo>
                  <a:pt x="14503" y="4696"/>
                </a:lnTo>
                <a:lnTo>
                  <a:pt x="14332" y="4769"/>
                </a:lnTo>
                <a:lnTo>
                  <a:pt x="14186" y="4842"/>
                </a:lnTo>
                <a:lnTo>
                  <a:pt x="14065" y="4940"/>
                </a:lnTo>
                <a:lnTo>
                  <a:pt x="13943" y="5061"/>
                </a:lnTo>
                <a:lnTo>
                  <a:pt x="13919" y="5134"/>
                </a:lnTo>
                <a:lnTo>
                  <a:pt x="13894" y="5207"/>
                </a:lnTo>
                <a:lnTo>
                  <a:pt x="13894" y="5256"/>
                </a:lnTo>
                <a:lnTo>
                  <a:pt x="13919" y="5280"/>
                </a:lnTo>
                <a:lnTo>
                  <a:pt x="13943" y="5305"/>
                </a:lnTo>
                <a:lnTo>
                  <a:pt x="13992" y="5305"/>
                </a:lnTo>
                <a:lnTo>
                  <a:pt x="14113" y="5256"/>
                </a:lnTo>
                <a:lnTo>
                  <a:pt x="14235" y="5183"/>
                </a:lnTo>
                <a:lnTo>
                  <a:pt x="14527" y="5037"/>
                </a:lnTo>
                <a:lnTo>
                  <a:pt x="14600" y="5013"/>
                </a:lnTo>
                <a:lnTo>
                  <a:pt x="14746" y="5524"/>
                </a:lnTo>
                <a:lnTo>
                  <a:pt x="14430" y="5670"/>
                </a:lnTo>
                <a:lnTo>
                  <a:pt x="14162" y="5791"/>
                </a:lnTo>
                <a:lnTo>
                  <a:pt x="13919" y="5937"/>
                </a:lnTo>
                <a:lnTo>
                  <a:pt x="13919" y="5986"/>
                </a:lnTo>
                <a:lnTo>
                  <a:pt x="13943" y="6010"/>
                </a:lnTo>
                <a:lnTo>
                  <a:pt x="14089" y="6035"/>
                </a:lnTo>
                <a:lnTo>
                  <a:pt x="14235" y="6059"/>
                </a:lnTo>
                <a:lnTo>
                  <a:pt x="14357" y="6035"/>
                </a:lnTo>
                <a:lnTo>
                  <a:pt x="14527" y="6010"/>
                </a:lnTo>
                <a:lnTo>
                  <a:pt x="14843" y="5889"/>
                </a:lnTo>
                <a:lnTo>
                  <a:pt x="14965" y="6424"/>
                </a:lnTo>
                <a:lnTo>
                  <a:pt x="14795" y="6497"/>
                </a:lnTo>
                <a:lnTo>
                  <a:pt x="14405" y="6619"/>
                </a:lnTo>
                <a:lnTo>
                  <a:pt x="14016" y="6740"/>
                </a:lnTo>
                <a:lnTo>
                  <a:pt x="13992" y="6789"/>
                </a:lnTo>
                <a:lnTo>
                  <a:pt x="13967" y="6813"/>
                </a:lnTo>
                <a:lnTo>
                  <a:pt x="13992" y="6862"/>
                </a:lnTo>
                <a:lnTo>
                  <a:pt x="14040" y="6886"/>
                </a:lnTo>
                <a:lnTo>
                  <a:pt x="14235" y="6886"/>
                </a:lnTo>
                <a:lnTo>
                  <a:pt x="14405" y="6862"/>
                </a:lnTo>
                <a:lnTo>
                  <a:pt x="14770" y="6813"/>
                </a:lnTo>
                <a:lnTo>
                  <a:pt x="15014" y="6740"/>
                </a:lnTo>
                <a:lnTo>
                  <a:pt x="15087" y="7178"/>
                </a:lnTo>
                <a:lnTo>
                  <a:pt x="14843" y="7227"/>
                </a:lnTo>
                <a:lnTo>
                  <a:pt x="14430" y="7349"/>
                </a:lnTo>
                <a:lnTo>
                  <a:pt x="14235" y="7422"/>
                </a:lnTo>
                <a:lnTo>
                  <a:pt x="14065" y="7543"/>
                </a:lnTo>
                <a:lnTo>
                  <a:pt x="14016" y="7592"/>
                </a:lnTo>
                <a:lnTo>
                  <a:pt x="14040" y="7665"/>
                </a:lnTo>
                <a:lnTo>
                  <a:pt x="14065" y="7714"/>
                </a:lnTo>
                <a:lnTo>
                  <a:pt x="14138" y="7738"/>
                </a:lnTo>
                <a:lnTo>
                  <a:pt x="14332" y="7714"/>
                </a:lnTo>
                <a:lnTo>
                  <a:pt x="14527" y="7665"/>
                </a:lnTo>
                <a:lnTo>
                  <a:pt x="14916" y="7568"/>
                </a:lnTo>
                <a:lnTo>
                  <a:pt x="15135" y="7519"/>
                </a:lnTo>
                <a:lnTo>
                  <a:pt x="15184" y="7981"/>
                </a:lnTo>
                <a:lnTo>
                  <a:pt x="14868" y="8030"/>
                </a:lnTo>
                <a:lnTo>
                  <a:pt x="14624" y="8054"/>
                </a:lnTo>
                <a:lnTo>
                  <a:pt x="14357" y="8079"/>
                </a:lnTo>
                <a:lnTo>
                  <a:pt x="14235" y="8103"/>
                </a:lnTo>
                <a:lnTo>
                  <a:pt x="14113" y="8152"/>
                </a:lnTo>
                <a:lnTo>
                  <a:pt x="14016" y="8200"/>
                </a:lnTo>
                <a:lnTo>
                  <a:pt x="13919" y="8298"/>
                </a:lnTo>
                <a:lnTo>
                  <a:pt x="13919" y="8322"/>
                </a:lnTo>
                <a:lnTo>
                  <a:pt x="13919" y="8346"/>
                </a:lnTo>
                <a:lnTo>
                  <a:pt x="13919" y="8395"/>
                </a:lnTo>
                <a:lnTo>
                  <a:pt x="13943" y="8395"/>
                </a:lnTo>
                <a:lnTo>
                  <a:pt x="14065" y="8419"/>
                </a:lnTo>
                <a:lnTo>
                  <a:pt x="14211" y="8444"/>
                </a:lnTo>
                <a:lnTo>
                  <a:pt x="14454" y="8444"/>
                </a:lnTo>
                <a:lnTo>
                  <a:pt x="14989" y="8395"/>
                </a:lnTo>
                <a:lnTo>
                  <a:pt x="15208" y="8395"/>
                </a:lnTo>
                <a:lnTo>
                  <a:pt x="15208" y="8857"/>
                </a:lnTo>
                <a:lnTo>
                  <a:pt x="14722" y="8882"/>
                </a:lnTo>
                <a:lnTo>
                  <a:pt x="14503" y="8882"/>
                </a:lnTo>
                <a:lnTo>
                  <a:pt x="14284" y="8906"/>
                </a:lnTo>
                <a:lnTo>
                  <a:pt x="14065" y="8955"/>
                </a:lnTo>
                <a:lnTo>
                  <a:pt x="13967" y="8979"/>
                </a:lnTo>
                <a:lnTo>
                  <a:pt x="13870" y="9028"/>
                </a:lnTo>
                <a:lnTo>
                  <a:pt x="13846" y="9052"/>
                </a:lnTo>
                <a:lnTo>
                  <a:pt x="13870" y="9076"/>
                </a:lnTo>
                <a:lnTo>
                  <a:pt x="13967" y="9125"/>
                </a:lnTo>
                <a:lnTo>
                  <a:pt x="14065" y="9174"/>
                </a:lnTo>
                <a:lnTo>
                  <a:pt x="14284" y="9222"/>
                </a:lnTo>
                <a:lnTo>
                  <a:pt x="14722" y="9222"/>
                </a:lnTo>
                <a:lnTo>
                  <a:pt x="14941" y="9247"/>
                </a:lnTo>
                <a:lnTo>
                  <a:pt x="15184" y="9247"/>
                </a:lnTo>
                <a:lnTo>
                  <a:pt x="15160" y="9465"/>
                </a:lnTo>
                <a:lnTo>
                  <a:pt x="14965" y="9514"/>
                </a:lnTo>
                <a:lnTo>
                  <a:pt x="14722" y="9563"/>
                </a:lnTo>
                <a:lnTo>
                  <a:pt x="14478" y="9660"/>
                </a:lnTo>
                <a:lnTo>
                  <a:pt x="14259" y="9757"/>
                </a:lnTo>
                <a:lnTo>
                  <a:pt x="14040" y="9879"/>
                </a:lnTo>
                <a:lnTo>
                  <a:pt x="14016" y="9903"/>
                </a:lnTo>
                <a:lnTo>
                  <a:pt x="14016" y="9952"/>
                </a:lnTo>
                <a:lnTo>
                  <a:pt x="14040" y="9976"/>
                </a:lnTo>
                <a:lnTo>
                  <a:pt x="14065" y="9976"/>
                </a:lnTo>
                <a:lnTo>
                  <a:pt x="14284" y="10001"/>
                </a:lnTo>
                <a:lnTo>
                  <a:pt x="14503" y="9976"/>
                </a:lnTo>
                <a:lnTo>
                  <a:pt x="14965" y="9903"/>
                </a:lnTo>
                <a:lnTo>
                  <a:pt x="15087" y="9879"/>
                </a:lnTo>
                <a:lnTo>
                  <a:pt x="14965" y="10390"/>
                </a:lnTo>
                <a:lnTo>
                  <a:pt x="14527" y="10463"/>
                </a:lnTo>
                <a:lnTo>
                  <a:pt x="14332" y="10487"/>
                </a:lnTo>
                <a:lnTo>
                  <a:pt x="14162" y="10512"/>
                </a:lnTo>
                <a:lnTo>
                  <a:pt x="13992" y="10560"/>
                </a:lnTo>
                <a:lnTo>
                  <a:pt x="13919" y="10609"/>
                </a:lnTo>
                <a:lnTo>
                  <a:pt x="13846" y="10682"/>
                </a:lnTo>
                <a:lnTo>
                  <a:pt x="13821" y="10731"/>
                </a:lnTo>
                <a:lnTo>
                  <a:pt x="13846" y="10804"/>
                </a:lnTo>
                <a:lnTo>
                  <a:pt x="13870" y="10852"/>
                </a:lnTo>
                <a:lnTo>
                  <a:pt x="13894" y="10901"/>
                </a:lnTo>
                <a:lnTo>
                  <a:pt x="13967" y="10925"/>
                </a:lnTo>
                <a:lnTo>
                  <a:pt x="14065" y="10950"/>
                </a:lnTo>
                <a:lnTo>
                  <a:pt x="14235" y="10950"/>
                </a:lnTo>
                <a:lnTo>
                  <a:pt x="14576" y="10901"/>
                </a:lnTo>
                <a:lnTo>
                  <a:pt x="14795" y="10877"/>
                </a:lnTo>
                <a:lnTo>
                  <a:pt x="14795" y="10877"/>
                </a:lnTo>
                <a:lnTo>
                  <a:pt x="14600" y="11339"/>
                </a:lnTo>
                <a:lnTo>
                  <a:pt x="14478" y="11339"/>
                </a:lnTo>
                <a:lnTo>
                  <a:pt x="14284" y="11315"/>
                </a:lnTo>
                <a:lnTo>
                  <a:pt x="14089" y="11339"/>
                </a:lnTo>
                <a:lnTo>
                  <a:pt x="13919" y="11363"/>
                </a:lnTo>
                <a:lnTo>
                  <a:pt x="13724" y="11436"/>
                </a:lnTo>
                <a:lnTo>
                  <a:pt x="13724" y="11461"/>
                </a:lnTo>
                <a:lnTo>
                  <a:pt x="13724" y="11485"/>
                </a:lnTo>
                <a:lnTo>
                  <a:pt x="13894" y="11558"/>
                </a:lnTo>
                <a:lnTo>
                  <a:pt x="14065" y="11607"/>
                </a:lnTo>
                <a:lnTo>
                  <a:pt x="14430" y="11655"/>
                </a:lnTo>
                <a:lnTo>
                  <a:pt x="14186" y="12069"/>
                </a:lnTo>
                <a:lnTo>
                  <a:pt x="13967" y="12069"/>
                </a:lnTo>
                <a:lnTo>
                  <a:pt x="13724" y="12093"/>
                </a:lnTo>
                <a:lnTo>
                  <a:pt x="13602" y="12069"/>
                </a:lnTo>
                <a:lnTo>
                  <a:pt x="13456" y="12045"/>
                </a:lnTo>
                <a:lnTo>
                  <a:pt x="13335" y="12020"/>
                </a:lnTo>
                <a:lnTo>
                  <a:pt x="13213" y="12020"/>
                </a:lnTo>
                <a:lnTo>
                  <a:pt x="13189" y="12045"/>
                </a:lnTo>
                <a:lnTo>
                  <a:pt x="13164" y="12069"/>
                </a:lnTo>
                <a:lnTo>
                  <a:pt x="13189" y="12166"/>
                </a:lnTo>
                <a:lnTo>
                  <a:pt x="13237" y="12239"/>
                </a:lnTo>
                <a:lnTo>
                  <a:pt x="13310" y="12312"/>
                </a:lnTo>
                <a:lnTo>
                  <a:pt x="13408" y="12361"/>
                </a:lnTo>
                <a:lnTo>
                  <a:pt x="13529" y="12385"/>
                </a:lnTo>
                <a:lnTo>
                  <a:pt x="13651" y="12410"/>
                </a:lnTo>
                <a:lnTo>
                  <a:pt x="13919" y="12434"/>
                </a:lnTo>
                <a:lnTo>
                  <a:pt x="13578" y="12823"/>
                </a:lnTo>
                <a:lnTo>
                  <a:pt x="13067" y="12726"/>
                </a:lnTo>
                <a:lnTo>
                  <a:pt x="12848" y="12677"/>
                </a:lnTo>
                <a:lnTo>
                  <a:pt x="12726" y="12677"/>
                </a:lnTo>
                <a:lnTo>
                  <a:pt x="12605" y="12702"/>
                </a:lnTo>
                <a:lnTo>
                  <a:pt x="12605" y="12726"/>
                </a:lnTo>
                <a:lnTo>
                  <a:pt x="12580" y="12775"/>
                </a:lnTo>
                <a:lnTo>
                  <a:pt x="12629" y="12848"/>
                </a:lnTo>
                <a:lnTo>
                  <a:pt x="12678" y="12921"/>
                </a:lnTo>
                <a:lnTo>
                  <a:pt x="12726" y="12969"/>
                </a:lnTo>
                <a:lnTo>
                  <a:pt x="12824" y="13018"/>
                </a:lnTo>
                <a:lnTo>
                  <a:pt x="13018" y="13115"/>
                </a:lnTo>
                <a:lnTo>
                  <a:pt x="13237" y="13164"/>
                </a:lnTo>
                <a:lnTo>
                  <a:pt x="13091" y="13286"/>
                </a:lnTo>
                <a:lnTo>
                  <a:pt x="13043" y="13286"/>
                </a:lnTo>
                <a:lnTo>
                  <a:pt x="12580" y="13261"/>
                </a:lnTo>
                <a:lnTo>
                  <a:pt x="12337" y="13213"/>
                </a:lnTo>
                <a:lnTo>
                  <a:pt x="12215" y="13188"/>
                </a:lnTo>
                <a:lnTo>
                  <a:pt x="12094" y="13188"/>
                </a:lnTo>
                <a:lnTo>
                  <a:pt x="12021" y="13213"/>
                </a:lnTo>
                <a:lnTo>
                  <a:pt x="11972" y="13261"/>
                </a:lnTo>
                <a:lnTo>
                  <a:pt x="11972" y="13334"/>
                </a:lnTo>
                <a:lnTo>
                  <a:pt x="11996" y="13383"/>
                </a:lnTo>
                <a:lnTo>
                  <a:pt x="12142" y="13505"/>
                </a:lnTo>
                <a:lnTo>
                  <a:pt x="12288" y="13578"/>
                </a:lnTo>
                <a:lnTo>
                  <a:pt x="12459" y="13626"/>
                </a:lnTo>
                <a:lnTo>
                  <a:pt x="12653" y="13651"/>
                </a:lnTo>
                <a:lnTo>
                  <a:pt x="12215" y="13943"/>
                </a:lnTo>
                <a:lnTo>
                  <a:pt x="12142" y="13918"/>
                </a:lnTo>
                <a:lnTo>
                  <a:pt x="11680" y="13821"/>
                </a:lnTo>
                <a:lnTo>
                  <a:pt x="11461" y="13772"/>
                </a:lnTo>
                <a:lnTo>
                  <a:pt x="11242" y="13724"/>
                </a:lnTo>
                <a:lnTo>
                  <a:pt x="11218" y="13748"/>
                </a:lnTo>
                <a:lnTo>
                  <a:pt x="11193" y="13748"/>
                </a:lnTo>
                <a:lnTo>
                  <a:pt x="11193" y="13821"/>
                </a:lnTo>
                <a:lnTo>
                  <a:pt x="11242" y="13894"/>
                </a:lnTo>
                <a:lnTo>
                  <a:pt x="11291" y="13967"/>
                </a:lnTo>
                <a:lnTo>
                  <a:pt x="11437" y="14064"/>
                </a:lnTo>
                <a:lnTo>
                  <a:pt x="11607" y="14137"/>
                </a:lnTo>
                <a:lnTo>
                  <a:pt x="11777" y="14210"/>
                </a:lnTo>
                <a:lnTo>
                  <a:pt x="11437" y="14381"/>
                </a:lnTo>
                <a:lnTo>
                  <a:pt x="11364" y="14332"/>
                </a:lnTo>
                <a:lnTo>
                  <a:pt x="11315" y="14308"/>
                </a:lnTo>
                <a:lnTo>
                  <a:pt x="11169" y="14259"/>
                </a:lnTo>
                <a:lnTo>
                  <a:pt x="10877" y="14235"/>
                </a:lnTo>
                <a:lnTo>
                  <a:pt x="10634" y="14210"/>
                </a:lnTo>
                <a:lnTo>
                  <a:pt x="10488" y="14210"/>
                </a:lnTo>
                <a:lnTo>
                  <a:pt x="10366" y="14235"/>
                </a:lnTo>
                <a:lnTo>
                  <a:pt x="10342" y="14283"/>
                </a:lnTo>
                <a:lnTo>
                  <a:pt x="10366" y="14332"/>
                </a:lnTo>
                <a:lnTo>
                  <a:pt x="10390" y="14381"/>
                </a:lnTo>
                <a:lnTo>
                  <a:pt x="10488" y="14478"/>
                </a:lnTo>
                <a:lnTo>
                  <a:pt x="10609" y="14551"/>
                </a:lnTo>
                <a:lnTo>
                  <a:pt x="10707" y="14575"/>
                </a:lnTo>
                <a:lnTo>
                  <a:pt x="10877" y="14624"/>
                </a:lnTo>
                <a:lnTo>
                  <a:pt x="10488" y="14746"/>
                </a:lnTo>
                <a:lnTo>
                  <a:pt x="10293" y="14673"/>
                </a:lnTo>
                <a:lnTo>
                  <a:pt x="10098" y="14624"/>
                </a:lnTo>
                <a:lnTo>
                  <a:pt x="9904" y="14600"/>
                </a:lnTo>
                <a:lnTo>
                  <a:pt x="9782" y="14600"/>
                </a:lnTo>
                <a:lnTo>
                  <a:pt x="9685" y="14648"/>
                </a:lnTo>
                <a:lnTo>
                  <a:pt x="9660" y="14673"/>
                </a:lnTo>
                <a:lnTo>
                  <a:pt x="9660" y="14721"/>
                </a:lnTo>
                <a:lnTo>
                  <a:pt x="9709" y="14794"/>
                </a:lnTo>
                <a:lnTo>
                  <a:pt x="9782" y="14843"/>
                </a:lnTo>
                <a:lnTo>
                  <a:pt x="9928" y="14916"/>
                </a:lnTo>
                <a:lnTo>
                  <a:pt x="9612" y="14989"/>
                </a:lnTo>
                <a:lnTo>
                  <a:pt x="9563" y="14940"/>
                </a:lnTo>
                <a:lnTo>
                  <a:pt x="9514" y="14916"/>
                </a:lnTo>
                <a:lnTo>
                  <a:pt x="9417" y="14867"/>
                </a:lnTo>
                <a:lnTo>
                  <a:pt x="9222" y="14843"/>
                </a:lnTo>
                <a:lnTo>
                  <a:pt x="9125" y="14843"/>
                </a:lnTo>
                <a:lnTo>
                  <a:pt x="9028" y="14867"/>
                </a:lnTo>
                <a:lnTo>
                  <a:pt x="9003" y="14916"/>
                </a:lnTo>
                <a:lnTo>
                  <a:pt x="8979" y="14965"/>
                </a:lnTo>
                <a:lnTo>
                  <a:pt x="8955" y="15013"/>
                </a:lnTo>
                <a:lnTo>
                  <a:pt x="8979" y="15062"/>
                </a:lnTo>
                <a:lnTo>
                  <a:pt x="9003" y="15086"/>
                </a:lnTo>
                <a:lnTo>
                  <a:pt x="8638" y="15135"/>
                </a:lnTo>
                <a:lnTo>
                  <a:pt x="8298" y="15159"/>
                </a:lnTo>
                <a:lnTo>
                  <a:pt x="7203" y="15159"/>
                </a:lnTo>
                <a:lnTo>
                  <a:pt x="6838" y="15111"/>
                </a:lnTo>
                <a:lnTo>
                  <a:pt x="6497" y="15062"/>
                </a:lnTo>
                <a:lnTo>
                  <a:pt x="6132" y="14989"/>
                </a:lnTo>
                <a:lnTo>
                  <a:pt x="5792" y="14916"/>
                </a:lnTo>
                <a:lnTo>
                  <a:pt x="5451" y="14819"/>
                </a:lnTo>
                <a:lnTo>
                  <a:pt x="5110" y="14697"/>
                </a:lnTo>
                <a:lnTo>
                  <a:pt x="4794" y="14575"/>
                </a:lnTo>
                <a:lnTo>
                  <a:pt x="4453" y="14405"/>
                </a:lnTo>
                <a:lnTo>
                  <a:pt x="4137" y="14259"/>
                </a:lnTo>
                <a:lnTo>
                  <a:pt x="3845" y="14064"/>
                </a:lnTo>
                <a:lnTo>
                  <a:pt x="3553" y="13870"/>
                </a:lnTo>
                <a:lnTo>
                  <a:pt x="3285" y="13675"/>
                </a:lnTo>
                <a:lnTo>
                  <a:pt x="3018" y="13456"/>
                </a:lnTo>
                <a:lnTo>
                  <a:pt x="2774" y="13237"/>
                </a:lnTo>
                <a:lnTo>
                  <a:pt x="2531" y="12994"/>
                </a:lnTo>
                <a:lnTo>
                  <a:pt x="2312" y="12775"/>
                </a:lnTo>
                <a:lnTo>
                  <a:pt x="2093" y="12507"/>
                </a:lnTo>
                <a:lnTo>
                  <a:pt x="1898" y="12239"/>
                </a:lnTo>
                <a:lnTo>
                  <a:pt x="1728" y="11972"/>
                </a:lnTo>
                <a:lnTo>
                  <a:pt x="1558" y="11704"/>
                </a:lnTo>
                <a:lnTo>
                  <a:pt x="1387" y="11412"/>
                </a:lnTo>
                <a:lnTo>
                  <a:pt x="1266" y="11120"/>
                </a:lnTo>
                <a:lnTo>
                  <a:pt x="1144" y="10828"/>
                </a:lnTo>
                <a:lnTo>
                  <a:pt x="1022" y="10512"/>
                </a:lnTo>
                <a:lnTo>
                  <a:pt x="949" y="10195"/>
                </a:lnTo>
                <a:lnTo>
                  <a:pt x="876" y="9879"/>
                </a:lnTo>
                <a:lnTo>
                  <a:pt x="828" y="9538"/>
                </a:lnTo>
                <a:lnTo>
                  <a:pt x="755" y="9003"/>
                </a:lnTo>
                <a:lnTo>
                  <a:pt x="730" y="8468"/>
                </a:lnTo>
                <a:lnTo>
                  <a:pt x="730" y="7933"/>
                </a:lnTo>
                <a:lnTo>
                  <a:pt x="779" y="7397"/>
                </a:lnTo>
                <a:lnTo>
                  <a:pt x="828" y="6862"/>
                </a:lnTo>
                <a:lnTo>
                  <a:pt x="949" y="6351"/>
                </a:lnTo>
                <a:lnTo>
                  <a:pt x="1071" y="5840"/>
                </a:lnTo>
                <a:lnTo>
                  <a:pt x="1266" y="5353"/>
                </a:lnTo>
                <a:lnTo>
                  <a:pt x="1387" y="5061"/>
                </a:lnTo>
                <a:lnTo>
                  <a:pt x="1558" y="4745"/>
                </a:lnTo>
                <a:lnTo>
                  <a:pt x="1752" y="4404"/>
                </a:lnTo>
                <a:lnTo>
                  <a:pt x="1996" y="4064"/>
                </a:lnTo>
                <a:lnTo>
                  <a:pt x="2263" y="3699"/>
                </a:lnTo>
                <a:lnTo>
                  <a:pt x="2555" y="3334"/>
                </a:lnTo>
                <a:lnTo>
                  <a:pt x="2896" y="2944"/>
                </a:lnTo>
                <a:lnTo>
                  <a:pt x="3261" y="2604"/>
                </a:lnTo>
                <a:lnTo>
                  <a:pt x="3650" y="2263"/>
                </a:lnTo>
                <a:lnTo>
                  <a:pt x="4064" y="1922"/>
                </a:lnTo>
                <a:lnTo>
                  <a:pt x="4526" y="1630"/>
                </a:lnTo>
                <a:lnTo>
                  <a:pt x="5013" y="1363"/>
                </a:lnTo>
                <a:lnTo>
                  <a:pt x="5500" y="1144"/>
                </a:lnTo>
                <a:lnTo>
                  <a:pt x="6035" y="974"/>
                </a:lnTo>
                <a:lnTo>
                  <a:pt x="6303" y="925"/>
                </a:lnTo>
                <a:lnTo>
                  <a:pt x="6595" y="876"/>
                </a:lnTo>
                <a:lnTo>
                  <a:pt x="6862" y="828"/>
                </a:lnTo>
                <a:lnTo>
                  <a:pt x="7154" y="803"/>
                </a:lnTo>
                <a:lnTo>
                  <a:pt x="7519" y="779"/>
                </a:lnTo>
                <a:lnTo>
                  <a:pt x="7909" y="730"/>
                </a:lnTo>
                <a:lnTo>
                  <a:pt x="8298" y="682"/>
                </a:lnTo>
                <a:close/>
                <a:moveTo>
                  <a:pt x="8128" y="0"/>
                </a:moveTo>
                <a:lnTo>
                  <a:pt x="7738" y="25"/>
                </a:lnTo>
                <a:lnTo>
                  <a:pt x="7373" y="73"/>
                </a:lnTo>
                <a:lnTo>
                  <a:pt x="7081" y="49"/>
                </a:lnTo>
                <a:lnTo>
                  <a:pt x="6765" y="49"/>
                </a:lnTo>
                <a:lnTo>
                  <a:pt x="6473" y="73"/>
                </a:lnTo>
                <a:lnTo>
                  <a:pt x="6157" y="146"/>
                </a:lnTo>
                <a:lnTo>
                  <a:pt x="5840" y="219"/>
                </a:lnTo>
                <a:lnTo>
                  <a:pt x="5524" y="317"/>
                </a:lnTo>
                <a:lnTo>
                  <a:pt x="5208" y="438"/>
                </a:lnTo>
                <a:lnTo>
                  <a:pt x="4916" y="560"/>
                </a:lnTo>
                <a:lnTo>
                  <a:pt x="4307" y="876"/>
                </a:lnTo>
                <a:lnTo>
                  <a:pt x="3748" y="1217"/>
                </a:lnTo>
                <a:lnTo>
                  <a:pt x="3212" y="1606"/>
                </a:lnTo>
                <a:lnTo>
                  <a:pt x="2750" y="1995"/>
                </a:lnTo>
                <a:lnTo>
                  <a:pt x="2482" y="2239"/>
                </a:lnTo>
                <a:lnTo>
                  <a:pt x="2239" y="2482"/>
                </a:lnTo>
                <a:lnTo>
                  <a:pt x="2020" y="2725"/>
                </a:lnTo>
                <a:lnTo>
                  <a:pt x="1825" y="2993"/>
                </a:lnTo>
                <a:lnTo>
                  <a:pt x="1631" y="3261"/>
                </a:lnTo>
                <a:lnTo>
                  <a:pt x="1436" y="3528"/>
                </a:lnTo>
                <a:lnTo>
                  <a:pt x="1120" y="4088"/>
                </a:lnTo>
                <a:lnTo>
                  <a:pt x="852" y="4696"/>
                </a:lnTo>
                <a:lnTo>
                  <a:pt x="609" y="5305"/>
                </a:lnTo>
                <a:lnTo>
                  <a:pt x="390" y="5962"/>
                </a:lnTo>
                <a:lnTo>
                  <a:pt x="195" y="6643"/>
                </a:lnTo>
                <a:lnTo>
                  <a:pt x="122" y="7008"/>
                </a:lnTo>
                <a:lnTo>
                  <a:pt x="49" y="7373"/>
                </a:lnTo>
                <a:lnTo>
                  <a:pt x="25" y="7738"/>
                </a:lnTo>
                <a:lnTo>
                  <a:pt x="1" y="8103"/>
                </a:lnTo>
                <a:lnTo>
                  <a:pt x="1" y="8468"/>
                </a:lnTo>
                <a:lnTo>
                  <a:pt x="1" y="8809"/>
                </a:lnTo>
                <a:lnTo>
                  <a:pt x="49" y="9174"/>
                </a:lnTo>
                <a:lnTo>
                  <a:pt x="98" y="9514"/>
                </a:lnTo>
                <a:lnTo>
                  <a:pt x="171" y="9879"/>
                </a:lnTo>
                <a:lnTo>
                  <a:pt x="268" y="10220"/>
                </a:lnTo>
                <a:lnTo>
                  <a:pt x="365" y="10560"/>
                </a:lnTo>
                <a:lnTo>
                  <a:pt x="487" y="10901"/>
                </a:lnTo>
                <a:lnTo>
                  <a:pt x="633" y="11242"/>
                </a:lnTo>
                <a:lnTo>
                  <a:pt x="803" y="11582"/>
                </a:lnTo>
                <a:lnTo>
                  <a:pt x="1168" y="12264"/>
                </a:lnTo>
                <a:lnTo>
                  <a:pt x="1387" y="12629"/>
                </a:lnTo>
                <a:lnTo>
                  <a:pt x="1631" y="12994"/>
                </a:lnTo>
                <a:lnTo>
                  <a:pt x="1874" y="13334"/>
                </a:lnTo>
                <a:lnTo>
                  <a:pt x="2142" y="13651"/>
                </a:lnTo>
                <a:lnTo>
                  <a:pt x="2434" y="13943"/>
                </a:lnTo>
                <a:lnTo>
                  <a:pt x="2726" y="14235"/>
                </a:lnTo>
                <a:lnTo>
                  <a:pt x="3042" y="14502"/>
                </a:lnTo>
                <a:lnTo>
                  <a:pt x="3358" y="14746"/>
                </a:lnTo>
                <a:lnTo>
                  <a:pt x="3699" y="14965"/>
                </a:lnTo>
                <a:lnTo>
                  <a:pt x="4040" y="15159"/>
                </a:lnTo>
                <a:lnTo>
                  <a:pt x="4405" y="15354"/>
                </a:lnTo>
                <a:lnTo>
                  <a:pt x="4794" y="15500"/>
                </a:lnTo>
                <a:lnTo>
                  <a:pt x="5183" y="15622"/>
                </a:lnTo>
                <a:lnTo>
                  <a:pt x="5573" y="15743"/>
                </a:lnTo>
                <a:lnTo>
                  <a:pt x="5986" y="15816"/>
                </a:lnTo>
                <a:lnTo>
                  <a:pt x="6424" y="15889"/>
                </a:lnTo>
                <a:lnTo>
                  <a:pt x="6838" y="15914"/>
                </a:lnTo>
                <a:lnTo>
                  <a:pt x="7276" y="15938"/>
                </a:lnTo>
                <a:lnTo>
                  <a:pt x="7714" y="15938"/>
                </a:lnTo>
                <a:lnTo>
                  <a:pt x="8152" y="15914"/>
                </a:lnTo>
                <a:lnTo>
                  <a:pt x="8565" y="15889"/>
                </a:lnTo>
                <a:lnTo>
                  <a:pt x="9003" y="15841"/>
                </a:lnTo>
                <a:lnTo>
                  <a:pt x="9417" y="15768"/>
                </a:lnTo>
                <a:lnTo>
                  <a:pt x="9831" y="15670"/>
                </a:lnTo>
                <a:lnTo>
                  <a:pt x="10244" y="15573"/>
                </a:lnTo>
                <a:lnTo>
                  <a:pt x="10658" y="15451"/>
                </a:lnTo>
                <a:lnTo>
                  <a:pt x="11047" y="15305"/>
                </a:lnTo>
                <a:lnTo>
                  <a:pt x="11437" y="15135"/>
                </a:lnTo>
                <a:lnTo>
                  <a:pt x="11826" y="14940"/>
                </a:lnTo>
                <a:lnTo>
                  <a:pt x="12191" y="14721"/>
                </a:lnTo>
                <a:lnTo>
                  <a:pt x="12556" y="14478"/>
                </a:lnTo>
                <a:lnTo>
                  <a:pt x="12921" y="14235"/>
                </a:lnTo>
                <a:lnTo>
                  <a:pt x="13262" y="13943"/>
                </a:lnTo>
                <a:lnTo>
                  <a:pt x="13578" y="13651"/>
                </a:lnTo>
                <a:lnTo>
                  <a:pt x="13894" y="13334"/>
                </a:lnTo>
                <a:lnTo>
                  <a:pt x="14186" y="13018"/>
                </a:lnTo>
                <a:lnTo>
                  <a:pt x="14430" y="12702"/>
                </a:lnTo>
                <a:lnTo>
                  <a:pt x="14673" y="12361"/>
                </a:lnTo>
                <a:lnTo>
                  <a:pt x="14892" y="11996"/>
                </a:lnTo>
                <a:lnTo>
                  <a:pt x="15087" y="11631"/>
                </a:lnTo>
                <a:lnTo>
                  <a:pt x="15111" y="11631"/>
                </a:lnTo>
                <a:lnTo>
                  <a:pt x="15135" y="11582"/>
                </a:lnTo>
                <a:lnTo>
                  <a:pt x="15135" y="11534"/>
                </a:lnTo>
                <a:lnTo>
                  <a:pt x="15330" y="11096"/>
                </a:lnTo>
                <a:lnTo>
                  <a:pt x="15500" y="10658"/>
                </a:lnTo>
                <a:lnTo>
                  <a:pt x="15622" y="10195"/>
                </a:lnTo>
                <a:lnTo>
                  <a:pt x="15719" y="9733"/>
                </a:lnTo>
                <a:lnTo>
                  <a:pt x="15744" y="9709"/>
                </a:lnTo>
                <a:lnTo>
                  <a:pt x="15768" y="9684"/>
                </a:lnTo>
                <a:lnTo>
                  <a:pt x="15768" y="9636"/>
                </a:lnTo>
                <a:lnTo>
                  <a:pt x="15768" y="9611"/>
                </a:lnTo>
                <a:lnTo>
                  <a:pt x="15744" y="9563"/>
                </a:lnTo>
                <a:lnTo>
                  <a:pt x="15792" y="9174"/>
                </a:lnTo>
                <a:lnTo>
                  <a:pt x="15817" y="8760"/>
                </a:lnTo>
                <a:lnTo>
                  <a:pt x="15817" y="8371"/>
                </a:lnTo>
                <a:lnTo>
                  <a:pt x="15817" y="7957"/>
                </a:lnTo>
                <a:lnTo>
                  <a:pt x="15719" y="7105"/>
                </a:lnTo>
                <a:lnTo>
                  <a:pt x="15671" y="6667"/>
                </a:lnTo>
                <a:lnTo>
                  <a:pt x="15598" y="6254"/>
                </a:lnTo>
                <a:lnTo>
                  <a:pt x="15500" y="5840"/>
                </a:lnTo>
                <a:lnTo>
                  <a:pt x="15403" y="5426"/>
                </a:lnTo>
                <a:lnTo>
                  <a:pt x="15281" y="5013"/>
                </a:lnTo>
                <a:lnTo>
                  <a:pt x="15135" y="4623"/>
                </a:lnTo>
                <a:lnTo>
                  <a:pt x="14989" y="4234"/>
                </a:lnTo>
                <a:lnTo>
                  <a:pt x="14819" y="3845"/>
                </a:lnTo>
                <a:lnTo>
                  <a:pt x="14600" y="3480"/>
                </a:lnTo>
                <a:lnTo>
                  <a:pt x="14381" y="3115"/>
                </a:lnTo>
                <a:lnTo>
                  <a:pt x="14138" y="2774"/>
                </a:lnTo>
                <a:lnTo>
                  <a:pt x="13870" y="2458"/>
                </a:lnTo>
                <a:lnTo>
                  <a:pt x="13578" y="2141"/>
                </a:lnTo>
                <a:lnTo>
                  <a:pt x="13262" y="1849"/>
                </a:lnTo>
                <a:lnTo>
                  <a:pt x="12970" y="1582"/>
                </a:lnTo>
                <a:lnTo>
                  <a:pt x="12629" y="1363"/>
                </a:lnTo>
                <a:lnTo>
                  <a:pt x="12288" y="1144"/>
                </a:lnTo>
                <a:lnTo>
                  <a:pt x="11948" y="949"/>
                </a:lnTo>
                <a:lnTo>
                  <a:pt x="11583" y="779"/>
                </a:lnTo>
                <a:lnTo>
                  <a:pt x="11218" y="609"/>
                </a:lnTo>
                <a:lnTo>
                  <a:pt x="10828" y="487"/>
                </a:lnTo>
                <a:lnTo>
                  <a:pt x="10463" y="365"/>
                </a:lnTo>
                <a:lnTo>
                  <a:pt x="10098" y="268"/>
                </a:lnTo>
                <a:lnTo>
                  <a:pt x="9709" y="171"/>
                </a:lnTo>
                <a:lnTo>
                  <a:pt x="9320" y="98"/>
                </a:lnTo>
                <a:lnTo>
                  <a:pt x="8930" y="49"/>
                </a:lnTo>
                <a:lnTo>
                  <a:pt x="8517" y="25"/>
                </a:lnTo>
                <a:lnTo>
                  <a:pt x="8128" y="0"/>
                </a:lnTo>
                <a:close/>
              </a:path>
            </a:pathLst>
          </a:custGeom>
          <a:solidFill>
            <a:srgbClr val="FF0000"/>
          </a:solidFill>
          <a:ln>
            <a:solidFill>
              <a:srgbClr val="AC8332"/>
            </a:solidFill>
          </a:ln>
        </p:spPr>
        <p:txBody>
          <a:bodyPr wrap="square" lIns="91425" tIns="91425" rIns="91425" bIns="91425" anchor="ctr" anchorCtr="0">
            <a:noAutofit/>
          </a:bodyPr>
          <a:lstStyle/>
          <a:p>
            <a:pPr lvl="0">
              <a:spcBef>
                <a:spcPts val="0"/>
              </a:spcBef>
              <a:buNone/>
            </a:pPr>
            <a:endParaRPr sz="2000">
              <a:solidFill>
                <a:srgbClr val="6D9EEB"/>
              </a:solidFill>
            </a:endParaRPr>
          </a:p>
        </p:txBody>
      </p:sp>
      <p:sp>
        <p:nvSpPr>
          <p:cNvPr id="10" name="TextBox 9"/>
          <p:cNvSpPr txBox="1"/>
          <p:nvPr/>
        </p:nvSpPr>
        <p:spPr>
          <a:xfrm>
            <a:off x="152400" y="2174972"/>
            <a:ext cx="5943601" cy="3920304"/>
          </a:xfrm>
          <a:prstGeom prst="rect">
            <a:avLst/>
          </a:prstGeom>
          <a:noFill/>
        </p:spPr>
        <p:txBody>
          <a:bodyPr wrap="square" rtlCol="0">
            <a:spAutoFit/>
          </a:bodyPr>
          <a:lstStyle/>
          <a:p>
            <a:pPr marL="342900" indent="-342900" algn="r" rtl="1">
              <a:lnSpc>
                <a:spcPct val="150000"/>
              </a:lnSpc>
              <a:buFont typeface="+mj-lt"/>
              <a:buAutoNum type="arabicPeriod"/>
            </a:pPr>
            <a:r>
              <a:rPr lang="ar-AE" sz="1400" b="1" dirty="0" smtClean="0">
                <a:latin typeface="Sakkal Majalla" panose="02000000000000000000" pitchFamily="2" charset="-78"/>
                <a:cs typeface="Sakkal Majalla" panose="02000000000000000000" pitchFamily="2" charset="-78"/>
              </a:rPr>
              <a:t>تدني نسبة الرضا لدى الموظفين عن نظام الخدمة الذاتية و مركز الاتصال الموحد بنسبة 1% مقارنة بعام 2017 </a:t>
            </a:r>
          </a:p>
          <a:p>
            <a:pPr marL="342900" indent="-342900" algn="r" rtl="1">
              <a:lnSpc>
                <a:spcPct val="150000"/>
              </a:lnSpc>
              <a:buFont typeface="+mj-lt"/>
              <a:buAutoNum type="arabicPeriod"/>
            </a:pPr>
            <a:r>
              <a:rPr lang="ar-AE" sz="1400" b="1" dirty="0" smtClean="0">
                <a:latin typeface="Sakkal Majalla" panose="02000000000000000000" pitchFamily="2" charset="-78"/>
                <a:cs typeface="Sakkal Majalla" panose="02000000000000000000" pitchFamily="2" charset="-78"/>
              </a:rPr>
              <a:t>تقليل الإجراءات ضمن </a:t>
            </a:r>
            <a:r>
              <a:rPr lang="ar-AE" sz="1400" b="1" dirty="0">
                <a:latin typeface="Sakkal Majalla" panose="02000000000000000000" pitchFamily="2" charset="-78"/>
                <a:cs typeface="Sakkal Majalla" panose="02000000000000000000" pitchFamily="2" charset="-78"/>
              </a:rPr>
              <a:t>إجراءات الموارد البشرية المتوفرة ضمن نظام الخدمة </a:t>
            </a:r>
            <a:r>
              <a:rPr lang="ar-AE" sz="1400" b="1" dirty="0" smtClean="0">
                <a:latin typeface="Sakkal Majalla" panose="02000000000000000000" pitchFamily="2" charset="-78"/>
                <a:cs typeface="Sakkal Majalla" panose="02000000000000000000" pitchFamily="2" charset="-78"/>
              </a:rPr>
              <a:t>الذاتية</a:t>
            </a:r>
          </a:p>
          <a:p>
            <a:pPr marL="342900" indent="-342900" algn="r" rtl="1">
              <a:lnSpc>
                <a:spcPct val="150000"/>
              </a:lnSpc>
              <a:buFont typeface="+mj-lt"/>
              <a:buAutoNum type="arabicPeriod"/>
            </a:pPr>
            <a:r>
              <a:rPr lang="ar-AE" sz="1400" b="1" dirty="0">
                <a:latin typeface="Sakkal Majalla" panose="02000000000000000000" pitchFamily="2" charset="-78"/>
                <a:cs typeface="Sakkal Majalla" panose="02000000000000000000" pitchFamily="2" charset="-78"/>
              </a:rPr>
              <a:t>تعزيز الوعي بعمليات الدعم الفني </a:t>
            </a:r>
            <a:r>
              <a:rPr lang="ar-AE" sz="1400" b="1" dirty="0" smtClean="0">
                <a:latin typeface="Sakkal Majalla" panose="02000000000000000000" pitchFamily="2" charset="-78"/>
                <a:cs typeface="Sakkal Majalla" panose="02000000000000000000" pitchFamily="2" charset="-78"/>
              </a:rPr>
              <a:t>المتوفرة </a:t>
            </a:r>
            <a:r>
              <a:rPr lang="ar-AE" sz="1400" b="1" dirty="0">
                <a:latin typeface="Sakkal Majalla" panose="02000000000000000000" pitchFamily="2" charset="-78"/>
                <a:cs typeface="Sakkal Majalla" panose="02000000000000000000" pitchFamily="2" charset="-78"/>
              </a:rPr>
              <a:t>على نظام الخدمة </a:t>
            </a:r>
            <a:r>
              <a:rPr lang="ar-AE" sz="1400" b="1" dirty="0" smtClean="0">
                <a:latin typeface="Sakkal Majalla" panose="02000000000000000000" pitchFamily="2" charset="-78"/>
                <a:cs typeface="Sakkal Majalla" panose="02000000000000000000" pitchFamily="2" charset="-78"/>
              </a:rPr>
              <a:t>الذاتية</a:t>
            </a:r>
          </a:p>
          <a:p>
            <a:pPr marL="342900" indent="-342900" algn="r" rtl="1">
              <a:lnSpc>
                <a:spcPct val="150000"/>
              </a:lnSpc>
              <a:buFont typeface="+mj-lt"/>
              <a:buAutoNum type="arabicPeriod"/>
            </a:pPr>
            <a:r>
              <a:rPr lang="ar-AE" sz="1400" b="1" dirty="0">
                <a:latin typeface="Sakkal Majalla" panose="02000000000000000000" pitchFamily="2" charset="-78"/>
                <a:cs typeface="Sakkal Majalla" panose="02000000000000000000" pitchFamily="2" charset="-78"/>
              </a:rPr>
              <a:t>أن يكون هنالك دعم فني مباشر من قبل الهيئة وليس من طرف وزارة الصحة ووقاية المجتمع حيث هنالك بطئ في </a:t>
            </a:r>
            <a:r>
              <a:rPr lang="ar-AE" sz="1400" b="1" dirty="0" smtClean="0">
                <a:latin typeface="Sakkal Majalla" panose="02000000000000000000" pitchFamily="2" charset="-78"/>
                <a:cs typeface="Sakkal Majalla" panose="02000000000000000000" pitchFamily="2" charset="-78"/>
              </a:rPr>
              <a:t>الاستجابة  على عمليات </a:t>
            </a:r>
            <a:r>
              <a:rPr lang="ar-AE" sz="1400" b="1" dirty="0">
                <a:latin typeface="Sakkal Majalla" panose="02000000000000000000" pitchFamily="2" charset="-78"/>
                <a:cs typeface="Sakkal Majalla" panose="02000000000000000000" pitchFamily="2" charset="-78"/>
              </a:rPr>
              <a:t>الدعم الفني على نظام الخدمة </a:t>
            </a:r>
            <a:r>
              <a:rPr lang="ar-AE" sz="1400" b="1" dirty="0" smtClean="0">
                <a:latin typeface="Sakkal Majalla" panose="02000000000000000000" pitchFamily="2" charset="-78"/>
                <a:cs typeface="Sakkal Majalla" panose="02000000000000000000" pitchFamily="2" charset="-78"/>
              </a:rPr>
              <a:t>الذاتية</a:t>
            </a:r>
          </a:p>
          <a:p>
            <a:pPr marL="342900" indent="-342900" algn="r" rtl="1">
              <a:lnSpc>
                <a:spcPct val="150000"/>
              </a:lnSpc>
              <a:buFont typeface="+mj-lt"/>
              <a:buAutoNum type="arabicPeriod"/>
            </a:pPr>
            <a:r>
              <a:rPr lang="ar-AE" sz="1400" b="1" dirty="0">
                <a:latin typeface="Sakkal Majalla" panose="02000000000000000000" pitchFamily="2" charset="-78"/>
                <a:cs typeface="Sakkal Majalla" panose="02000000000000000000" pitchFamily="2" charset="-78"/>
              </a:rPr>
              <a:t>زيادة الخطوط لاستقبال الطلبات </a:t>
            </a:r>
            <a:r>
              <a:rPr lang="ar-AE" sz="1400" b="1" dirty="0" smtClean="0">
                <a:latin typeface="Sakkal Majalla" panose="02000000000000000000" pitchFamily="2" charset="-78"/>
                <a:cs typeface="Sakkal Majalla" panose="02000000000000000000" pitchFamily="2" charset="-78"/>
              </a:rPr>
              <a:t>والاستفسارات حيث ان الخطوط تكون دائما مشغولة</a:t>
            </a:r>
            <a:endParaRPr lang="ar-AE" sz="1400" b="1" dirty="0">
              <a:latin typeface="Sakkal Majalla" panose="02000000000000000000" pitchFamily="2" charset="-78"/>
              <a:cs typeface="Sakkal Majalla" panose="02000000000000000000" pitchFamily="2" charset="-78"/>
            </a:endParaRPr>
          </a:p>
          <a:p>
            <a:pPr algn="r" rtl="1">
              <a:lnSpc>
                <a:spcPct val="150000"/>
              </a:lnSpc>
            </a:pPr>
            <a:endParaRPr lang="ar-AE" sz="1400" b="1" dirty="0" smtClean="0">
              <a:latin typeface="Sakkal Majalla" panose="02000000000000000000" pitchFamily="2" charset="-78"/>
              <a:cs typeface="Sakkal Majalla" panose="02000000000000000000" pitchFamily="2" charset="-78"/>
            </a:endParaRPr>
          </a:p>
          <a:p>
            <a:pPr marL="342900" indent="-342900" algn="r" rtl="1">
              <a:lnSpc>
                <a:spcPct val="150000"/>
              </a:lnSpc>
              <a:buFont typeface="+mj-lt"/>
              <a:buAutoNum type="arabicPeriod"/>
            </a:pPr>
            <a:endParaRPr lang="ar-AE" sz="1400" dirty="0" smtClean="0">
              <a:latin typeface="Sakkal Majalla" panose="02000000000000000000" pitchFamily="2" charset="-78"/>
              <a:cs typeface="Sakkal Majalla" panose="02000000000000000000" pitchFamily="2" charset="-78"/>
            </a:endParaRPr>
          </a:p>
          <a:p>
            <a:pPr marL="342900" indent="-342900" algn="r" rtl="1">
              <a:lnSpc>
                <a:spcPct val="150000"/>
              </a:lnSpc>
              <a:buFont typeface="+mj-lt"/>
              <a:buAutoNum type="arabicPeriod"/>
            </a:pPr>
            <a:endParaRPr lang="ar-AE" sz="1400" b="1" dirty="0">
              <a:latin typeface="Sakkal Majalla" panose="02000000000000000000" pitchFamily="2" charset="-78"/>
              <a:cs typeface="Sakkal Majalla" panose="02000000000000000000" pitchFamily="2" charset="-78"/>
            </a:endParaRPr>
          </a:p>
          <a:p>
            <a:pPr marL="342900" indent="-342900" algn="r" rtl="1">
              <a:lnSpc>
                <a:spcPct val="150000"/>
              </a:lnSpc>
              <a:buFont typeface="+mj-lt"/>
              <a:buAutoNum type="arabicPeriod"/>
            </a:pPr>
            <a:endParaRPr lang="ar-AE" sz="1300" b="1" dirty="0" smtClean="0">
              <a:latin typeface="Sakkal Majalla" panose="02000000000000000000" pitchFamily="2" charset="-78"/>
              <a:cs typeface="Sakkal Majalla" panose="02000000000000000000" pitchFamily="2" charset="-78"/>
            </a:endParaRPr>
          </a:p>
          <a:p>
            <a:pPr marL="342900" indent="-342900" algn="r" rtl="1">
              <a:lnSpc>
                <a:spcPct val="150000"/>
              </a:lnSpc>
              <a:buFont typeface="+mj-lt"/>
              <a:buAutoNum type="arabicPeriod"/>
            </a:pPr>
            <a:endParaRPr lang="ar-AE" sz="1400" b="1" dirty="0" smtClean="0">
              <a:latin typeface="Sakkal Majalla" panose="02000000000000000000" pitchFamily="2" charset="-78"/>
              <a:cs typeface="Sakkal Majalla" panose="02000000000000000000" pitchFamily="2" charset="-78"/>
            </a:endParaRPr>
          </a:p>
        </p:txBody>
      </p:sp>
      <p:sp>
        <p:nvSpPr>
          <p:cNvPr id="11" name="Rectangle 10"/>
          <p:cNvSpPr/>
          <p:nvPr/>
        </p:nvSpPr>
        <p:spPr>
          <a:xfrm>
            <a:off x="6324599" y="2258195"/>
            <a:ext cx="5797639" cy="1800493"/>
          </a:xfrm>
          <a:prstGeom prst="rect">
            <a:avLst/>
          </a:prstGeom>
        </p:spPr>
        <p:txBody>
          <a:bodyPr wrap="square">
            <a:spAutoFit/>
          </a:bodyPr>
          <a:lstStyle/>
          <a:p>
            <a:pPr marL="342900" indent="-342900" algn="r" rtl="1">
              <a:lnSpc>
                <a:spcPct val="150000"/>
              </a:lnSpc>
              <a:buFont typeface="+mj-lt"/>
              <a:buAutoNum type="arabicPeriod"/>
              <a:defRPr sz="1600" b="1" i="0" u="none" strike="noStrike" kern="1200" spc="0" baseline="0">
                <a:solidFill>
                  <a:prstClr val="black"/>
                </a:solidFill>
                <a:latin typeface="Sakkal Majalla" panose="02000000000000000000" pitchFamily="2" charset="-78"/>
                <a:ea typeface="+mn-ea"/>
                <a:cs typeface="Sakkal Majalla" panose="02000000000000000000" pitchFamily="2" charset="-78"/>
              </a:defRPr>
            </a:pPr>
            <a:r>
              <a:rPr lang="ar-AE" sz="1400" dirty="0" smtClean="0"/>
              <a:t>توفر </a:t>
            </a:r>
            <a:r>
              <a:rPr lang="ar-AE" sz="1400" dirty="0"/>
              <a:t>الخدمة الذاتية بأكثر من لغة (العربية والانجليزية) يساند المتعامل باستخدامه بالصورة المناسبة </a:t>
            </a:r>
            <a:r>
              <a:rPr lang="ar-AE" sz="1400" dirty="0" smtClean="0"/>
              <a:t>له</a:t>
            </a:r>
          </a:p>
          <a:p>
            <a:pPr marL="342900" indent="-342900" algn="r" rtl="1">
              <a:lnSpc>
                <a:spcPct val="150000"/>
              </a:lnSpc>
              <a:buFont typeface="+mj-lt"/>
              <a:buAutoNum type="arabicPeriod"/>
              <a:defRPr sz="1600" b="1" i="0" u="none" strike="noStrike" kern="1200" spc="0" baseline="0">
                <a:solidFill>
                  <a:prstClr val="black"/>
                </a:solidFill>
                <a:latin typeface="Sakkal Majalla" panose="02000000000000000000" pitchFamily="2" charset="-78"/>
                <a:ea typeface="+mn-ea"/>
                <a:cs typeface="Sakkal Majalla" panose="02000000000000000000" pitchFamily="2" charset="-78"/>
              </a:defRPr>
            </a:pPr>
            <a:r>
              <a:rPr lang="ar-AE" sz="1400" dirty="0"/>
              <a:t>يتمتع موظفو الدعم ضمن مركز الاتصال الموحد </a:t>
            </a:r>
            <a:r>
              <a:rPr lang="en-US" sz="1400" dirty="0"/>
              <a:t>Call center </a:t>
            </a:r>
            <a:r>
              <a:rPr lang="ar-AE" sz="1400" dirty="0" smtClean="0"/>
              <a:t> باللباقة </a:t>
            </a:r>
            <a:r>
              <a:rPr lang="ar-AE" sz="1400" dirty="0"/>
              <a:t>وحسن </a:t>
            </a:r>
            <a:r>
              <a:rPr lang="ar-AE" sz="1400" dirty="0" smtClean="0"/>
              <a:t>التعامل</a:t>
            </a:r>
          </a:p>
          <a:p>
            <a:pPr marL="342900" indent="-342900" algn="r" rtl="1">
              <a:lnSpc>
                <a:spcPct val="150000"/>
              </a:lnSpc>
              <a:buFont typeface="+mj-lt"/>
              <a:buAutoNum type="arabicPeriod"/>
              <a:defRPr sz="1600" b="1" i="0" u="none" strike="noStrike" kern="1200" spc="0" baseline="0">
                <a:solidFill>
                  <a:prstClr val="black"/>
                </a:solidFill>
                <a:latin typeface="Sakkal Majalla" panose="02000000000000000000" pitchFamily="2" charset="-78"/>
                <a:ea typeface="+mn-ea"/>
                <a:cs typeface="Sakkal Majalla" panose="02000000000000000000" pitchFamily="2" charset="-78"/>
              </a:defRPr>
            </a:pPr>
            <a:r>
              <a:rPr lang="ar-SA" sz="1400" b="1" dirty="0"/>
              <a:t>الوقت المستغرق في تنفيذ اجراءات الخدمة الذاتية عبر النظام </a:t>
            </a:r>
            <a:r>
              <a:rPr lang="ar-SA" sz="1400" b="1" dirty="0" smtClean="0"/>
              <a:t>مناسب</a:t>
            </a:r>
            <a:r>
              <a:rPr lang="ar-AE" sz="1400" b="1" dirty="0" smtClean="0"/>
              <a:t> </a:t>
            </a:r>
          </a:p>
          <a:p>
            <a:pPr marL="342900" indent="-342900" algn="r" rtl="1">
              <a:lnSpc>
                <a:spcPct val="150000"/>
              </a:lnSpc>
              <a:buFont typeface="+mj-lt"/>
              <a:buAutoNum type="arabicPeriod"/>
              <a:defRPr sz="1600" b="1" i="0" u="none" strike="noStrike" kern="1200" spc="0" baseline="0">
                <a:solidFill>
                  <a:prstClr val="black"/>
                </a:solidFill>
                <a:latin typeface="Sakkal Majalla" panose="02000000000000000000" pitchFamily="2" charset="-78"/>
                <a:ea typeface="+mn-ea"/>
                <a:cs typeface="Sakkal Majalla" panose="02000000000000000000" pitchFamily="2" charset="-78"/>
              </a:defRPr>
            </a:pPr>
            <a:endParaRPr lang="ar-AE" dirty="0" smtClean="0"/>
          </a:p>
          <a:p>
            <a:pPr marL="342900" indent="-342900" algn="r" rtl="1">
              <a:lnSpc>
                <a:spcPct val="150000"/>
              </a:lnSpc>
              <a:buFont typeface="+mj-lt"/>
              <a:buAutoNum type="arabicPeriod"/>
              <a:defRPr sz="1600" b="1" i="0" u="none" strike="noStrike" kern="1200" spc="0" baseline="0">
                <a:solidFill>
                  <a:prstClr val="black"/>
                </a:solidFill>
                <a:latin typeface="Sakkal Majalla" panose="02000000000000000000" pitchFamily="2" charset="-78"/>
                <a:ea typeface="+mn-ea"/>
                <a:cs typeface="Sakkal Majalla" panose="02000000000000000000" pitchFamily="2" charset="-78"/>
              </a:defRPr>
            </a:pPr>
            <a:endParaRPr lang="en-US" dirty="0"/>
          </a:p>
        </p:txBody>
      </p:sp>
    </p:spTree>
    <p:extLst>
      <p:ext uri="{BB962C8B-B14F-4D97-AF65-F5344CB8AC3E}">
        <p14:creationId xmlns:p14="http://schemas.microsoft.com/office/powerpoint/2010/main" val="16645169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2743200"/>
            <a:ext cx="6430315" cy="731783"/>
          </a:xfrm>
        </p:spPr>
        <p:txBody>
          <a:bodyPr>
            <a:noAutofit/>
          </a:bodyPr>
          <a:lstStyle/>
          <a:p>
            <a:pPr algn="ctr"/>
            <a:r>
              <a:rPr lang="ar-AE" sz="4800" dirty="0" smtClean="0">
                <a:solidFill>
                  <a:srgbClr val="AC8332"/>
                </a:solidFill>
                <a:latin typeface="Sakkal Majalla" panose="02000000000000000000" pitchFamily="2" charset="-78"/>
                <a:cs typeface="Sakkal Majalla" panose="02000000000000000000" pitchFamily="2" charset="-78"/>
              </a:rPr>
              <a:t>الاجراءات التصحيحية </a:t>
            </a:r>
            <a:endParaRPr lang="en-US" sz="4800" dirty="0">
              <a:solidFill>
                <a:srgbClr val="AC8332"/>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5060635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ar-AE" dirty="0" smtClean="0">
                <a:latin typeface="Sakkal Majalla" panose="02000000000000000000" pitchFamily="2" charset="-78"/>
                <a:cs typeface="Sakkal Majalla" panose="02000000000000000000" pitchFamily="2" charset="-78"/>
              </a:rPr>
              <a:t>الاجراءات التصحيحية</a:t>
            </a:r>
            <a:r>
              <a:rPr lang="ar-AE" dirty="0">
                <a:latin typeface="Sakkal Majalla" panose="02000000000000000000" pitchFamily="2" charset="-78"/>
                <a:cs typeface="Sakkal Majalla" panose="02000000000000000000" pitchFamily="2" charset="-78"/>
              </a:rPr>
              <a:t> </a:t>
            </a:r>
            <a:r>
              <a:rPr lang="ar-AE" dirty="0" smtClean="0">
                <a:latin typeface="Sakkal Majalla" panose="02000000000000000000" pitchFamily="2" charset="-78"/>
                <a:cs typeface="Sakkal Majalla" panose="02000000000000000000" pitchFamily="2" charset="-78"/>
              </a:rPr>
              <a:t>للرضا عن نظام الخدمة الذاتية</a:t>
            </a:r>
            <a:endParaRPr lang="en-US" dirty="0">
              <a:latin typeface="Sakkal Majalla" panose="02000000000000000000" pitchFamily="2" charset="-78"/>
              <a:cs typeface="Sakkal Majalla" panose="02000000000000000000"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3661146478"/>
              </p:ext>
            </p:extLst>
          </p:nvPr>
        </p:nvGraphicFramePr>
        <p:xfrm>
          <a:off x="360607" y="1302184"/>
          <a:ext cx="11668261" cy="4776644"/>
        </p:xfrm>
        <a:graphic>
          <a:graphicData uri="http://schemas.openxmlformats.org/drawingml/2006/table">
            <a:tbl>
              <a:tblPr firstRow="1" firstCol="1" bandRow="1">
                <a:tableStyleId>{5940675A-B579-460E-94D1-54222C63F5DA}</a:tableStyleId>
              </a:tblPr>
              <a:tblGrid>
                <a:gridCol w="965917"/>
                <a:gridCol w="1506828"/>
                <a:gridCol w="4275786"/>
                <a:gridCol w="4919730"/>
              </a:tblGrid>
              <a:tr h="522912">
                <a:tc>
                  <a:txBody>
                    <a:bodyPr/>
                    <a:lstStyle/>
                    <a:p>
                      <a:pPr marL="0" marR="0" indent="0" algn="ctr">
                        <a:lnSpc>
                          <a:spcPct val="150000"/>
                        </a:lnSpc>
                        <a:spcBef>
                          <a:spcPts val="0"/>
                        </a:spcBef>
                        <a:spcAft>
                          <a:spcPts val="600"/>
                        </a:spcAft>
                      </a:pPr>
                      <a:r>
                        <a:rPr lang="ar-AE" sz="1800" b="1" dirty="0" smtClean="0">
                          <a:effectLst/>
                          <a:latin typeface="Sakkal Majalla" panose="02000000000000000000" pitchFamily="2" charset="-78"/>
                          <a:ea typeface="Calibri" panose="020F0502020204030204" pitchFamily="34" charset="0"/>
                          <a:cs typeface="Sakkal Majalla" panose="02000000000000000000" pitchFamily="2" charset="-78"/>
                        </a:rPr>
                        <a:t>الدليل </a:t>
                      </a:r>
                      <a:endParaRPr lang="en-US" sz="18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59029" marR="59029" marT="29514" marB="29514" anchor="ctr">
                    <a:lnL w="19050" cap="flat" cmpd="sng" algn="ctr">
                      <a:solidFill>
                        <a:srgbClr val="C6A326"/>
                      </a:solidFill>
                      <a:prstDash val="sysDash"/>
                      <a:round/>
                      <a:headEnd type="none" w="med" len="med"/>
                      <a:tailEnd type="none" w="med" len="med"/>
                    </a:lnL>
                    <a:lnR w="19050" cap="flat" cmpd="sng" algn="ctr">
                      <a:solidFill>
                        <a:srgbClr val="C6A326"/>
                      </a:solidFill>
                      <a:prstDash val="sysDash"/>
                      <a:round/>
                      <a:headEnd type="none" w="med" len="med"/>
                      <a:tailEnd type="none" w="med" len="med"/>
                    </a:lnR>
                    <a:lnT w="19050" cap="flat" cmpd="sng" algn="ctr">
                      <a:solidFill>
                        <a:srgbClr val="C6A326"/>
                      </a:solidFill>
                      <a:prstDash val="sysDash"/>
                      <a:round/>
                      <a:headEnd type="none" w="med" len="med"/>
                      <a:tailEnd type="none" w="med" len="med"/>
                    </a:lnT>
                    <a:lnB w="19050" cap="flat" cmpd="sng" algn="ctr">
                      <a:solidFill>
                        <a:srgbClr val="C6A326"/>
                      </a:solidFill>
                      <a:prstDash val="sysDash"/>
                      <a:round/>
                      <a:headEnd type="none" w="med" len="med"/>
                      <a:tailEnd type="none" w="med" len="med"/>
                    </a:lnB>
                    <a:solidFill>
                      <a:srgbClr val="C4B287"/>
                    </a:solidFill>
                  </a:tcPr>
                </a:tc>
                <a:tc>
                  <a:txBody>
                    <a:bodyPr/>
                    <a:lstStyle/>
                    <a:p>
                      <a:pPr marL="0" marR="0" lvl="0" indent="0" algn="ctr" defTabSz="914400" rtl="0" eaLnBrk="1" fontAlgn="auto" latinLnBrk="0" hangingPunct="1">
                        <a:lnSpc>
                          <a:spcPct val="150000"/>
                        </a:lnSpc>
                        <a:spcBef>
                          <a:spcPts val="0"/>
                        </a:spcBef>
                        <a:spcAft>
                          <a:spcPts val="600"/>
                        </a:spcAft>
                        <a:buClrTx/>
                        <a:buSzTx/>
                        <a:buFontTx/>
                        <a:buNone/>
                        <a:tabLst/>
                        <a:defRPr/>
                      </a:pPr>
                      <a:r>
                        <a:rPr lang="ar-AE" sz="1800" b="1" dirty="0" smtClean="0">
                          <a:effectLst/>
                          <a:latin typeface="Sakkal Majalla" panose="02000000000000000000" pitchFamily="2" charset="-78"/>
                          <a:ea typeface="Calibri" panose="020F0502020204030204" pitchFamily="34" charset="0"/>
                          <a:cs typeface="Sakkal Majalla" panose="02000000000000000000" pitchFamily="2" charset="-78"/>
                        </a:rPr>
                        <a:t>نسبة</a:t>
                      </a:r>
                      <a:r>
                        <a:rPr lang="ar-AE" sz="1800" b="1" baseline="0" dirty="0" smtClean="0">
                          <a:effectLst/>
                          <a:latin typeface="Sakkal Majalla" panose="02000000000000000000" pitchFamily="2" charset="-78"/>
                          <a:ea typeface="Calibri" panose="020F0502020204030204" pitchFamily="34" charset="0"/>
                          <a:cs typeface="Sakkal Majalla" panose="02000000000000000000" pitchFamily="2" charset="-78"/>
                        </a:rPr>
                        <a:t> الانجاز</a:t>
                      </a:r>
                      <a:endParaRPr lang="en-US" sz="1800" b="1" dirty="0" smtClean="0">
                        <a:effectLst/>
                        <a:latin typeface="Sakkal Majalla" panose="02000000000000000000" pitchFamily="2" charset="-78"/>
                        <a:ea typeface="Calibri" panose="020F0502020204030204" pitchFamily="34" charset="0"/>
                        <a:cs typeface="Sakkal Majalla" panose="02000000000000000000" pitchFamily="2" charset="-78"/>
                      </a:endParaRPr>
                    </a:p>
                  </a:txBody>
                  <a:tcPr marL="59029" marR="59029" marT="29514" marB="29514" anchor="ctr">
                    <a:lnL w="19050" cap="flat" cmpd="sng" algn="ctr">
                      <a:solidFill>
                        <a:srgbClr val="C6A326"/>
                      </a:solidFill>
                      <a:prstDash val="sysDash"/>
                      <a:round/>
                      <a:headEnd type="none" w="med" len="med"/>
                      <a:tailEnd type="none" w="med" len="med"/>
                    </a:lnL>
                    <a:lnR w="19050" cap="flat" cmpd="sng" algn="ctr">
                      <a:solidFill>
                        <a:srgbClr val="C6A326"/>
                      </a:solidFill>
                      <a:prstDash val="sysDash"/>
                      <a:round/>
                      <a:headEnd type="none" w="med" len="med"/>
                      <a:tailEnd type="none" w="med" len="med"/>
                    </a:lnR>
                    <a:lnT w="19050" cap="flat" cmpd="sng" algn="ctr">
                      <a:solidFill>
                        <a:srgbClr val="C6A326"/>
                      </a:solidFill>
                      <a:prstDash val="sysDash"/>
                      <a:round/>
                      <a:headEnd type="none" w="med" len="med"/>
                      <a:tailEnd type="none" w="med" len="med"/>
                    </a:lnT>
                    <a:lnB w="19050" cap="flat" cmpd="sng" algn="ctr">
                      <a:solidFill>
                        <a:srgbClr val="C6A326"/>
                      </a:solidFill>
                      <a:prstDash val="sysDash"/>
                      <a:round/>
                      <a:headEnd type="none" w="med" len="med"/>
                      <a:tailEnd type="none" w="med" len="med"/>
                    </a:lnB>
                    <a:solidFill>
                      <a:srgbClr val="C4B287"/>
                    </a:solidFill>
                  </a:tcPr>
                </a:tc>
                <a:tc>
                  <a:txBody>
                    <a:bodyPr/>
                    <a:lstStyle/>
                    <a:p>
                      <a:pPr marL="0" marR="0" lvl="0" indent="0" algn="ctr" defTabSz="914264" rtl="0" eaLnBrk="1" fontAlgn="auto" latinLnBrk="0" hangingPunct="1">
                        <a:lnSpc>
                          <a:spcPct val="150000"/>
                        </a:lnSpc>
                        <a:spcBef>
                          <a:spcPts val="0"/>
                        </a:spcBef>
                        <a:spcAft>
                          <a:spcPts val="600"/>
                        </a:spcAft>
                        <a:buClrTx/>
                        <a:buSzTx/>
                        <a:buFontTx/>
                        <a:buNone/>
                        <a:tabLst/>
                        <a:defRPr/>
                      </a:pPr>
                      <a:r>
                        <a:rPr lang="ar-AE" sz="1800" b="1" dirty="0" smtClean="0">
                          <a:effectLst/>
                          <a:latin typeface="Sakkal Majalla" panose="02000000000000000000" pitchFamily="2" charset="-78"/>
                          <a:ea typeface="Calibri" panose="020F0502020204030204" pitchFamily="34" charset="0"/>
                          <a:cs typeface="Sakkal Majalla" panose="02000000000000000000" pitchFamily="2" charset="-78"/>
                        </a:rPr>
                        <a:t>الاطار</a:t>
                      </a:r>
                      <a:r>
                        <a:rPr lang="ar-AE" sz="1800" b="1" baseline="0" dirty="0" smtClean="0">
                          <a:effectLst/>
                          <a:latin typeface="Sakkal Majalla" panose="02000000000000000000" pitchFamily="2" charset="-78"/>
                          <a:ea typeface="Calibri" panose="020F0502020204030204" pitchFamily="34" charset="0"/>
                          <a:cs typeface="Sakkal Majalla" panose="02000000000000000000" pitchFamily="2" charset="-78"/>
                        </a:rPr>
                        <a:t> الزمني للتنفيذ</a:t>
                      </a:r>
                      <a:endParaRPr lang="en-US" sz="1800" b="1" dirty="0" smtClean="0">
                        <a:effectLst/>
                        <a:latin typeface="Sakkal Majalla" panose="02000000000000000000" pitchFamily="2" charset="-78"/>
                        <a:ea typeface="Calibri" panose="020F0502020204030204" pitchFamily="34" charset="0"/>
                        <a:cs typeface="Sakkal Majalla" panose="02000000000000000000" pitchFamily="2" charset="-78"/>
                      </a:endParaRPr>
                    </a:p>
                  </a:txBody>
                  <a:tcPr marL="59029" marR="59029" marT="29514" marB="29514" anchor="ctr">
                    <a:lnL w="19050" cap="flat" cmpd="sng" algn="ctr">
                      <a:solidFill>
                        <a:srgbClr val="C6A326"/>
                      </a:solidFill>
                      <a:prstDash val="sysDash"/>
                      <a:round/>
                      <a:headEnd type="none" w="med" len="med"/>
                      <a:tailEnd type="none" w="med" len="med"/>
                    </a:lnL>
                    <a:lnR w="19050" cap="flat" cmpd="sng" algn="ctr">
                      <a:solidFill>
                        <a:srgbClr val="C6A326"/>
                      </a:solidFill>
                      <a:prstDash val="sysDash"/>
                      <a:round/>
                      <a:headEnd type="none" w="med" len="med"/>
                      <a:tailEnd type="none" w="med" len="med"/>
                    </a:lnR>
                    <a:lnT w="19050" cap="flat" cmpd="sng" algn="ctr">
                      <a:solidFill>
                        <a:srgbClr val="C6A326"/>
                      </a:solidFill>
                      <a:prstDash val="sysDash"/>
                      <a:round/>
                      <a:headEnd type="none" w="med" len="med"/>
                      <a:tailEnd type="none" w="med" len="med"/>
                    </a:lnT>
                    <a:lnB w="19050" cap="flat" cmpd="sng" algn="ctr">
                      <a:solidFill>
                        <a:srgbClr val="C6A326"/>
                      </a:solidFill>
                      <a:prstDash val="sysDash"/>
                      <a:round/>
                      <a:headEnd type="none" w="med" len="med"/>
                      <a:tailEnd type="none" w="med" len="med"/>
                    </a:lnB>
                    <a:solidFill>
                      <a:srgbClr val="C4B287"/>
                    </a:solidFill>
                  </a:tcPr>
                </a:tc>
                <a:tc>
                  <a:txBody>
                    <a:bodyPr/>
                    <a:lstStyle/>
                    <a:p>
                      <a:pPr marL="0" marR="0" lvl="0" indent="0" algn="ctr" defTabSz="914264" rtl="0" eaLnBrk="1" fontAlgn="auto" latinLnBrk="0" hangingPunct="1">
                        <a:lnSpc>
                          <a:spcPct val="150000"/>
                        </a:lnSpc>
                        <a:spcBef>
                          <a:spcPts val="0"/>
                        </a:spcBef>
                        <a:spcAft>
                          <a:spcPts val="600"/>
                        </a:spcAft>
                        <a:buClrTx/>
                        <a:buSzTx/>
                        <a:buFontTx/>
                        <a:buNone/>
                        <a:tabLst/>
                        <a:defRPr/>
                      </a:pPr>
                      <a:r>
                        <a:rPr lang="ar-AE" sz="1800" b="1" dirty="0" smtClean="0">
                          <a:effectLst/>
                          <a:latin typeface="Sakkal Majalla" panose="02000000000000000000" pitchFamily="2" charset="-78"/>
                          <a:ea typeface="Calibri" panose="020F0502020204030204" pitchFamily="34" charset="0"/>
                          <a:cs typeface="Sakkal Majalla" panose="02000000000000000000" pitchFamily="2" charset="-78"/>
                        </a:rPr>
                        <a:t>الإجراءات التصحيحية </a:t>
                      </a:r>
                      <a:endParaRPr lang="en-US" sz="1800" b="1" dirty="0" smtClean="0">
                        <a:effectLst/>
                        <a:latin typeface="Sakkal Majalla" panose="02000000000000000000" pitchFamily="2" charset="-78"/>
                        <a:ea typeface="Calibri" panose="020F0502020204030204" pitchFamily="34" charset="0"/>
                        <a:cs typeface="Sakkal Majalla" panose="02000000000000000000" pitchFamily="2" charset="-78"/>
                      </a:endParaRPr>
                    </a:p>
                  </a:txBody>
                  <a:tcPr marL="59029" marR="59029" marT="29514" marB="29514" anchor="ctr">
                    <a:lnL w="19050" cap="flat" cmpd="sng" algn="ctr">
                      <a:solidFill>
                        <a:srgbClr val="C6A326"/>
                      </a:solidFill>
                      <a:prstDash val="sysDash"/>
                      <a:round/>
                      <a:headEnd type="none" w="med" len="med"/>
                      <a:tailEnd type="none" w="med" len="med"/>
                    </a:lnL>
                    <a:lnR w="19050" cap="flat" cmpd="sng" algn="ctr">
                      <a:solidFill>
                        <a:srgbClr val="C6A326"/>
                      </a:solidFill>
                      <a:prstDash val="sysDash"/>
                      <a:round/>
                      <a:headEnd type="none" w="med" len="med"/>
                      <a:tailEnd type="none" w="med" len="med"/>
                    </a:lnR>
                    <a:lnT w="19050" cap="flat" cmpd="sng" algn="ctr">
                      <a:solidFill>
                        <a:srgbClr val="C6A326"/>
                      </a:solidFill>
                      <a:prstDash val="sysDash"/>
                      <a:round/>
                      <a:headEnd type="none" w="med" len="med"/>
                      <a:tailEnd type="none" w="med" len="med"/>
                    </a:lnT>
                    <a:lnB w="19050" cap="flat" cmpd="sng" algn="ctr">
                      <a:solidFill>
                        <a:srgbClr val="C6A326"/>
                      </a:solidFill>
                      <a:prstDash val="sysDash"/>
                      <a:round/>
                      <a:headEnd type="none" w="med" len="med"/>
                      <a:tailEnd type="none" w="med" len="med"/>
                    </a:lnB>
                    <a:solidFill>
                      <a:srgbClr val="C4B287"/>
                    </a:solidFill>
                  </a:tcPr>
                </a:tc>
              </a:tr>
              <a:tr h="707170">
                <a:tc>
                  <a:txBody>
                    <a:bodyPr/>
                    <a:lstStyle/>
                    <a:p>
                      <a:pPr marL="0" marR="0" algn="r">
                        <a:spcBef>
                          <a:spcPts val="0"/>
                        </a:spcBef>
                        <a:spcAft>
                          <a:spcPts val="0"/>
                        </a:spcAft>
                      </a:pPr>
                      <a:endParaRPr lang="en-US" sz="16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59029" marR="59029" marT="29514" marB="29514">
                    <a:lnL w="19050" cap="flat" cmpd="sng" algn="ctr">
                      <a:solidFill>
                        <a:srgbClr val="C6A326"/>
                      </a:solidFill>
                      <a:prstDash val="sysDash"/>
                      <a:round/>
                      <a:headEnd type="none" w="med" len="med"/>
                      <a:tailEnd type="none" w="med" len="med"/>
                    </a:lnL>
                    <a:lnR w="19050" cap="flat" cmpd="sng" algn="ctr">
                      <a:solidFill>
                        <a:srgbClr val="C6A326"/>
                      </a:solidFill>
                      <a:prstDash val="sysDash"/>
                      <a:round/>
                      <a:headEnd type="none" w="med" len="med"/>
                      <a:tailEnd type="none" w="med" len="med"/>
                    </a:lnR>
                    <a:lnT w="19050" cap="flat" cmpd="sng" algn="ctr">
                      <a:solidFill>
                        <a:srgbClr val="C6A326"/>
                      </a:solidFill>
                      <a:prstDash val="sysDash"/>
                      <a:round/>
                      <a:headEnd type="none" w="med" len="med"/>
                      <a:tailEnd type="none" w="med" len="med"/>
                    </a:lnT>
                    <a:lnB w="19050" cap="flat" cmpd="sng" algn="ctr">
                      <a:solidFill>
                        <a:srgbClr val="C6A326"/>
                      </a:solidFill>
                      <a:prstDash val="sysDash"/>
                      <a:round/>
                      <a:headEnd type="none" w="med" len="med"/>
                      <a:tailEnd type="none" w="med" len="med"/>
                    </a:lnB>
                  </a:tcPr>
                </a:tc>
                <a:tc>
                  <a:txBody>
                    <a:bodyPr/>
                    <a:lstStyle/>
                    <a:p>
                      <a:pPr marL="0" marR="0" algn="r">
                        <a:spcBef>
                          <a:spcPts val="0"/>
                        </a:spcBef>
                        <a:spcAft>
                          <a:spcPts val="0"/>
                        </a:spcAft>
                      </a:pPr>
                      <a:endParaRPr lang="en-US" sz="16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59029" marR="59029" marT="29514" marB="29514">
                    <a:lnL w="19050" cap="flat" cmpd="sng" algn="ctr">
                      <a:solidFill>
                        <a:srgbClr val="C6A326"/>
                      </a:solidFill>
                      <a:prstDash val="sysDash"/>
                      <a:round/>
                      <a:headEnd type="none" w="med" len="med"/>
                      <a:tailEnd type="none" w="med" len="med"/>
                    </a:lnL>
                    <a:lnR w="19050" cap="flat" cmpd="sng" algn="ctr">
                      <a:solidFill>
                        <a:srgbClr val="C6A326"/>
                      </a:solidFill>
                      <a:prstDash val="sysDash"/>
                      <a:round/>
                      <a:headEnd type="none" w="med" len="med"/>
                      <a:tailEnd type="none" w="med" len="med"/>
                    </a:lnR>
                    <a:lnT w="19050" cap="flat" cmpd="sng" algn="ctr">
                      <a:solidFill>
                        <a:srgbClr val="C6A326"/>
                      </a:solidFill>
                      <a:prstDash val="sysDash"/>
                      <a:round/>
                      <a:headEnd type="none" w="med" len="med"/>
                      <a:tailEnd type="none" w="med" len="med"/>
                    </a:lnT>
                    <a:lnB w="19050" cap="flat" cmpd="sng" algn="ctr">
                      <a:solidFill>
                        <a:srgbClr val="C6A326"/>
                      </a:solidFill>
                      <a:prstDash val="sysDash"/>
                      <a:round/>
                      <a:headEnd type="none" w="med" len="med"/>
                      <a:tailEnd type="none" w="med" len="med"/>
                    </a:lnB>
                  </a:tcPr>
                </a:tc>
                <a:tc>
                  <a:txBody>
                    <a:bodyPr/>
                    <a:lstStyle/>
                    <a:p>
                      <a:pPr marL="285750" marR="0" indent="-285750" algn="r" rtl="1">
                        <a:spcBef>
                          <a:spcPts val="0"/>
                        </a:spcBef>
                        <a:spcAft>
                          <a:spcPts val="0"/>
                        </a:spcAft>
                        <a:buFont typeface="Wingdings" panose="05000000000000000000" pitchFamily="2" charset="2"/>
                        <a:buChar char="v"/>
                      </a:pPr>
                      <a:endParaRPr lang="en-US" sz="16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59029" marR="59029" marT="29514" marB="29514" anchor="ctr">
                    <a:lnL w="19050" cap="flat" cmpd="sng" algn="ctr">
                      <a:solidFill>
                        <a:srgbClr val="C6A326"/>
                      </a:solidFill>
                      <a:prstDash val="sysDash"/>
                      <a:round/>
                      <a:headEnd type="none" w="med" len="med"/>
                      <a:tailEnd type="none" w="med" len="med"/>
                    </a:lnL>
                    <a:lnR w="19050" cap="flat" cmpd="sng" algn="ctr">
                      <a:solidFill>
                        <a:srgbClr val="C6A326"/>
                      </a:solidFill>
                      <a:prstDash val="sysDash"/>
                      <a:round/>
                      <a:headEnd type="none" w="med" len="med"/>
                      <a:tailEnd type="none" w="med" len="med"/>
                    </a:lnR>
                    <a:lnT w="19050" cap="flat" cmpd="sng" algn="ctr">
                      <a:solidFill>
                        <a:srgbClr val="C6A326"/>
                      </a:solidFill>
                      <a:prstDash val="sysDash"/>
                      <a:round/>
                      <a:headEnd type="none" w="med" len="med"/>
                      <a:tailEnd type="none" w="med" len="med"/>
                    </a:lnT>
                    <a:lnB w="19050" cap="flat" cmpd="sng" algn="ctr">
                      <a:solidFill>
                        <a:srgbClr val="C6A326"/>
                      </a:solidFill>
                      <a:prstDash val="sysDash"/>
                      <a:round/>
                      <a:headEnd type="none" w="med" len="med"/>
                      <a:tailEnd type="none" w="med" len="med"/>
                    </a:lnB>
                  </a:tcPr>
                </a:tc>
                <a:tc>
                  <a:txBody>
                    <a:bodyPr/>
                    <a:lstStyle/>
                    <a:p>
                      <a:pPr marL="285750" marR="0" indent="-285750" algn="r" rtl="1">
                        <a:spcBef>
                          <a:spcPts val="0"/>
                        </a:spcBef>
                        <a:spcAft>
                          <a:spcPts val="0"/>
                        </a:spcAft>
                        <a:buFont typeface="Wingdings" panose="05000000000000000000" pitchFamily="2" charset="2"/>
                        <a:buChar char="v"/>
                      </a:pPr>
                      <a:endParaRPr lang="en-US" sz="16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59029" marR="59029" marT="29514" marB="29514" anchor="ctr">
                    <a:lnL w="19050" cap="flat" cmpd="sng" algn="ctr">
                      <a:solidFill>
                        <a:srgbClr val="C6A326"/>
                      </a:solidFill>
                      <a:prstDash val="sysDash"/>
                      <a:round/>
                      <a:headEnd type="none" w="med" len="med"/>
                      <a:tailEnd type="none" w="med" len="med"/>
                    </a:lnL>
                    <a:lnR w="19050" cap="flat" cmpd="sng" algn="ctr">
                      <a:solidFill>
                        <a:srgbClr val="C6A326"/>
                      </a:solidFill>
                      <a:prstDash val="sysDash"/>
                      <a:round/>
                      <a:headEnd type="none" w="med" len="med"/>
                      <a:tailEnd type="none" w="med" len="med"/>
                    </a:lnR>
                    <a:lnT w="19050" cap="flat" cmpd="sng" algn="ctr">
                      <a:solidFill>
                        <a:srgbClr val="C6A326"/>
                      </a:solidFill>
                      <a:prstDash val="sysDash"/>
                      <a:round/>
                      <a:headEnd type="none" w="med" len="med"/>
                      <a:tailEnd type="none" w="med" len="med"/>
                    </a:lnT>
                    <a:lnB w="19050" cap="flat" cmpd="sng" algn="ctr">
                      <a:solidFill>
                        <a:srgbClr val="C6A326"/>
                      </a:solidFill>
                      <a:prstDash val="sysDash"/>
                      <a:round/>
                      <a:headEnd type="none" w="med" len="med"/>
                      <a:tailEnd type="none" w="med" len="med"/>
                    </a:lnB>
                  </a:tcPr>
                </a:tc>
              </a:tr>
              <a:tr h="601158">
                <a:tc>
                  <a:txBody>
                    <a:bodyPr/>
                    <a:lstStyle/>
                    <a:p>
                      <a:pPr algn="ctr"/>
                      <a:endParaRPr lang="en-US" sz="1400" b="1" dirty="0">
                        <a:effectLst/>
                        <a:latin typeface="Sakkal Majalla" panose="02000000000000000000" pitchFamily="2" charset="-78"/>
                        <a:cs typeface="Sakkal Majalla" panose="02000000000000000000" pitchFamily="2" charset="-78"/>
                      </a:endParaRPr>
                    </a:p>
                  </a:txBody>
                  <a:tcPr marL="59029" marR="59029" marT="29514" marB="29514">
                    <a:lnL w="19050" cap="flat" cmpd="sng" algn="ctr">
                      <a:solidFill>
                        <a:srgbClr val="C6A326"/>
                      </a:solidFill>
                      <a:prstDash val="sysDash"/>
                      <a:round/>
                      <a:headEnd type="none" w="med" len="med"/>
                      <a:tailEnd type="none" w="med" len="med"/>
                    </a:lnL>
                    <a:lnR w="19050" cap="flat" cmpd="sng" algn="ctr">
                      <a:solidFill>
                        <a:srgbClr val="C6A326"/>
                      </a:solidFill>
                      <a:prstDash val="sysDash"/>
                      <a:round/>
                      <a:headEnd type="none" w="med" len="med"/>
                      <a:tailEnd type="none" w="med" len="med"/>
                    </a:lnR>
                    <a:lnT w="19050" cap="flat" cmpd="sng" algn="ctr">
                      <a:solidFill>
                        <a:srgbClr val="C6A326"/>
                      </a:solidFill>
                      <a:prstDash val="sysDash"/>
                      <a:round/>
                      <a:headEnd type="none" w="med" len="med"/>
                      <a:tailEnd type="none" w="med" len="med"/>
                    </a:lnT>
                    <a:lnB w="19050" cap="flat" cmpd="sng" algn="ctr">
                      <a:solidFill>
                        <a:srgbClr val="C6A326"/>
                      </a:solidFill>
                      <a:prstDash val="sysDash"/>
                      <a:round/>
                      <a:headEnd type="none" w="med" len="med"/>
                      <a:tailEnd type="none" w="med" len="med"/>
                    </a:lnB>
                  </a:tcPr>
                </a:tc>
                <a:tc>
                  <a:txBody>
                    <a:bodyPr/>
                    <a:lstStyle/>
                    <a:p>
                      <a:pPr algn="ctr"/>
                      <a:endParaRPr lang="en-US" sz="1400" b="1" dirty="0">
                        <a:effectLst/>
                        <a:latin typeface="Sakkal Majalla" panose="02000000000000000000" pitchFamily="2" charset="-78"/>
                        <a:cs typeface="Sakkal Majalla" panose="02000000000000000000" pitchFamily="2" charset="-78"/>
                      </a:endParaRPr>
                    </a:p>
                  </a:txBody>
                  <a:tcPr marL="59029" marR="59029" marT="29514" marB="29514">
                    <a:lnL w="19050" cap="flat" cmpd="sng" algn="ctr">
                      <a:solidFill>
                        <a:srgbClr val="C6A326"/>
                      </a:solidFill>
                      <a:prstDash val="sysDash"/>
                      <a:round/>
                      <a:headEnd type="none" w="med" len="med"/>
                      <a:tailEnd type="none" w="med" len="med"/>
                    </a:lnL>
                    <a:lnR w="19050" cap="flat" cmpd="sng" algn="ctr">
                      <a:solidFill>
                        <a:srgbClr val="C6A326"/>
                      </a:solidFill>
                      <a:prstDash val="sysDash"/>
                      <a:round/>
                      <a:headEnd type="none" w="med" len="med"/>
                      <a:tailEnd type="none" w="med" len="med"/>
                    </a:lnR>
                    <a:lnT w="19050" cap="flat" cmpd="sng" algn="ctr">
                      <a:solidFill>
                        <a:srgbClr val="C6A326"/>
                      </a:solidFill>
                      <a:prstDash val="sysDash"/>
                      <a:round/>
                      <a:headEnd type="none" w="med" len="med"/>
                      <a:tailEnd type="none" w="med" len="med"/>
                    </a:lnT>
                    <a:lnB w="19050" cap="flat" cmpd="sng" algn="ctr">
                      <a:solidFill>
                        <a:srgbClr val="C6A326"/>
                      </a:solidFill>
                      <a:prstDash val="sysDash"/>
                      <a:round/>
                      <a:headEnd type="none" w="med" len="med"/>
                      <a:tailEnd type="none" w="med" len="med"/>
                    </a:lnB>
                  </a:tcPr>
                </a:tc>
                <a:tc>
                  <a:txBody>
                    <a:bodyPr/>
                    <a:lstStyle/>
                    <a:p>
                      <a:pPr marL="0" indent="0" algn="ctr" rtl="1">
                        <a:buFont typeface="Wingdings" panose="05000000000000000000" pitchFamily="2" charset="2"/>
                        <a:buNone/>
                      </a:pPr>
                      <a:endParaRPr lang="en-US" sz="1400" b="1" dirty="0">
                        <a:solidFill>
                          <a:schemeClr val="tx1"/>
                        </a:solidFill>
                        <a:effectLst/>
                        <a:latin typeface="Sakkal Majalla" panose="02000000000000000000" pitchFamily="2" charset="-78"/>
                        <a:cs typeface="Sakkal Majalla" panose="02000000000000000000" pitchFamily="2" charset="-78"/>
                      </a:endParaRPr>
                    </a:p>
                  </a:txBody>
                  <a:tcPr marL="59029" marR="59029" marT="29514" marB="29514" anchor="ctr">
                    <a:lnL w="19050" cap="flat" cmpd="sng" algn="ctr">
                      <a:solidFill>
                        <a:srgbClr val="C6A326"/>
                      </a:solidFill>
                      <a:prstDash val="sysDash"/>
                      <a:round/>
                      <a:headEnd type="none" w="med" len="med"/>
                      <a:tailEnd type="none" w="med" len="med"/>
                    </a:lnL>
                    <a:lnR w="19050" cap="flat" cmpd="sng" algn="ctr">
                      <a:solidFill>
                        <a:srgbClr val="C6A326"/>
                      </a:solidFill>
                      <a:prstDash val="sysDash"/>
                      <a:round/>
                      <a:headEnd type="none" w="med" len="med"/>
                      <a:tailEnd type="none" w="med" len="med"/>
                    </a:lnR>
                    <a:lnT w="19050" cap="flat" cmpd="sng" algn="ctr">
                      <a:solidFill>
                        <a:srgbClr val="C6A326"/>
                      </a:solidFill>
                      <a:prstDash val="sysDash"/>
                      <a:round/>
                      <a:headEnd type="none" w="med" len="med"/>
                      <a:tailEnd type="none" w="med" len="med"/>
                    </a:lnT>
                    <a:lnB w="19050" cap="flat" cmpd="sng" algn="ctr">
                      <a:solidFill>
                        <a:srgbClr val="C6A326"/>
                      </a:solidFill>
                      <a:prstDash val="sysDash"/>
                      <a:round/>
                      <a:headEnd type="none" w="med" len="med"/>
                      <a:tailEnd type="none" w="med" len="med"/>
                    </a:lnB>
                  </a:tcPr>
                </a:tc>
                <a:tc>
                  <a:txBody>
                    <a:bodyPr/>
                    <a:lstStyle/>
                    <a:p>
                      <a:pPr marL="285750" marR="0" indent="-285750" algn="r" rtl="1">
                        <a:spcBef>
                          <a:spcPts val="0"/>
                        </a:spcBef>
                        <a:spcAft>
                          <a:spcPts val="0"/>
                        </a:spcAft>
                        <a:buFont typeface="Wingdings" panose="05000000000000000000" pitchFamily="2" charset="2"/>
                        <a:buChar char="v"/>
                      </a:pPr>
                      <a:endParaRPr lang="en-US" sz="16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59029" marR="59029" marT="29514" marB="29514" anchor="ctr">
                    <a:lnL w="19050" cap="flat" cmpd="sng" algn="ctr">
                      <a:solidFill>
                        <a:srgbClr val="C6A326"/>
                      </a:solidFill>
                      <a:prstDash val="sysDash"/>
                      <a:round/>
                      <a:headEnd type="none" w="med" len="med"/>
                      <a:tailEnd type="none" w="med" len="med"/>
                    </a:lnL>
                    <a:lnR w="19050" cap="flat" cmpd="sng" algn="ctr">
                      <a:solidFill>
                        <a:srgbClr val="C6A326"/>
                      </a:solidFill>
                      <a:prstDash val="sysDash"/>
                      <a:round/>
                      <a:headEnd type="none" w="med" len="med"/>
                      <a:tailEnd type="none" w="med" len="med"/>
                    </a:lnR>
                    <a:lnT w="19050" cap="flat" cmpd="sng" algn="ctr">
                      <a:solidFill>
                        <a:srgbClr val="C6A326"/>
                      </a:solidFill>
                      <a:prstDash val="sysDash"/>
                      <a:round/>
                      <a:headEnd type="none" w="med" len="med"/>
                      <a:tailEnd type="none" w="med" len="med"/>
                    </a:lnT>
                    <a:lnB w="19050" cap="flat" cmpd="sng" algn="ctr">
                      <a:solidFill>
                        <a:srgbClr val="C6A326"/>
                      </a:solidFill>
                      <a:prstDash val="sysDash"/>
                      <a:round/>
                      <a:headEnd type="none" w="med" len="med"/>
                      <a:tailEnd type="none" w="med" len="med"/>
                    </a:lnB>
                  </a:tcPr>
                </a:tc>
              </a:tr>
              <a:tr h="687037">
                <a:tc>
                  <a:txBody>
                    <a:bodyPr/>
                    <a:lstStyle/>
                    <a:p>
                      <a:pPr marL="0" marR="0" algn="r">
                        <a:spcBef>
                          <a:spcPts val="0"/>
                        </a:spcBef>
                        <a:spcAft>
                          <a:spcPts val="0"/>
                        </a:spcAft>
                      </a:pPr>
                      <a:endParaRPr lang="en-US" sz="16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59029" marR="59029" marT="29514" marB="29514">
                    <a:lnL w="19050" cap="flat" cmpd="sng" algn="ctr">
                      <a:solidFill>
                        <a:srgbClr val="C6A326"/>
                      </a:solidFill>
                      <a:prstDash val="sysDash"/>
                      <a:round/>
                      <a:headEnd type="none" w="med" len="med"/>
                      <a:tailEnd type="none" w="med" len="med"/>
                    </a:lnL>
                    <a:lnR w="19050" cap="flat" cmpd="sng" algn="ctr">
                      <a:solidFill>
                        <a:srgbClr val="C6A326"/>
                      </a:solidFill>
                      <a:prstDash val="sysDash"/>
                      <a:round/>
                      <a:headEnd type="none" w="med" len="med"/>
                      <a:tailEnd type="none" w="med" len="med"/>
                    </a:lnR>
                    <a:lnT w="19050" cap="flat" cmpd="sng" algn="ctr">
                      <a:solidFill>
                        <a:srgbClr val="C6A326"/>
                      </a:solidFill>
                      <a:prstDash val="sysDash"/>
                      <a:round/>
                      <a:headEnd type="none" w="med" len="med"/>
                      <a:tailEnd type="none" w="med" len="med"/>
                    </a:lnT>
                    <a:lnB w="19050" cap="flat" cmpd="sng" algn="ctr">
                      <a:solidFill>
                        <a:srgbClr val="C6A326"/>
                      </a:solidFill>
                      <a:prstDash val="sysDash"/>
                      <a:round/>
                      <a:headEnd type="none" w="med" len="med"/>
                      <a:tailEnd type="none" w="med" len="med"/>
                    </a:lnB>
                  </a:tcPr>
                </a:tc>
                <a:tc>
                  <a:txBody>
                    <a:bodyPr/>
                    <a:lstStyle/>
                    <a:p>
                      <a:pPr marL="0" marR="0" algn="r">
                        <a:spcBef>
                          <a:spcPts val="0"/>
                        </a:spcBef>
                        <a:spcAft>
                          <a:spcPts val="0"/>
                        </a:spcAft>
                      </a:pPr>
                      <a:endParaRPr lang="en-US" sz="16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59029" marR="59029" marT="29514" marB="29514">
                    <a:lnL w="19050" cap="flat" cmpd="sng" algn="ctr">
                      <a:solidFill>
                        <a:srgbClr val="C6A326"/>
                      </a:solidFill>
                      <a:prstDash val="sysDash"/>
                      <a:round/>
                      <a:headEnd type="none" w="med" len="med"/>
                      <a:tailEnd type="none" w="med" len="med"/>
                    </a:lnL>
                    <a:lnR w="19050" cap="flat" cmpd="sng" algn="ctr">
                      <a:solidFill>
                        <a:srgbClr val="C6A326"/>
                      </a:solidFill>
                      <a:prstDash val="sysDash"/>
                      <a:round/>
                      <a:headEnd type="none" w="med" len="med"/>
                      <a:tailEnd type="none" w="med" len="med"/>
                    </a:lnR>
                    <a:lnT w="19050" cap="flat" cmpd="sng" algn="ctr">
                      <a:solidFill>
                        <a:srgbClr val="C6A326"/>
                      </a:solidFill>
                      <a:prstDash val="sysDash"/>
                      <a:round/>
                      <a:headEnd type="none" w="med" len="med"/>
                      <a:tailEnd type="none" w="med" len="med"/>
                    </a:lnT>
                    <a:lnB w="19050" cap="flat" cmpd="sng" algn="ctr">
                      <a:solidFill>
                        <a:srgbClr val="C6A326"/>
                      </a:solidFill>
                      <a:prstDash val="sysDash"/>
                      <a:round/>
                      <a:headEnd type="none" w="med" len="med"/>
                      <a:tailEnd type="none" w="med" len="med"/>
                    </a:lnB>
                  </a:tcPr>
                </a:tc>
                <a:tc>
                  <a:txBody>
                    <a:bodyPr/>
                    <a:lstStyle/>
                    <a:p>
                      <a:pPr marL="285750" marR="0" indent="-285750" algn="r" rtl="1">
                        <a:spcBef>
                          <a:spcPts val="0"/>
                        </a:spcBef>
                        <a:spcAft>
                          <a:spcPts val="0"/>
                        </a:spcAft>
                        <a:buFont typeface="Wingdings" panose="05000000000000000000" pitchFamily="2" charset="2"/>
                        <a:buChar char="v"/>
                      </a:pPr>
                      <a:endParaRPr lang="en-US" sz="16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59029" marR="59029" marT="29514" marB="29514" anchor="ctr">
                    <a:lnL w="19050" cap="flat" cmpd="sng" algn="ctr">
                      <a:solidFill>
                        <a:srgbClr val="C6A326"/>
                      </a:solidFill>
                      <a:prstDash val="sysDash"/>
                      <a:round/>
                      <a:headEnd type="none" w="med" len="med"/>
                      <a:tailEnd type="none" w="med" len="med"/>
                    </a:lnL>
                    <a:lnR w="19050" cap="flat" cmpd="sng" algn="ctr">
                      <a:solidFill>
                        <a:srgbClr val="C6A326"/>
                      </a:solidFill>
                      <a:prstDash val="sysDash"/>
                      <a:round/>
                      <a:headEnd type="none" w="med" len="med"/>
                      <a:tailEnd type="none" w="med" len="med"/>
                    </a:lnR>
                    <a:lnT w="19050" cap="flat" cmpd="sng" algn="ctr">
                      <a:solidFill>
                        <a:srgbClr val="C6A326"/>
                      </a:solidFill>
                      <a:prstDash val="sysDash"/>
                      <a:round/>
                      <a:headEnd type="none" w="med" len="med"/>
                      <a:tailEnd type="none" w="med" len="med"/>
                    </a:lnT>
                    <a:lnB w="19050" cap="flat" cmpd="sng" algn="ctr">
                      <a:solidFill>
                        <a:srgbClr val="C6A326"/>
                      </a:solidFill>
                      <a:prstDash val="sysDash"/>
                      <a:round/>
                      <a:headEnd type="none" w="med" len="med"/>
                      <a:tailEnd type="none" w="med" len="med"/>
                    </a:lnB>
                  </a:tcPr>
                </a:tc>
                <a:tc>
                  <a:txBody>
                    <a:bodyPr/>
                    <a:lstStyle/>
                    <a:p>
                      <a:pPr marL="285750" marR="0" indent="-285750" algn="r" rtl="1">
                        <a:spcBef>
                          <a:spcPts val="0"/>
                        </a:spcBef>
                        <a:spcAft>
                          <a:spcPts val="0"/>
                        </a:spcAft>
                        <a:buFont typeface="Wingdings" panose="05000000000000000000" pitchFamily="2" charset="2"/>
                        <a:buChar char="v"/>
                      </a:pPr>
                      <a:endParaRPr lang="en-US" sz="16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59029" marR="59029" marT="29514" marB="29514" anchor="ctr">
                    <a:lnL w="19050" cap="flat" cmpd="sng" algn="ctr">
                      <a:solidFill>
                        <a:srgbClr val="C6A326"/>
                      </a:solidFill>
                      <a:prstDash val="sysDash"/>
                      <a:round/>
                      <a:headEnd type="none" w="med" len="med"/>
                      <a:tailEnd type="none" w="med" len="med"/>
                    </a:lnL>
                    <a:lnR w="19050" cap="flat" cmpd="sng" algn="ctr">
                      <a:solidFill>
                        <a:srgbClr val="C6A326"/>
                      </a:solidFill>
                      <a:prstDash val="sysDash"/>
                      <a:round/>
                      <a:headEnd type="none" w="med" len="med"/>
                      <a:tailEnd type="none" w="med" len="med"/>
                    </a:lnR>
                    <a:lnT w="19050" cap="flat" cmpd="sng" algn="ctr">
                      <a:solidFill>
                        <a:srgbClr val="C6A326"/>
                      </a:solidFill>
                      <a:prstDash val="sysDash"/>
                      <a:round/>
                      <a:headEnd type="none" w="med" len="med"/>
                      <a:tailEnd type="none" w="med" len="med"/>
                    </a:lnT>
                    <a:lnB w="19050" cap="flat" cmpd="sng" algn="ctr">
                      <a:solidFill>
                        <a:srgbClr val="C6A326"/>
                      </a:solidFill>
                      <a:prstDash val="sysDash"/>
                      <a:round/>
                      <a:headEnd type="none" w="med" len="med"/>
                      <a:tailEnd type="none" w="med" len="med"/>
                    </a:lnB>
                  </a:tcPr>
                </a:tc>
              </a:tr>
              <a:tr h="873110">
                <a:tc>
                  <a:txBody>
                    <a:bodyPr/>
                    <a:lstStyle/>
                    <a:p>
                      <a:pPr marL="0" marR="0" algn="r">
                        <a:spcBef>
                          <a:spcPts val="0"/>
                        </a:spcBef>
                        <a:spcAft>
                          <a:spcPts val="0"/>
                        </a:spcAft>
                      </a:pPr>
                      <a:endParaRPr lang="en-US" sz="16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59029" marR="59029" marT="29514" marB="29514">
                    <a:lnL w="19050" cap="flat" cmpd="sng" algn="ctr">
                      <a:solidFill>
                        <a:srgbClr val="C6A326"/>
                      </a:solidFill>
                      <a:prstDash val="sysDash"/>
                      <a:round/>
                      <a:headEnd type="none" w="med" len="med"/>
                      <a:tailEnd type="none" w="med" len="med"/>
                    </a:lnL>
                    <a:lnR w="19050" cap="flat" cmpd="sng" algn="ctr">
                      <a:solidFill>
                        <a:srgbClr val="C6A326"/>
                      </a:solidFill>
                      <a:prstDash val="sysDash"/>
                      <a:round/>
                      <a:headEnd type="none" w="med" len="med"/>
                      <a:tailEnd type="none" w="med" len="med"/>
                    </a:lnR>
                    <a:lnT w="19050" cap="flat" cmpd="sng" algn="ctr">
                      <a:solidFill>
                        <a:srgbClr val="C6A326"/>
                      </a:solidFill>
                      <a:prstDash val="sysDash"/>
                      <a:round/>
                      <a:headEnd type="none" w="med" len="med"/>
                      <a:tailEnd type="none" w="med" len="med"/>
                    </a:lnT>
                    <a:lnB w="19050" cap="flat" cmpd="sng" algn="ctr">
                      <a:solidFill>
                        <a:srgbClr val="C6A326"/>
                      </a:solidFill>
                      <a:prstDash val="sysDash"/>
                      <a:round/>
                      <a:headEnd type="none" w="med" len="med"/>
                      <a:tailEnd type="none" w="med" len="med"/>
                    </a:lnB>
                  </a:tcPr>
                </a:tc>
                <a:tc>
                  <a:txBody>
                    <a:bodyPr/>
                    <a:lstStyle/>
                    <a:p>
                      <a:pPr marL="0" marR="0" algn="r">
                        <a:spcBef>
                          <a:spcPts val="0"/>
                        </a:spcBef>
                        <a:spcAft>
                          <a:spcPts val="0"/>
                        </a:spcAft>
                      </a:pPr>
                      <a:endParaRPr lang="en-US" sz="16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59029" marR="59029" marT="29514" marB="29514">
                    <a:lnL w="19050" cap="flat" cmpd="sng" algn="ctr">
                      <a:solidFill>
                        <a:srgbClr val="C6A326"/>
                      </a:solidFill>
                      <a:prstDash val="sysDash"/>
                      <a:round/>
                      <a:headEnd type="none" w="med" len="med"/>
                      <a:tailEnd type="none" w="med" len="med"/>
                    </a:lnL>
                    <a:lnR w="19050" cap="flat" cmpd="sng" algn="ctr">
                      <a:solidFill>
                        <a:srgbClr val="C6A326"/>
                      </a:solidFill>
                      <a:prstDash val="sysDash"/>
                      <a:round/>
                      <a:headEnd type="none" w="med" len="med"/>
                      <a:tailEnd type="none" w="med" len="med"/>
                    </a:lnR>
                    <a:lnT w="19050" cap="flat" cmpd="sng" algn="ctr">
                      <a:solidFill>
                        <a:srgbClr val="C6A326"/>
                      </a:solidFill>
                      <a:prstDash val="sysDash"/>
                      <a:round/>
                      <a:headEnd type="none" w="med" len="med"/>
                      <a:tailEnd type="none" w="med" len="med"/>
                    </a:lnT>
                    <a:lnB w="19050" cap="flat" cmpd="sng" algn="ctr">
                      <a:solidFill>
                        <a:srgbClr val="C6A326"/>
                      </a:solidFill>
                      <a:prstDash val="sysDash"/>
                      <a:round/>
                      <a:headEnd type="none" w="med" len="med"/>
                      <a:tailEnd type="none" w="med" len="med"/>
                    </a:lnB>
                  </a:tcPr>
                </a:tc>
                <a:tc>
                  <a:txBody>
                    <a:bodyPr/>
                    <a:lstStyle/>
                    <a:p>
                      <a:pPr marL="285750" marR="0" indent="-285750" algn="r" rtl="1">
                        <a:spcBef>
                          <a:spcPts val="0"/>
                        </a:spcBef>
                        <a:spcAft>
                          <a:spcPts val="0"/>
                        </a:spcAft>
                        <a:buFont typeface="Wingdings" panose="05000000000000000000" pitchFamily="2" charset="2"/>
                        <a:buChar char="v"/>
                      </a:pPr>
                      <a:endParaRPr lang="en-US" sz="16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59029" marR="59029" marT="29514" marB="29514" anchor="ctr">
                    <a:lnL w="19050" cap="flat" cmpd="sng" algn="ctr">
                      <a:solidFill>
                        <a:srgbClr val="C6A326"/>
                      </a:solidFill>
                      <a:prstDash val="sysDash"/>
                      <a:round/>
                      <a:headEnd type="none" w="med" len="med"/>
                      <a:tailEnd type="none" w="med" len="med"/>
                    </a:lnL>
                    <a:lnR w="19050" cap="flat" cmpd="sng" algn="ctr">
                      <a:solidFill>
                        <a:srgbClr val="C6A326"/>
                      </a:solidFill>
                      <a:prstDash val="sysDash"/>
                      <a:round/>
                      <a:headEnd type="none" w="med" len="med"/>
                      <a:tailEnd type="none" w="med" len="med"/>
                    </a:lnR>
                    <a:lnT w="19050" cap="flat" cmpd="sng" algn="ctr">
                      <a:solidFill>
                        <a:srgbClr val="C6A326"/>
                      </a:solidFill>
                      <a:prstDash val="sysDash"/>
                      <a:round/>
                      <a:headEnd type="none" w="med" len="med"/>
                      <a:tailEnd type="none" w="med" len="med"/>
                    </a:lnT>
                    <a:lnB w="19050" cap="flat" cmpd="sng" algn="ctr">
                      <a:solidFill>
                        <a:srgbClr val="C6A326"/>
                      </a:solidFill>
                      <a:prstDash val="sysDash"/>
                      <a:round/>
                      <a:headEnd type="none" w="med" len="med"/>
                      <a:tailEnd type="none" w="med" len="med"/>
                    </a:lnB>
                  </a:tcPr>
                </a:tc>
                <a:tc>
                  <a:txBody>
                    <a:bodyPr/>
                    <a:lstStyle/>
                    <a:p>
                      <a:pPr marL="285750" marR="0" indent="-285750" algn="r" rtl="1">
                        <a:spcBef>
                          <a:spcPts val="0"/>
                        </a:spcBef>
                        <a:spcAft>
                          <a:spcPts val="0"/>
                        </a:spcAft>
                        <a:buFont typeface="Wingdings" panose="05000000000000000000" pitchFamily="2" charset="2"/>
                        <a:buChar char="v"/>
                      </a:pPr>
                      <a:endParaRPr lang="en-US" sz="16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59029" marR="59029" marT="29514" marB="29514" anchor="ctr">
                    <a:lnL w="19050" cap="flat" cmpd="sng" algn="ctr">
                      <a:solidFill>
                        <a:srgbClr val="C6A326"/>
                      </a:solidFill>
                      <a:prstDash val="sysDash"/>
                      <a:round/>
                      <a:headEnd type="none" w="med" len="med"/>
                      <a:tailEnd type="none" w="med" len="med"/>
                    </a:lnL>
                    <a:lnR w="19050" cap="flat" cmpd="sng" algn="ctr">
                      <a:solidFill>
                        <a:srgbClr val="C6A326"/>
                      </a:solidFill>
                      <a:prstDash val="sysDash"/>
                      <a:round/>
                      <a:headEnd type="none" w="med" len="med"/>
                      <a:tailEnd type="none" w="med" len="med"/>
                    </a:lnR>
                    <a:lnT w="19050" cap="flat" cmpd="sng" algn="ctr">
                      <a:solidFill>
                        <a:srgbClr val="C6A326"/>
                      </a:solidFill>
                      <a:prstDash val="sysDash"/>
                      <a:round/>
                      <a:headEnd type="none" w="med" len="med"/>
                      <a:tailEnd type="none" w="med" len="med"/>
                    </a:lnT>
                    <a:lnB w="19050" cap="flat" cmpd="sng" algn="ctr">
                      <a:solidFill>
                        <a:srgbClr val="C6A326"/>
                      </a:solidFill>
                      <a:prstDash val="sysDash"/>
                      <a:round/>
                      <a:headEnd type="none" w="med" len="med"/>
                      <a:tailEnd type="none" w="med" len="med"/>
                    </a:lnB>
                  </a:tcPr>
                </a:tc>
              </a:tr>
              <a:tr h="758603">
                <a:tc>
                  <a:txBody>
                    <a:bodyPr/>
                    <a:lstStyle/>
                    <a:p>
                      <a:pPr marL="0" marR="0" algn="r">
                        <a:spcBef>
                          <a:spcPts val="0"/>
                        </a:spcBef>
                        <a:spcAft>
                          <a:spcPts val="0"/>
                        </a:spcAft>
                      </a:pPr>
                      <a:endParaRPr lang="en-US" sz="16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59029" marR="59029" marT="29514" marB="29514">
                    <a:lnL w="19050" cap="flat" cmpd="sng" algn="ctr">
                      <a:solidFill>
                        <a:srgbClr val="C6A326"/>
                      </a:solidFill>
                      <a:prstDash val="sysDash"/>
                      <a:round/>
                      <a:headEnd type="none" w="med" len="med"/>
                      <a:tailEnd type="none" w="med" len="med"/>
                    </a:lnL>
                    <a:lnR w="19050" cap="flat" cmpd="sng" algn="ctr">
                      <a:solidFill>
                        <a:srgbClr val="C6A326"/>
                      </a:solidFill>
                      <a:prstDash val="sysDash"/>
                      <a:round/>
                      <a:headEnd type="none" w="med" len="med"/>
                      <a:tailEnd type="none" w="med" len="med"/>
                    </a:lnR>
                    <a:lnT w="19050" cap="flat" cmpd="sng" algn="ctr">
                      <a:solidFill>
                        <a:srgbClr val="C6A326"/>
                      </a:solidFill>
                      <a:prstDash val="sysDash"/>
                      <a:round/>
                      <a:headEnd type="none" w="med" len="med"/>
                      <a:tailEnd type="none" w="med" len="med"/>
                    </a:lnT>
                    <a:lnB w="19050" cap="flat" cmpd="sng" algn="ctr">
                      <a:solidFill>
                        <a:srgbClr val="C6A326"/>
                      </a:solidFill>
                      <a:prstDash val="sysDash"/>
                      <a:round/>
                      <a:headEnd type="none" w="med" len="med"/>
                      <a:tailEnd type="none" w="med" len="med"/>
                    </a:lnB>
                  </a:tcPr>
                </a:tc>
                <a:tc>
                  <a:txBody>
                    <a:bodyPr/>
                    <a:lstStyle/>
                    <a:p>
                      <a:pPr marL="0" marR="0" algn="r">
                        <a:spcBef>
                          <a:spcPts val="0"/>
                        </a:spcBef>
                        <a:spcAft>
                          <a:spcPts val="0"/>
                        </a:spcAft>
                      </a:pPr>
                      <a:endParaRPr lang="en-US" sz="16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59029" marR="59029" marT="29514" marB="29514">
                    <a:lnL w="19050" cap="flat" cmpd="sng" algn="ctr">
                      <a:solidFill>
                        <a:srgbClr val="C6A326"/>
                      </a:solidFill>
                      <a:prstDash val="sysDash"/>
                      <a:round/>
                      <a:headEnd type="none" w="med" len="med"/>
                      <a:tailEnd type="none" w="med" len="med"/>
                    </a:lnL>
                    <a:lnR w="19050" cap="flat" cmpd="sng" algn="ctr">
                      <a:solidFill>
                        <a:srgbClr val="C6A326"/>
                      </a:solidFill>
                      <a:prstDash val="sysDash"/>
                      <a:round/>
                      <a:headEnd type="none" w="med" len="med"/>
                      <a:tailEnd type="none" w="med" len="med"/>
                    </a:lnR>
                    <a:lnT w="19050" cap="flat" cmpd="sng" algn="ctr">
                      <a:solidFill>
                        <a:srgbClr val="C6A326"/>
                      </a:solidFill>
                      <a:prstDash val="sysDash"/>
                      <a:round/>
                      <a:headEnd type="none" w="med" len="med"/>
                      <a:tailEnd type="none" w="med" len="med"/>
                    </a:lnT>
                    <a:lnB w="19050" cap="flat" cmpd="sng" algn="ctr">
                      <a:solidFill>
                        <a:srgbClr val="C6A326"/>
                      </a:solidFill>
                      <a:prstDash val="sysDash"/>
                      <a:round/>
                      <a:headEnd type="none" w="med" len="med"/>
                      <a:tailEnd type="none" w="med" len="med"/>
                    </a:lnB>
                  </a:tcPr>
                </a:tc>
                <a:tc>
                  <a:txBody>
                    <a:bodyPr/>
                    <a:lstStyle/>
                    <a:p>
                      <a:pPr marL="285750" marR="0" indent="-285750" algn="r" rtl="1">
                        <a:spcBef>
                          <a:spcPts val="0"/>
                        </a:spcBef>
                        <a:spcAft>
                          <a:spcPts val="0"/>
                        </a:spcAft>
                        <a:buFont typeface="Wingdings" panose="05000000000000000000" pitchFamily="2" charset="2"/>
                        <a:buChar char="v"/>
                      </a:pPr>
                      <a:endParaRPr lang="en-US" sz="16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59029" marR="59029" marT="29514" marB="29514" anchor="ctr">
                    <a:lnL w="19050" cap="flat" cmpd="sng" algn="ctr">
                      <a:solidFill>
                        <a:srgbClr val="C6A326"/>
                      </a:solidFill>
                      <a:prstDash val="sysDash"/>
                      <a:round/>
                      <a:headEnd type="none" w="med" len="med"/>
                      <a:tailEnd type="none" w="med" len="med"/>
                    </a:lnL>
                    <a:lnR w="19050" cap="flat" cmpd="sng" algn="ctr">
                      <a:solidFill>
                        <a:srgbClr val="C6A326"/>
                      </a:solidFill>
                      <a:prstDash val="sysDash"/>
                      <a:round/>
                      <a:headEnd type="none" w="med" len="med"/>
                      <a:tailEnd type="none" w="med" len="med"/>
                    </a:lnR>
                    <a:lnT w="19050" cap="flat" cmpd="sng" algn="ctr">
                      <a:solidFill>
                        <a:srgbClr val="C6A326"/>
                      </a:solidFill>
                      <a:prstDash val="sysDash"/>
                      <a:round/>
                      <a:headEnd type="none" w="med" len="med"/>
                      <a:tailEnd type="none" w="med" len="med"/>
                    </a:lnT>
                    <a:lnB w="19050" cap="flat" cmpd="sng" algn="ctr">
                      <a:solidFill>
                        <a:srgbClr val="C6A326"/>
                      </a:solidFill>
                      <a:prstDash val="sysDash"/>
                      <a:round/>
                      <a:headEnd type="none" w="med" len="med"/>
                      <a:tailEnd type="none" w="med" len="med"/>
                    </a:lnB>
                  </a:tcPr>
                </a:tc>
                <a:tc>
                  <a:txBody>
                    <a:bodyPr/>
                    <a:lstStyle/>
                    <a:p>
                      <a:pPr marL="285750" marR="0" indent="-285750" algn="r" rtl="1">
                        <a:spcBef>
                          <a:spcPts val="0"/>
                        </a:spcBef>
                        <a:spcAft>
                          <a:spcPts val="0"/>
                        </a:spcAft>
                        <a:buFont typeface="Wingdings" panose="05000000000000000000" pitchFamily="2" charset="2"/>
                        <a:buChar char="v"/>
                      </a:pPr>
                      <a:endParaRPr lang="en-US" sz="16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59029" marR="59029" marT="29514" marB="29514" anchor="ctr">
                    <a:lnL w="19050" cap="flat" cmpd="sng" algn="ctr">
                      <a:solidFill>
                        <a:srgbClr val="C6A326"/>
                      </a:solidFill>
                      <a:prstDash val="sysDash"/>
                      <a:round/>
                      <a:headEnd type="none" w="med" len="med"/>
                      <a:tailEnd type="none" w="med" len="med"/>
                    </a:lnL>
                    <a:lnR w="19050" cap="flat" cmpd="sng" algn="ctr">
                      <a:solidFill>
                        <a:srgbClr val="C6A326"/>
                      </a:solidFill>
                      <a:prstDash val="sysDash"/>
                      <a:round/>
                      <a:headEnd type="none" w="med" len="med"/>
                      <a:tailEnd type="none" w="med" len="med"/>
                    </a:lnR>
                    <a:lnT w="19050" cap="flat" cmpd="sng" algn="ctr">
                      <a:solidFill>
                        <a:srgbClr val="C6A326"/>
                      </a:solidFill>
                      <a:prstDash val="sysDash"/>
                      <a:round/>
                      <a:headEnd type="none" w="med" len="med"/>
                      <a:tailEnd type="none" w="med" len="med"/>
                    </a:lnT>
                    <a:lnB w="19050" cap="flat" cmpd="sng" algn="ctr">
                      <a:solidFill>
                        <a:srgbClr val="C6A326"/>
                      </a:solidFill>
                      <a:prstDash val="sysDash"/>
                      <a:round/>
                      <a:headEnd type="none" w="med" len="med"/>
                      <a:tailEnd type="none" w="med" len="med"/>
                    </a:lnB>
                  </a:tcPr>
                </a:tc>
              </a:tr>
              <a:tr h="626654">
                <a:tc>
                  <a:txBody>
                    <a:bodyPr/>
                    <a:lstStyle/>
                    <a:p>
                      <a:pPr marL="0" marR="0" algn="r">
                        <a:spcBef>
                          <a:spcPts val="0"/>
                        </a:spcBef>
                        <a:spcAft>
                          <a:spcPts val="0"/>
                        </a:spcAft>
                      </a:pPr>
                      <a:endParaRPr lang="en-US" sz="16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59029" marR="59029" marT="29514" marB="29514">
                    <a:lnL w="19050" cap="flat" cmpd="sng" algn="ctr">
                      <a:solidFill>
                        <a:srgbClr val="C6A326"/>
                      </a:solidFill>
                      <a:prstDash val="sysDash"/>
                      <a:round/>
                      <a:headEnd type="none" w="med" len="med"/>
                      <a:tailEnd type="none" w="med" len="med"/>
                    </a:lnL>
                    <a:lnR w="19050" cap="flat" cmpd="sng" algn="ctr">
                      <a:solidFill>
                        <a:srgbClr val="C6A326"/>
                      </a:solidFill>
                      <a:prstDash val="sysDash"/>
                      <a:round/>
                      <a:headEnd type="none" w="med" len="med"/>
                      <a:tailEnd type="none" w="med" len="med"/>
                    </a:lnR>
                    <a:lnT w="19050" cap="flat" cmpd="sng" algn="ctr">
                      <a:solidFill>
                        <a:srgbClr val="C6A326"/>
                      </a:solidFill>
                      <a:prstDash val="sysDash"/>
                      <a:round/>
                      <a:headEnd type="none" w="med" len="med"/>
                      <a:tailEnd type="none" w="med" len="med"/>
                    </a:lnT>
                    <a:lnB w="19050" cap="flat" cmpd="sng" algn="ctr">
                      <a:solidFill>
                        <a:srgbClr val="C6A326"/>
                      </a:solidFill>
                      <a:prstDash val="sysDash"/>
                      <a:round/>
                      <a:headEnd type="none" w="med" len="med"/>
                      <a:tailEnd type="none" w="med" len="med"/>
                    </a:lnB>
                  </a:tcPr>
                </a:tc>
                <a:tc>
                  <a:txBody>
                    <a:bodyPr/>
                    <a:lstStyle/>
                    <a:p>
                      <a:pPr marL="0" marR="0" algn="r">
                        <a:spcBef>
                          <a:spcPts val="0"/>
                        </a:spcBef>
                        <a:spcAft>
                          <a:spcPts val="0"/>
                        </a:spcAft>
                      </a:pPr>
                      <a:endParaRPr lang="en-US" sz="1600" b="1" dirty="0">
                        <a:effectLst/>
                        <a:latin typeface="Sakkal Majalla" panose="02000000000000000000" pitchFamily="2" charset="-78"/>
                        <a:ea typeface="Calibri" panose="020F0502020204030204" pitchFamily="34" charset="0"/>
                        <a:cs typeface="Sakkal Majalla" panose="02000000000000000000" pitchFamily="2" charset="-78"/>
                      </a:endParaRPr>
                    </a:p>
                  </a:txBody>
                  <a:tcPr marL="59029" marR="59029" marT="29514" marB="29514">
                    <a:lnL w="19050" cap="flat" cmpd="sng" algn="ctr">
                      <a:solidFill>
                        <a:srgbClr val="C6A326"/>
                      </a:solidFill>
                      <a:prstDash val="sysDash"/>
                      <a:round/>
                      <a:headEnd type="none" w="med" len="med"/>
                      <a:tailEnd type="none" w="med" len="med"/>
                    </a:lnL>
                    <a:lnR w="19050" cap="flat" cmpd="sng" algn="ctr">
                      <a:solidFill>
                        <a:srgbClr val="C6A326"/>
                      </a:solidFill>
                      <a:prstDash val="sysDash"/>
                      <a:round/>
                      <a:headEnd type="none" w="med" len="med"/>
                      <a:tailEnd type="none" w="med" len="med"/>
                    </a:lnR>
                    <a:lnT w="19050" cap="flat" cmpd="sng" algn="ctr">
                      <a:solidFill>
                        <a:srgbClr val="C6A326"/>
                      </a:solidFill>
                      <a:prstDash val="sysDash"/>
                      <a:round/>
                      <a:headEnd type="none" w="med" len="med"/>
                      <a:tailEnd type="none" w="med" len="med"/>
                    </a:lnT>
                    <a:lnB w="19050" cap="flat" cmpd="sng" algn="ctr">
                      <a:solidFill>
                        <a:srgbClr val="C6A326"/>
                      </a:solidFill>
                      <a:prstDash val="sysDash"/>
                      <a:round/>
                      <a:headEnd type="none" w="med" len="med"/>
                      <a:tailEnd type="none" w="med" len="med"/>
                    </a:lnB>
                  </a:tcPr>
                </a:tc>
                <a:tc>
                  <a:txBody>
                    <a:bodyPr/>
                    <a:lstStyle/>
                    <a:p>
                      <a:pPr marL="285750" marR="0" indent="-285750" algn="r" rtl="1">
                        <a:spcBef>
                          <a:spcPts val="0"/>
                        </a:spcBef>
                        <a:spcAft>
                          <a:spcPts val="0"/>
                        </a:spcAft>
                        <a:buFont typeface="Wingdings" panose="05000000000000000000" pitchFamily="2" charset="2"/>
                        <a:buChar char="v"/>
                      </a:pPr>
                      <a:endParaRPr lang="en-US" sz="16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59029" marR="59029" marT="29514" marB="29514" anchor="ctr">
                    <a:lnL w="19050" cap="flat" cmpd="sng" algn="ctr">
                      <a:solidFill>
                        <a:srgbClr val="C6A326"/>
                      </a:solidFill>
                      <a:prstDash val="sysDash"/>
                      <a:round/>
                      <a:headEnd type="none" w="med" len="med"/>
                      <a:tailEnd type="none" w="med" len="med"/>
                    </a:lnL>
                    <a:lnR w="19050" cap="flat" cmpd="sng" algn="ctr">
                      <a:solidFill>
                        <a:srgbClr val="C6A326"/>
                      </a:solidFill>
                      <a:prstDash val="sysDash"/>
                      <a:round/>
                      <a:headEnd type="none" w="med" len="med"/>
                      <a:tailEnd type="none" w="med" len="med"/>
                    </a:lnR>
                    <a:lnT w="19050" cap="flat" cmpd="sng" algn="ctr">
                      <a:solidFill>
                        <a:srgbClr val="C6A326"/>
                      </a:solidFill>
                      <a:prstDash val="sysDash"/>
                      <a:round/>
                      <a:headEnd type="none" w="med" len="med"/>
                      <a:tailEnd type="none" w="med" len="med"/>
                    </a:lnT>
                    <a:lnB w="19050" cap="flat" cmpd="sng" algn="ctr">
                      <a:solidFill>
                        <a:srgbClr val="C6A326"/>
                      </a:solidFill>
                      <a:prstDash val="sysDash"/>
                      <a:round/>
                      <a:headEnd type="none" w="med" len="med"/>
                      <a:tailEnd type="none" w="med" len="med"/>
                    </a:lnB>
                  </a:tcPr>
                </a:tc>
                <a:tc>
                  <a:txBody>
                    <a:bodyPr/>
                    <a:lstStyle/>
                    <a:p>
                      <a:pPr marL="285750" marR="0" indent="-285750" algn="r" rtl="1">
                        <a:spcBef>
                          <a:spcPts val="0"/>
                        </a:spcBef>
                        <a:spcAft>
                          <a:spcPts val="0"/>
                        </a:spcAft>
                        <a:buFont typeface="Wingdings" panose="05000000000000000000" pitchFamily="2" charset="2"/>
                        <a:buChar char="v"/>
                      </a:pPr>
                      <a:endParaRPr lang="en-US" sz="16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59029" marR="59029" marT="29514" marB="29514" anchor="ctr">
                    <a:lnL w="19050" cap="flat" cmpd="sng" algn="ctr">
                      <a:solidFill>
                        <a:srgbClr val="C6A326"/>
                      </a:solidFill>
                      <a:prstDash val="sysDash"/>
                      <a:round/>
                      <a:headEnd type="none" w="med" len="med"/>
                      <a:tailEnd type="none" w="med" len="med"/>
                    </a:lnL>
                    <a:lnR w="19050" cap="flat" cmpd="sng" algn="ctr">
                      <a:solidFill>
                        <a:srgbClr val="C6A326"/>
                      </a:solidFill>
                      <a:prstDash val="sysDash"/>
                      <a:round/>
                      <a:headEnd type="none" w="med" len="med"/>
                      <a:tailEnd type="none" w="med" len="med"/>
                    </a:lnR>
                    <a:lnT w="19050" cap="flat" cmpd="sng" algn="ctr">
                      <a:solidFill>
                        <a:srgbClr val="C6A326"/>
                      </a:solidFill>
                      <a:prstDash val="sysDash"/>
                      <a:round/>
                      <a:headEnd type="none" w="med" len="med"/>
                      <a:tailEnd type="none" w="med" len="med"/>
                    </a:lnT>
                    <a:lnB w="19050" cap="flat" cmpd="sng" algn="ctr">
                      <a:solidFill>
                        <a:srgbClr val="C6A326"/>
                      </a:solidFill>
                      <a:prstDash val="sysDash"/>
                      <a:round/>
                      <a:headEnd type="none" w="med" len="med"/>
                      <a:tailEnd type="none" w="med" len="med"/>
                    </a:lnB>
                  </a:tcPr>
                </a:tc>
              </a:tr>
            </a:tbl>
          </a:graphicData>
        </a:graphic>
      </p:graphicFrame>
    </p:spTree>
    <p:extLst>
      <p:ext uri="{BB962C8B-B14F-4D97-AF65-F5344CB8AC3E}">
        <p14:creationId xmlns:p14="http://schemas.microsoft.com/office/powerpoint/2010/main" val="39512670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96191399"/>
              </p:ext>
            </p:extLst>
          </p:nvPr>
        </p:nvGraphicFramePr>
        <p:xfrm>
          <a:off x="2667000" y="2194560"/>
          <a:ext cx="6934200" cy="1996440"/>
        </p:xfrm>
        <a:graphic>
          <a:graphicData uri="http://schemas.openxmlformats.org/drawingml/2006/table">
            <a:tbl>
              <a:tblPr firstRow="1" bandRow="1">
                <a:tableStyleId>{5C22544A-7EE6-4342-B048-85BDC9FD1C3A}</a:tableStyleId>
              </a:tblPr>
              <a:tblGrid>
                <a:gridCol w="3467100">
                  <a:extLst>
                    <a:ext uri="{9D8B030D-6E8A-4147-A177-3AD203B41FA5}">
                      <a16:colId xmlns="" xmlns:a16="http://schemas.microsoft.com/office/drawing/2014/main" val="20000"/>
                    </a:ext>
                  </a:extLst>
                </a:gridCol>
                <a:gridCol w="3467100">
                  <a:extLst>
                    <a:ext uri="{9D8B030D-6E8A-4147-A177-3AD203B41FA5}">
                      <a16:colId xmlns="" xmlns:a16="http://schemas.microsoft.com/office/drawing/2014/main" val="20001"/>
                    </a:ext>
                  </a:extLst>
                </a:gridCol>
              </a:tblGrid>
              <a:tr h="715202">
                <a:tc gridSpan="2">
                  <a:txBody>
                    <a:bodyPr/>
                    <a:lstStyle/>
                    <a:p>
                      <a:pPr algn="ctr"/>
                      <a:r>
                        <a:rPr lang="ar-AE" sz="2400" dirty="0" smtClean="0">
                          <a:solidFill>
                            <a:schemeClr val="bg1"/>
                          </a:solidFill>
                          <a:latin typeface="Dubai" panose="020B0503030403030204" pitchFamily="34" charset="-78"/>
                          <a:cs typeface="Dubai" panose="020B0503030403030204" pitchFamily="34" charset="-78"/>
                        </a:rPr>
                        <a:t>المرفقات</a:t>
                      </a:r>
                      <a:endParaRPr lang="en-US" sz="2400" dirty="0">
                        <a:solidFill>
                          <a:schemeClr val="bg1"/>
                        </a:solidFill>
                        <a:latin typeface="Dubai" panose="020B0503030403030204" pitchFamily="34" charset="-78"/>
                        <a:cs typeface="Dubai" panose="020B0503030403030204" pitchFamily="34" charset="-78"/>
                      </a:endParaRPr>
                    </a:p>
                  </a:txBody>
                  <a:tcPr anchor="ctr">
                    <a:lnL w="28575" cap="flat" cmpd="sng" algn="ctr">
                      <a:solidFill>
                        <a:schemeClr val="bg1">
                          <a:lumMod val="50000"/>
                        </a:schemeClr>
                      </a:solidFill>
                      <a:prstDash val="sysDot"/>
                      <a:round/>
                      <a:headEnd type="none" w="med" len="med"/>
                      <a:tailEnd type="none" w="med" len="med"/>
                    </a:lnL>
                    <a:lnR w="28575" cap="flat" cmpd="sng" algn="ctr">
                      <a:solidFill>
                        <a:schemeClr val="bg1">
                          <a:lumMod val="50000"/>
                        </a:schemeClr>
                      </a:solidFill>
                      <a:prstDash val="sysDot"/>
                      <a:round/>
                      <a:headEnd type="none" w="med" len="med"/>
                      <a:tailEnd type="none" w="med" len="med"/>
                    </a:lnR>
                    <a:lnT w="28575" cap="flat" cmpd="sng" algn="ctr">
                      <a:solidFill>
                        <a:schemeClr val="bg1">
                          <a:lumMod val="50000"/>
                        </a:schemeClr>
                      </a:solidFill>
                      <a:prstDash val="sysDot"/>
                      <a:round/>
                      <a:headEnd type="none" w="med" len="med"/>
                      <a:tailEnd type="none" w="med" len="med"/>
                    </a:lnT>
                    <a:lnB w="28575"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solidFill>
                      <a:srgbClr val="CFA859"/>
                    </a:solidFill>
                  </a:tcPr>
                </a:tc>
                <a:tc hMerge="1">
                  <a:txBody>
                    <a:bodyPr/>
                    <a:lstStyle/>
                    <a:p>
                      <a:endParaRPr lang="en-US" dirty="0"/>
                    </a:p>
                  </a:txBody>
                  <a:tcPr/>
                </a:tc>
                <a:extLst>
                  <a:ext uri="{0D108BD9-81ED-4DB2-BD59-A6C34878D82A}">
                    <a16:rowId xmlns="" xmlns:a16="http://schemas.microsoft.com/office/drawing/2014/main" val="10000"/>
                  </a:ext>
                </a:extLst>
              </a:tr>
              <a:tr h="1281238">
                <a:tc>
                  <a:txBody>
                    <a:bodyPr/>
                    <a:lstStyle/>
                    <a:p>
                      <a:endParaRPr lang="en-US" dirty="0"/>
                    </a:p>
                  </a:txBody>
                  <a:tcPr>
                    <a:lnL w="28575" cap="flat" cmpd="sng" algn="ctr">
                      <a:solidFill>
                        <a:schemeClr val="bg1">
                          <a:lumMod val="50000"/>
                        </a:schemeClr>
                      </a:solidFill>
                      <a:prstDash val="sysDot"/>
                      <a:round/>
                      <a:headEnd type="none" w="med" len="med"/>
                      <a:tailEnd type="none" w="med" len="med"/>
                    </a:lnL>
                    <a:lnR w="28575" cap="flat" cmpd="sng" algn="ctr">
                      <a:solidFill>
                        <a:schemeClr val="bg1">
                          <a:lumMod val="50000"/>
                        </a:schemeClr>
                      </a:solidFill>
                      <a:prstDash val="sysDot"/>
                      <a:round/>
                      <a:headEnd type="none" w="med" len="med"/>
                      <a:tailEnd type="none" w="med" len="med"/>
                    </a:lnR>
                    <a:lnT w="28575" cap="flat" cmpd="sng" algn="ctr">
                      <a:solidFill>
                        <a:schemeClr val="bg1">
                          <a:lumMod val="50000"/>
                        </a:schemeClr>
                      </a:solidFill>
                      <a:prstDash val="sysDot"/>
                      <a:round/>
                      <a:headEnd type="none" w="med" len="med"/>
                      <a:tailEnd type="none" w="med" len="med"/>
                    </a:lnT>
                    <a:lnB w="28575"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1" eaLnBrk="1" latinLnBrk="0" hangingPunct="1">
                        <a:buFontTx/>
                        <a:buNone/>
                      </a:pPr>
                      <a:r>
                        <a:rPr lang="ar-AE" sz="2000" b="1" kern="1200" dirty="0" smtClean="0">
                          <a:solidFill>
                            <a:schemeClr val="tx1"/>
                          </a:solidFill>
                          <a:latin typeface="Dubai" panose="020B0503030403030204" pitchFamily="34" charset="-78"/>
                          <a:ea typeface="+mn-ea"/>
                          <a:cs typeface="Dubai" panose="020B0503030403030204" pitchFamily="34" charset="-78"/>
                        </a:rPr>
                        <a:t>نتائج الاستبيان</a:t>
                      </a:r>
                      <a:endParaRPr lang="en-US" sz="2000" b="1" kern="1200" dirty="0">
                        <a:solidFill>
                          <a:schemeClr val="tx1"/>
                        </a:solidFill>
                        <a:latin typeface="Dubai" panose="020B0503030403030204" pitchFamily="34" charset="-78"/>
                        <a:ea typeface="+mn-ea"/>
                        <a:cs typeface="Dubai" panose="020B0503030403030204" pitchFamily="34" charset="-78"/>
                      </a:endParaRPr>
                    </a:p>
                  </a:txBody>
                  <a:tcPr anchor="ctr">
                    <a:lnL w="28575" cap="flat" cmpd="sng" algn="ctr">
                      <a:solidFill>
                        <a:schemeClr val="bg1">
                          <a:lumMod val="50000"/>
                        </a:schemeClr>
                      </a:solidFill>
                      <a:prstDash val="sysDot"/>
                      <a:round/>
                      <a:headEnd type="none" w="med" len="med"/>
                      <a:tailEnd type="none" w="med" len="med"/>
                    </a:lnL>
                    <a:lnR w="28575" cap="flat" cmpd="sng" algn="ctr">
                      <a:solidFill>
                        <a:schemeClr val="bg1">
                          <a:lumMod val="50000"/>
                        </a:schemeClr>
                      </a:solidFill>
                      <a:prstDash val="sysDot"/>
                      <a:round/>
                      <a:headEnd type="none" w="med" len="med"/>
                      <a:tailEnd type="none" w="med" len="med"/>
                    </a:lnR>
                    <a:lnT w="28575" cap="flat" cmpd="sng" algn="ctr">
                      <a:solidFill>
                        <a:schemeClr val="bg1">
                          <a:lumMod val="50000"/>
                        </a:schemeClr>
                      </a:solidFill>
                      <a:prstDash val="sysDot"/>
                      <a:round/>
                      <a:headEnd type="none" w="med" len="med"/>
                      <a:tailEnd type="none" w="med" len="med"/>
                    </a:lnT>
                    <a:lnB w="28575"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bl>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000935131"/>
              </p:ext>
            </p:extLst>
          </p:nvPr>
        </p:nvGraphicFramePr>
        <p:xfrm>
          <a:off x="4114800" y="3184194"/>
          <a:ext cx="914400" cy="771525"/>
        </p:xfrm>
        <a:graphic>
          <a:graphicData uri="http://schemas.openxmlformats.org/presentationml/2006/ole">
            <mc:AlternateContent xmlns:mc="http://schemas.openxmlformats.org/markup-compatibility/2006">
              <mc:Choice xmlns:v="urn:schemas-microsoft-com:vml" Requires="v">
                <p:oleObj spid="_x0000_s2856" name="Acrobat Document" showAsIcon="1" r:id="rId3" imgW="914400" imgH="771480" progId="AcroExch.Document.DC">
                  <p:link updateAutomatic="1"/>
                </p:oleObj>
              </mc:Choice>
              <mc:Fallback>
                <p:oleObj name="Acrobat Document" showAsIcon="1" r:id="rId3" imgW="914400" imgH="771480" progId="AcroExch.Document.DC">
                  <p:link updateAutomatic="1"/>
                  <p:pic>
                    <p:nvPicPr>
                      <p:cNvPr id="0" name=""/>
                      <p:cNvPicPr/>
                      <p:nvPr/>
                    </p:nvPicPr>
                    <p:blipFill>
                      <a:blip r:embed="rId4"/>
                      <a:stretch>
                        <a:fillRect/>
                      </a:stretch>
                    </p:blipFill>
                    <p:spPr>
                      <a:xfrm>
                        <a:off x="4114800" y="3184194"/>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808422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943600" y="304800"/>
            <a:ext cx="5310387" cy="492443"/>
          </a:xfrm>
          <a:prstGeom prst="rect">
            <a:avLst/>
          </a:prstGeom>
        </p:spPr>
        <p:txBody>
          <a:bodyPr lIns="91410" tIns="45710" rIns="91410" bIns="45710" anchor="ctr" anchorCtr="0">
            <a:noAutofit/>
          </a:bodyPr>
          <a:lstStyle/>
          <a:p>
            <a:pPr algn="ctr" defTabSz="914264" rtl="1">
              <a:spcBef>
                <a:spcPct val="20000"/>
              </a:spcBef>
              <a:buFont typeface="Arial" panose="020B0604020202020204" pitchFamily="34" charset="0"/>
              <a:buNone/>
            </a:pPr>
            <a:r>
              <a:rPr lang="ar-AE" sz="2800" b="1" dirty="0">
                <a:solidFill>
                  <a:srgbClr val="B68A35"/>
                </a:solidFill>
                <a:latin typeface="Sakkal Majalla" panose="02000000000000000000" pitchFamily="2" charset="-78"/>
                <a:cs typeface="Sakkal Majalla" panose="02000000000000000000" pitchFamily="2" charset="-78"/>
              </a:rPr>
              <a:t>المعلومات </a:t>
            </a:r>
            <a:r>
              <a:rPr lang="ar-AE" sz="2800" b="1" dirty="0" smtClean="0">
                <a:solidFill>
                  <a:srgbClr val="B68A35"/>
                </a:solidFill>
                <a:latin typeface="Sakkal Majalla" panose="02000000000000000000" pitchFamily="2" charset="-78"/>
                <a:cs typeface="Sakkal Majalla" panose="02000000000000000000" pitchFamily="2" charset="-78"/>
              </a:rPr>
              <a:t>الديموغرافية للمشاركين </a:t>
            </a:r>
            <a:endParaRPr lang="ar-AE" sz="2800" b="1" dirty="0">
              <a:solidFill>
                <a:srgbClr val="B68A35"/>
              </a:solidFill>
              <a:latin typeface="Sakkal Majalla" panose="02000000000000000000" pitchFamily="2" charset="-78"/>
              <a:cs typeface="Sakkal Majalla" panose="02000000000000000000" pitchFamily="2" charset="-78"/>
            </a:endParaRPr>
          </a:p>
        </p:txBody>
      </p:sp>
      <p:cxnSp>
        <p:nvCxnSpPr>
          <p:cNvPr id="7" name="Straight Connector 6"/>
          <p:cNvCxnSpPr/>
          <p:nvPr/>
        </p:nvCxnSpPr>
        <p:spPr>
          <a:xfrm>
            <a:off x="5638800" y="1676400"/>
            <a:ext cx="0" cy="4297680"/>
          </a:xfrm>
          <a:prstGeom prst="line">
            <a:avLst/>
          </a:prstGeom>
          <a:ln>
            <a:solidFill>
              <a:srgbClr val="B68A35"/>
            </a:solidFill>
          </a:ln>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5715000" y="1676400"/>
            <a:ext cx="0" cy="4297680"/>
          </a:xfrm>
          <a:prstGeom prst="line">
            <a:avLst/>
          </a:prstGeom>
          <a:ln>
            <a:solidFill>
              <a:srgbClr val="B68A35"/>
            </a:solidFill>
          </a:ln>
        </p:spPr>
        <p:style>
          <a:lnRef idx="3">
            <a:schemeClr val="dk1"/>
          </a:lnRef>
          <a:fillRef idx="0">
            <a:schemeClr val="dk1"/>
          </a:fillRef>
          <a:effectRef idx="2">
            <a:schemeClr val="dk1"/>
          </a:effectRef>
          <a:fontRef idx="minor">
            <a:schemeClr val="tx1"/>
          </a:fontRef>
        </p:style>
      </p:cxnSp>
      <p:graphicFrame>
        <p:nvGraphicFramePr>
          <p:cNvPr id="15" name="Chart 14"/>
          <p:cNvGraphicFramePr>
            <a:graphicFrameLocks/>
          </p:cNvGraphicFramePr>
          <p:nvPr>
            <p:extLst>
              <p:ext uri="{D42A27DB-BD31-4B8C-83A1-F6EECF244321}">
                <p14:modId xmlns:p14="http://schemas.microsoft.com/office/powerpoint/2010/main" val="1265418350"/>
              </p:ext>
            </p:extLst>
          </p:nvPr>
        </p:nvGraphicFramePr>
        <p:xfrm>
          <a:off x="533400" y="1524000"/>
          <a:ext cx="4364611" cy="47698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a:graphicFrameLocks/>
          </p:cNvGraphicFramePr>
          <p:nvPr>
            <p:extLst>
              <p:ext uri="{D42A27DB-BD31-4B8C-83A1-F6EECF244321}">
                <p14:modId xmlns:p14="http://schemas.microsoft.com/office/powerpoint/2010/main" val="2273136401"/>
              </p:ext>
            </p:extLst>
          </p:nvPr>
        </p:nvGraphicFramePr>
        <p:xfrm>
          <a:off x="6324600" y="1523999"/>
          <a:ext cx="5210175" cy="476984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490908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ar-AE" sz="2400" dirty="0" smtClean="0">
                <a:latin typeface="Sakkal Majalla" panose="02000000000000000000" pitchFamily="2" charset="-78"/>
                <a:cs typeface="Sakkal Majalla" panose="02000000000000000000" pitchFamily="2" charset="-78"/>
              </a:rPr>
              <a:t>معدل استخدام نظام الخدمة الذاتية لدى الموظفين </a:t>
            </a:r>
            <a:endParaRPr lang="en-US" sz="2400" dirty="0">
              <a:latin typeface="Sakkal Majalla" panose="02000000000000000000" pitchFamily="2" charset="-78"/>
              <a:cs typeface="Sakkal Majalla" panose="02000000000000000000" pitchFamily="2" charset="-78"/>
            </a:endParaRPr>
          </a:p>
        </p:txBody>
      </p:sp>
      <p:cxnSp>
        <p:nvCxnSpPr>
          <p:cNvPr id="10" name="Straight Connector 9"/>
          <p:cNvCxnSpPr/>
          <p:nvPr/>
        </p:nvCxnSpPr>
        <p:spPr>
          <a:xfrm>
            <a:off x="5867400" y="1691640"/>
            <a:ext cx="0" cy="4480560"/>
          </a:xfrm>
          <a:prstGeom prst="line">
            <a:avLst/>
          </a:prstGeom>
          <a:ln>
            <a:solidFill>
              <a:srgbClr val="B68A35"/>
            </a:solidFill>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a:off x="5943600" y="1691640"/>
            <a:ext cx="0" cy="4480560"/>
          </a:xfrm>
          <a:prstGeom prst="line">
            <a:avLst/>
          </a:prstGeom>
          <a:ln>
            <a:solidFill>
              <a:srgbClr val="B68A35"/>
            </a:solidFill>
          </a:ln>
        </p:spPr>
        <p:style>
          <a:lnRef idx="3">
            <a:schemeClr val="dk1"/>
          </a:lnRef>
          <a:fillRef idx="0">
            <a:schemeClr val="dk1"/>
          </a:fillRef>
          <a:effectRef idx="2">
            <a:schemeClr val="dk1"/>
          </a:effectRef>
          <a:fontRef idx="minor">
            <a:schemeClr val="tx1"/>
          </a:fontRef>
        </p:style>
      </p:cxnSp>
      <p:graphicFrame>
        <p:nvGraphicFramePr>
          <p:cNvPr id="7" name="Chart 6"/>
          <p:cNvGraphicFramePr>
            <a:graphicFrameLocks/>
          </p:cNvGraphicFramePr>
          <p:nvPr>
            <p:extLst>
              <p:ext uri="{D42A27DB-BD31-4B8C-83A1-F6EECF244321}">
                <p14:modId xmlns:p14="http://schemas.microsoft.com/office/powerpoint/2010/main" val="1503765772"/>
              </p:ext>
            </p:extLst>
          </p:nvPr>
        </p:nvGraphicFramePr>
        <p:xfrm>
          <a:off x="6350000" y="1725930"/>
          <a:ext cx="5638800" cy="44310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707873129"/>
              </p:ext>
            </p:extLst>
          </p:nvPr>
        </p:nvGraphicFramePr>
        <p:xfrm>
          <a:off x="228600" y="1714019"/>
          <a:ext cx="5334000" cy="44053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9433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ar-AE" sz="2400" dirty="0" smtClean="0">
                <a:latin typeface="Sakkal Majalla" panose="02000000000000000000" pitchFamily="2" charset="-78"/>
                <a:cs typeface="Sakkal Majalla" panose="02000000000000000000" pitchFamily="2" charset="-78"/>
              </a:rPr>
              <a:t>وسائل التواصل المفضلة حول نظام الخدمة الذاتية لدى الموظفين </a:t>
            </a:r>
            <a:endParaRPr lang="en-US" sz="2400" dirty="0">
              <a:latin typeface="Sakkal Majalla" panose="02000000000000000000" pitchFamily="2" charset="-78"/>
              <a:cs typeface="Sakkal Majalla" panose="02000000000000000000" pitchFamily="2" charset="-78"/>
            </a:endParaRPr>
          </a:p>
        </p:txBody>
      </p:sp>
      <p:graphicFrame>
        <p:nvGraphicFramePr>
          <p:cNvPr id="9" name="Chart 8"/>
          <p:cNvGraphicFramePr>
            <a:graphicFrameLocks/>
          </p:cNvGraphicFramePr>
          <p:nvPr>
            <p:extLst>
              <p:ext uri="{D42A27DB-BD31-4B8C-83A1-F6EECF244321}">
                <p14:modId xmlns:p14="http://schemas.microsoft.com/office/powerpoint/2010/main" val="222111843"/>
              </p:ext>
            </p:extLst>
          </p:nvPr>
        </p:nvGraphicFramePr>
        <p:xfrm>
          <a:off x="990600" y="1447800"/>
          <a:ext cx="100584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3581400" y="5791200"/>
            <a:ext cx="7505332" cy="381000"/>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US" sz="1600" b="1" dirty="0" smtClean="0">
                <a:solidFill>
                  <a:srgbClr val="996633"/>
                </a:solidFill>
                <a:latin typeface="Sakkal Majalla" panose="02000000000000000000" pitchFamily="2" charset="-78"/>
                <a:cs typeface="Sakkal Majalla" panose="02000000000000000000" pitchFamily="2" charset="-78"/>
              </a:rPr>
              <a:t>**</a:t>
            </a:r>
            <a:r>
              <a:rPr lang="ar-AE" sz="1600" b="1" dirty="0" smtClean="0">
                <a:solidFill>
                  <a:srgbClr val="996633"/>
                </a:solidFill>
                <a:latin typeface="Sakkal Majalla" panose="02000000000000000000" pitchFamily="2" charset="-78"/>
                <a:cs typeface="Sakkal Majalla" panose="02000000000000000000" pitchFamily="2" charset="-78"/>
              </a:rPr>
              <a:t>ملاحظة: يمكن للموظف المشاركة في  اختيار أكثر من خيار  لوسيلة التواصل المفضلة حول نظام الخدمة الذاتية..</a:t>
            </a:r>
            <a:endParaRPr lang="en-US" sz="1600" b="1" dirty="0">
              <a:solidFill>
                <a:srgbClr val="996633"/>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92079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16471" y="304800"/>
            <a:ext cx="5527475" cy="523220"/>
          </a:xfrm>
          <a:prstGeom prst="rect">
            <a:avLst/>
          </a:prstGeom>
        </p:spPr>
        <p:txBody>
          <a:bodyPr wrap="none">
            <a:spAutoFit/>
          </a:bodyPr>
          <a:lstStyle/>
          <a:p>
            <a:pPr algn="ctr" rtl="1">
              <a:defRPr sz="1400" b="0" i="0" u="none" strike="noStrike" kern="1200" spc="0" baseline="0">
                <a:solidFill>
                  <a:prstClr val="black">
                    <a:lumMod val="65000"/>
                    <a:lumOff val="35000"/>
                  </a:prstClr>
                </a:solidFill>
                <a:latin typeface="+mn-lt"/>
                <a:ea typeface="+mn-ea"/>
                <a:cs typeface="+mn-cs"/>
              </a:defRPr>
            </a:pPr>
            <a:r>
              <a:rPr lang="ar-AE" sz="2800" b="1" dirty="0">
                <a:solidFill>
                  <a:srgbClr val="AC8332"/>
                </a:solidFill>
                <a:latin typeface="Sakkal Majalla" panose="02000000000000000000" pitchFamily="2" charset="-78"/>
                <a:cs typeface="Sakkal Majalla" panose="02000000000000000000" pitchFamily="2" charset="-78"/>
              </a:rPr>
              <a:t>الرضا العام عن نظام الخدمة الذاتية حسب المحاور </a:t>
            </a:r>
            <a:endParaRPr lang="en-US" sz="2800" b="1" dirty="0">
              <a:solidFill>
                <a:srgbClr val="AC8332"/>
              </a:solidFill>
              <a:latin typeface="Sakkal Majalla" panose="02000000000000000000" pitchFamily="2" charset="-78"/>
              <a:cs typeface="Sakkal Majalla" panose="02000000000000000000" pitchFamily="2" charset="-78"/>
            </a:endParaRPr>
          </a:p>
        </p:txBody>
      </p:sp>
      <p:graphicFrame>
        <p:nvGraphicFramePr>
          <p:cNvPr id="12" name="Chart 11"/>
          <p:cNvGraphicFramePr>
            <a:graphicFrameLocks/>
          </p:cNvGraphicFramePr>
          <p:nvPr>
            <p:extLst>
              <p:ext uri="{D42A27DB-BD31-4B8C-83A1-F6EECF244321}">
                <p14:modId xmlns:p14="http://schemas.microsoft.com/office/powerpoint/2010/main" val="255635805"/>
              </p:ext>
            </p:extLst>
          </p:nvPr>
        </p:nvGraphicFramePr>
        <p:xfrm>
          <a:off x="304800" y="1371600"/>
          <a:ext cx="117348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304800" y="5943600"/>
            <a:ext cx="11734800" cy="609600"/>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AE" sz="1600" b="1" dirty="0" smtClean="0">
                <a:solidFill>
                  <a:srgbClr val="996633"/>
                </a:solidFill>
                <a:latin typeface="Sakkal Majalla" panose="02000000000000000000" pitchFamily="2" charset="-78"/>
                <a:cs typeface="Sakkal Majalla" panose="02000000000000000000" pitchFamily="2" charset="-78"/>
              </a:rPr>
              <a:t>ملاحظة: يوجد انخفاض بسيط في مستويات الرضا على المحاور التالية: الوصول إلى الخدمة الذاتية و مركز الاتصال الموحد و نظام الخدمة الذاتية</a:t>
            </a:r>
            <a:endParaRPr lang="en-US" sz="1600" b="1" dirty="0">
              <a:solidFill>
                <a:srgbClr val="996633"/>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5388952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200" y="3124200"/>
            <a:ext cx="8763000" cy="923330"/>
          </a:xfrm>
          <a:prstGeom prst="rect">
            <a:avLst/>
          </a:prstGeom>
        </p:spPr>
        <p:txBody>
          <a:bodyPr wrap="square">
            <a:spAutoFit/>
          </a:bodyPr>
          <a:lstStyle/>
          <a:p>
            <a:pPr algn="ctr"/>
            <a:r>
              <a:rPr lang="ar-AE" sz="5400" b="1" dirty="0">
                <a:solidFill>
                  <a:srgbClr val="AC8332"/>
                </a:solidFill>
                <a:latin typeface="Sakkal Majalla" panose="02000000000000000000" pitchFamily="2" charset="-78"/>
                <a:cs typeface="Sakkal Majalla" panose="02000000000000000000" pitchFamily="2" charset="-78"/>
              </a:rPr>
              <a:t>المحور الأو</a:t>
            </a:r>
            <a:r>
              <a:rPr lang="ar-AE" sz="5400" b="1" dirty="0" smtClean="0">
                <a:solidFill>
                  <a:srgbClr val="AC8332"/>
                </a:solidFill>
                <a:latin typeface="Sakkal Majalla" panose="02000000000000000000" pitchFamily="2" charset="-78"/>
                <a:cs typeface="Sakkal Majalla" panose="02000000000000000000" pitchFamily="2" charset="-78"/>
              </a:rPr>
              <a:t>ل: الوصول إلى الخدمة الذاتية </a:t>
            </a:r>
            <a:endParaRPr lang="en-US" sz="5400" b="1" dirty="0"/>
          </a:p>
        </p:txBody>
      </p:sp>
    </p:spTree>
    <p:extLst>
      <p:ext uri="{BB962C8B-B14F-4D97-AF65-F5344CB8AC3E}">
        <p14:creationId xmlns:p14="http://schemas.microsoft.com/office/powerpoint/2010/main" val="4285948867"/>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نسق Offic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مستند" ma:contentTypeID="0x010100568CE430E0D62840A7AAB60FDFE350BA" ma:contentTypeVersion="7" ma:contentTypeDescription="إنشاء مستند جديد." ma:contentTypeScope="" ma:versionID="c37a9e45cf0f893930f46920f83a1283">
  <xsd:schema xmlns:xsd="http://www.w3.org/2001/XMLSchema" xmlns:xs="http://www.w3.org/2001/XMLSchema" xmlns:p="http://schemas.microsoft.com/office/2006/metadata/properties" xmlns:ns1="http://schemas.microsoft.com/sharepoint/v3" xmlns:ns2="b25ebfa4-1b7e-48bd-a3db-e97c1109f05d" xmlns:ns3="afcbfe06-5245-49cf-88ca-92038b990d34" targetNamespace="http://schemas.microsoft.com/office/2006/metadata/properties" ma:root="true" ma:fieldsID="68d8cd2c27a3d23c39c522c2c13e0513" ns1:_="" ns2:_="" ns3:_="">
    <xsd:import namespace="http://schemas.microsoft.com/sharepoint/v3"/>
    <xsd:import namespace="b25ebfa4-1b7e-48bd-a3db-e97c1109f05d"/>
    <xsd:import namespace="afcbfe06-5245-49cf-88ca-92038b990d34"/>
    <xsd:element name="properties">
      <xsd:complexType>
        <xsd:sequence>
          <xsd:element name="documentManagement">
            <xsd:complexType>
              <xsd:all>
                <xsd:element ref="ns2:_dlc_DocId" minOccurs="0"/>
                <xsd:element ref="ns2:_dlc_DocIdUrl" minOccurs="0"/>
                <xsd:element ref="ns2:_dlc_DocIdPersistId" minOccurs="0"/>
                <xsd:element ref="ns1:ol_Department" minOccurs="0"/>
                <xsd:element ref="ns3:Sort_x0020_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ol_Department" ma:index="11" nillable="true" ma:displayName="القسم" ma:internalName="ol_Departmen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25ebfa4-1b7e-48bd-a3db-e97c1109f05d" elementFormDefault="qualified">
    <xsd:import namespace="http://schemas.microsoft.com/office/2006/documentManagement/types"/>
    <xsd:import namespace="http://schemas.microsoft.com/office/infopath/2007/PartnerControls"/>
    <xsd:element name="_dlc_DocId" ma:index="8" nillable="true" ma:displayName="قيمة معرّف المستند" ma:description="قيمة معرّف المستند المحددة لهذا العنصر." ma:internalName="_dlc_DocId" ma:readOnly="true">
      <xsd:simpleType>
        <xsd:restriction base="dms:Text"/>
      </xsd:simpleType>
    </xsd:element>
    <xsd:element name="_dlc_DocIdUrl" ma:index="9" nillable="true" ma:displayName="معرّف المستند" ma:description="ارتباط دائم إلى هذا المستند."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fcbfe06-5245-49cf-88ca-92038b990d34" elementFormDefault="qualified">
    <xsd:import namespace="http://schemas.microsoft.com/office/2006/documentManagement/types"/>
    <xsd:import namespace="http://schemas.microsoft.com/office/infopath/2007/PartnerControls"/>
    <xsd:element name="Sort_x0020_Order" ma:index="12" nillable="true" ma:displayName="Sort Order" ma:description="Sort column for sorting items inside this folder" ma:indexed="true" ma:internalName="Sort_x0020_Order" ma:percentage="FALSE">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Sort_x0020_Order xmlns="afcbfe06-5245-49cf-88ca-92038b990d34" xsi:nil="true"/>
    <ol_Department xmlns="http://schemas.microsoft.com/sharepoint/v3" xsi:nil="true"/>
    <_dlc_DocId xmlns="b25ebfa4-1b7e-48bd-a3db-e97c1109f05d">FAHRDOCID-61-21551</_dlc_DocId>
    <_dlc_DocIdUrl xmlns="b25ebfa4-1b7e-48bd-a3db-e97c1109f05d">
      <Url>http://portal.fahr.gov.ae/_layouts/15/DocIdRedir.aspx?ID=FAHRDOCID-61-21551</Url>
      <Description>FAHRDOCID-61-21551</Description>
    </_dlc_DocIdUrl>
  </documentManagement>
</p:properties>
</file>

<file path=customXml/itemProps1.xml><?xml version="1.0" encoding="utf-8"?>
<ds:datastoreItem xmlns:ds="http://schemas.openxmlformats.org/officeDocument/2006/customXml" ds:itemID="{4CEAF4AF-2BAC-4F6E-AE46-B18F6EBB1D56}">
  <ds:schemaRefs>
    <ds:schemaRef ds:uri="http://schemas.microsoft.com/sharepoint/events"/>
  </ds:schemaRefs>
</ds:datastoreItem>
</file>

<file path=customXml/itemProps2.xml><?xml version="1.0" encoding="utf-8"?>
<ds:datastoreItem xmlns:ds="http://schemas.openxmlformats.org/officeDocument/2006/customXml" ds:itemID="{E5C40051-E34A-4AF2-A6FB-8928ED4AF9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25ebfa4-1b7e-48bd-a3db-e97c1109f05d"/>
    <ds:schemaRef ds:uri="afcbfe06-5245-49cf-88ca-92038b990d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C3E0DC-E4C4-4A81-814B-1492F77C7A06}">
  <ds:schemaRefs>
    <ds:schemaRef ds:uri="http://schemas.microsoft.com/sharepoint/v3/contenttype/forms"/>
  </ds:schemaRefs>
</ds:datastoreItem>
</file>

<file path=customXml/itemProps4.xml><?xml version="1.0" encoding="utf-8"?>
<ds:datastoreItem xmlns:ds="http://schemas.openxmlformats.org/officeDocument/2006/customXml" ds:itemID="{DBFDCBAE-98E4-4041-9617-42670BF16DE7}">
  <ds:schemaRefs>
    <ds:schemaRef ds:uri="http://schemas.microsoft.com/office/2006/documentManagement/types"/>
    <ds:schemaRef ds:uri="http://purl.org/dc/dcmitype/"/>
    <ds:schemaRef ds:uri="http://schemas.microsoft.com/sharepoint/v3"/>
    <ds:schemaRef ds:uri="b25ebfa4-1b7e-48bd-a3db-e97c1109f05d"/>
    <ds:schemaRef ds:uri="http://purl.org/dc/terms/"/>
    <ds:schemaRef ds:uri="http://schemas.microsoft.com/office/infopath/2007/PartnerControls"/>
    <ds:schemaRef ds:uri="http://schemas.openxmlformats.org/package/2006/metadata/core-properties"/>
    <ds:schemaRef ds:uri="http://www.w3.org/XML/1998/namespace"/>
    <ds:schemaRef ds:uri="afcbfe06-5245-49cf-88ca-92038b990d34"/>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6292</TotalTime>
  <Words>3620</Words>
  <Application>Microsoft Office PowerPoint</Application>
  <PresentationFormat>Widescreen</PresentationFormat>
  <Paragraphs>435</Paragraphs>
  <Slides>46</Slides>
  <Notes>5</Notes>
  <HiddenSlides>0</HiddenSlides>
  <MMClips>0</MMClips>
  <ScaleCrop>false</ScaleCrop>
  <HeadingPairs>
    <vt:vector size="8" baseType="variant">
      <vt:variant>
        <vt:lpstr>Fonts Used</vt:lpstr>
      </vt:variant>
      <vt:variant>
        <vt:i4>5</vt:i4>
      </vt:variant>
      <vt:variant>
        <vt:lpstr>Theme</vt:lpstr>
      </vt:variant>
      <vt:variant>
        <vt:i4>2</vt:i4>
      </vt:variant>
      <vt:variant>
        <vt:lpstr>Links</vt:lpstr>
      </vt:variant>
      <vt:variant>
        <vt:i4>1</vt:i4>
      </vt:variant>
      <vt:variant>
        <vt:lpstr>Slide Titles</vt:lpstr>
      </vt:variant>
      <vt:variant>
        <vt:i4>46</vt:i4>
      </vt:variant>
    </vt:vector>
  </HeadingPairs>
  <TitlesOfParts>
    <vt:vector size="54" baseType="lpstr">
      <vt:lpstr>Arial</vt:lpstr>
      <vt:lpstr>Calibri</vt:lpstr>
      <vt:lpstr>Dubai</vt:lpstr>
      <vt:lpstr>Sakkal Majalla</vt:lpstr>
      <vt:lpstr>Wingdings</vt:lpstr>
      <vt:lpstr>نسق Office</vt:lpstr>
      <vt:lpstr>4_نسق Office</vt:lpstr>
      <vt:lpstr>C:\Users\sara745\Desktop\survey\2018\الاستبيانات\الربع الثالث\الخدمة الذاتية\التحليل\استبيان الرضا عن نظام الخدمة الذاتية.pdf</vt:lpstr>
      <vt:lpstr>PowerPoint Presentation</vt:lpstr>
      <vt:lpstr>محاور العرض</vt:lpstr>
      <vt:lpstr>الرضا العام عن نظام الخدمة الذاتية</vt:lpstr>
      <vt:lpstr>فئة المتعاملين لنظام الخدمة الذاتية </vt:lpstr>
      <vt:lpstr>PowerPoint Presentation</vt:lpstr>
      <vt:lpstr>معدل استخدام نظام الخدمة الذاتية لدى الموظفين </vt:lpstr>
      <vt:lpstr>وسائل التواصل المفضلة حول نظام الخدمة الذاتية لدى الموظفين </vt:lpstr>
      <vt:lpstr>PowerPoint Presentation</vt:lpstr>
      <vt:lpstr>PowerPoint Presentation</vt:lpstr>
      <vt:lpstr>PowerPoint Presentation</vt:lpstr>
      <vt:lpstr>PowerPoint Presentation</vt:lpstr>
      <vt:lpstr>PowerPoint Presentation</vt:lpstr>
      <vt:lpstr>توفر الخدمة و سهولة الحصول عليها </vt:lpstr>
      <vt:lpstr>PowerPoint Presentation</vt:lpstr>
      <vt:lpstr>PowerPoint Presentation</vt:lpstr>
      <vt:lpstr>PowerPoint Presentation</vt:lpstr>
      <vt:lpstr>PowerPoint Presentation</vt:lpstr>
      <vt:lpstr>مركز الاتصال الموحد Call Center</vt:lpstr>
      <vt:lpstr>PowerPoint Presentation</vt:lpstr>
      <vt:lpstr>PowerPoint Presentation</vt:lpstr>
      <vt:lpstr>PowerPoint Presentation</vt:lpstr>
      <vt:lpstr>معدلات الرضا التفصيلية لنظام الخدمة الذاتية</vt:lpstr>
      <vt:lpstr>PowerPoint Presentation</vt:lpstr>
      <vt:lpstr>الاقتراحات الواردة على إجراءات الموارد البشرية المتوفرة ضمن نظام الخدمة الذاتية</vt:lpstr>
      <vt:lpstr>الاقتراحات الواردة على إجراءات الموارد البشرية المتوفرة ضمن نظام الخدمة الذاتية</vt:lpstr>
      <vt:lpstr>الاقتراحات الواردة على إجراءات الموارد البشرية المتوفرة ضمن نظام الخدمة الذاتية</vt:lpstr>
      <vt:lpstr>الاقتراحات الواردة على إجراءات الموارد البشرية المتوفرة ضمن نظام الخدمة الذاتية</vt:lpstr>
      <vt:lpstr>الاقتراحات الواردة على إجراءات الموارد البشرية المتوفرة ضمن نظام الخدمة الذاتية</vt:lpstr>
      <vt:lpstr>الاقتراحات الواردة على إجراءات الموارد البشرية المتوفرة ضمن نظام الخدمة الذاتية</vt:lpstr>
      <vt:lpstr>PowerPoint Presentation</vt:lpstr>
      <vt:lpstr>الاقتراحات الواردة على عمليات التدريب على استخدام نظام الخدمة الذاتية</vt:lpstr>
      <vt:lpstr>الاقتراحات الواردة على عمليات التدريب على استخدام نظام الخدمة الذاتية</vt:lpstr>
      <vt:lpstr>الاقتراحات الواردة على عمليات التدريب على استخدام نظام الخدمة الذاتية</vt:lpstr>
      <vt:lpstr>الاقتراحات الواردة على عمليات التدريب على استخدام نظام الخدمة الذاتية</vt:lpstr>
      <vt:lpstr>الاقتراحات الواردة على عمليات التدريب على استخدام نظام الخدمة الذاتية</vt:lpstr>
      <vt:lpstr>الاقتراحات الواردة على عمليات التدريب على استخدام نظام الخدمة الذاتية</vt:lpstr>
      <vt:lpstr>الاقتراحات الواردة على عمليات الدعم الفني على نظام الخدمة الذاتية</vt:lpstr>
      <vt:lpstr>الاقتراحات الواردة على عمليات الدعم الفني على نظام الخدمة الذاتية</vt:lpstr>
      <vt:lpstr>الاقتراحات الواردة على عمليات الدعم الفني على نظام الخدمة الذاتية</vt:lpstr>
      <vt:lpstr>الاقتراحات الواردة على عمليات الدعم الفني على نظام الخدمة الذاتية</vt:lpstr>
      <vt:lpstr>الاقتراحات الواردة على عمليات الدعم الفني على نظام الخدمة الذاتية</vt:lpstr>
      <vt:lpstr>الاقتراحات الواردة على عمليات الدعم الفني على نظام الخدمة الذاتية</vt:lpstr>
      <vt:lpstr>نقاط القوة و الضعف للرضا عن نظام الخدمة الذاتية </vt:lpstr>
      <vt:lpstr>الاجراءات التصحيحية </vt:lpstr>
      <vt:lpstr>الاجراءات التصحيحية للرضا عن نظام الخدمة الذاتية</vt:lpstr>
      <vt:lpstr>PowerPoint Presentation</vt:lpstr>
    </vt:vector>
  </TitlesOfParts>
  <Company>FAHR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العنوان الرئيسي ايريل بولد 40 بوينت</dc:title>
  <dc:creator>Waiel Sadek</dc:creator>
  <cp:lastModifiedBy>Sara H. AL Houli</cp:lastModifiedBy>
  <cp:revision>1577</cp:revision>
  <dcterms:created xsi:type="dcterms:W3CDTF">2015-10-26T06:27:33Z</dcterms:created>
  <dcterms:modified xsi:type="dcterms:W3CDTF">2018-10-14T08:43:33Z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0x010100568CE430E0D62840A7AAB60FDFE350BA</vt:lpwstr>
  </property>
  <property fmtid="{D5CDD505-2E9C-101B-9397-08002B2CF9AE}" pid="3" name="_dlc_DocIdItemGuid">
    <vt:lpwstr>67f4def8-8072-495f-a100-199814118ad3</vt:lpwstr>
  </property>
</Properties>
</file>