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4" r:id="rId1"/>
  </p:sldMasterIdLst>
  <p:notesMasterIdLst>
    <p:notesMasterId r:id="rId29"/>
  </p:notesMasterIdLst>
  <p:handoutMasterIdLst>
    <p:handoutMasterId r:id="rId30"/>
  </p:handoutMasterIdLst>
  <p:sldIdLst>
    <p:sldId id="285" r:id="rId2"/>
    <p:sldId id="308" r:id="rId3"/>
    <p:sldId id="339" r:id="rId4"/>
    <p:sldId id="317" r:id="rId5"/>
    <p:sldId id="405" r:id="rId6"/>
    <p:sldId id="396" r:id="rId7"/>
    <p:sldId id="397" r:id="rId8"/>
    <p:sldId id="318" r:id="rId9"/>
    <p:sldId id="402" r:id="rId10"/>
    <p:sldId id="401" r:id="rId11"/>
    <p:sldId id="403" r:id="rId12"/>
    <p:sldId id="404" r:id="rId13"/>
    <p:sldId id="400" r:id="rId14"/>
    <p:sldId id="334" r:id="rId15"/>
    <p:sldId id="406" r:id="rId16"/>
    <p:sldId id="408" r:id="rId17"/>
    <p:sldId id="410" r:id="rId18"/>
    <p:sldId id="411" r:id="rId19"/>
    <p:sldId id="413" r:id="rId20"/>
    <p:sldId id="422" r:id="rId21"/>
    <p:sldId id="416" r:id="rId22"/>
    <p:sldId id="417" r:id="rId23"/>
    <p:sldId id="418" r:id="rId24"/>
    <p:sldId id="419" r:id="rId25"/>
    <p:sldId id="423" r:id="rId26"/>
    <p:sldId id="421" r:id="rId27"/>
    <p:sldId id="424" r:id="rId28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C3C9781-EB4F-4D9A-8A16-DC753C48DDD2}">
          <p14:sldIdLst>
            <p14:sldId id="285"/>
          </p14:sldIdLst>
        </p14:section>
        <p14:section name="Untitled Section" id="{7B2BE838-3CDF-43B7-BE3B-D9DC545E92EB}">
          <p14:sldIdLst>
            <p14:sldId id="308"/>
            <p14:sldId id="339"/>
            <p14:sldId id="317"/>
            <p14:sldId id="405"/>
            <p14:sldId id="396"/>
            <p14:sldId id="397"/>
            <p14:sldId id="318"/>
            <p14:sldId id="402"/>
            <p14:sldId id="401"/>
            <p14:sldId id="403"/>
            <p14:sldId id="404"/>
            <p14:sldId id="400"/>
            <p14:sldId id="334"/>
            <p14:sldId id="406"/>
            <p14:sldId id="408"/>
            <p14:sldId id="410"/>
            <p14:sldId id="411"/>
            <p14:sldId id="413"/>
            <p14:sldId id="422"/>
            <p14:sldId id="416"/>
            <p14:sldId id="417"/>
            <p14:sldId id="418"/>
            <p14:sldId id="419"/>
            <p14:sldId id="423"/>
            <p14:sldId id="421"/>
            <p14:sldId id="4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A32"/>
    <a:srgbClr val="E45689"/>
    <a:srgbClr val="E5EA08"/>
    <a:srgbClr val="FF4343"/>
    <a:srgbClr val="FFFF66"/>
    <a:srgbClr val="FFFF9F"/>
    <a:srgbClr val="C529AF"/>
    <a:srgbClr val="E1656E"/>
    <a:srgbClr val="18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28" autoAdjust="0"/>
    <p:restoredTop sz="99707" autoAdjust="0"/>
  </p:normalViewPr>
  <p:slideViewPr>
    <p:cSldViewPr>
      <p:cViewPr>
        <p:scale>
          <a:sx n="100" d="100"/>
          <a:sy n="100" d="100"/>
        </p:scale>
        <p:origin x="-193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044"/>
    </p:cViewPr>
  </p:sorterViewPr>
  <p:notesViewPr>
    <p:cSldViewPr>
      <p:cViewPr varScale="1">
        <p:scale>
          <a:sx n="85" d="100"/>
          <a:sy n="85" d="100"/>
        </p:scale>
        <p:origin x="-1896" y="-90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4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Book7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Book10" TargetMode="External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d592.ABUDHABI\Desktop\Last%20Localization\&#1575;&#1604;&#1606;&#1588;&#1585;&#1577;%20&#1575;&#1604;&#1585;&#1576;&#1593;%20&#1587;&#1606;&#1608;&#1610;&#1577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hd592.ABUDHABI\Desktop\Last%20Localization\&#1575;&#1604;&#1606;&#1588;&#1585;&#1577;%20&#1575;&#1604;&#1585;&#1576;&#1593;%20&#1587;&#1606;&#1608;&#1610;&#1577;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081873196329279E-2"/>
          <c:y val="3.6282744068756111E-2"/>
          <c:w val="0.92014492334863507"/>
          <c:h val="0.768140085430497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29,050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84,933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Sheet1!$A$16:$A$19</c:f>
              <c:strCache>
                <c:ptCount val="4"/>
                <c:pt idx="0">
                  <c:v>وزارات مشغلة لنظام بياناتي</c:v>
                </c:pt>
                <c:pt idx="1">
                  <c:v>جهات مستقلة خارج نظام بياناتي</c:v>
                </c:pt>
                <c:pt idx="2">
                  <c:v>جهات مستقلة مشغلة لنظام بياناتي</c:v>
                </c:pt>
                <c:pt idx="3">
                  <c:v>إجمالي الحكومة</c:v>
                </c:pt>
              </c:strCache>
            </c:strRef>
          </c:cat>
          <c:val>
            <c:numRef>
              <c:f>Sheet1!$B$16:$B$19</c:f>
              <c:numCache>
                <c:formatCode>#,##0</c:formatCode>
                <c:ptCount val="4"/>
                <c:pt idx="0">
                  <c:v>51961</c:v>
                </c:pt>
                <c:pt idx="1">
                  <c:v>29172</c:v>
                </c:pt>
                <c:pt idx="2">
                  <c:v>3922</c:v>
                </c:pt>
                <c:pt idx="3">
                  <c:v>85055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1220096"/>
        <c:axId val="121376128"/>
      </c:barChart>
      <c:catAx>
        <c:axId val="121220096"/>
        <c:scaling>
          <c:orientation val="maxMin"/>
        </c:scaling>
        <c:delete val="0"/>
        <c:axPos val="b"/>
        <c:majorTickMark val="in"/>
        <c:minorTickMark val="in"/>
        <c:tickLblPos val="low"/>
        <c:spPr>
          <a:noFill/>
          <a:ln w="19050" cap="rnd" cmpd="dbl" algn="ctr">
            <a:solidFill>
              <a:srgbClr val="8064A2">
                <a:lumMod val="50000"/>
                <a:alpha val="69000"/>
              </a:srgbClr>
            </a:solidFill>
            <a:prstDash val="solid"/>
            <a:round/>
            <a:headEnd type="diamond" w="lg" len="lg"/>
            <a:tailEnd type="oval" w="lg" len="lg"/>
          </a:ln>
          <a:effectLst>
            <a:glow>
              <a:srgbClr val="FFFFBD">
                <a:alpha val="53000"/>
              </a:srgbClr>
            </a:glow>
            <a:outerShdw dist="25400" dir="18000000" sx="90000" sy="90000" kx="1200000" algn="br" rotWithShape="0">
              <a:prstClr val="black">
                <a:alpha val="20000"/>
              </a:prstClr>
            </a:outerShdw>
          </a:effectLst>
        </c:spPr>
        <c:txPr>
          <a:bodyPr rot="0"/>
          <a:lstStyle/>
          <a:p>
            <a:pPr>
              <a:defRPr sz="900"/>
            </a:pPr>
            <a:endParaRPr lang="en-US"/>
          </a:p>
        </c:txPr>
        <c:crossAx val="121376128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1213761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22009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21841019872514E-2"/>
          <c:y val="1.8602438464721566E-2"/>
          <c:w val="0.90241247187851514"/>
          <c:h val="0.903931325889989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أقل من 20 سنة</c:v>
                </c:pt>
                <c:pt idx="1">
                  <c:v>من 20 إلى 29</c:v>
                </c:pt>
                <c:pt idx="2">
                  <c:v>من 30 إلى 39</c:v>
                </c:pt>
                <c:pt idx="3">
                  <c:v>من 40 إلى 49</c:v>
                </c:pt>
                <c:pt idx="4">
                  <c:v>من 50 إلى 59</c:v>
                </c:pt>
                <c:pt idx="5">
                  <c:v>من 60 إلى 69</c:v>
                </c:pt>
                <c:pt idx="6">
                  <c:v>أكبر من 70</c:v>
                </c:pt>
                <c:pt idx="7">
                  <c:v>غير مسجل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204</c:v>
                </c:pt>
                <c:pt idx="1">
                  <c:v>9240</c:v>
                </c:pt>
                <c:pt idx="2">
                  <c:v>20444</c:v>
                </c:pt>
                <c:pt idx="3">
                  <c:v>14425</c:v>
                </c:pt>
                <c:pt idx="4">
                  <c:v>6869</c:v>
                </c:pt>
                <c:pt idx="5">
                  <c:v>3495</c:v>
                </c:pt>
                <c:pt idx="6">
                  <c:v>88</c:v>
                </c:pt>
                <c:pt idx="7">
                  <c:v>1118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7681536"/>
        <c:axId val="158185344"/>
        <c:axId val="168833472"/>
      </c:bar3DChart>
      <c:catAx>
        <c:axId val="15768153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8185344"/>
        <c:crosses val="autoZero"/>
        <c:auto val="1"/>
        <c:lblAlgn val="ctr"/>
        <c:lblOffset val="100"/>
        <c:noMultiLvlLbl val="0"/>
      </c:catAx>
      <c:valAx>
        <c:axId val="158185344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crossAx val="157681536"/>
        <c:crosses val="autoZero"/>
        <c:crossBetween val="between"/>
      </c:valAx>
      <c:serAx>
        <c:axId val="168833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8185344"/>
        <c:crosses val="autoZero"/>
      </c:serAx>
    </c:plotArea>
    <c:legend>
      <c:legendPos val="b"/>
      <c:layout>
        <c:manualLayout>
          <c:xMode val="edge"/>
          <c:yMode val="edge"/>
          <c:x val="6.8523153355830521E-2"/>
          <c:y val="0.88892614614466614"/>
          <c:w val="0.84509653512135408"/>
          <c:h val="4.873923038506243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21841019872514E-2"/>
          <c:y val="1.8602438464721566E-2"/>
          <c:w val="0.90241247187851514"/>
          <c:h val="0.903931325889989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أقل من سنة</c:v>
                </c:pt>
                <c:pt idx="1">
                  <c:v>من 1 إلى 4</c:v>
                </c:pt>
                <c:pt idx="2">
                  <c:v>من 5 إلى 9</c:v>
                </c:pt>
                <c:pt idx="3">
                  <c:v>من 10 إلى 14</c:v>
                </c:pt>
                <c:pt idx="4">
                  <c:v>من 15 إلى 19</c:v>
                </c:pt>
                <c:pt idx="5">
                  <c:v>من 20 إلى 24</c:v>
                </c:pt>
                <c:pt idx="6">
                  <c:v>من 25 إلى 29</c:v>
                </c:pt>
                <c:pt idx="7">
                  <c:v>من 30 إلى 34</c:v>
                </c:pt>
                <c:pt idx="8">
                  <c:v>من 35 إلى 39</c:v>
                </c:pt>
                <c:pt idx="9">
                  <c:v>أكثر من 40 سنة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1864</c:v>
                </c:pt>
                <c:pt idx="1">
                  <c:v>9935</c:v>
                </c:pt>
                <c:pt idx="2">
                  <c:v>12938</c:v>
                </c:pt>
                <c:pt idx="3">
                  <c:v>11349</c:v>
                </c:pt>
                <c:pt idx="4">
                  <c:v>8858</c:v>
                </c:pt>
                <c:pt idx="5">
                  <c:v>5992</c:v>
                </c:pt>
                <c:pt idx="6">
                  <c:v>2858</c:v>
                </c:pt>
                <c:pt idx="7">
                  <c:v>1384</c:v>
                </c:pt>
                <c:pt idx="8">
                  <c:v>616</c:v>
                </c:pt>
                <c:pt idx="9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8218496"/>
        <c:axId val="158219648"/>
        <c:axId val="168836608"/>
      </c:bar3DChart>
      <c:catAx>
        <c:axId val="15821849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8219648"/>
        <c:crosses val="autoZero"/>
        <c:auto val="1"/>
        <c:lblAlgn val="ctr"/>
        <c:lblOffset val="100"/>
        <c:noMultiLvlLbl val="0"/>
      </c:catAx>
      <c:valAx>
        <c:axId val="158219648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crossAx val="158218496"/>
        <c:crosses val="autoZero"/>
        <c:crossBetween val="between"/>
      </c:valAx>
      <c:serAx>
        <c:axId val="168836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58219648"/>
        <c:crosses val="autoZero"/>
      </c:serAx>
    </c:plotArea>
    <c:legend>
      <c:legendPos val="b"/>
      <c:layout>
        <c:manualLayout>
          <c:xMode val="edge"/>
          <c:yMode val="edge"/>
          <c:x val="8.333333333333335E-3"/>
          <c:y val="0.85342784888393053"/>
          <c:w val="0.98333333333333328"/>
          <c:h val="0.1282822255527061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8254238490459"/>
          <c:y val="3.0686944718362044E-2"/>
          <c:w val="0.80189118252110381"/>
          <c:h val="0.8340521448673112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EEECE1">
                  <a:lumMod val="50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FF3399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Sheet1!$B$2:$B$15</c:f>
              <c:strCache>
                <c:ptCount val="14"/>
                <c:pt idx="0">
                  <c:v>الأولى</c:v>
                </c:pt>
                <c:pt idx="1">
                  <c:v>الثانية</c:v>
                </c:pt>
                <c:pt idx="2">
                  <c:v>الثالثة</c:v>
                </c:pt>
                <c:pt idx="3">
                  <c:v>الرابعة</c:v>
                </c:pt>
                <c:pt idx="4">
                  <c:v>الخامسة</c:v>
                </c:pt>
                <c:pt idx="5">
                  <c:v>السادسة</c:v>
                </c:pt>
                <c:pt idx="6">
                  <c:v>السابعة</c:v>
                </c:pt>
                <c:pt idx="7">
                  <c:v>الثامنة</c:v>
                </c:pt>
                <c:pt idx="8">
                  <c:v>التاسعة</c:v>
                </c:pt>
                <c:pt idx="9">
                  <c:v>العاشرة</c:v>
                </c:pt>
                <c:pt idx="10">
                  <c:v>الحادية عشر</c:v>
                </c:pt>
                <c:pt idx="11">
                  <c:v>الثانية عشر</c:v>
                </c:pt>
                <c:pt idx="12">
                  <c:v>الثالثة عشر</c:v>
                </c:pt>
                <c:pt idx="13">
                  <c:v>الرابعة عشر</c:v>
                </c:pt>
              </c:strCache>
            </c:strRef>
          </c:cat>
          <c:val>
            <c:numRef>
              <c:f>Sheet1!$C$2:$C$15</c:f>
              <c:numCache>
                <c:formatCode>#,##0</c:formatCode>
                <c:ptCount val="14"/>
                <c:pt idx="0">
                  <c:v>1927</c:v>
                </c:pt>
                <c:pt idx="1">
                  <c:v>5717</c:v>
                </c:pt>
                <c:pt idx="2">
                  <c:v>4284</c:v>
                </c:pt>
                <c:pt idx="3">
                  <c:v>5403</c:v>
                </c:pt>
                <c:pt idx="4">
                  <c:v>2663</c:v>
                </c:pt>
                <c:pt idx="5">
                  <c:v>5224</c:v>
                </c:pt>
                <c:pt idx="6">
                  <c:v>2839</c:v>
                </c:pt>
                <c:pt idx="7">
                  <c:v>3965</c:v>
                </c:pt>
                <c:pt idx="8">
                  <c:v>2073</c:v>
                </c:pt>
                <c:pt idx="9">
                  <c:v>373</c:v>
                </c:pt>
                <c:pt idx="10">
                  <c:v>80</c:v>
                </c:pt>
                <c:pt idx="11">
                  <c:v>196</c:v>
                </c:pt>
                <c:pt idx="12">
                  <c:v>192</c:v>
                </c:pt>
                <c:pt idx="13">
                  <c:v>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724864"/>
        <c:axId val="158726400"/>
        <c:axId val="0"/>
      </c:bar3DChart>
      <c:catAx>
        <c:axId val="158724864"/>
        <c:scaling>
          <c:orientation val="maxMin"/>
        </c:scaling>
        <c:delete val="0"/>
        <c:axPos val="b"/>
        <c:majorTickMark val="out"/>
        <c:minorTickMark val="none"/>
        <c:tickLblPos val="nextTo"/>
        <c:crossAx val="158726400"/>
        <c:crosses val="autoZero"/>
        <c:auto val="1"/>
        <c:lblAlgn val="ctr"/>
        <c:lblOffset val="100"/>
        <c:noMultiLvlLbl val="0"/>
      </c:catAx>
      <c:valAx>
        <c:axId val="1587264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15872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35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282744068756111E-2"/>
          <c:w val="0.91459645669291345"/>
          <c:h val="0.8082853362802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Sheet1!$C$46</c:f>
              <c:strCache>
                <c:ptCount val="1"/>
                <c:pt idx="0">
                  <c:v>مواطن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Sheet1!$A$47:$B$51</c:f>
              <c:multiLvlStrCache>
                <c:ptCount val="5"/>
                <c:lvl>
                  <c:pt idx="0">
                    <c:v>الأول</c:v>
                  </c:pt>
                  <c:pt idx="1">
                    <c:v>الثاني</c:v>
                  </c:pt>
                  <c:pt idx="2">
                    <c:v>الثالث</c:v>
                  </c:pt>
                  <c:pt idx="3">
                    <c:v>الرابع</c:v>
                  </c:pt>
                  <c:pt idx="4">
                    <c:v>الأول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</c:lvl>
              </c:multiLvlStrCache>
            </c:multiLvlStrRef>
          </c:cat>
          <c:val>
            <c:numRef>
              <c:f>Sheet1!$C$47:$C$51</c:f>
              <c:numCache>
                <c:formatCode>General</c:formatCode>
                <c:ptCount val="5"/>
                <c:pt idx="0">
                  <c:v>507</c:v>
                </c:pt>
                <c:pt idx="1">
                  <c:v>233</c:v>
                </c:pt>
                <c:pt idx="2">
                  <c:v>502</c:v>
                </c:pt>
                <c:pt idx="3">
                  <c:v>263</c:v>
                </c:pt>
                <c:pt idx="4">
                  <c:v>253</c:v>
                </c:pt>
              </c:numCache>
            </c:numRef>
          </c:val>
        </c:ser>
        <c:ser>
          <c:idx val="1"/>
          <c:order val="1"/>
          <c:tx>
            <c:strRef>
              <c:f>Sheet1!$D$46</c:f>
              <c:strCache>
                <c:ptCount val="1"/>
                <c:pt idx="0">
                  <c:v>غير مواطن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111111111111009E-2"/>
                  <c:y val="3.2679738562091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1.3071895424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3.2679738562092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663167104113E-2"/>
                  <c:y val="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222222222221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Sheet1!$A$47:$B$51</c:f>
              <c:multiLvlStrCache>
                <c:ptCount val="5"/>
                <c:lvl>
                  <c:pt idx="0">
                    <c:v>الأول</c:v>
                  </c:pt>
                  <c:pt idx="1">
                    <c:v>الثاني</c:v>
                  </c:pt>
                  <c:pt idx="2">
                    <c:v>الثالث</c:v>
                  </c:pt>
                  <c:pt idx="3">
                    <c:v>الرابع</c:v>
                  </c:pt>
                  <c:pt idx="4">
                    <c:v>الأول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</c:lvl>
              </c:multiLvlStrCache>
            </c:multiLvlStrRef>
          </c:cat>
          <c:val>
            <c:numRef>
              <c:f>Sheet1!$D$47:$D$51</c:f>
              <c:numCache>
                <c:formatCode>General</c:formatCode>
                <c:ptCount val="5"/>
                <c:pt idx="0">
                  <c:v>147</c:v>
                </c:pt>
                <c:pt idx="1">
                  <c:v>146</c:v>
                </c:pt>
                <c:pt idx="2">
                  <c:v>165</c:v>
                </c:pt>
                <c:pt idx="3">
                  <c:v>121</c:v>
                </c:pt>
                <c:pt idx="4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028736"/>
        <c:axId val="159030272"/>
        <c:axId val="0"/>
      </c:bar3DChart>
      <c:catAx>
        <c:axId val="15902873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  <c:crossAx val="159030272"/>
        <c:crosses val="autoZero"/>
        <c:auto val="1"/>
        <c:lblAlgn val="ctr"/>
        <c:lblOffset val="100"/>
        <c:noMultiLvlLbl val="0"/>
      </c:catAx>
      <c:valAx>
        <c:axId val="1590302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90287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351357278890412E-2"/>
          <c:y val="8.3571278384188291E-2"/>
          <c:w val="0.14933180227471565"/>
          <c:h val="0.118188976377952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4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1020000" anchor="t" anchorCtr="0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(Sheet1!$A$4,Sheet1!$A$5,Sheet1!$A$6,Sheet1!$A$7)</c:f>
              <c:strCache>
                <c:ptCount val="4"/>
                <c:pt idx="0">
                  <c:v>ترقية درجة</c:v>
                </c:pt>
                <c:pt idx="1">
                  <c:v>ترقية مالية</c:v>
                </c:pt>
                <c:pt idx="2">
                  <c:v>ترقية مالية استثنائية</c:v>
                </c:pt>
                <c:pt idx="3">
                  <c:v>ترقية استثنائية</c:v>
                </c:pt>
              </c:strCache>
            </c:strRef>
          </c:cat>
          <c:val>
            <c:numRef>
              <c:f>(Sheet1!$F$4,Sheet1!$F$5,Sheet1!$F$6,Sheet1!$F$7)</c:f>
              <c:numCache>
                <c:formatCode>General</c:formatCode>
                <c:ptCount val="4"/>
                <c:pt idx="0">
                  <c:v>203</c:v>
                </c:pt>
                <c:pt idx="1">
                  <c:v>52</c:v>
                </c:pt>
                <c:pt idx="2">
                  <c:v>28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9818624"/>
        <c:axId val="279824256"/>
        <c:axId val="0"/>
      </c:bar3DChart>
      <c:catAx>
        <c:axId val="27981862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79824256"/>
        <c:crosses val="autoZero"/>
        <c:auto val="1"/>
        <c:lblAlgn val="ctr"/>
        <c:lblOffset val="100"/>
        <c:noMultiLvlLbl val="0"/>
      </c:catAx>
      <c:valAx>
        <c:axId val="279824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79818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627077865266844"/>
          <c:y val="7.2883798616082074E-2"/>
          <c:w val="0.75047010790317881"/>
          <c:h val="0.910729124961074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غير مواطن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2"/>
                <c:pt idx="0">
                  <c:v>الاستقالة</c:v>
                </c:pt>
                <c:pt idx="1">
                  <c:v>بلوغ سن الاحالة الى التقاعد</c:v>
                </c:pt>
                <c:pt idx="2">
                  <c:v>النقل إلى جهة أخرى</c:v>
                </c:pt>
                <c:pt idx="3">
                  <c:v>عدم الكفاءة الوظيفية</c:v>
                </c:pt>
                <c:pt idx="4">
                  <c:v>عدم تجديد العقد او إنهائه قبل انتهاء مدته</c:v>
                </c:pt>
                <c:pt idx="5">
                  <c:v>الوفاة</c:v>
                </c:pt>
                <c:pt idx="6">
                  <c:v>إنقطاع عن العمل دون مبرر 10 ايام متصلة او 20 يوم منفصلة</c:v>
                </c:pt>
                <c:pt idx="7">
                  <c:v>عدم اللياقة الصحية</c:v>
                </c:pt>
                <c:pt idx="8">
                  <c:v>الإحلال وفقا لخطط توطين وظائف غير المواطنين</c:v>
                </c:pt>
                <c:pt idx="9">
                  <c:v>الفصل من الخدمة لمخالفة ادارية او العزل بحكم قضائي</c:v>
                </c:pt>
                <c:pt idx="10">
                  <c:v>النقل إلى السلك الدبلوماسي والقنصلي</c:v>
                </c:pt>
                <c:pt idx="11">
                  <c:v>صدور مرسوم اتحادي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109</c:v>
                </c:pt>
                <c:pt idx="1">
                  <c:v>13</c:v>
                </c:pt>
                <c:pt idx="2">
                  <c:v>14</c:v>
                </c:pt>
                <c:pt idx="3">
                  <c:v>14</c:v>
                </c:pt>
                <c:pt idx="4">
                  <c:v>22</c:v>
                </c:pt>
                <c:pt idx="5">
                  <c:v>6</c:v>
                </c:pt>
                <c:pt idx="6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مواطن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2"/>
                <c:pt idx="0">
                  <c:v>الاستقالة</c:v>
                </c:pt>
                <c:pt idx="1">
                  <c:v>بلوغ سن الاحالة الى التقاعد</c:v>
                </c:pt>
                <c:pt idx="2">
                  <c:v>النقل إلى جهة أخرى</c:v>
                </c:pt>
                <c:pt idx="3">
                  <c:v>عدم الكفاءة الوظيفية</c:v>
                </c:pt>
                <c:pt idx="4">
                  <c:v>عدم تجديد العقد او إنهائه قبل انتهاء مدته</c:v>
                </c:pt>
                <c:pt idx="5">
                  <c:v>الوفاة</c:v>
                </c:pt>
                <c:pt idx="6">
                  <c:v>إنقطاع عن العمل دون مبرر 10 ايام متصلة او 20 يوم منفصلة</c:v>
                </c:pt>
                <c:pt idx="7">
                  <c:v>عدم اللياقة الصحية</c:v>
                </c:pt>
                <c:pt idx="8">
                  <c:v>الإحلال وفقا لخطط توطين وظائف غير المواطنين</c:v>
                </c:pt>
                <c:pt idx="9">
                  <c:v>الفصل من الخدمة لمخالفة ادارية او العزل بحكم قضائي</c:v>
                </c:pt>
                <c:pt idx="10">
                  <c:v>النقل إلى السلك الدبلوماسي والقنصلي</c:v>
                </c:pt>
                <c:pt idx="11">
                  <c:v>صدور مرسوم اتحادي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214</c:v>
                </c:pt>
                <c:pt idx="1">
                  <c:v>55</c:v>
                </c:pt>
                <c:pt idx="2">
                  <c:v>43</c:v>
                </c:pt>
                <c:pt idx="3">
                  <c:v>28</c:v>
                </c:pt>
                <c:pt idx="4">
                  <c:v>1</c:v>
                </c:pt>
                <c:pt idx="5">
                  <c:v>9</c:v>
                </c:pt>
                <c:pt idx="6">
                  <c:v>12</c:v>
                </c:pt>
                <c:pt idx="7">
                  <c:v>10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0858112"/>
        <c:axId val="160859648"/>
      </c:barChart>
      <c:catAx>
        <c:axId val="160858112"/>
        <c:scaling>
          <c:orientation val="maxMin"/>
        </c:scaling>
        <c:delete val="0"/>
        <c:axPos val="l"/>
        <c:majorTickMark val="out"/>
        <c:minorTickMark val="none"/>
        <c:tickLblPos val="nextTo"/>
        <c:crossAx val="160859648"/>
        <c:crosses val="autoZero"/>
        <c:auto val="1"/>
        <c:lblAlgn val="ctr"/>
        <c:lblOffset val="100"/>
        <c:noMultiLvlLbl val="0"/>
      </c:catAx>
      <c:valAx>
        <c:axId val="16085964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6085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66941855441026"/>
          <c:y val="0.81619689899873638"/>
          <c:w val="0.18202821199308686"/>
          <c:h val="0.1273529697676679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6666644794400701"/>
                  <c:y val="0.10648111694371537"/>
                </c:manualLayout>
              </c:layout>
              <c:tx>
                <c:rich>
                  <a:bodyPr/>
                  <a:lstStyle/>
                  <a:p>
                    <a:r>
                      <a:rPr lang="ar-AE" dirty="0">
                        <a:latin typeface="+mn-lt"/>
                      </a:rPr>
                      <a:t>أنثى
</a:t>
                    </a:r>
                    <a:r>
                      <a:rPr lang="ar-AE" dirty="0" smtClean="0">
                        <a:latin typeface="+mn-lt"/>
                      </a:rPr>
                      <a:t>8,272
</a:t>
                    </a:r>
                    <a:r>
                      <a:rPr lang="en-US" sz="1200" b="0" i="0" u="none" strike="noStrike" baseline="0" dirty="0" smtClean="0">
                        <a:effectLst/>
                        <a:latin typeface="+mn-lt"/>
                      </a:rPr>
                      <a:t>28.48%</a:t>
                    </a:r>
                    <a:r>
                      <a:rPr lang="en-US" sz="1200" b="1" i="0" u="none" strike="noStrike" baseline="0" dirty="0" smtClean="0">
                        <a:latin typeface="+mn-lt"/>
                      </a:rPr>
                      <a:t> </a:t>
                    </a:r>
                    <a:endParaRPr lang="ar-AE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6.5089895013123358E-2"/>
                  <c:y val="-3.2407407407407406E-2"/>
                </c:manualLayout>
              </c:layout>
              <c:tx>
                <c:rich>
                  <a:bodyPr/>
                  <a:lstStyle/>
                  <a:p>
                    <a:r>
                      <a:rPr lang="ar-AE" dirty="0">
                        <a:latin typeface="+mn-lt"/>
                      </a:rPr>
                      <a:t>ذكر
</a:t>
                    </a:r>
                    <a:r>
                      <a:rPr lang="ar-AE" dirty="0" smtClean="0">
                        <a:latin typeface="+mn-lt"/>
                      </a:rPr>
                      <a:t>20,778</a:t>
                    </a:r>
                    <a:r>
                      <a:rPr lang="ar-AE" dirty="0">
                        <a:latin typeface="+mn-lt"/>
                      </a:rPr>
                      <a:t>
</a:t>
                    </a:r>
                    <a:r>
                      <a:rPr lang="en-US" sz="1200" b="0" i="0" u="none" strike="noStrike" baseline="0" dirty="0" smtClean="0">
                        <a:effectLst/>
                        <a:latin typeface="+mn-lt"/>
                      </a:rPr>
                      <a:t>71.52%</a:t>
                    </a:r>
                    <a:r>
                      <a:rPr lang="en-US" sz="1200" b="1" i="0" u="none" strike="noStrike" baseline="0" dirty="0" smtClean="0">
                        <a:latin typeface="+mn-lt"/>
                      </a:rPr>
                      <a:t> </a:t>
                    </a:r>
                    <a:endParaRPr lang="ar-AE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أنثى</c:v>
                </c:pt>
                <c:pt idx="1">
                  <c:v>ذكر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5139</c:v>
                </c:pt>
                <c:pt idx="1">
                  <c:v>24059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depthPercent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74103868785348E-2"/>
          <c:y val="5.6801950961695706E-2"/>
          <c:w val="0.86055961416375304"/>
          <c:h val="0.84935905273101664"/>
        </c:manualLayout>
      </c:layout>
      <c:pie3DChart>
        <c:varyColors val="1"/>
        <c:ser>
          <c:idx val="0"/>
          <c:order val="0"/>
          <c:explosion val="8"/>
          <c:dPt>
            <c:idx val="2"/>
            <c:bubble3D val="0"/>
            <c:spPr>
              <a:ln w="73025"/>
            </c:spPr>
          </c:dPt>
          <c:dLbls>
            <c:dLbl>
              <c:idx val="0"/>
              <c:layout>
                <c:manualLayout>
                  <c:x val="0.30806238570359212"/>
                  <c:y val="-0.1025641255724085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8637065673649998E-2"/>
                  <c:y val="-1.139601395248983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3.6101083032490974E-2"/>
                  <c:y val="0.1823362232398374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2.4067388688327317E-3"/>
                  <c:y val="0.1794872197517149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3.2423510238115544E-2"/>
                  <c:y val="8.5470104643673786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0.20697954271961491"/>
                  <c:y val="-5.698006976244919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4440433212996384"/>
                  <c:y val="-0.1111111360367759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1.9253910950661854E-2"/>
                  <c:y val="-9.971512208428608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 rot="0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numRef>
              <c:f>(Sheet1!$A$2,Sheet1!$A$3,Sheet1!$A$4,Sheet1!$A$5,Sheet1!$A$6,Sheet1!$A$7,Sheet1!$A$8,Sheet1!$A$9)</c:f>
              <c:numCache>
                <c:formatCode>General</c:formatCode>
                <c:ptCount val="8"/>
              </c:numCache>
            </c:numRef>
          </c:cat>
          <c:val>
            <c:numRef>
              <c:f>(Sheet1!$D$2,Sheet1!$D$3,Sheet1!$D$4,Sheet1!$D$5,Sheet1!$D$6,Sheet1!$D$7,Sheet1!$D$8,Sheet1!$D$9)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7096284017136E-2"/>
          <c:y val="4.9786297299772908E-2"/>
          <c:w val="0.86096510567757978"/>
          <c:h val="0.85275160683708506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3"/>
          </c:dPt>
          <c:dPt>
            <c:idx val="2"/>
            <c:bubble3D val="0"/>
            <c:explosion val="1"/>
          </c:dPt>
          <c:dPt>
            <c:idx val="3"/>
            <c:bubble3D val="0"/>
            <c:explosion val="6"/>
          </c:dPt>
          <c:dPt>
            <c:idx val="4"/>
            <c:bubble3D val="0"/>
            <c:explosion val="4"/>
          </c:dPt>
          <c:dLbls>
            <c:dLbl>
              <c:idx val="0"/>
              <c:layout>
                <c:manualLayout>
                  <c:x val="8.0000000000000002E-3"/>
                  <c:y val="-7.002188183807439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6.4968398950131234E-2"/>
                  <c:y val="-8.7529649603427587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4000000000000098E-2"/>
                  <c:y val="0.2100656455142231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"/>
                  <c:y val="0.227571115973741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7.4132913385826768E-2"/>
                  <c:y val="3.5010940919037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0.32"/>
                  <c:y val="-6.126914660831509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20799999999999999"/>
                  <c:y val="-8.460977388767322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23200000000000001"/>
                  <c:y val="-6.710430342815462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(Sheet1!$A$3,Sheet1!$A$4,Sheet1!$A$5,Sheet1!$A$6,Sheet1!$A$7,Sheet1!$A$8,Sheet1!$A$9,Sheet1!$A$10)</c:f>
              <c:strCache>
                <c:ptCount val="8"/>
                <c:pt idx="0">
                  <c:v>أقل من 20</c:v>
                </c:pt>
                <c:pt idx="1">
                  <c:v>من 20 إلى 29</c:v>
                </c:pt>
                <c:pt idx="2">
                  <c:v>من 30 إلى 39</c:v>
                </c:pt>
                <c:pt idx="3">
                  <c:v>من 40 إلى 49</c:v>
                </c:pt>
                <c:pt idx="4">
                  <c:v>من 50 إلى 59</c:v>
                </c:pt>
                <c:pt idx="5">
                  <c:v>من 60 إلى 69</c:v>
                </c:pt>
                <c:pt idx="6">
                  <c:v>أكبر من 70</c:v>
                </c:pt>
                <c:pt idx="7">
                  <c:v>غير مسجل</c:v>
                </c:pt>
              </c:strCache>
            </c:strRef>
          </c:cat>
          <c:val>
            <c:numRef>
              <c:f>(Sheet1!$D$3,Sheet1!$D$4,Sheet1!$D$5,Sheet1!$D$6,Sheet1!$D$7,Sheet1!$D$8,Sheet1!$D$9,Sheet1!$D$10)</c:f>
              <c:numCache>
                <c:formatCode>#,##0</c:formatCode>
                <c:ptCount val="8"/>
                <c:pt idx="0" formatCode="General">
                  <c:v>40</c:v>
                </c:pt>
                <c:pt idx="1">
                  <c:v>5653</c:v>
                </c:pt>
                <c:pt idx="2">
                  <c:v>9915</c:v>
                </c:pt>
                <c:pt idx="3">
                  <c:v>7522</c:v>
                </c:pt>
                <c:pt idx="4">
                  <c:v>4887</c:v>
                </c:pt>
                <c:pt idx="5">
                  <c:v>1000</c:v>
                </c:pt>
                <c:pt idx="6" formatCode="General">
                  <c:v>29</c:v>
                </c:pt>
                <c:pt idx="7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solidFill>
                <a:srgbClr val="C0504D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invertIfNegative val="0"/>
            <c:bubble3D val="0"/>
            <c:spPr>
              <a:solidFill>
                <a:srgbClr val="9BBB59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4,501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11,040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6794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2,822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1,909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1,020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125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(Sheet1!$A$2,Sheet1!$A$3,Sheet1!$A$4,Sheet1!$A$5,Sheet1!$A$6,Sheet1!$A$7,Sheet1!$A$8,Sheet1!$A$9,Sheet1!$A$10,Sheet1!$A$11)</c:f>
              <c:strCache>
                <c:ptCount val="10"/>
                <c:pt idx="0">
                  <c:v>أقل من سنة</c:v>
                </c:pt>
                <c:pt idx="1">
                  <c:v> من 01 إلى 04</c:v>
                </c:pt>
                <c:pt idx="2">
                  <c:v> من 05 إلى 09</c:v>
                </c:pt>
                <c:pt idx="3">
                  <c:v> من 10 إلى 14</c:v>
                </c:pt>
                <c:pt idx="4">
                  <c:v> من 15 إلى 19</c:v>
                </c:pt>
                <c:pt idx="5">
                  <c:v> من 20 إلى 24</c:v>
                </c:pt>
                <c:pt idx="6">
                  <c:v> من 25 إلى 29</c:v>
                </c:pt>
                <c:pt idx="7">
                  <c:v> من 30 إلى 34</c:v>
                </c:pt>
                <c:pt idx="8">
                  <c:v>من 35 إلى 39</c:v>
                </c:pt>
                <c:pt idx="9">
                  <c:v>أكثر من 40 سنة</c:v>
                </c:pt>
              </c:strCache>
            </c:strRef>
          </c:cat>
          <c:val>
            <c:numRef>
              <c:f>(Sheet1!$D$2,Sheet1!$D$3,Sheet1!$D$4,Sheet1!$D$5,Sheet1!$D$6,Sheet1!$D$7,Sheet1!$D$8,Sheet1!$D$9,Sheet1!$D$10,Sheet1!$D$11)</c:f>
              <c:numCache>
                <c:formatCode>General</c:formatCode>
                <c:ptCount val="10"/>
                <c:pt idx="0">
                  <c:v>4501</c:v>
                </c:pt>
                <c:pt idx="1">
                  <c:v>11040</c:v>
                </c:pt>
                <c:pt idx="2">
                  <c:v>6794</c:v>
                </c:pt>
                <c:pt idx="3">
                  <c:v>2822</c:v>
                </c:pt>
                <c:pt idx="4">
                  <c:v>1909</c:v>
                </c:pt>
                <c:pt idx="5">
                  <c:v>1020</c:v>
                </c:pt>
                <c:pt idx="6">
                  <c:v>434</c:v>
                </c:pt>
                <c:pt idx="7">
                  <c:v>397</c:v>
                </c:pt>
                <c:pt idx="8">
                  <c:v>125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5568512"/>
        <c:axId val="255574784"/>
      </c:barChart>
      <c:catAx>
        <c:axId val="2555685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255574784"/>
        <c:crosses val="autoZero"/>
        <c:auto val="1"/>
        <c:lblAlgn val="ctr"/>
        <c:lblOffset val="100"/>
        <c:noMultiLvlLbl val="0"/>
      </c:catAx>
      <c:valAx>
        <c:axId val="25557478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55568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081873196329279E-2"/>
          <c:y val="3.6282744068756111E-2"/>
          <c:w val="0.92014492334863507"/>
          <c:h val="0.768140085430497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32,972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84,933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Sheet1!$A$1:$A$3</c:f>
              <c:strCache>
                <c:ptCount val="3"/>
                <c:pt idx="0">
                  <c:v>الوزارات </c:v>
                </c:pt>
                <c:pt idx="1">
                  <c:v>الجهات المستقلة</c:v>
                </c:pt>
                <c:pt idx="2">
                  <c:v>إجمالي الحكومة</c:v>
                </c:pt>
              </c:strCache>
            </c:strRef>
          </c:cat>
          <c:val>
            <c:numRef>
              <c:f>Sheet1!$B$1:$B$3</c:f>
              <c:numCache>
                <c:formatCode>#,##0</c:formatCode>
                <c:ptCount val="3"/>
                <c:pt idx="0">
                  <c:v>51961</c:v>
                </c:pt>
                <c:pt idx="1">
                  <c:v>33120</c:v>
                </c:pt>
                <c:pt idx="2">
                  <c:v>85081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893184"/>
        <c:axId val="156926336"/>
      </c:barChart>
      <c:catAx>
        <c:axId val="156893184"/>
        <c:scaling>
          <c:orientation val="maxMin"/>
        </c:scaling>
        <c:delete val="0"/>
        <c:axPos val="b"/>
        <c:numFmt formatCode="General" sourceLinked="1"/>
        <c:majorTickMark val="in"/>
        <c:minorTickMark val="in"/>
        <c:tickLblPos val="low"/>
        <c:spPr>
          <a:noFill/>
          <a:ln w="19050" cap="rnd" cmpd="dbl" algn="ctr">
            <a:solidFill>
              <a:srgbClr val="8064A2">
                <a:lumMod val="50000"/>
                <a:alpha val="69000"/>
              </a:srgbClr>
            </a:solidFill>
            <a:prstDash val="solid"/>
            <a:round/>
            <a:headEnd type="diamond" w="lg" len="lg"/>
            <a:tailEnd type="oval" w="lg" len="lg"/>
          </a:ln>
          <a:effectLst>
            <a:glow>
              <a:srgbClr val="FFFFBD">
                <a:alpha val="53000"/>
              </a:srgbClr>
            </a:glow>
            <a:outerShdw dist="25400" dir="18000000" sx="90000" sy="90000" kx="1200000" algn="br" rotWithShape="0">
              <a:prstClr val="black">
                <a:alpha val="20000"/>
              </a:prstClr>
            </a:outerShdw>
          </a:effectLst>
        </c:spPr>
        <c:txPr>
          <a:bodyPr rot="0"/>
          <a:lstStyle/>
          <a:p>
            <a:pPr>
              <a:defRPr/>
            </a:pPr>
            <a:endParaRPr lang="en-US"/>
          </a:p>
        </c:txPr>
        <c:crossAx val="156926336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1569263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6893184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081873196329279E-2"/>
          <c:y val="3.6282744068756111E-2"/>
          <c:w val="0.92014492334863507"/>
          <c:h val="0.768140085430497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29,050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84,933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Sheet1!$D$1:$D$3</c:f>
              <c:strCache>
                <c:ptCount val="3"/>
                <c:pt idx="0">
                  <c:v>الجهات المشغلة لنظام بياناتي</c:v>
                </c:pt>
                <c:pt idx="1">
                  <c:v>الجهات خارج نظام بياناتي</c:v>
                </c:pt>
                <c:pt idx="2">
                  <c:v>إجمالي الحكومة</c:v>
                </c:pt>
              </c:strCache>
            </c:strRef>
          </c:cat>
          <c:val>
            <c:numRef>
              <c:f>Sheet1!$E$1:$E$3</c:f>
              <c:numCache>
                <c:formatCode>#,##0</c:formatCode>
                <c:ptCount val="3"/>
                <c:pt idx="0">
                  <c:v>55883</c:v>
                </c:pt>
                <c:pt idx="1">
                  <c:v>29198</c:v>
                </c:pt>
                <c:pt idx="2">
                  <c:v>85081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5769216"/>
        <c:axId val="170075648"/>
      </c:barChart>
      <c:catAx>
        <c:axId val="165769216"/>
        <c:scaling>
          <c:orientation val="maxMin"/>
        </c:scaling>
        <c:delete val="0"/>
        <c:axPos val="b"/>
        <c:majorTickMark val="in"/>
        <c:minorTickMark val="in"/>
        <c:tickLblPos val="low"/>
        <c:spPr>
          <a:noFill/>
          <a:ln w="19050" cap="rnd" cmpd="dbl" algn="ctr">
            <a:solidFill>
              <a:srgbClr val="8064A2">
                <a:lumMod val="50000"/>
                <a:alpha val="69000"/>
              </a:srgbClr>
            </a:solidFill>
            <a:prstDash val="solid"/>
            <a:round/>
            <a:headEnd type="diamond" w="lg" len="lg"/>
            <a:tailEnd type="oval" w="lg" len="lg"/>
          </a:ln>
          <a:effectLst>
            <a:glow>
              <a:srgbClr val="FFFFBD">
                <a:alpha val="53000"/>
              </a:srgbClr>
            </a:glow>
            <a:outerShdw dist="25400" dir="18000000" sx="90000" sy="90000" kx="1200000" algn="br" rotWithShape="0">
              <a:prstClr val="black">
                <a:alpha val="20000"/>
              </a:prstClr>
            </a:outerShdw>
          </a:effectLst>
        </c:spPr>
        <c:txPr>
          <a:bodyPr rot="0"/>
          <a:lstStyle/>
          <a:p>
            <a:pPr>
              <a:defRPr/>
            </a:pPr>
            <a:endParaRPr lang="en-US"/>
          </a:p>
        </c:txPr>
        <c:crossAx val="170075648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17007564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576921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71300718557722E-2"/>
          <c:y val="6.805555555555555E-2"/>
          <c:w val="0.89685813863431019"/>
          <c:h val="0.824999999999999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</c:dPt>
          <c:dPt>
            <c:idx val="1"/>
            <c:bubble3D val="0"/>
            <c:explosion val="10"/>
          </c:dPt>
          <c:dLbls>
            <c:dLbl>
              <c:idx val="0"/>
              <c:layout>
                <c:manualLayout>
                  <c:x val="-3.3333552055993004E-2"/>
                  <c:y val="-0.1764796680868149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6666666666666666E-2"/>
                  <c:y val="0.2712069773148044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Sheet1!$A$1:$A$2</c:f>
              <c:strCache>
                <c:ptCount val="2"/>
                <c:pt idx="0">
                  <c:v>أنثى</c:v>
                </c:pt>
                <c:pt idx="1">
                  <c:v>ذكر</c:v>
                </c:pt>
              </c:strCache>
            </c:strRef>
          </c:cat>
          <c:val>
            <c:numRef>
              <c:f>Sheet1!$B$1:$B$2</c:f>
              <c:numCache>
                <c:formatCode>#,##0</c:formatCode>
                <c:ptCount val="2"/>
                <c:pt idx="0">
                  <c:v>32931</c:v>
                </c:pt>
                <c:pt idx="1">
                  <c:v>52002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8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1.6666666666666666E-2"/>
                  <c:y val="0.1064814814814814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9.7222222222222238E-2"/>
                  <c:y val="-3.240740740740740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2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25833333333333336"/>
                  <c:y val="1.38888888888888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'G05'!$Q$15:$T$15</c:f>
              <c:strCache>
                <c:ptCount val="4"/>
                <c:pt idx="0">
                  <c:v>متزوج</c:v>
                </c:pt>
                <c:pt idx="1">
                  <c:v>اعزب</c:v>
                </c:pt>
                <c:pt idx="2">
                  <c:v>مطلق</c:v>
                </c:pt>
                <c:pt idx="3">
                  <c:v>أرمل</c:v>
                </c:pt>
              </c:strCache>
            </c:strRef>
          </c:cat>
          <c:val>
            <c:numRef>
              <c:f>'G05'!$Q$16:$T$16</c:f>
              <c:numCache>
                <c:formatCode>#,##0</c:formatCode>
                <c:ptCount val="4"/>
                <c:pt idx="0">
                  <c:v>63202</c:v>
                </c:pt>
                <c:pt idx="1">
                  <c:v>19739</c:v>
                </c:pt>
                <c:pt idx="2">
                  <c:v>1496</c:v>
                </c:pt>
                <c:pt idx="3" formatCode="General">
                  <c:v>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20,885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19,780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14,219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10,816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7,020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3,290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1,793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'G06'!$T$21:$T$30</c:f>
              <c:strCache>
                <c:ptCount val="10"/>
                <c:pt idx="0">
                  <c:v>أقل من سنة</c:v>
                </c:pt>
                <c:pt idx="1">
                  <c:v>من 01 إلى 04</c:v>
                </c:pt>
                <c:pt idx="2">
                  <c:v>من 05 إلى 09</c:v>
                </c:pt>
                <c:pt idx="3">
                  <c:v>من 10 إلى 14</c:v>
                </c:pt>
                <c:pt idx="4">
                  <c:v>من 15 إلى 19</c:v>
                </c:pt>
                <c:pt idx="5">
                  <c:v>من 20 إلى 24</c:v>
                </c:pt>
                <c:pt idx="6">
                  <c:v>من 25 إلى 29</c:v>
                </c:pt>
                <c:pt idx="7">
                  <c:v>من 30 إلى 34</c:v>
                </c:pt>
                <c:pt idx="8">
                  <c:v>من 35 إلى 39</c:v>
                </c:pt>
                <c:pt idx="9">
                  <c:v>أكثر من 40 سنة</c:v>
                </c:pt>
              </c:strCache>
            </c:strRef>
          </c:cat>
          <c:val>
            <c:numRef>
              <c:f>'G06'!$U$21:$U$30</c:f>
              <c:numCache>
                <c:formatCode>General</c:formatCode>
                <c:ptCount val="10"/>
                <c:pt idx="0">
                  <c:v>6288</c:v>
                </c:pt>
                <c:pt idx="1">
                  <c:v>20885</c:v>
                </c:pt>
                <c:pt idx="2">
                  <c:v>19780</c:v>
                </c:pt>
                <c:pt idx="3">
                  <c:v>14219</c:v>
                </c:pt>
                <c:pt idx="4">
                  <c:v>10816</c:v>
                </c:pt>
                <c:pt idx="5">
                  <c:v>7020</c:v>
                </c:pt>
                <c:pt idx="6">
                  <c:v>3290</c:v>
                </c:pt>
                <c:pt idx="7">
                  <c:v>1793</c:v>
                </c:pt>
                <c:pt idx="8">
                  <c:v>744</c:v>
                </c:pt>
                <c:pt idx="9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00496000"/>
        <c:axId val="301779968"/>
        <c:axId val="0"/>
      </c:bar3DChart>
      <c:catAx>
        <c:axId val="300496000"/>
        <c:scaling>
          <c:orientation val="minMax"/>
        </c:scaling>
        <c:delete val="0"/>
        <c:axPos val="r"/>
        <c:majorTickMark val="none"/>
        <c:minorTickMark val="none"/>
        <c:tickLblPos val="nextTo"/>
        <c:crossAx val="301779968"/>
        <c:crosses val="autoZero"/>
        <c:auto val="1"/>
        <c:lblAlgn val="ctr"/>
        <c:lblOffset val="100"/>
        <c:noMultiLvlLbl val="0"/>
      </c:catAx>
      <c:valAx>
        <c:axId val="3017799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crossAx val="30049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2247673586256262E-2"/>
          <c:w val="0.93150531964754391"/>
          <c:h val="0.7210944086534637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</c:spPr>
          </c:dPt>
          <c:dLbls>
            <c:dLbl>
              <c:idx val="0"/>
              <c:layout>
                <c:manualLayout>
                  <c:x val="3.0303030303030303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608446671438793E-3"/>
                  <c:y val="-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45573848723455E-3"/>
                  <c:y val="-2.469135802469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15151515151515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3.086419753086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Sheet1!$B$1:$J$2</c:f>
              <c:multiLvlStrCache>
                <c:ptCount val="9"/>
                <c:lvl>
                  <c:pt idx="0">
                    <c:v>الربع الأول</c:v>
                  </c:pt>
                  <c:pt idx="1">
                    <c:v>الربع الثاني</c:v>
                  </c:pt>
                  <c:pt idx="2">
                    <c:v>الربع الثالث</c:v>
                  </c:pt>
                  <c:pt idx="3">
                    <c:v>الربع الرابع</c:v>
                  </c:pt>
                  <c:pt idx="4">
                    <c:v>الربع الأول</c:v>
                  </c:pt>
                  <c:pt idx="5">
                    <c:v>الربع الثاني</c:v>
                  </c:pt>
                  <c:pt idx="6">
                    <c:v>الربع الثالث</c:v>
                  </c:pt>
                  <c:pt idx="7">
                    <c:v>الربع الرابع</c:v>
                  </c:pt>
                  <c:pt idx="8">
                    <c:v>الربع الأول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Sheet1!$B$3:$J$3</c:f>
              <c:numCache>
                <c:formatCode>#,##0</c:formatCode>
                <c:ptCount val="9"/>
                <c:pt idx="0">
                  <c:v>55204</c:v>
                </c:pt>
                <c:pt idx="1">
                  <c:v>55382</c:v>
                </c:pt>
                <c:pt idx="2">
                  <c:v>55566</c:v>
                </c:pt>
                <c:pt idx="3">
                  <c:v>55732</c:v>
                </c:pt>
                <c:pt idx="4">
                  <c:v>55946</c:v>
                </c:pt>
                <c:pt idx="5">
                  <c:v>55687</c:v>
                </c:pt>
                <c:pt idx="6">
                  <c:v>55603</c:v>
                </c:pt>
                <c:pt idx="7">
                  <c:v>55420</c:v>
                </c:pt>
                <c:pt idx="8">
                  <c:v>55883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5208192"/>
        <c:axId val="358981632"/>
        <c:axId val="0"/>
      </c:bar3DChart>
      <c:catAx>
        <c:axId val="355208192"/>
        <c:scaling>
          <c:orientation val="maxMin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en-US"/>
          </a:p>
        </c:txPr>
        <c:crossAx val="358981632"/>
        <c:crosses val="autoZero"/>
        <c:auto val="1"/>
        <c:lblAlgn val="ctr"/>
        <c:lblOffset val="100"/>
        <c:noMultiLvlLbl val="0"/>
      </c:catAx>
      <c:valAx>
        <c:axId val="358981632"/>
        <c:scaling>
          <c:orientation val="minMax"/>
          <c:max val="56100"/>
          <c:min val="55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n-US"/>
          </a:p>
        </c:txPr>
        <c:crossAx val="355208192"/>
        <c:crosses val="autoZero"/>
        <c:crossBetween val="between"/>
        <c:majorUnit val="250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66666666666669E-2"/>
          <c:y val="0.15865384615384615"/>
          <c:w val="0.8"/>
          <c:h val="0.8044871794871795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0079265091863522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4504374453193348E-2"/>
                  <c:y val="-1.855675233116236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6.5718503937007872E-2"/>
                  <c:y val="8.1036391501805474E-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7223118985126859"/>
                  <c:y val="-1.349947692578857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(Sheet1!$B$1;Sheet1!$C$1;Sheet1!$D$1;Sheet1!$E$1)</c:f>
              <c:strCache>
                <c:ptCount val="4"/>
                <c:pt idx="0">
                  <c:v>أرمل</c:v>
                </c:pt>
                <c:pt idx="1">
                  <c:v>اعزب</c:v>
                </c:pt>
                <c:pt idx="2">
                  <c:v>متزوج</c:v>
                </c:pt>
                <c:pt idx="3">
                  <c:v>مطلق</c:v>
                </c:pt>
              </c:strCache>
            </c:strRef>
          </c:cat>
          <c:val>
            <c:numRef>
              <c:f>(Sheet1!$B$32;Sheet1!$C$32;Sheet1!$D$32;Sheet1!$E$32)</c:f>
              <c:numCache>
                <c:formatCode>#,##0</c:formatCode>
                <c:ptCount val="4"/>
                <c:pt idx="0">
                  <c:v>402</c:v>
                </c:pt>
                <c:pt idx="1">
                  <c:v>11279</c:v>
                </c:pt>
                <c:pt idx="2" formatCode="General">
                  <c:v>43097</c:v>
                </c:pt>
                <c:pt idx="3">
                  <c:v>1105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14C2BB50-8E29-4ACB-A1F8-9539863DD598}" type="presOf" srcId="{17B260C1-BF1D-49B5-ABBC-27F059365D77}" destId="{BBB16138-EF04-49BC-9C3C-29FCB2D063BA}" srcOrd="0" destOrd="0" presId="urn:microsoft.com/office/officeart/2005/8/layout/vList5"/>
    <dgm:cxn modelId="{24CA707C-FAC5-4CE5-BAC9-33F4980C2055}" type="presOf" srcId="{F8B141EF-0215-4CF8-9F74-49593DC4CC08}" destId="{CAA3EB9F-9BF4-4B20-8464-16973000C40C}" srcOrd="0" destOrd="0" presId="urn:microsoft.com/office/officeart/2005/8/layout/vList5"/>
    <dgm:cxn modelId="{F038BBCF-B397-40E5-BE7B-CD8097FF3F86}" type="presOf" srcId="{7F4EE58C-BB64-445B-B9B6-4F5D50465B32}" destId="{EC220C7A-6710-48F6-8354-83D6A3F4B033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821BD292-8466-463D-943A-F7B78C5CE103}" type="presParOf" srcId="{CAA3EB9F-9BF4-4B20-8464-16973000C40C}" destId="{E2C9F89C-D2BC-43B0-9251-8FC96653DE44}" srcOrd="0" destOrd="0" presId="urn:microsoft.com/office/officeart/2005/8/layout/vList5"/>
    <dgm:cxn modelId="{5A58186D-420E-4138-A9BA-9F7142CF3B54}" type="presParOf" srcId="{E2C9F89C-D2BC-43B0-9251-8FC96653DE44}" destId="{BBB16138-EF04-49BC-9C3C-29FCB2D063BA}" srcOrd="0" destOrd="0" presId="urn:microsoft.com/office/officeart/2005/8/layout/vList5"/>
    <dgm:cxn modelId="{5FB8B481-BA2F-4612-919B-D21446306BC2}" type="presParOf" srcId="{CAA3EB9F-9BF4-4B20-8464-16973000C40C}" destId="{B78FB774-D384-41E1-AA1D-0EEE295D6B9D}" srcOrd="1" destOrd="0" presId="urn:microsoft.com/office/officeart/2005/8/layout/vList5"/>
    <dgm:cxn modelId="{5E21DE5B-BECD-495E-8B31-CFF0BAC814EB}" type="presParOf" srcId="{CAA3EB9F-9BF4-4B20-8464-16973000C40C}" destId="{8C10711E-7729-4854-B1D0-3B46C0F45564}" srcOrd="2" destOrd="0" presId="urn:microsoft.com/office/officeart/2005/8/layout/vList5"/>
    <dgm:cxn modelId="{BBA20E0B-752C-48EA-AD8B-5C31E347E836}" type="presParOf" srcId="{8C10711E-7729-4854-B1D0-3B46C0F45564}" destId="{EC220C7A-6710-48F6-8354-83D6A3F4B0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36" custLinFactNeighborY="6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 custLinFactNeighborY="15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B546C505-85C8-4C18-AADE-B49576E60B17}" type="presOf" srcId="{17B260C1-BF1D-49B5-ABBC-27F059365D77}" destId="{BBB16138-EF04-49BC-9C3C-29FCB2D063BA}" srcOrd="0" destOrd="0" presId="urn:microsoft.com/office/officeart/2005/8/layout/vList5"/>
    <dgm:cxn modelId="{F90A9FCB-C2D4-4608-B3EA-E68DB93F3D4F}" type="presOf" srcId="{7F4EE58C-BB64-445B-B9B6-4F5D50465B32}" destId="{EC220C7A-6710-48F6-8354-83D6A3F4B033}" srcOrd="0" destOrd="0" presId="urn:microsoft.com/office/officeart/2005/8/layout/vList5"/>
    <dgm:cxn modelId="{5E46BF99-BAD6-47F9-A8DD-181A04C2F376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0AC27FEC-293F-449E-8780-C40736365283}" type="presParOf" srcId="{CAA3EB9F-9BF4-4B20-8464-16973000C40C}" destId="{E2C9F89C-D2BC-43B0-9251-8FC96653DE44}" srcOrd="0" destOrd="0" presId="urn:microsoft.com/office/officeart/2005/8/layout/vList5"/>
    <dgm:cxn modelId="{94FCCD18-A94E-4AFA-AC74-1D77F421B95B}" type="presParOf" srcId="{E2C9F89C-D2BC-43B0-9251-8FC96653DE44}" destId="{BBB16138-EF04-49BC-9C3C-29FCB2D063BA}" srcOrd="0" destOrd="0" presId="urn:microsoft.com/office/officeart/2005/8/layout/vList5"/>
    <dgm:cxn modelId="{B25EAE71-227C-4E9C-AF5E-9DB2DD4D51D3}" type="presParOf" srcId="{CAA3EB9F-9BF4-4B20-8464-16973000C40C}" destId="{B78FB774-D384-41E1-AA1D-0EEE295D6B9D}" srcOrd="1" destOrd="0" presId="urn:microsoft.com/office/officeart/2005/8/layout/vList5"/>
    <dgm:cxn modelId="{0D1576BF-305E-4A8C-9688-8B6F06BBB223}" type="presParOf" srcId="{CAA3EB9F-9BF4-4B20-8464-16973000C40C}" destId="{8C10711E-7729-4854-B1D0-3B46C0F45564}" srcOrd="2" destOrd="0" presId="urn:microsoft.com/office/officeart/2005/8/layout/vList5"/>
    <dgm:cxn modelId="{2EDC73FB-A9C6-459B-A7A4-70DEA21807C0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86E28AD9-8CBB-46AA-832B-5ABEA4C3A796}" type="presOf" srcId="{17B260C1-BF1D-49B5-ABBC-27F059365D77}" destId="{BBB16138-EF04-49BC-9C3C-29FCB2D063BA}" srcOrd="0" destOrd="0" presId="urn:microsoft.com/office/officeart/2005/8/layout/vList5"/>
    <dgm:cxn modelId="{1A324516-E263-4B9F-B813-DC869AA217B7}" type="presOf" srcId="{7F4EE58C-BB64-445B-B9B6-4F5D50465B32}" destId="{EC220C7A-6710-48F6-8354-83D6A3F4B033}" srcOrd="0" destOrd="0" presId="urn:microsoft.com/office/officeart/2005/8/layout/vList5"/>
    <dgm:cxn modelId="{93CBB047-0EE7-43C9-B38C-1DD35369EE38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A97C339D-96FA-4C06-9E17-832BF1E3A2EB}" type="presParOf" srcId="{CAA3EB9F-9BF4-4B20-8464-16973000C40C}" destId="{E2C9F89C-D2BC-43B0-9251-8FC96653DE44}" srcOrd="0" destOrd="0" presId="urn:microsoft.com/office/officeart/2005/8/layout/vList5"/>
    <dgm:cxn modelId="{3A04DE9D-49DD-41FE-A583-8B8A4BC1691C}" type="presParOf" srcId="{E2C9F89C-D2BC-43B0-9251-8FC96653DE44}" destId="{BBB16138-EF04-49BC-9C3C-29FCB2D063BA}" srcOrd="0" destOrd="0" presId="urn:microsoft.com/office/officeart/2005/8/layout/vList5"/>
    <dgm:cxn modelId="{0FFC92C1-A450-4576-840D-64688ECB3A16}" type="presParOf" srcId="{CAA3EB9F-9BF4-4B20-8464-16973000C40C}" destId="{B78FB774-D384-41E1-AA1D-0EEE295D6B9D}" srcOrd="1" destOrd="0" presId="urn:microsoft.com/office/officeart/2005/8/layout/vList5"/>
    <dgm:cxn modelId="{0BA02A55-371F-44A8-BB52-E2D5880733EB}" type="presParOf" srcId="{CAA3EB9F-9BF4-4B20-8464-16973000C40C}" destId="{8C10711E-7729-4854-B1D0-3B46C0F45564}" srcOrd="2" destOrd="0" presId="urn:microsoft.com/office/officeart/2005/8/layout/vList5"/>
    <dgm:cxn modelId="{A5431B6E-2ED2-4952-A7BD-5720C1DDB92E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</a:t>
          </a:r>
          <a:endParaRPr lang="en-US" sz="1200" b="1" dirty="0" smtClean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6C9B2-0B1B-4689-8D59-431D33FD2F56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55065E18-8E66-4059-B75F-4BC7D76049D2}" type="presOf" srcId="{7F4EE58C-BB64-445B-B9B6-4F5D50465B32}" destId="{EC220C7A-6710-48F6-8354-83D6A3F4B033}" srcOrd="0" destOrd="0" presId="urn:microsoft.com/office/officeart/2005/8/layout/vList5"/>
    <dgm:cxn modelId="{4FEF7E4F-A7EE-4839-A3BE-62C8F7CCA980}" type="presOf" srcId="{17B260C1-BF1D-49B5-ABBC-27F059365D77}" destId="{BBB16138-EF04-49BC-9C3C-29FCB2D063BA}" srcOrd="0" destOrd="0" presId="urn:microsoft.com/office/officeart/2005/8/layout/vList5"/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78AC6BB0-59E9-48F2-96E9-4E0A3B1DD461}" type="presParOf" srcId="{CAA3EB9F-9BF4-4B20-8464-16973000C40C}" destId="{E2C9F89C-D2BC-43B0-9251-8FC96653DE44}" srcOrd="0" destOrd="0" presId="urn:microsoft.com/office/officeart/2005/8/layout/vList5"/>
    <dgm:cxn modelId="{2D96839C-3FC7-4047-9022-E1AA935B13B2}" type="presParOf" srcId="{E2C9F89C-D2BC-43B0-9251-8FC96653DE44}" destId="{BBB16138-EF04-49BC-9C3C-29FCB2D063BA}" srcOrd="0" destOrd="0" presId="urn:microsoft.com/office/officeart/2005/8/layout/vList5"/>
    <dgm:cxn modelId="{0CC5BD7E-DE8D-4ECB-A820-E00785088A6C}" type="presParOf" srcId="{CAA3EB9F-9BF4-4B20-8464-16973000C40C}" destId="{B78FB774-D384-41E1-AA1D-0EEE295D6B9D}" srcOrd="1" destOrd="0" presId="urn:microsoft.com/office/officeart/2005/8/layout/vList5"/>
    <dgm:cxn modelId="{A475C8FA-1121-427C-85F0-338B3411B436}" type="presParOf" srcId="{CAA3EB9F-9BF4-4B20-8464-16973000C40C}" destId="{8C10711E-7729-4854-B1D0-3B46C0F45564}" srcOrd="2" destOrd="0" presId="urn:microsoft.com/office/officeart/2005/8/layout/vList5"/>
    <dgm:cxn modelId="{4275B311-CBAF-4A48-84F1-47F3563B1298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49B8E-4EE7-476A-B9E3-85005E7AFE16}" type="presOf" srcId="{F8B141EF-0215-4CF8-9F74-49593DC4CC08}" destId="{CAA3EB9F-9BF4-4B20-8464-16973000C4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/>
          <a:r>
            <a:rPr lang="en-US" sz="1200" b="1" dirty="0" smtClean="0"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*</a:t>
          </a:r>
          <a:r>
            <a:rPr lang="ar-AE" sz="1200" b="1" dirty="0" smtClean="0"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الموظفين على درجات الكادر العام فقط في الوزارات والجهات الاتحادية المستقلة المشغلة لنظام بياناتي</a:t>
          </a:r>
          <a:endParaRPr lang="en-US" sz="1200" b="1" dirty="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05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05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</dgm:pt>
    <dgm:pt modelId="{BBB16138-EF04-49BC-9C3C-29FCB2D063BA}" type="pres">
      <dgm:prSet presAssocID="{17B260C1-BF1D-49B5-ABBC-27F059365D77}" presName="parentText" presStyleLbl="node1" presStyleIdx="0" presStyleCnt="1" custScaleX="27777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CCC79-DAE2-490E-A7B8-5F4E719707A6}" type="presOf" srcId="{F8B141EF-0215-4CF8-9F74-49593DC4CC08}" destId="{CAA3EB9F-9BF4-4B20-8464-16973000C40C}" srcOrd="0" destOrd="0" presId="urn:microsoft.com/office/officeart/2005/8/layout/vList5"/>
    <dgm:cxn modelId="{320D27D5-D5BF-4018-BEC3-040176F20206}" type="presOf" srcId="{17B260C1-BF1D-49B5-ABBC-27F059365D77}" destId="{BBB16138-EF04-49BC-9C3C-29FCB2D063BA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A3527740-9FB0-4B4E-8D9D-9C6CD50802F3}" type="presParOf" srcId="{CAA3EB9F-9BF4-4B20-8464-16973000C40C}" destId="{E2C9F89C-D2BC-43B0-9251-8FC96653DE44}" srcOrd="0" destOrd="0" presId="urn:microsoft.com/office/officeart/2005/8/layout/vList5"/>
    <dgm:cxn modelId="{1CF65DE0-E822-4F37-8DF6-C1E63BDCEE34}" type="presParOf" srcId="{E2C9F89C-D2BC-43B0-9251-8FC96653DE44}" destId="{BBB16138-EF04-49BC-9C3C-29FCB2D063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2A2687DB-A9D5-4141-BADC-7829D3E0B65F}" type="presOf" srcId="{7F4EE58C-BB64-445B-B9B6-4F5D50465B32}" destId="{EC220C7A-6710-48F6-8354-83D6A3F4B033}" srcOrd="0" destOrd="0" presId="urn:microsoft.com/office/officeart/2005/8/layout/vList5"/>
    <dgm:cxn modelId="{E91BCC71-D265-4937-9330-69B0647FB368}" type="presOf" srcId="{17B260C1-BF1D-49B5-ABBC-27F059365D77}" destId="{BBB16138-EF04-49BC-9C3C-29FCB2D063BA}" srcOrd="0" destOrd="0" presId="urn:microsoft.com/office/officeart/2005/8/layout/vList5"/>
    <dgm:cxn modelId="{58D7DE53-CF7B-43AC-976E-49E602B68E4A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F9419DE4-C912-436F-93EF-A4FEAD71DEFB}" type="presParOf" srcId="{CAA3EB9F-9BF4-4B20-8464-16973000C40C}" destId="{E2C9F89C-D2BC-43B0-9251-8FC96653DE44}" srcOrd="0" destOrd="0" presId="urn:microsoft.com/office/officeart/2005/8/layout/vList5"/>
    <dgm:cxn modelId="{0B05A987-98D4-494C-A75A-9C09D4733FB6}" type="presParOf" srcId="{E2C9F89C-D2BC-43B0-9251-8FC96653DE44}" destId="{BBB16138-EF04-49BC-9C3C-29FCB2D063BA}" srcOrd="0" destOrd="0" presId="urn:microsoft.com/office/officeart/2005/8/layout/vList5"/>
    <dgm:cxn modelId="{FD54E1CA-AD4D-4B57-A023-E6E007846FEC}" type="presParOf" srcId="{CAA3EB9F-9BF4-4B20-8464-16973000C40C}" destId="{B78FB774-D384-41E1-AA1D-0EEE295D6B9D}" srcOrd="1" destOrd="0" presId="urn:microsoft.com/office/officeart/2005/8/layout/vList5"/>
    <dgm:cxn modelId="{A48D7F2D-C720-4034-B8AB-5B5AE5DAC8D6}" type="presParOf" srcId="{CAA3EB9F-9BF4-4B20-8464-16973000C40C}" destId="{8C10711E-7729-4854-B1D0-3B46C0F45564}" srcOrd="2" destOrd="0" presId="urn:microsoft.com/office/officeart/2005/8/layout/vList5"/>
    <dgm:cxn modelId="{BE875847-7976-430D-9D78-33A944FDF3C5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ولا تشمل الكادر الدبلوماسي 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0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0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endParaRPr lang="en-US" sz="1000">
            <a:solidFill>
              <a:schemeClr val="accent1">
                <a:lumMod val="50000"/>
              </a:schemeClr>
            </a:solidFill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endParaRPr lang="en-US" sz="1000">
            <a:solidFill>
              <a:schemeClr val="accent1">
                <a:lumMod val="50000"/>
              </a:schemeClr>
            </a:solidFill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5C1CFF20-49CC-468A-BA24-75C90DF18741}" type="presOf" srcId="{17B260C1-BF1D-49B5-ABBC-27F059365D77}" destId="{BBB16138-EF04-49BC-9C3C-29FCB2D063BA}" srcOrd="0" destOrd="0" presId="urn:microsoft.com/office/officeart/2005/8/layout/vList5"/>
    <dgm:cxn modelId="{88E9B62F-37A2-4BD9-BB4D-EA0AA3A55C7B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E4EED06C-C62B-4B19-83A6-C5CA0DE44560}" type="presOf" srcId="{7F4EE58C-BB64-445B-B9B6-4F5D50465B32}" destId="{EC220C7A-6710-48F6-8354-83D6A3F4B033}" srcOrd="0" destOrd="0" presId="urn:microsoft.com/office/officeart/2005/8/layout/vList5"/>
    <dgm:cxn modelId="{6D4B0E5A-B1C8-4483-88DA-45302BE4458F}" type="presParOf" srcId="{CAA3EB9F-9BF4-4B20-8464-16973000C40C}" destId="{E2C9F89C-D2BC-43B0-9251-8FC96653DE44}" srcOrd="0" destOrd="0" presId="urn:microsoft.com/office/officeart/2005/8/layout/vList5"/>
    <dgm:cxn modelId="{6C8106AE-6D52-47A8-8A3A-7900F65E467E}" type="presParOf" srcId="{E2C9F89C-D2BC-43B0-9251-8FC96653DE44}" destId="{BBB16138-EF04-49BC-9C3C-29FCB2D063BA}" srcOrd="0" destOrd="0" presId="urn:microsoft.com/office/officeart/2005/8/layout/vList5"/>
    <dgm:cxn modelId="{F0FEE293-CD22-4385-B15C-EF31C43233D3}" type="presParOf" srcId="{CAA3EB9F-9BF4-4B20-8464-16973000C40C}" destId="{B78FB774-D384-41E1-AA1D-0EEE295D6B9D}" srcOrd="1" destOrd="0" presId="urn:microsoft.com/office/officeart/2005/8/layout/vList5"/>
    <dgm:cxn modelId="{8BD88FC1-E83A-47E2-A446-653322592CBF}" type="presParOf" srcId="{CAA3EB9F-9BF4-4B20-8464-16973000C40C}" destId="{8C10711E-7729-4854-B1D0-3B46C0F45564}" srcOrd="2" destOrd="0" presId="urn:microsoft.com/office/officeart/2005/8/layout/vList5"/>
    <dgm:cxn modelId="{DD33798E-5708-4E0A-BDC9-748D8FB1DFD7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ولا تشمل الكادر الدبلوماسي 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20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endParaRPr lang="en-US" sz="1200">
            <a:solidFill>
              <a:schemeClr val="accent1">
                <a:lumMod val="50000"/>
              </a:schemeClr>
            </a:solidFill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ABF17963-8CC9-472B-A21A-306A4B9F181F}" type="presOf" srcId="{17B260C1-BF1D-49B5-ABBC-27F059365D77}" destId="{BBB16138-EF04-49BC-9C3C-29FCB2D063BA}" srcOrd="0" destOrd="0" presId="urn:microsoft.com/office/officeart/2005/8/layout/vList5"/>
    <dgm:cxn modelId="{3A319E4E-0AF0-4743-9C07-FCAE84BDD40A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20190A5E-0BFA-470C-9345-23F4014A277F}" type="presOf" srcId="{7F4EE58C-BB64-445B-B9B6-4F5D50465B32}" destId="{EC220C7A-6710-48F6-8354-83D6A3F4B033}" srcOrd="0" destOrd="0" presId="urn:microsoft.com/office/officeart/2005/8/layout/vList5"/>
    <dgm:cxn modelId="{331FF434-FAE3-41C1-88EB-1F11CFC397E0}" type="presParOf" srcId="{CAA3EB9F-9BF4-4B20-8464-16973000C40C}" destId="{E2C9F89C-D2BC-43B0-9251-8FC96653DE44}" srcOrd="0" destOrd="0" presId="urn:microsoft.com/office/officeart/2005/8/layout/vList5"/>
    <dgm:cxn modelId="{0224FBFF-0E00-42E2-89E9-E827A43FE391}" type="presParOf" srcId="{E2C9F89C-D2BC-43B0-9251-8FC96653DE44}" destId="{BBB16138-EF04-49BC-9C3C-29FCB2D063BA}" srcOrd="0" destOrd="0" presId="urn:microsoft.com/office/officeart/2005/8/layout/vList5"/>
    <dgm:cxn modelId="{7035057E-EF62-403A-B927-58AFB0C95AF8}" type="presParOf" srcId="{CAA3EB9F-9BF4-4B20-8464-16973000C40C}" destId="{B78FB774-D384-41E1-AA1D-0EEE295D6B9D}" srcOrd="1" destOrd="0" presId="urn:microsoft.com/office/officeart/2005/8/layout/vList5"/>
    <dgm:cxn modelId="{9C900888-6E4B-485C-93BF-C14A4CB62B7A}" type="presParOf" srcId="{CAA3EB9F-9BF4-4B20-8464-16973000C40C}" destId="{8C10711E-7729-4854-B1D0-3B46C0F45564}" srcOrd="2" destOrd="0" presId="urn:microsoft.com/office/officeart/2005/8/layout/vList5"/>
    <dgm:cxn modelId="{68C92A34-43A8-4D82-836F-6C31BCF1DD1F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ctr" rtl="1"/>
          <a:r>
            <a:rPr lang="ar-AE" sz="1200" b="1" dirty="0" smtClean="0">
              <a:solidFill>
                <a:schemeClr val="tx1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الموظفين في الجهات المستقلة التي تقوم بتحديث بياناتها بشكل ربع سنوي مع نظام «بياناتي»</a:t>
          </a:r>
          <a:endParaRPr lang="en-US" sz="1200" b="1" dirty="0">
            <a:solidFill>
              <a:schemeClr val="tx1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75CE2E-A6BE-432D-A331-09836F7EB6B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ctr" rtl="1"/>
          <a:r>
            <a:rPr lang="ar-AE" sz="1200" b="1" dirty="0" smtClean="0">
              <a:solidFill>
                <a:schemeClr val="tx1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الجهات المذكورة في الإحصائيات لها أنظمة موارد بشرية خاصة بها</a:t>
          </a:r>
          <a:endParaRPr lang="en-US" sz="1200" b="1" dirty="0">
            <a:solidFill>
              <a:schemeClr val="tx1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DD13F9F-EB14-42DE-9669-08F2C5F7B452}" type="parTrans" cxnId="{32E4EB77-E276-4B2D-8FDC-B29DC02A85FF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5AEE63-2876-46E5-A275-6EE94A7E8FB7}" type="sibTrans" cxnId="{32E4EB77-E276-4B2D-8FDC-B29DC02A85FF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4721EC72-3A41-446B-AF45-4C0794466D23}" type="pres">
      <dgm:prSet presAssocID="{0175CE2E-A6BE-432D-A331-09836F7EB6B7}" presName="linNode" presStyleCnt="0"/>
      <dgm:spPr/>
      <dgm:t>
        <a:bodyPr/>
        <a:lstStyle/>
        <a:p>
          <a:endParaRPr lang="en-US"/>
        </a:p>
      </dgm:t>
    </dgm:pt>
    <dgm:pt modelId="{AFF2B517-1841-459E-9957-C28219F26047}" type="pres">
      <dgm:prSet presAssocID="{0175CE2E-A6BE-432D-A331-09836F7EB6B7}" presName="parentText" presStyleLbl="node1" presStyleIdx="1" presStyleCnt="2" custScaleX="316049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419CA-17A7-4361-92A7-5D57A1EB27F1}" type="presOf" srcId="{17B260C1-BF1D-49B5-ABBC-27F059365D77}" destId="{BBB16138-EF04-49BC-9C3C-29FCB2D063BA}" srcOrd="0" destOrd="0" presId="urn:microsoft.com/office/officeart/2005/8/layout/vList5"/>
    <dgm:cxn modelId="{3FA593AA-A52D-4F22-9005-CEE6FD750372}" type="presOf" srcId="{F8B141EF-0215-4CF8-9F74-49593DC4CC08}" destId="{CAA3EB9F-9BF4-4B20-8464-16973000C40C}" srcOrd="0" destOrd="0" presId="urn:microsoft.com/office/officeart/2005/8/layout/vList5"/>
    <dgm:cxn modelId="{32E4EB77-E276-4B2D-8FDC-B29DC02A85FF}" srcId="{F8B141EF-0215-4CF8-9F74-49593DC4CC08}" destId="{0175CE2E-A6BE-432D-A331-09836F7EB6B7}" srcOrd="1" destOrd="0" parTransId="{9DD13F9F-EB14-42DE-9669-08F2C5F7B452}" sibTransId="{355AEE63-2876-46E5-A275-6EE94A7E8FB7}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1A2CC236-5945-435B-9CC5-D32795324FC8}" type="presOf" srcId="{0175CE2E-A6BE-432D-A331-09836F7EB6B7}" destId="{AFF2B517-1841-459E-9957-C28219F26047}" srcOrd="0" destOrd="0" presId="urn:microsoft.com/office/officeart/2005/8/layout/vList5"/>
    <dgm:cxn modelId="{48BD4B20-BF9C-4EE8-9EEE-4C9859C2589F}" type="presParOf" srcId="{CAA3EB9F-9BF4-4B20-8464-16973000C40C}" destId="{E2C9F89C-D2BC-43B0-9251-8FC96653DE44}" srcOrd="0" destOrd="0" presId="urn:microsoft.com/office/officeart/2005/8/layout/vList5"/>
    <dgm:cxn modelId="{873A3E7D-FAC3-41CC-A636-75FDFFA1322F}" type="presParOf" srcId="{E2C9F89C-D2BC-43B0-9251-8FC96653DE44}" destId="{BBB16138-EF04-49BC-9C3C-29FCB2D063BA}" srcOrd="0" destOrd="0" presId="urn:microsoft.com/office/officeart/2005/8/layout/vList5"/>
    <dgm:cxn modelId="{1942B5ED-7144-4858-901C-350EC16683E3}" type="presParOf" srcId="{CAA3EB9F-9BF4-4B20-8464-16973000C40C}" destId="{B78FB774-D384-41E1-AA1D-0EEE295D6B9D}" srcOrd="1" destOrd="0" presId="urn:microsoft.com/office/officeart/2005/8/layout/vList5"/>
    <dgm:cxn modelId="{04B5F95D-AD0B-4E60-91EC-2A3169778BE5}" type="presParOf" srcId="{CAA3EB9F-9BF4-4B20-8464-16973000C40C}" destId="{4721EC72-3A41-446B-AF45-4C0794466D23}" srcOrd="2" destOrd="0" presId="urn:microsoft.com/office/officeart/2005/8/layout/vList5"/>
    <dgm:cxn modelId="{2F8FAF0D-ADFA-48D5-A0D6-AA1A04A09221}" type="presParOf" srcId="{4721EC72-3A41-446B-AF45-4C0794466D23}" destId="{AFF2B517-1841-459E-9957-C28219F260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/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/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237441B4-30BD-45CD-9DF9-FA3AD5DB350E}" type="presOf" srcId="{17B260C1-BF1D-49B5-ABBC-27F059365D77}" destId="{BBB16138-EF04-49BC-9C3C-29FCB2D063BA}" srcOrd="0" destOrd="0" presId="urn:microsoft.com/office/officeart/2005/8/layout/vList5"/>
    <dgm:cxn modelId="{53979509-3B7F-4C6A-BDF1-08C962886B88}" type="presOf" srcId="{7F4EE58C-BB64-445B-B9B6-4F5D50465B32}" destId="{EC220C7A-6710-48F6-8354-83D6A3F4B033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EBE0E65A-8985-4B48-8530-A85BADE7AA22}" type="presOf" srcId="{F8B141EF-0215-4CF8-9F74-49593DC4CC08}" destId="{CAA3EB9F-9BF4-4B20-8464-16973000C40C}" srcOrd="0" destOrd="0" presId="urn:microsoft.com/office/officeart/2005/8/layout/vList5"/>
    <dgm:cxn modelId="{AD0F0EB1-6619-4310-A200-C3B1082E349B}" type="presParOf" srcId="{CAA3EB9F-9BF4-4B20-8464-16973000C40C}" destId="{E2C9F89C-D2BC-43B0-9251-8FC96653DE44}" srcOrd="0" destOrd="0" presId="urn:microsoft.com/office/officeart/2005/8/layout/vList5"/>
    <dgm:cxn modelId="{45DED3EF-AEF7-46F8-83CC-D221F601168E}" type="presParOf" srcId="{E2C9F89C-D2BC-43B0-9251-8FC96653DE44}" destId="{BBB16138-EF04-49BC-9C3C-29FCB2D063BA}" srcOrd="0" destOrd="0" presId="urn:microsoft.com/office/officeart/2005/8/layout/vList5"/>
    <dgm:cxn modelId="{582A9CB9-7998-4E12-B1F5-0921DCA92336}" type="presParOf" srcId="{CAA3EB9F-9BF4-4B20-8464-16973000C40C}" destId="{B78FB774-D384-41E1-AA1D-0EEE295D6B9D}" srcOrd="1" destOrd="0" presId="urn:microsoft.com/office/officeart/2005/8/layout/vList5"/>
    <dgm:cxn modelId="{A8C6CA78-DF82-4F83-B8B9-6B36538FCDC1}" type="presParOf" srcId="{CAA3EB9F-9BF4-4B20-8464-16973000C40C}" destId="{8C10711E-7729-4854-B1D0-3B46C0F45564}" srcOrd="2" destOrd="0" presId="urn:microsoft.com/office/officeart/2005/8/layout/vList5"/>
    <dgm:cxn modelId="{9AC66BD0-0849-48DD-821E-303FA802BB00}" type="presParOf" srcId="{8C10711E-7729-4854-B1D0-3B46C0F45564}" destId="{EC220C7A-6710-48F6-8354-83D6A3F4B0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/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الموظفين في الجهات المستقلة التي تقوم بتحديث بياناتها بشكل ربع سنوي مع نظام «بياناتي»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75CE2E-A6BE-432D-A331-09836F7EB6B7}">
      <dgm:prSet custT="1"/>
      <dgm:spPr/>
      <dgm:t>
        <a:bodyPr/>
        <a:lstStyle/>
        <a:p>
          <a:pPr algn="ctr" rtl="1"/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الجهات المذكورة في الإحصائيات لها أنظمة موارد بشرية خاصة بها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DD13F9F-EB14-42DE-9669-08F2C5F7B452}" type="parTrans" cxnId="{32E4EB77-E276-4B2D-8FDC-B29DC02A85FF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5AEE63-2876-46E5-A275-6EE94A7E8FB7}" type="sibTrans" cxnId="{32E4EB77-E276-4B2D-8FDC-B29DC02A85FF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4721EC72-3A41-446B-AF45-4C0794466D23}" type="pres">
      <dgm:prSet presAssocID="{0175CE2E-A6BE-432D-A331-09836F7EB6B7}" presName="linNode" presStyleCnt="0"/>
      <dgm:spPr/>
      <dgm:t>
        <a:bodyPr/>
        <a:lstStyle/>
        <a:p>
          <a:endParaRPr lang="en-US"/>
        </a:p>
      </dgm:t>
    </dgm:pt>
    <dgm:pt modelId="{AFF2B517-1841-459E-9957-C28219F26047}" type="pres">
      <dgm:prSet presAssocID="{0175CE2E-A6BE-432D-A331-09836F7EB6B7}" presName="parentText" presStyleLbl="node1" presStyleIdx="1" presStyleCnt="2" custScaleX="316049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240D1-5D87-4595-9674-1BFDBCC38935}" type="presOf" srcId="{0175CE2E-A6BE-432D-A331-09836F7EB6B7}" destId="{AFF2B517-1841-459E-9957-C28219F26047}" srcOrd="0" destOrd="0" presId="urn:microsoft.com/office/officeart/2005/8/layout/vList5"/>
    <dgm:cxn modelId="{32E4EB77-E276-4B2D-8FDC-B29DC02A85FF}" srcId="{F8B141EF-0215-4CF8-9F74-49593DC4CC08}" destId="{0175CE2E-A6BE-432D-A331-09836F7EB6B7}" srcOrd="1" destOrd="0" parTransId="{9DD13F9F-EB14-42DE-9669-08F2C5F7B452}" sibTransId="{355AEE63-2876-46E5-A275-6EE94A7E8FB7}"/>
    <dgm:cxn modelId="{0682C922-6981-4BBC-B4C7-97D46AEA4B82}" type="presOf" srcId="{17B260C1-BF1D-49B5-ABBC-27F059365D77}" destId="{BBB16138-EF04-49BC-9C3C-29FCB2D063BA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B60C63E6-FC07-4162-AA67-3BE8C538A21E}" type="presOf" srcId="{F8B141EF-0215-4CF8-9F74-49593DC4CC08}" destId="{CAA3EB9F-9BF4-4B20-8464-16973000C40C}" srcOrd="0" destOrd="0" presId="urn:microsoft.com/office/officeart/2005/8/layout/vList5"/>
    <dgm:cxn modelId="{F23527CC-FC27-4F54-AD4A-1676FA8243EC}" type="presParOf" srcId="{CAA3EB9F-9BF4-4B20-8464-16973000C40C}" destId="{E2C9F89C-D2BC-43B0-9251-8FC96653DE44}" srcOrd="0" destOrd="0" presId="urn:microsoft.com/office/officeart/2005/8/layout/vList5"/>
    <dgm:cxn modelId="{F5D9D9B8-3FF2-47E2-A15A-A260A67298B2}" type="presParOf" srcId="{E2C9F89C-D2BC-43B0-9251-8FC96653DE44}" destId="{BBB16138-EF04-49BC-9C3C-29FCB2D063BA}" srcOrd="0" destOrd="0" presId="urn:microsoft.com/office/officeart/2005/8/layout/vList5"/>
    <dgm:cxn modelId="{D72C339B-F83A-4178-9861-0A0201F0FEF4}" type="presParOf" srcId="{CAA3EB9F-9BF4-4B20-8464-16973000C40C}" destId="{B78FB774-D384-41E1-AA1D-0EEE295D6B9D}" srcOrd="1" destOrd="0" presId="urn:microsoft.com/office/officeart/2005/8/layout/vList5"/>
    <dgm:cxn modelId="{1ACAEF77-72C2-4056-8EB2-D163BA6D3E07}" type="presParOf" srcId="{CAA3EB9F-9BF4-4B20-8464-16973000C40C}" destId="{4721EC72-3A41-446B-AF45-4C0794466D23}" srcOrd="2" destOrd="0" presId="urn:microsoft.com/office/officeart/2005/8/layout/vList5"/>
    <dgm:cxn modelId="{7E23DFCF-52EB-4AE8-96E7-31558FA67006}" type="presParOf" srcId="{4721EC72-3A41-446B-AF45-4C0794466D23}" destId="{AFF2B517-1841-459E-9957-C28219F260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>
            <a:lnSpc>
              <a:spcPct val="150000"/>
            </a:lnSpc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/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4EE58C-BB64-445B-B9B6-4F5D50465B32}">
      <dgm:prSet custT="1"/>
      <dgm:spPr/>
      <dgm:t>
        <a:bodyPr/>
        <a:lstStyle/>
        <a:p>
          <a:pPr algn="ctr" rtl="1"/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/>
          <a:endParaRPr lang="en-US" sz="1000"/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/>
          <a:endParaRPr lang="en-US" sz="1000"/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6769D943-77C6-4B48-A46E-232A43687CD3}" type="presOf" srcId="{17B260C1-BF1D-49B5-ABBC-27F059365D77}" destId="{BBB16138-EF04-49BC-9C3C-29FCB2D063BA}" srcOrd="0" destOrd="0" presId="urn:microsoft.com/office/officeart/2005/8/layout/vList5"/>
    <dgm:cxn modelId="{A726B0E0-EAEB-451A-972D-5BF30C66DE9D}" type="presOf" srcId="{F8B141EF-0215-4CF8-9F74-49593DC4CC08}" destId="{CAA3EB9F-9BF4-4B20-8464-16973000C40C}" srcOrd="0" destOrd="0" presId="urn:microsoft.com/office/officeart/2005/8/layout/vList5"/>
    <dgm:cxn modelId="{B081BA3A-E675-4295-A3C7-716ABB8D6E44}" type="presOf" srcId="{7F4EE58C-BB64-445B-B9B6-4F5D50465B32}" destId="{EC220C7A-6710-48F6-8354-83D6A3F4B033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2043C12B-37E5-4303-B29E-F302A5E00D5B}" type="presParOf" srcId="{CAA3EB9F-9BF4-4B20-8464-16973000C40C}" destId="{E2C9F89C-D2BC-43B0-9251-8FC96653DE44}" srcOrd="0" destOrd="0" presId="urn:microsoft.com/office/officeart/2005/8/layout/vList5"/>
    <dgm:cxn modelId="{3D7F5FEE-C04F-4338-8D16-11A286446C13}" type="presParOf" srcId="{E2C9F89C-D2BC-43B0-9251-8FC96653DE44}" destId="{BBB16138-EF04-49BC-9C3C-29FCB2D063BA}" srcOrd="0" destOrd="0" presId="urn:microsoft.com/office/officeart/2005/8/layout/vList5"/>
    <dgm:cxn modelId="{081F798D-9F7F-471B-AC55-85176F06C8A9}" type="presParOf" srcId="{CAA3EB9F-9BF4-4B20-8464-16973000C40C}" destId="{B78FB774-D384-41E1-AA1D-0EEE295D6B9D}" srcOrd="1" destOrd="0" presId="urn:microsoft.com/office/officeart/2005/8/layout/vList5"/>
    <dgm:cxn modelId="{D603A822-38A4-4AC7-89AB-187D11C65ACB}" type="presParOf" srcId="{CAA3EB9F-9BF4-4B20-8464-16973000C40C}" destId="{8C10711E-7729-4854-B1D0-3B46C0F45564}" srcOrd="2" destOrd="0" presId="urn:microsoft.com/office/officeart/2005/8/layout/vList5"/>
    <dgm:cxn modelId="{635407EA-11D7-444E-ACED-FDD850C548F9}" type="presParOf" srcId="{8C10711E-7729-4854-B1D0-3B46C0F45564}" destId="{EC220C7A-6710-48F6-8354-83D6A3F4B0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1B1CACBC-3472-486D-9E44-CB3F6DFBBE96}" type="presOf" srcId="{17B260C1-BF1D-49B5-ABBC-27F059365D77}" destId="{BBB16138-EF04-49BC-9C3C-29FCB2D063BA}" srcOrd="0" destOrd="0" presId="urn:microsoft.com/office/officeart/2005/8/layout/vList5"/>
    <dgm:cxn modelId="{44EA80BD-33A2-4CA5-B3EE-AD50302827A8}" type="presOf" srcId="{F8B141EF-0215-4CF8-9F74-49593DC4CC08}" destId="{CAA3EB9F-9BF4-4B20-8464-16973000C40C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3C56FDBE-20B3-41D9-A5E6-C53732B6B1B9}" type="presOf" srcId="{7F4EE58C-BB64-445B-B9B6-4F5D50465B32}" destId="{EC220C7A-6710-48F6-8354-83D6A3F4B033}" srcOrd="0" destOrd="0" presId="urn:microsoft.com/office/officeart/2005/8/layout/vList5"/>
    <dgm:cxn modelId="{A3768E8B-86CD-4F7E-9CDF-232B1B510BD2}" type="presParOf" srcId="{CAA3EB9F-9BF4-4B20-8464-16973000C40C}" destId="{E2C9F89C-D2BC-43B0-9251-8FC96653DE44}" srcOrd="0" destOrd="0" presId="urn:microsoft.com/office/officeart/2005/8/layout/vList5"/>
    <dgm:cxn modelId="{51463483-3D6E-4CAF-946D-2F1E135DC0FB}" type="presParOf" srcId="{E2C9F89C-D2BC-43B0-9251-8FC96653DE44}" destId="{BBB16138-EF04-49BC-9C3C-29FCB2D063BA}" srcOrd="0" destOrd="0" presId="urn:microsoft.com/office/officeart/2005/8/layout/vList5"/>
    <dgm:cxn modelId="{055BF502-6811-4391-A046-E18CF5889818}" type="presParOf" srcId="{CAA3EB9F-9BF4-4B20-8464-16973000C40C}" destId="{B78FB774-D384-41E1-AA1D-0EEE295D6B9D}" srcOrd="1" destOrd="0" presId="urn:microsoft.com/office/officeart/2005/8/layout/vList5"/>
    <dgm:cxn modelId="{93BA67AC-A7C3-4203-8B74-5B666206E21B}" type="presParOf" srcId="{CAA3EB9F-9BF4-4B20-8464-16973000C40C}" destId="{8C10711E-7729-4854-B1D0-3B46C0F45564}" srcOrd="2" destOrd="0" presId="urn:microsoft.com/office/officeart/2005/8/layout/vList5"/>
    <dgm:cxn modelId="{1F992F17-02A0-48E4-AA03-B93BA3515F61}" type="presParOf" srcId="{8C10711E-7729-4854-B1D0-3B46C0F45564}" destId="{EC220C7A-6710-48F6-8354-83D6A3F4B0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A570870A-6D3A-4CEF-9FA7-C5CFB00D15FA}" type="presOf" srcId="{F8B141EF-0215-4CF8-9F74-49593DC4CC08}" destId="{CAA3EB9F-9BF4-4B20-8464-16973000C40C}" srcOrd="0" destOrd="0" presId="urn:microsoft.com/office/officeart/2005/8/layout/vList5"/>
    <dgm:cxn modelId="{E58E9155-8A77-48A8-B8A3-58ECFA14A1E7}" type="presOf" srcId="{17B260C1-BF1D-49B5-ABBC-27F059365D77}" destId="{BBB16138-EF04-49BC-9C3C-29FCB2D063BA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3C24F26E-CA20-473C-94EC-C8900EE62F3B}" type="presOf" srcId="{7F4EE58C-BB64-445B-B9B6-4F5D50465B32}" destId="{EC220C7A-6710-48F6-8354-83D6A3F4B033}" srcOrd="0" destOrd="0" presId="urn:microsoft.com/office/officeart/2005/8/layout/vList5"/>
    <dgm:cxn modelId="{C0F12C68-9F41-4440-92C3-BC2604D05596}" type="presParOf" srcId="{CAA3EB9F-9BF4-4B20-8464-16973000C40C}" destId="{E2C9F89C-D2BC-43B0-9251-8FC96653DE44}" srcOrd="0" destOrd="0" presId="urn:microsoft.com/office/officeart/2005/8/layout/vList5"/>
    <dgm:cxn modelId="{5ED3541F-6F2B-4A0C-8E06-8590625CF6A3}" type="presParOf" srcId="{E2C9F89C-D2BC-43B0-9251-8FC96653DE44}" destId="{BBB16138-EF04-49BC-9C3C-29FCB2D063BA}" srcOrd="0" destOrd="0" presId="urn:microsoft.com/office/officeart/2005/8/layout/vList5"/>
    <dgm:cxn modelId="{0F565F11-16C5-4DC2-9671-3D7691353B62}" type="presParOf" srcId="{CAA3EB9F-9BF4-4B20-8464-16973000C40C}" destId="{B78FB774-D384-41E1-AA1D-0EEE295D6B9D}" srcOrd="1" destOrd="0" presId="urn:microsoft.com/office/officeart/2005/8/layout/vList5"/>
    <dgm:cxn modelId="{9A9DAFCF-3F49-4ABD-870B-5DE554C69FCF}" type="presParOf" srcId="{CAA3EB9F-9BF4-4B20-8464-16973000C40C}" destId="{8C10711E-7729-4854-B1D0-3B46C0F45564}" srcOrd="2" destOrd="0" presId="urn:microsoft.com/office/officeart/2005/8/layout/vList5"/>
    <dgm:cxn modelId="{80786A13-6BEC-47AC-97EC-E3A7B2183DC6}" type="presParOf" srcId="{8C10711E-7729-4854-B1D0-3B46C0F45564}" destId="{EC220C7A-6710-48F6-8354-83D6A3F4B0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EC89D347-0D9C-4CFE-A6C2-DEAEB77F77FB}" type="presOf" srcId="{17B260C1-BF1D-49B5-ABBC-27F059365D77}" destId="{BBB16138-EF04-49BC-9C3C-29FCB2D063BA}" srcOrd="0" destOrd="0" presId="urn:microsoft.com/office/officeart/2005/8/layout/vList5"/>
    <dgm:cxn modelId="{EB25C2E4-D6E8-49ED-86B0-ED814122116A}" type="presOf" srcId="{7F4EE58C-BB64-445B-B9B6-4F5D50465B32}" destId="{EC220C7A-6710-48F6-8354-83D6A3F4B033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EA03A13C-389A-4A5C-BA92-3332FBBD8CFD}" type="presOf" srcId="{F8B141EF-0215-4CF8-9F74-49593DC4CC08}" destId="{CAA3EB9F-9BF4-4B20-8464-16973000C40C}" srcOrd="0" destOrd="0" presId="urn:microsoft.com/office/officeart/2005/8/layout/vList5"/>
    <dgm:cxn modelId="{D78BE64F-5D00-4BBA-ADDE-B6B5B2BF1DF5}" type="presParOf" srcId="{CAA3EB9F-9BF4-4B20-8464-16973000C40C}" destId="{E2C9F89C-D2BC-43B0-9251-8FC96653DE44}" srcOrd="0" destOrd="0" presId="urn:microsoft.com/office/officeart/2005/8/layout/vList5"/>
    <dgm:cxn modelId="{6EF1DEEE-D682-499D-AC5B-281BF00A0ADC}" type="presParOf" srcId="{E2C9F89C-D2BC-43B0-9251-8FC96653DE44}" destId="{BBB16138-EF04-49BC-9C3C-29FCB2D063BA}" srcOrd="0" destOrd="0" presId="urn:microsoft.com/office/officeart/2005/8/layout/vList5"/>
    <dgm:cxn modelId="{10AC95AD-774B-419A-8CD0-DC1ACA4A065E}" type="presParOf" srcId="{CAA3EB9F-9BF4-4B20-8464-16973000C40C}" destId="{B78FB774-D384-41E1-AA1D-0EEE295D6B9D}" srcOrd="1" destOrd="0" presId="urn:microsoft.com/office/officeart/2005/8/layout/vList5"/>
    <dgm:cxn modelId="{0DBC551D-1615-4DC6-A655-783A4C9B8CBC}" type="presParOf" srcId="{CAA3EB9F-9BF4-4B20-8464-16973000C40C}" destId="{8C10711E-7729-4854-B1D0-3B46C0F45564}" srcOrd="2" destOrd="0" presId="urn:microsoft.com/office/officeart/2005/8/layout/vList5"/>
    <dgm:cxn modelId="{74A6B64B-3511-4A76-8535-3E9091571299}" type="presParOf" srcId="{8C10711E-7729-4854-B1D0-3B46C0F45564}" destId="{EC220C7A-6710-48F6-8354-83D6A3F4B0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tx2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dirty="0">
            <a:solidFill>
              <a:schemeClr val="tx2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2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2" custScaleX="277778" custScaleY="4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8C5989B0-FAE6-4DA4-8B37-B53741653346}" type="presOf" srcId="{F8B141EF-0215-4CF8-9F74-49593DC4CC08}" destId="{CAA3EB9F-9BF4-4B20-8464-16973000C40C}" srcOrd="0" destOrd="0" presId="urn:microsoft.com/office/officeart/2005/8/layout/vList5"/>
    <dgm:cxn modelId="{05A2C42D-1564-4930-9C36-F15CE6908D9D}" type="presOf" srcId="{7F4EE58C-BB64-445B-B9B6-4F5D50465B32}" destId="{EC220C7A-6710-48F6-8354-83D6A3F4B033}" srcOrd="0" destOrd="0" presId="urn:microsoft.com/office/officeart/2005/8/layout/vList5"/>
    <dgm:cxn modelId="{77E5A5A9-24CE-471C-BEFD-B2220912A565}" type="presOf" srcId="{17B260C1-BF1D-49B5-ABBC-27F059365D77}" destId="{BBB16138-EF04-49BC-9C3C-29FCB2D063BA}" srcOrd="0" destOrd="0" presId="urn:microsoft.com/office/officeart/2005/8/layout/vList5"/>
    <dgm:cxn modelId="{4052655C-685B-4EB2-A3A2-0F49A205DDF0}" type="presParOf" srcId="{CAA3EB9F-9BF4-4B20-8464-16973000C40C}" destId="{E2C9F89C-D2BC-43B0-9251-8FC96653DE44}" srcOrd="0" destOrd="0" presId="urn:microsoft.com/office/officeart/2005/8/layout/vList5"/>
    <dgm:cxn modelId="{FD84C41C-C705-4B05-9E52-973A93094F57}" type="presParOf" srcId="{E2C9F89C-D2BC-43B0-9251-8FC96653DE44}" destId="{BBB16138-EF04-49BC-9C3C-29FCB2D063BA}" srcOrd="0" destOrd="0" presId="urn:microsoft.com/office/officeart/2005/8/layout/vList5"/>
    <dgm:cxn modelId="{6308EC23-C8B2-48A9-BD1E-826EFA35EF7F}" type="presParOf" srcId="{CAA3EB9F-9BF4-4B20-8464-16973000C40C}" destId="{B78FB774-D384-41E1-AA1D-0EEE295D6B9D}" srcOrd="1" destOrd="0" presId="urn:microsoft.com/office/officeart/2005/8/layout/vList5"/>
    <dgm:cxn modelId="{B3411044-8D24-457D-9FBE-C28B5D6C8EA7}" type="presParOf" srcId="{CAA3EB9F-9BF4-4B20-8464-16973000C40C}" destId="{8C10711E-7729-4854-B1D0-3B46C0F45564}" srcOrd="2" destOrd="0" presId="urn:microsoft.com/office/officeart/2005/8/layout/vList5"/>
    <dgm:cxn modelId="{EE074C3C-39D2-4F06-A272-4423347B0929}" type="presParOf" srcId="{8C10711E-7729-4854-B1D0-3B46C0F45564}" destId="{EC220C7A-6710-48F6-8354-83D6A3F4B033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B141EF-0215-4CF8-9F74-49593DC4CC08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B260C1-BF1D-49B5-ABBC-27F059365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A106ED97-94DE-4F07-8D50-0BE53925E715}" type="par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299065E-7279-4F43-9F9E-0FB72E710E17}" type="sibTrans" cxnId="{DAE99D96-31A1-4BF6-8AA0-CC0DAF71BAA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7F4EE58C-BB64-445B-B9B6-4F5D50465B3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E3966BE-728D-41ED-8A9B-6498FE868C5D}" type="par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66BAE910-25B6-4C63-B773-2D7643AE785F}" type="sibTrans" cxnId="{21A61D4F-022F-40EE-B63E-3A3A3EF4147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1E415F9-340C-404E-B250-17C0AAC3084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ar-AE" sz="1200" b="1" dirty="0" smtClean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* </a:t>
          </a:r>
          <a:r>
            <a:rPr lang="ar-AE" sz="1200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الفارق في عدد الموظفين بين نهاية 2013 وبداية 2014 هو 605 موظف نتيجة انضمام 8 جهات جديدة للنظام مع بداية عام </a:t>
          </a:r>
          <a:r>
            <a:rPr lang="ar-AE" sz="1200" b="1" dirty="0" smtClean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2014</a:t>
          </a:r>
          <a:endParaRPr lang="en-US" sz="1200" b="1" dirty="0">
            <a:solidFill>
              <a:schemeClr val="tx2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3A0B79D4-C6A0-47FB-BB8C-A458BD876495}" type="parTrans" cxnId="{004A0082-90AE-414E-A4FA-A5AD6F561D4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933AE82A-8B26-41B4-B291-82B3577622B2}" type="sibTrans" cxnId="{004A0082-90AE-414E-A4FA-A5AD6F561D4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200" b="1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gm:t>
    </dgm:pt>
    <dgm:pt modelId="{CAA3EB9F-9BF4-4B20-8464-16973000C40C}" type="pres">
      <dgm:prSet presAssocID="{F8B141EF-0215-4CF8-9F74-49593DC4C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9F89C-D2BC-43B0-9251-8FC96653DE44}" type="pres">
      <dgm:prSet presAssocID="{17B260C1-BF1D-49B5-ABBC-27F059365D77}" presName="linNode" presStyleCnt="0"/>
      <dgm:spPr/>
      <dgm:t>
        <a:bodyPr/>
        <a:lstStyle/>
        <a:p>
          <a:endParaRPr lang="en-US"/>
        </a:p>
      </dgm:t>
    </dgm:pt>
    <dgm:pt modelId="{BBB16138-EF04-49BC-9C3C-29FCB2D063BA}" type="pres">
      <dgm:prSet presAssocID="{17B260C1-BF1D-49B5-ABBC-27F059365D77}" presName="parentText" presStyleLbl="node1" presStyleIdx="0" presStyleCnt="3" custScaleX="277778" custScaleY="100146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B774-D384-41E1-AA1D-0EEE295D6B9D}" type="pres">
      <dgm:prSet presAssocID="{3299065E-7279-4F43-9F9E-0FB72E710E17}" presName="sp" presStyleCnt="0"/>
      <dgm:spPr/>
      <dgm:t>
        <a:bodyPr/>
        <a:lstStyle/>
        <a:p>
          <a:endParaRPr lang="en-US"/>
        </a:p>
      </dgm:t>
    </dgm:pt>
    <dgm:pt modelId="{8C10711E-7729-4854-B1D0-3B46C0F45564}" type="pres">
      <dgm:prSet presAssocID="{7F4EE58C-BB64-445B-B9B6-4F5D50465B32}" presName="linNode" presStyleCnt="0"/>
      <dgm:spPr/>
    </dgm:pt>
    <dgm:pt modelId="{EC220C7A-6710-48F6-8354-83D6A3F4B033}" type="pres">
      <dgm:prSet presAssocID="{7F4EE58C-BB64-445B-B9B6-4F5D50465B32}" presName="parentText" presStyleLbl="node1" presStyleIdx="1" presStyleCnt="3" custScaleX="277778" custScaleY="395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28C2D-714B-477A-9082-860510D4349B}" type="pres">
      <dgm:prSet presAssocID="{66BAE910-25B6-4C63-B773-2D7643AE785F}" presName="sp" presStyleCnt="0"/>
      <dgm:spPr/>
    </dgm:pt>
    <dgm:pt modelId="{0903B662-70F8-449B-92E9-5F38564C5AC4}" type="pres">
      <dgm:prSet presAssocID="{91E415F9-340C-404E-B250-17C0AAC3084F}" presName="linNode" presStyleCnt="0"/>
      <dgm:spPr/>
    </dgm:pt>
    <dgm:pt modelId="{C9402BF9-C759-4B6B-8F40-6DAE34FBD0EE}" type="pres">
      <dgm:prSet presAssocID="{91E415F9-340C-404E-B250-17C0AAC3084F}" presName="parentText" presStyleLbl="node1" presStyleIdx="2" presStyleCnt="3" custFlipHor="1" custScaleX="277778" custScaleY="35346" custLinFactNeighborX="2880" custLinFactNeighborY="-16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158A3-F1CB-41F3-8B77-F6E40009F0BD}" type="presOf" srcId="{91E415F9-340C-404E-B250-17C0AAC3084F}" destId="{C9402BF9-C759-4B6B-8F40-6DAE34FBD0EE}" srcOrd="0" destOrd="0" presId="urn:microsoft.com/office/officeart/2005/8/layout/vList5"/>
    <dgm:cxn modelId="{004A0082-90AE-414E-A4FA-A5AD6F561D44}" srcId="{F8B141EF-0215-4CF8-9F74-49593DC4CC08}" destId="{91E415F9-340C-404E-B250-17C0AAC3084F}" srcOrd="2" destOrd="0" parTransId="{3A0B79D4-C6A0-47FB-BB8C-A458BD876495}" sibTransId="{933AE82A-8B26-41B4-B291-82B3577622B2}"/>
    <dgm:cxn modelId="{A7C16B96-E223-4D6D-8A00-732B5BCB979F}" type="presOf" srcId="{7F4EE58C-BB64-445B-B9B6-4F5D50465B32}" destId="{EC220C7A-6710-48F6-8354-83D6A3F4B033}" srcOrd="0" destOrd="0" presId="urn:microsoft.com/office/officeart/2005/8/layout/vList5"/>
    <dgm:cxn modelId="{DAE99D96-31A1-4BF6-8AA0-CC0DAF71BAA6}" srcId="{F8B141EF-0215-4CF8-9F74-49593DC4CC08}" destId="{17B260C1-BF1D-49B5-ABBC-27F059365D77}" srcOrd="0" destOrd="0" parTransId="{A106ED97-94DE-4F07-8D50-0BE53925E715}" sibTransId="{3299065E-7279-4F43-9F9E-0FB72E710E17}"/>
    <dgm:cxn modelId="{9A4012B1-23E9-48D3-8E60-8128B4FA86F9}" type="presOf" srcId="{F8B141EF-0215-4CF8-9F74-49593DC4CC08}" destId="{CAA3EB9F-9BF4-4B20-8464-16973000C40C}" srcOrd="0" destOrd="0" presId="urn:microsoft.com/office/officeart/2005/8/layout/vList5"/>
    <dgm:cxn modelId="{A31E03E1-8009-4B12-8671-29644A3F3BD4}" type="presOf" srcId="{17B260C1-BF1D-49B5-ABBC-27F059365D77}" destId="{BBB16138-EF04-49BC-9C3C-29FCB2D063BA}" srcOrd="0" destOrd="0" presId="urn:microsoft.com/office/officeart/2005/8/layout/vList5"/>
    <dgm:cxn modelId="{21A61D4F-022F-40EE-B63E-3A3A3EF41477}" srcId="{F8B141EF-0215-4CF8-9F74-49593DC4CC08}" destId="{7F4EE58C-BB64-445B-B9B6-4F5D50465B32}" srcOrd="1" destOrd="0" parTransId="{9E3966BE-728D-41ED-8A9B-6498FE868C5D}" sibTransId="{66BAE910-25B6-4C63-B773-2D7643AE785F}"/>
    <dgm:cxn modelId="{F7061467-A6F1-411E-9A4A-91A47A7B63C4}" type="presParOf" srcId="{CAA3EB9F-9BF4-4B20-8464-16973000C40C}" destId="{E2C9F89C-D2BC-43B0-9251-8FC96653DE44}" srcOrd="0" destOrd="0" presId="urn:microsoft.com/office/officeart/2005/8/layout/vList5"/>
    <dgm:cxn modelId="{3EB608C8-ADDB-4A88-821D-8E50B862E1BA}" type="presParOf" srcId="{E2C9F89C-D2BC-43B0-9251-8FC96653DE44}" destId="{BBB16138-EF04-49BC-9C3C-29FCB2D063BA}" srcOrd="0" destOrd="0" presId="urn:microsoft.com/office/officeart/2005/8/layout/vList5"/>
    <dgm:cxn modelId="{A8371E41-221B-496C-BFEF-DB8AD2B0C283}" type="presParOf" srcId="{CAA3EB9F-9BF4-4B20-8464-16973000C40C}" destId="{B78FB774-D384-41E1-AA1D-0EEE295D6B9D}" srcOrd="1" destOrd="0" presId="urn:microsoft.com/office/officeart/2005/8/layout/vList5"/>
    <dgm:cxn modelId="{834F49DB-2633-40FE-ACCD-788E639ECC25}" type="presParOf" srcId="{CAA3EB9F-9BF4-4B20-8464-16973000C40C}" destId="{8C10711E-7729-4854-B1D0-3B46C0F45564}" srcOrd="2" destOrd="0" presId="urn:microsoft.com/office/officeart/2005/8/layout/vList5"/>
    <dgm:cxn modelId="{E42E8731-5731-42A7-984E-44A1157A98A2}" type="presParOf" srcId="{8C10711E-7729-4854-B1D0-3B46C0F45564}" destId="{EC220C7A-6710-48F6-8354-83D6A3F4B033}" srcOrd="0" destOrd="0" presId="urn:microsoft.com/office/officeart/2005/8/layout/vList5"/>
    <dgm:cxn modelId="{20F69678-C099-436A-9035-8DCD975228FC}" type="presParOf" srcId="{CAA3EB9F-9BF4-4B20-8464-16973000C40C}" destId="{45328C2D-714B-477A-9082-860510D4349B}" srcOrd="3" destOrd="0" presId="urn:microsoft.com/office/officeart/2005/8/layout/vList5"/>
    <dgm:cxn modelId="{83E104FA-3E54-4FD9-AD85-2F094028CC6B}" type="presParOf" srcId="{CAA3EB9F-9BF4-4B20-8464-16973000C40C}" destId="{0903B662-70F8-449B-92E9-5F38564C5AC4}" srcOrd="4" destOrd="0" presId="urn:microsoft.com/office/officeart/2005/8/layout/vList5"/>
    <dgm:cxn modelId="{8A36D750-4C59-4AA7-BC16-EDE5BA75B82B}" type="presParOf" srcId="{0903B662-70F8-449B-92E9-5F38564C5AC4}" destId="{C9402BF9-C759-4B6B-8F40-6DAE34FBD0EE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7277"/>
          <a:ext cx="8678323" cy="39944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27975" y="46776"/>
        <a:ext cx="8639325" cy="360443"/>
      </dsp:txXfrm>
    </dsp:sp>
    <dsp:sp modelId="{EC220C7A-6710-48F6-8354-83D6A3F4B033}">
      <dsp:nvSpPr>
        <dsp:cNvPr id="0" name=""/>
        <dsp:cNvSpPr/>
      </dsp:nvSpPr>
      <dsp:spPr>
        <a:xfrm>
          <a:off x="4238" y="419798"/>
          <a:ext cx="8678323" cy="1898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3503" y="429063"/>
        <a:ext cx="8659793" cy="171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</a:t>
          </a:r>
          <a:endParaRPr lang="en-US" sz="1200" b="1" kern="1200" dirty="0" smtClean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111"/>
          <a:ext cx="8678323" cy="228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*</a:t>
          </a:r>
          <a:r>
            <a:rPr lang="ar-AE" sz="1200" b="1" kern="1200" dirty="0" smtClean="0"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الموظفين على درجات الكادر العام فقط في الوزارات والجهات الاتحادية المستقلة المشغلة لنظام بياناتي</a:t>
          </a:r>
          <a:endParaRPr lang="en-US" sz="1200" b="1" kern="1200" dirty="0"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9624" y="11259"/>
        <a:ext cx="8656027" cy="2060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ولا تشمل الكادر الدبلوماسي 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ولا تشمل الكادر الدبلوماسي 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8"/>
          <a:ext cx="8678323" cy="33452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 smtClean="0">
              <a:solidFill>
                <a:schemeClr val="tx1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الموظفين في الجهات المستقلة التي تقوم بتحديث بياناتها بشكل ربع سنوي مع نظام «بياناتي»</a:t>
          </a:r>
          <a:endParaRPr lang="en-US" sz="1200" b="1" kern="1200" dirty="0">
            <a:solidFill>
              <a:schemeClr val="tx1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24806" y="16338"/>
        <a:ext cx="8645663" cy="301868"/>
      </dsp:txXfrm>
    </dsp:sp>
    <dsp:sp modelId="{AFF2B517-1841-459E-9957-C28219F26047}">
      <dsp:nvSpPr>
        <dsp:cNvPr id="0" name=""/>
        <dsp:cNvSpPr/>
      </dsp:nvSpPr>
      <dsp:spPr>
        <a:xfrm>
          <a:off x="10" y="351263"/>
          <a:ext cx="8686789" cy="33452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 smtClean="0">
              <a:solidFill>
                <a:schemeClr val="tx1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الجهات المذكورة في الإحصائيات لها أنظمة موارد بشرية خاصة بها</a:t>
          </a:r>
          <a:endParaRPr lang="en-US" sz="1200" b="1" kern="1200" dirty="0">
            <a:solidFill>
              <a:schemeClr val="tx1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6340" y="367593"/>
        <a:ext cx="8654129" cy="301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8"/>
          <a:ext cx="8678323" cy="33452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الموظفين في الجهات المستقلة التي تقوم بتحديث بياناتها بشكل ربع سنوي مع نظام «بياناتي»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24806" y="16338"/>
        <a:ext cx="8645663" cy="301868"/>
      </dsp:txXfrm>
    </dsp:sp>
    <dsp:sp modelId="{AFF2B517-1841-459E-9957-C28219F26047}">
      <dsp:nvSpPr>
        <dsp:cNvPr id="0" name=""/>
        <dsp:cNvSpPr/>
      </dsp:nvSpPr>
      <dsp:spPr>
        <a:xfrm>
          <a:off x="10" y="351263"/>
          <a:ext cx="8686789" cy="33452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الجهات المذكورة في الإحصائيات لها أنظمة موارد بشرية خاصة بها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6340" y="367593"/>
        <a:ext cx="8654129" cy="301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وعددها 16 وزارة أساسية و 3وزارات دولة بالإضافة إلى 37 جهة اتحادية مستقلة، وتتضمن الموظفين في الوظائف الأساسية وكذلك العاملين في الخدمات المعاونة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258"/>
          <a:ext cx="8678323" cy="4993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kern="1200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tx2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2850" y="24632"/>
        <a:ext cx="8629575" cy="450554"/>
      </dsp:txXfrm>
    </dsp:sp>
    <dsp:sp modelId="{EC220C7A-6710-48F6-8354-83D6A3F4B033}">
      <dsp:nvSpPr>
        <dsp:cNvPr id="0" name=""/>
        <dsp:cNvSpPr/>
      </dsp:nvSpPr>
      <dsp:spPr>
        <a:xfrm>
          <a:off x="4238" y="524489"/>
          <a:ext cx="8678323" cy="2372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جميع الإحصائيات تمت بناء على واقع البيانات خلال</a:t>
          </a:r>
          <a:r>
            <a:rPr lang="en-US" sz="1200" b="1" kern="1200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</a:t>
          </a:r>
          <a:r>
            <a:rPr lang="ar-AE" sz="1200" b="1" kern="1200" dirty="0" smtClean="0">
              <a:solidFill>
                <a:schemeClr val="tx2"/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 الربع الأول من سنة 2014</a:t>
          </a:r>
          <a:endParaRPr lang="en-US" sz="1200" b="1" kern="1200" dirty="0">
            <a:solidFill>
              <a:schemeClr val="tx2"/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5820" y="536071"/>
        <a:ext cx="8655159" cy="214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6138-EF04-49BC-9C3C-29FCB2D063BA}">
      <dsp:nvSpPr>
        <dsp:cNvPr id="0" name=""/>
        <dsp:cNvSpPr/>
      </dsp:nvSpPr>
      <dsp:spPr>
        <a:xfrm>
          <a:off x="8476" y="462"/>
          <a:ext cx="8678323" cy="5357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الخارجية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34629" y="26615"/>
        <a:ext cx="8626017" cy="483437"/>
      </dsp:txXfrm>
    </dsp:sp>
    <dsp:sp modelId="{EC220C7A-6710-48F6-8354-83D6A3F4B033}">
      <dsp:nvSpPr>
        <dsp:cNvPr id="0" name=""/>
        <dsp:cNvSpPr/>
      </dsp:nvSpPr>
      <dsp:spPr>
        <a:xfrm>
          <a:off x="4238" y="562954"/>
          <a:ext cx="8678323" cy="2113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البيانات لا تشمل المعينين على بند الخبراء والمستشارين في معظم الجهات</a:t>
          </a:r>
          <a:endParaRPr lang="en-US" sz="1200" b="1" kern="1200" dirty="0">
            <a:solidFill>
              <a:schemeClr val="accent1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4555" y="573271"/>
        <a:ext cx="8657689" cy="190713"/>
      </dsp:txXfrm>
    </dsp:sp>
    <dsp:sp modelId="{C9402BF9-C759-4B6B-8F40-6DAE34FBD0EE}">
      <dsp:nvSpPr>
        <dsp:cNvPr id="0" name=""/>
        <dsp:cNvSpPr/>
      </dsp:nvSpPr>
      <dsp:spPr>
        <a:xfrm flipH="1">
          <a:off x="8476" y="792479"/>
          <a:ext cx="8678323" cy="18908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AE" sz="1200" b="1" kern="1200" dirty="0" smtClean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* </a:t>
          </a:r>
          <a:r>
            <a:rPr lang="ar-AE" sz="1200" b="1" kern="1200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الفارق في عدد الموظفين بين نهاية 2013 وبداية 2014 هو 605 موظف نتيجة انضمام 8 جهات جديدة للنظام مع بداية عام </a:t>
          </a:r>
          <a:r>
            <a:rPr lang="ar-AE" sz="1200" b="1" kern="1200" dirty="0" smtClean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ea typeface="Tahoma" pitchFamily="34" charset="0"/>
              <a:cs typeface="Sakkal Majalla" panose="02000000000000000000" pitchFamily="2" charset="-78"/>
            </a:rPr>
            <a:t>2014</a:t>
          </a:r>
          <a:endParaRPr lang="en-US" sz="1200" b="1" kern="1200" dirty="0">
            <a:solidFill>
              <a:schemeClr val="tx2">
                <a:lumMod val="50000"/>
              </a:schemeClr>
            </a:solidFill>
            <a:latin typeface="Sakkal Majalla" panose="02000000000000000000" pitchFamily="2" charset="-78"/>
            <a:ea typeface="Tahoma" pitchFamily="34" charset="0"/>
            <a:cs typeface="Sakkal Majalla" panose="02000000000000000000" pitchFamily="2" charset="-78"/>
          </a:endParaRPr>
        </a:p>
      </dsp:txBody>
      <dsp:txXfrm>
        <a:off x="17706" y="801709"/>
        <a:ext cx="8659863" cy="170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62270" cy="499293"/>
          </a:xfrm>
          <a:prstGeom prst="rect">
            <a:avLst/>
          </a:prstGeom>
        </p:spPr>
        <p:txBody>
          <a:bodyPr vert="horz" lIns="95007" tIns="47504" rIns="95007" bIns="475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0345" y="3"/>
            <a:ext cx="2962269" cy="499293"/>
          </a:xfrm>
          <a:prstGeom prst="rect">
            <a:avLst/>
          </a:prstGeom>
        </p:spPr>
        <p:txBody>
          <a:bodyPr vert="horz" lIns="95007" tIns="47504" rIns="95007" bIns="475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285A4AC-95B2-47FA-83E6-A90251E28F73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78031"/>
            <a:ext cx="2962270" cy="499293"/>
          </a:xfrm>
          <a:prstGeom prst="rect">
            <a:avLst/>
          </a:prstGeom>
        </p:spPr>
        <p:txBody>
          <a:bodyPr vert="horz" lIns="95007" tIns="47504" rIns="95007" bIns="475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0345" y="9478031"/>
            <a:ext cx="2962269" cy="499293"/>
          </a:xfrm>
          <a:prstGeom prst="rect">
            <a:avLst/>
          </a:prstGeom>
        </p:spPr>
        <p:txBody>
          <a:bodyPr vert="horz" lIns="95007" tIns="47504" rIns="95007" bIns="475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D244612-A748-4531-9D1E-43DD383A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62270" cy="499293"/>
          </a:xfrm>
          <a:prstGeom prst="rect">
            <a:avLst/>
          </a:prstGeom>
        </p:spPr>
        <p:txBody>
          <a:bodyPr vert="horz" lIns="96053" tIns="48026" rIns="96053" bIns="480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0345" y="3"/>
            <a:ext cx="2962269" cy="499293"/>
          </a:xfrm>
          <a:prstGeom prst="rect">
            <a:avLst/>
          </a:prstGeom>
        </p:spPr>
        <p:txBody>
          <a:bodyPr vert="horz" lIns="96053" tIns="48026" rIns="96053" bIns="480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2E2529E-8CBE-4FF7-BFF9-CBF971CB62A5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7713"/>
            <a:ext cx="4987925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53" tIns="48026" rIns="96053" bIns="48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07" y="4740722"/>
            <a:ext cx="5467350" cy="4490221"/>
          </a:xfrm>
          <a:prstGeom prst="rect">
            <a:avLst/>
          </a:prstGeom>
        </p:spPr>
        <p:txBody>
          <a:bodyPr vert="horz" lIns="96053" tIns="48026" rIns="96053" bIns="480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78031"/>
            <a:ext cx="2962270" cy="499293"/>
          </a:xfrm>
          <a:prstGeom prst="rect">
            <a:avLst/>
          </a:prstGeom>
        </p:spPr>
        <p:txBody>
          <a:bodyPr vert="horz" lIns="96053" tIns="48026" rIns="96053" bIns="480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0345" y="9478031"/>
            <a:ext cx="2962269" cy="499293"/>
          </a:xfrm>
          <a:prstGeom prst="rect">
            <a:avLst/>
          </a:prstGeom>
        </p:spPr>
        <p:txBody>
          <a:bodyPr vert="horz" lIns="96053" tIns="48026" rIns="96053" bIns="480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95ECDD-9A70-4A0F-92C0-550AAAAD1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5ECDD-9A70-4A0F-92C0-550AAAAD19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5ECDD-9A70-4A0F-92C0-550AAAAD19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5ECDD-9A70-4A0F-92C0-550AAAAD19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5ECDD-9A70-4A0F-92C0-550AAAAD19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5ECDD-9A70-4A0F-92C0-550AAAAD19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3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F2872-244E-4C51-9EFD-E973F8B4A022}" type="datetime5">
              <a:rPr lang="en-US"/>
              <a:pPr>
                <a:defRPr/>
              </a:pPr>
              <a:t>20-Nov-16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2B288-CE11-4BF5-9D50-BC6B94101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763000" y="6569076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B506F864-E0F2-4FCE-90B6-717E084A4F1A}" type="slidenum">
              <a:rPr lang="en-US" sz="1200" smtClean="0"/>
              <a:pPr algn="r">
                <a:defRPr/>
              </a:pPr>
              <a:t>‹#›</a:t>
            </a:fld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1035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AE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النشرة</a:t>
            </a:r>
            <a:r>
              <a:rPr lang="ar-AE" sz="8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الإحصائية الربع الأول – مارس 2014</a:t>
            </a: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hart" Target="../charts/chart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1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chart" Target="../charts/chart1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13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1981200"/>
            <a:ext cx="91440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ar-AE" sz="2800" b="1" dirty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النشرة </a:t>
            </a: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الإحصائية</a:t>
            </a:r>
            <a:r>
              <a:rPr lang="ar-AE" sz="2800" b="1" dirty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 </a:t>
            </a: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للموارد البشرية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في الحكومة الاتحادية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الربع الأول من سنة 2014</a:t>
            </a:r>
            <a:endParaRPr lang="ar-AE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20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1400" b="1" dirty="0" smtClean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1400" b="1" dirty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1400" b="1" dirty="0" smtClean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الموظفين في الحكومة الاتحادية سنة 2014 الربع الأول</a:t>
            </a:r>
            <a:r>
              <a:rPr lang="en-US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AE" b="1" u="sng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264090414"/>
              </p:ext>
            </p:extLst>
          </p:nvPr>
        </p:nvGraphicFramePr>
        <p:xfrm>
          <a:off x="228600" y="56388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34747"/>
              </p:ext>
            </p:extLst>
          </p:nvPr>
        </p:nvGraphicFramePr>
        <p:xfrm>
          <a:off x="1219200" y="1600200"/>
          <a:ext cx="7543801" cy="1219200"/>
        </p:xfrm>
        <a:graphic>
          <a:graphicData uri="http://schemas.openxmlformats.org/drawingml/2006/table">
            <a:tbl>
              <a:tblPr rtl="1"/>
              <a:tblGrid>
                <a:gridCol w="4152901"/>
                <a:gridCol w="3390900"/>
              </a:tblGrid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الجنس</a:t>
                      </a:r>
                      <a:endParaRPr lang="ar-A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/>
                        </a:rPr>
                        <a:t>عدد الموظفين</a:t>
                      </a:r>
                      <a:endParaRPr lang="ar-AE" sz="16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/>
                        </a:rPr>
                        <a:t>أنثى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/>
                        </a:rPr>
                        <a:t>ذكر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84,933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34641"/>
              </p:ext>
            </p:extLst>
          </p:nvPr>
        </p:nvGraphicFramePr>
        <p:xfrm>
          <a:off x="2247901" y="2971800"/>
          <a:ext cx="4648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800984"/>
              </p:ext>
            </p:extLst>
          </p:nvPr>
        </p:nvGraphicFramePr>
        <p:xfrm>
          <a:off x="2514600" y="2895600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018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الموظفين في الحكومة الاتحادية سنة 2014 الربع الأول</a:t>
            </a:r>
            <a:r>
              <a:rPr lang="en-US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– حسب الحالة الاجتماعية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854922534"/>
              </p:ext>
            </p:extLst>
          </p:nvPr>
        </p:nvGraphicFramePr>
        <p:xfrm>
          <a:off x="228600" y="57150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72128"/>
              </p:ext>
            </p:extLst>
          </p:nvPr>
        </p:nvGraphicFramePr>
        <p:xfrm>
          <a:off x="1066802" y="1503351"/>
          <a:ext cx="7696198" cy="1163650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2364233"/>
                <a:gridCol w="1194559"/>
                <a:gridCol w="1194559"/>
                <a:gridCol w="1020353"/>
                <a:gridCol w="727935"/>
                <a:gridCol w="1194559"/>
              </a:tblGrid>
              <a:tr h="51375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2014 الربع </a:t>
                      </a:r>
                      <a:r>
                        <a:rPr lang="ar-AE" sz="1400" u="none" strike="noStrike" dirty="0" smtClean="0">
                          <a:effectLst/>
                        </a:rPr>
                        <a:t>الأول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متزوج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اعزب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مطلق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أرمل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مجموع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9892">
                <a:tc>
                  <a:txBody>
                    <a:bodyPr/>
                    <a:lstStyle/>
                    <a:p>
                      <a:pPr marL="72000" algn="ctr" rtl="1" fontAlgn="b"/>
                      <a:r>
                        <a:rPr lang="ar-AE" sz="1400" u="none" strike="noStrike" dirty="0">
                          <a:effectLst/>
                        </a:rPr>
                        <a:t>المجموع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 smtClean="0">
                          <a:effectLst/>
                        </a:rPr>
                        <a:t>63,202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 smtClean="0">
                          <a:effectLst/>
                        </a:rPr>
                        <a:t>19,739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 smtClean="0">
                          <a:effectLst/>
                        </a:rPr>
                        <a:t>1,496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 smtClean="0">
                          <a:effectLst/>
                        </a:rPr>
                        <a:t>496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 smtClean="0">
                          <a:effectLst/>
                        </a:rPr>
                        <a:t>84,933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831898"/>
              </p:ext>
            </p:extLst>
          </p:nvPr>
        </p:nvGraphicFramePr>
        <p:xfrm>
          <a:off x="2286001" y="281940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947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العاملين في الحكومة الاتحادية سنة 2014 الربع الأول</a:t>
            </a:r>
            <a:r>
              <a:rPr lang="en-US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– حسب مدة الخدمة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710081013"/>
              </p:ext>
            </p:extLst>
          </p:nvPr>
        </p:nvGraphicFramePr>
        <p:xfrm>
          <a:off x="228600" y="56388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27070"/>
              </p:ext>
            </p:extLst>
          </p:nvPr>
        </p:nvGraphicFramePr>
        <p:xfrm>
          <a:off x="4800601" y="1503348"/>
          <a:ext cx="4191000" cy="3830652"/>
        </p:xfrm>
        <a:graphic>
          <a:graphicData uri="http://schemas.openxmlformats.org/drawingml/2006/table">
            <a:tbl>
              <a:tblPr rtl="1"/>
              <a:tblGrid>
                <a:gridCol w="1644570"/>
                <a:gridCol w="848810"/>
                <a:gridCol w="848810"/>
                <a:gridCol w="848810"/>
              </a:tblGrid>
              <a:tr h="31922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الربع الأول </a:t>
                      </a:r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انثى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ذكر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أقل من سنة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01 إلى 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05 إلى 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10 إلى 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15 إلى 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20 إلى 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25 إلى 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30 إلى 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من 35 إلى 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أكثر من 40 سنة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19221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84,933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963803"/>
              </p:ext>
            </p:extLst>
          </p:nvPr>
        </p:nvGraphicFramePr>
        <p:xfrm>
          <a:off x="304800" y="1503350"/>
          <a:ext cx="3657600" cy="39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42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7344500"/>
              </p:ext>
            </p:extLst>
          </p:nvPr>
        </p:nvGraphicFramePr>
        <p:xfrm>
          <a:off x="228600" y="56388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682426" y="2895600"/>
            <a:ext cx="57791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إحصائيات الجهات </a:t>
            </a: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المشغلة لنظام «</a:t>
            </a: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بياناتي»</a:t>
            </a:r>
          </a:p>
          <a:p>
            <a:pPr algn="ctr" rtl="1"/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2014 الربع الأول</a:t>
            </a:r>
            <a:endParaRPr lang="ar-AE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42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التغيرات في أعداد موظفي الحكومة الاتحادية في الجهات المشغلة لنظام «بياناتي» من سنة </a:t>
            </a:r>
            <a:r>
              <a:rPr lang="en-US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2012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إلى سنة 2014 الربع الأول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29110317"/>
              </p:ext>
            </p:extLst>
          </p:nvPr>
        </p:nvGraphicFramePr>
        <p:xfrm>
          <a:off x="228600" y="5638800"/>
          <a:ext cx="8686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6891"/>
              </p:ext>
            </p:extLst>
          </p:nvPr>
        </p:nvGraphicFramePr>
        <p:xfrm>
          <a:off x="304800" y="1600200"/>
          <a:ext cx="8534400" cy="1524000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u="none" strike="noStrike" dirty="0">
                          <a:effectLst/>
                        </a:rPr>
                        <a:t>السنة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u="none" strike="noStrike" dirty="0">
                          <a:effectLst/>
                        </a:rPr>
                        <a:t>الفترة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الربع </a:t>
                      </a:r>
                      <a:r>
                        <a:rPr lang="ar-AE" sz="1400" u="none" strike="noStrike" dirty="0" smtClean="0">
                          <a:effectLst/>
                        </a:rPr>
                        <a:t>الأول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>
                          <a:effectLst/>
                        </a:rPr>
                        <a:t>الربع الثاني</a:t>
                      </a:r>
                      <a:endParaRPr lang="ar-AE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>
                          <a:effectLst/>
                        </a:rPr>
                        <a:t>الربع الثالث</a:t>
                      </a:r>
                      <a:endParaRPr lang="ar-AE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الربع الرابع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الربع </a:t>
                      </a:r>
                      <a:r>
                        <a:rPr lang="ar-AE" sz="1400" u="none" strike="noStrike" dirty="0" smtClean="0">
                          <a:effectLst/>
                        </a:rPr>
                        <a:t>الأول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>
                          <a:effectLst/>
                        </a:rPr>
                        <a:t>الربع الثاني</a:t>
                      </a:r>
                      <a:endParaRPr lang="ar-AE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>
                          <a:effectLst/>
                        </a:rPr>
                        <a:t>الربع الثالث</a:t>
                      </a:r>
                      <a:endParaRPr lang="ar-AE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>
                          <a:effectLst/>
                        </a:rPr>
                        <a:t>الربع الرابع</a:t>
                      </a:r>
                      <a:endParaRPr lang="ar-AE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 smtClean="0">
                          <a:effectLst/>
                        </a:rPr>
                        <a:t>الربع</a:t>
                      </a:r>
                      <a:r>
                        <a:rPr lang="ar-AE" sz="1400" u="none" strike="noStrike" baseline="0" dirty="0" smtClean="0">
                          <a:effectLst/>
                        </a:rPr>
                        <a:t> الأول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العاملين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54,741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55,204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55,382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55,566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55,732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56,007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55,863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55,115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*56,025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التعيينات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693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472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796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480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654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379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667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415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تاركو الخدمة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294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440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927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557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الإجمالي</a:t>
                      </a:r>
                      <a:endParaRPr lang="ar-AE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55,204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55,382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55,566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55,732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55,946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55,687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55,603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*55,420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55,883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71457"/>
              </p:ext>
            </p:extLst>
          </p:nvPr>
        </p:nvGraphicFramePr>
        <p:xfrm>
          <a:off x="304800" y="3200400"/>
          <a:ext cx="8534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585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9246"/>
            <a:ext cx="8839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الموظفين في الجهات الاتحادية المشغلة لنظام «بياناتي» سنة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2014 الربع الأول -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حسب الحالة الاجتماعية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80809518"/>
              </p:ext>
            </p:extLst>
          </p:nvPr>
        </p:nvGraphicFramePr>
        <p:xfrm>
          <a:off x="228600" y="6019800"/>
          <a:ext cx="8686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61081"/>
              </p:ext>
            </p:extLst>
          </p:nvPr>
        </p:nvGraphicFramePr>
        <p:xfrm>
          <a:off x="533400" y="1676400"/>
          <a:ext cx="7620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784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1" y="1134018"/>
            <a:ext cx="8839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الموظفين في الجهات الاتحادية المشغلة لنظام «بياناتي» سنة 2014 الربع الأول - حسب الفئة العمرية</a:t>
            </a:r>
            <a:endParaRPr lang="ar-AE" sz="1600" b="1" u="sng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9640534"/>
              </p:ext>
            </p:extLst>
          </p:nvPr>
        </p:nvGraphicFramePr>
        <p:xfrm>
          <a:off x="228600" y="57912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475739"/>
              </p:ext>
            </p:extLst>
          </p:nvPr>
        </p:nvGraphicFramePr>
        <p:xfrm>
          <a:off x="381000" y="1472572"/>
          <a:ext cx="8534400" cy="416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09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1" y="1134018"/>
            <a:ext cx="8839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موظفي الحكومة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في الجهات المشغلة لنظام «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بياناتي»  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2014 الربع الأول  - حسب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مدة الخدمة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26843247"/>
              </p:ext>
            </p:extLst>
          </p:nvPr>
        </p:nvGraphicFramePr>
        <p:xfrm>
          <a:off x="228600" y="57912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559627"/>
              </p:ext>
            </p:extLst>
          </p:nvPr>
        </p:nvGraphicFramePr>
        <p:xfrm>
          <a:off x="304800" y="1472572"/>
          <a:ext cx="8534400" cy="416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640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1134018"/>
            <a:ext cx="8839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موظفي درجات الكادر العام</a:t>
            </a:r>
            <a:r>
              <a:rPr lang="en-US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*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في الجهات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المشغلة لنظام «بياناتي» سنة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2014 الربع الأول </a:t>
            </a:r>
            <a:endParaRPr lang="ar-AE" sz="1600" b="1" u="sng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01706922"/>
              </p:ext>
            </p:extLst>
          </p:nvPr>
        </p:nvGraphicFramePr>
        <p:xfrm>
          <a:off x="228600" y="6248400"/>
          <a:ext cx="8686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6313787"/>
              </p:ext>
            </p:extLst>
          </p:nvPr>
        </p:nvGraphicFramePr>
        <p:xfrm>
          <a:off x="228600" y="6248400"/>
          <a:ext cx="8686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82496"/>
              </p:ext>
            </p:extLst>
          </p:nvPr>
        </p:nvGraphicFramePr>
        <p:xfrm>
          <a:off x="6067424" y="1466850"/>
          <a:ext cx="2806701" cy="4648201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397090"/>
                <a:gridCol w="1123583"/>
                <a:gridCol w="1286028"/>
              </a:tblGrid>
              <a:tr h="38661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م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الدرجة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400" u="none" strike="noStrike" dirty="0">
                          <a:effectLst/>
                        </a:rPr>
                        <a:t>عدد الموظفين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 smtClean="0">
                          <a:effectLst/>
                        </a:rPr>
                        <a:t>الأولى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1,927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الثانية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5,717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الثالثة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4,284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الرابعة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5,403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الخامسة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2,663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السادسة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5,224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السابعة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2,839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الثامنة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3,965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التاسعة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2,073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العاشرة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الحادية عشر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الثانية عشر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الثالثة عشر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الرابعة عشر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084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ar-AE" sz="1400" u="none" strike="noStrike" dirty="0">
                          <a:effectLst/>
                        </a:rPr>
                        <a:t>المجموع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35,459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024362"/>
              </p:ext>
            </p:extLst>
          </p:nvPr>
        </p:nvGraphicFramePr>
        <p:xfrm>
          <a:off x="228600" y="1501146"/>
          <a:ext cx="5638800" cy="459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1575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التعيينات  في الجهات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المشغلة لنظام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«بياناتي» سنة 2014 الربع الأول –</a:t>
            </a:r>
            <a:r>
              <a:rPr lang="en-US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مقارنة بالفترات السابقة</a:t>
            </a:r>
            <a:endParaRPr lang="ar-AE" b="1" u="sng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71708241"/>
              </p:ext>
            </p:extLst>
          </p:nvPr>
        </p:nvGraphicFramePr>
        <p:xfrm>
          <a:off x="228600" y="57912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58986"/>
              </p:ext>
            </p:extLst>
          </p:nvPr>
        </p:nvGraphicFramePr>
        <p:xfrm>
          <a:off x="5638800" y="1676403"/>
          <a:ext cx="3219450" cy="3733800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500154"/>
                <a:gridCol w="890496"/>
                <a:gridCol w="514350"/>
                <a:gridCol w="685800"/>
                <a:gridCol w="628650"/>
              </a:tblGrid>
              <a:tr h="5334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السنة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ربع السنة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مواطن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غير مواطن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مجموع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300" u="none" strike="noStrike" dirty="0" smtClean="0">
                          <a:effectLst/>
                        </a:rPr>
                        <a:t>الأول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507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147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654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300" u="none" strike="noStrike">
                          <a:effectLst/>
                        </a:rPr>
                        <a:t>الثاني</a:t>
                      </a:r>
                      <a:endParaRPr lang="ar-AE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233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146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379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300" u="none" strike="noStrike">
                          <a:effectLst/>
                        </a:rPr>
                        <a:t>الثالث</a:t>
                      </a:r>
                      <a:endParaRPr lang="ar-AE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502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165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667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300" u="none" strike="noStrike" dirty="0">
                          <a:effectLst/>
                        </a:rPr>
                        <a:t>الرابع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263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121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384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300" u="none" strike="noStrike" dirty="0">
                          <a:effectLst/>
                        </a:rPr>
                        <a:t>مجموع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1,505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579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2,084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300" u="none" strike="noStrike" dirty="0" smtClean="0">
                          <a:effectLst/>
                        </a:rPr>
                        <a:t>الأول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253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162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415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21358"/>
              </p:ext>
            </p:extLst>
          </p:nvPr>
        </p:nvGraphicFramePr>
        <p:xfrm>
          <a:off x="533400" y="1676400"/>
          <a:ext cx="480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985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09800"/>
            <a:ext cx="4305300" cy="1169551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AE" sz="1400" b="1" dirty="0">
                <a:latin typeface="Sakkal Majalla" pitchFamily="2" charset="-78"/>
                <a:cs typeface="Sakkal Majalla" pitchFamily="2" charset="-78"/>
              </a:rPr>
              <a:t>مصطلحات عامة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AE" sz="1400" b="1" dirty="0" smtClean="0">
                <a:latin typeface="Sakkal Majalla" pitchFamily="2" charset="-78"/>
                <a:cs typeface="Sakkal Majalla" pitchFamily="2" charset="-78"/>
              </a:rPr>
              <a:t>الجهات الاتحادية المشمولة بالإحصائيات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AE" sz="1400" b="1" dirty="0">
                <a:latin typeface="Sakkal Majalla" pitchFamily="2" charset="-78"/>
                <a:cs typeface="Sakkal Majalla" pitchFamily="2" charset="-78"/>
              </a:rPr>
              <a:t>إحصائيات </a:t>
            </a:r>
            <a:r>
              <a:rPr lang="ar-AE" sz="1400" b="1" dirty="0" smtClean="0">
                <a:latin typeface="Sakkal Majalla" pitchFamily="2" charset="-78"/>
                <a:cs typeface="Sakkal Majalla" pitchFamily="2" charset="-78"/>
              </a:rPr>
              <a:t> شاملة لجميع موظفي الجهات الاتحادية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AE" sz="1400" b="1" dirty="0" smtClean="0">
                <a:latin typeface="Sakkal Majalla" pitchFamily="2" charset="-78"/>
                <a:cs typeface="Sakkal Majalla" pitchFamily="2" charset="-78"/>
              </a:rPr>
              <a:t>إحصائيات الجهات الاتحادية المشغلة لنظام «بياناتي»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AE" sz="1400" b="1" dirty="0" smtClean="0">
                <a:latin typeface="Sakkal Majalla" pitchFamily="2" charset="-78"/>
                <a:cs typeface="Sakkal Majalla" pitchFamily="2" charset="-78"/>
              </a:rPr>
              <a:t>إحصائيات </a:t>
            </a:r>
            <a:r>
              <a:rPr lang="ar-AE" sz="1400" b="1" dirty="0">
                <a:latin typeface="Sakkal Majalla" pitchFamily="2" charset="-78"/>
                <a:cs typeface="Sakkal Majalla" pitchFamily="2" charset="-78"/>
              </a:rPr>
              <a:t>الجهات </a:t>
            </a:r>
            <a:r>
              <a:rPr lang="ar-AE" sz="1400" b="1" dirty="0" smtClean="0"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sz="1400" b="1" dirty="0">
                <a:latin typeface="Sakkal Majalla" pitchFamily="2" charset="-78"/>
                <a:cs typeface="Sakkal Majalla" pitchFamily="2" charset="-78"/>
              </a:rPr>
              <a:t>المستقلة المرتبطة بنظام «بياناتي»</a:t>
            </a:r>
            <a:endParaRPr lang="en-US" sz="1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7773" y="1153180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المحتويات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الترقيات التي تمت في الجهات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المشغلة لنظام «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بياناتي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»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2014 الربع الأول</a:t>
            </a:r>
            <a:endParaRPr lang="ar-AE" b="1" u="sng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5082549"/>
              </p:ext>
            </p:extLst>
          </p:nvPr>
        </p:nvGraphicFramePr>
        <p:xfrm>
          <a:off x="228600" y="57912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43928"/>
              </p:ext>
            </p:extLst>
          </p:nvPr>
        </p:nvGraphicFramePr>
        <p:xfrm>
          <a:off x="4495800" y="1600200"/>
          <a:ext cx="4358112" cy="3810000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1847810"/>
                <a:gridCol w="552489"/>
                <a:gridCol w="504592"/>
                <a:gridCol w="466958"/>
                <a:gridCol w="479038"/>
                <a:gridCol w="507225"/>
              </a:tblGrid>
              <a:tr h="48946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AE" sz="1300" b="1" u="none" strike="noStrike" dirty="0" smtClean="0">
                          <a:effectLst/>
                        </a:rPr>
                        <a:t>الربع الأول 2014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مواطن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وافد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مجموع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1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أنثى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ذكر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أنثى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u="none" strike="noStrike" dirty="0">
                          <a:effectLst/>
                        </a:rPr>
                        <a:t>ذكر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773"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ar-AE" sz="1200" b="1" u="none" strike="noStrike" dirty="0">
                          <a:effectLst/>
                        </a:rPr>
                        <a:t>ترقية استثنائية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</a:tr>
              <a:tr h="537773"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ar-AE" sz="1200" b="1" u="none" strike="noStrike" dirty="0">
                          <a:effectLst/>
                        </a:rPr>
                        <a:t>ترقية درجة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133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203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</a:tr>
              <a:tr h="537773"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ar-AE" sz="1200" b="1" u="none" strike="noStrike" dirty="0">
                          <a:effectLst/>
                        </a:rPr>
                        <a:t>ترقية مالية استثنائية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</a:tr>
              <a:tr h="537773"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ar-AE" sz="1200" b="1" u="none" strike="noStrike" dirty="0">
                          <a:effectLst/>
                        </a:rPr>
                        <a:t>ترقية مالية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8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</a:tr>
              <a:tr h="537773"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ar-AE" sz="1200" b="1" u="none" strike="noStrike" dirty="0">
                          <a:effectLst/>
                        </a:rPr>
                        <a:t>مجموع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128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3000"/>
                        </a:solidFill>
                        <a:effectLst/>
                        <a:latin typeface="Arabic Transparen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14638"/>
              </p:ext>
            </p:extLst>
          </p:nvPr>
        </p:nvGraphicFramePr>
        <p:xfrm>
          <a:off x="228600" y="1503350"/>
          <a:ext cx="4114800" cy="40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570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1" y="1033046"/>
            <a:ext cx="8839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حالات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ترك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الخدمة في الجهات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sz="16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المشغلة لنظام بياناتي </a:t>
            </a: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2014 الربع الأول - حسب سبب الترك</a:t>
            </a:r>
            <a:endParaRPr lang="en-US" sz="1600" b="1" u="sng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69594"/>
              </p:ext>
            </p:extLst>
          </p:nvPr>
        </p:nvGraphicFramePr>
        <p:xfrm>
          <a:off x="4267200" y="1447801"/>
          <a:ext cx="4648201" cy="4114799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2980489"/>
                <a:gridCol w="586325"/>
                <a:gridCol w="586325"/>
                <a:gridCol w="495062"/>
              </a:tblGrid>
              <a:tr h="33537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000" b="1" u="none" strike="noStrike" dirty="0" smtClean="0">
                          <a:effectLst/>
                          <a:cs typeface="+mn-cs"/>
                        </a:rPr>
                        <a:t>الربع الأول </a:t>
                      </a:r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2014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مواطن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غير مواطن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مجموع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الاستقالة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بلوغ سن الاحالة الى التقاعد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النقل إلى جهة أخرى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عدم الكفاءة الوظيفية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عدم تجديد العقد او إنهائه قبل انتهاء مدته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الوفاة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387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 smtClean="0">
                          <a:effectLst/>
                          <a:cs typeface="+mn-cs"/>
                        </a:rPr>
                        <a:t>انقطاع </a:t>
                      </a:r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عن العمل دون مبرر 10 ايام متصلة او 20 يوم منفصلة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عدم اللياقة الصحية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الإحلال وفقا لخطط توطين وظائف غير المواطنين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الفصل من الخدمة لمخالفة ادارية او العزل بحكم قضائي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النقل إلى السلك الدبلوماسي والقنصلي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608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صدور مرسوم اتحادي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354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000" b="1" u="none" strike="noStrike" dirty="0">
                          <a:effectLst/>
                          <a:cs typeface="+mn-cs"/>
                        </a:rPr>
                        <a:t>مجموع</a:t>
                      </a:r>
                      <a:endParaRPr lang="ar-A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25370"/>
              </p:ext>
            </p:extLst>
          </p:nvPr>
        </p:nvGraphicFramePr>
        <p:xfrm>
          <a:off x="228600" y="1447800"/>
          <a:ext cx="395695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6892698"/>
              </p:ext>
            </p:extLst>
          </p:nvPr>
        </p:nvGraphicFramePr>
        <p:xfrm>
          <a:off x="228600" y="57912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2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9138595"/>
              </p:ext>
            </p:extLst>
          </p:nvPr>
        </p:nvGraphicFramePr>
        <p:xfrm>
          <a:off x="228600" y="5791200"/>
          <a:ext cx="8686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626593" y="2895600"/>
            <a:ext cx="389080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إحصائيات الجهات </a:t>
            </a:r>
            <a:r>
              <a:rPr lang="ar-AE" sz="2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المستقلة</a:t>
            </a:r>
          </a:p>
          <a:p>
            <a:pPr algn="ctr"/>
            <a:r>
              <a:rPr lang="ar-AE" sz="2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الربع الأول سنة 2014</a:t>
            </a:r>
            <a:endParaRPr lang="ar-AE" sz="26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42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إجمالي أعداد الموظفين في الجهات الاتحادية المستقلة سنة 2014 الربع الأول - حسب الجنس</a:t>
            </a:r>
            <a:endParaRPr lang="ar-AE" b="1" u="sng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96346"/>
              </p:ext>
            </p:extLst>
          </p:nvPr>
        </p:nvGraphicFramePr>
        <p:xfrm>
          <a:off x="381001" y="6019800"/>
          <a:ext cx="8382000" cy="548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82000"/>
              </a:tblGrid>
              <a:tr h="24063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البيانات تخص الجهات الاتحادية المستقلة التي لها أنظمة خاصة بالموارد البشرية وتقوم بتحديث بياناتها شهرياً على نظام «بياناتي»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24063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 الأعلى من الجنسيات الغير مواطنة يعملون ضمن الوظائف الخدمية في مواصلات الإمارات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15596"/>
              </p:ext>
            </p:extLst>
          </p:nvPr>
        </p:nvGraphicFramePr>
        <p:xfrm>
          <a:off x="1828800" y="1676400"/>
          <a:ext cx="6553200" cy="1219200"/>
        </p:xfrm>
        <a:graphic>
          <a:graphicData uri="http://schemas.openxmlformats.org/drawingml/2006/table">
            <a:tbl>
              <a:tblPr rtl="1">
                <a:tableStyleId>{C4B1156A-380E-4F78-BDF5-A606A8083BF9}</a:tableStyleId>
              </a:tblPr>
              <a:tblGrid>
                <a:gridCol w="3390900"/>
                <a:gridCol w="3162300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600" u="none" strike="noStrike" dirty="0">
                          <a:effectLst/>
                        </a:rPr>
                        <a:t>الربع </a:t>
                      </a:r>
                      <a:r>
                        <a:rPr lang="ar-AE" sz="1600" u="none" strike="noStrike" dirty="0" smtClean="0">
                          <a:effectLst/>
                        </a:rPr>
                        <a:t>الأول </a:t>
                      </a:r>
                      <a:r>
                        <a:rPr lang="ar-AE" sz="1600" u="none" strike="noStrike" dirty="0">
                          <a:effectLst/>
                        </a:rPr>
                        <a:t>2014</a:t>
                      </a:r>
                      <a:endParaRPr lang="ar-A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عدد</a:t>
                      </a:r>
                      <a:r>
                        <a:rPr lang="ar-AE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الموظفين</a:t>
                      </a:r>
                      <a:endParaRPr lang="ar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u="none" strike="noStrike" dirty="0">
                          <a:effectLst/>
                        </a:rPr>
                        <a:t>أنثى</a:t>
                      </a:r>
                      <a:endParaRPr lang="ar-A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8,272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u="none" strike="noStrike" dirty="0">
                          <a:effectLst/>
                        </a:rPr>
                        <a:t>ذكر</a:t>
                      </a:r>
                      <a:endParaRPr lang="ar-A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20,778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600" u="none" strike="noStrike" dirty="0">
                          <a:effectLst/>
                        </a:rPr>
                        <a:t>مجموع</a:t>
                      </a:r>
                      <a:endParaRPr lang="ar-A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29,050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806608"/>
              </p:ext>
            </p:extLst>
          </p:nvPr>
        </p:nvGraphicFramePr>
        <p:xfrm>
          <a:off x="2590800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6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2" y="990600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الموظفين في الجهات المستقلة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2014 الربع الأول – حسب الجنس</a:t>
            </a:r>
            <a:endParaRPr lang="ar-AE" b="1" u="sng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6911"/>
              </p:ext>
            </p:extLst>
          </p:nvPr>
        </p:nvGraphicFramePr>
        <p:xfrm>
          <a:off x="152400" y="6096000"/>
          <a:ext cx="8991600" cy="548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91600"/>
              </a:tblGrid>
              <a:tr h="14791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البيانات تخص الجهات الاتحادية المستقلة التي لها أنظمة خاصة بالموارد البشرية وتقوم بتحديث بياناتها شهرياً على نظام «بياناتي»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1613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الجهات 26 جهة مستقلة 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0307"/>
              </p:ext>
            </p:extLst>
          </p:nvPr>
        </p:nvGraphicFramePr>
        <p:xfrm>
          <a:off x="1219200" y="1359932"/>
          <a:ext cx="7391399" cy="4718425"/>
        </p:xfrm>
        <a:graphic>
          <a:graphicData uri="http://schemas.openxmlformats.org/drawingml/2006/table">
            <a:tbl>
              <a:tblPr rtl="1"/>
              <a:tblGrid>
                <a:gridCol w="4667249"/>
                <a:gridCol w="819150"/>
                <a:gridCol w="917875"/>
                <a:gridCol w="987125"/>
              </a:tblGrid>
              <a:tr h="34645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الجهات المستقلة حسب الربع الأول 2014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أنثى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ذكر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مجموع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مواصلات الإمارات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10,414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13,547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جامعة الإمارات العربية المتحدة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1,079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2,889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الهيئة الاتحادية للكهرباء و الماء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1,851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2,371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مجموعة بريد الإمارات القابضة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2,288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كليات التقنية العليا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1,853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جامعة زايد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1,039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الهلال الأحمر الإماراتي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هيئة الإمارات للهوية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مصرف الإمارات العربية المتحدة المركزي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مؤسسة الإمارات العامة للبترول (امارات)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الهيئة العامة للطيران المدني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هيئة تنظيم الاتصالات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الارشيف الوطني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هيئة الأوراق المالية والسلع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برنامج الشيخ زايد للإسكان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الاتحاد للقطارات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الهيئة الاتحادية للرقابة النووية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الهيئة العامة للمعاشات والتأمينات الاجتماعية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الهيئة الوطنية للمواصلات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الهيئة العامة لرعاية الشباب والرياضة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مصرف الإمارات للتنمية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هيئة التأمين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صندوق الزكاة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جهاز الإمارات للاستثمار 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الاتحاد للمعلومات الائتمانية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مؤسسة الامارات العقارية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4797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مجموع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29,198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الموظفين في الجهات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المستقلة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2014 الربع الأول - حسب الفئة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العمرية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77632"/>
              </p:ext>
            </p:extLst>
          </p:nvPr>
        </p:nvGraphicFramePr>
        <p:xfrm>
          <a:off x="457200" y="5989320"/>
          <a:ext cx="8382000" cy="548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82000"/>
              </a:tblGrid>
              <a:tr h="24063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الجهات الاتحادية المستقلة التي لها أنظمة خاصة بالموارد البشرية وتقوم بتحديث بياناتها شهرياً على نظام «بياناتي»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2165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 الأعلى من الجنسيات الغير مواطنة يعملون ضمن الوظائف الخدمية في مواصلات الإمارات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98493"/>
              </p:ext>
            </p:extLst>
          </p:nvPr>
        </p:nvGraphicFramePr>
        <p:xfrm>
          <a:off x="5562601" y="1676400"/>
          <a:ext cx="3352799" cy="3962400"/>
        </p:xfrm>
        <a:graphic>
          <a:graphicData uri="http://schemas.openxmlformats.org/drawingml/2006/table">
            <a:tbl>
              <a:tblPr rtl="1">
                <a:tableStyleId>{C4B1156A-380E-4F78-BDF5-A606A8083BF9}</a:tableStyleId>
              </a:tblPr>
              <a:tblGrid>
                <a:gridCol w="1620050"/>
                <a:gridCol w="478971"/>
                <a:gridCol w="577583"/>
                <a:gridCol w="676195"/>
              </a:tblGrid>
              <a:tr h="544830">
                <a:tc>
                  <a:txBody>
                    <a:bodyPr/>
                    <a:lstStyle/>
                    <a:p>
                      <a:pPr marL="72000" algn="r" rtl="1" fontAlgn="b"/>
                      <a:r>
                        <a:rPr lang="ar-AE" sz="1300" u="none" strike="noStrike" dirty="0">
                          <a:effectLst/>
                        </a:rPr>
                        <a:t>حسب الربع </a:t>
                      </a:r>
                      <a:r>
                        <a:rPr lang="ar-AE" sz="1300" u="none" strike="noStrike" dirty="0" smtClean="0">
                          <a:effectLst/>
                        </a:rPr>
                        <a:t>الأول </a:t>
                      </a:r>
                      <a:r>
                        <a:rPr lang="ar-AE" sz="1300" u="none" strike="noStrike" dirty="0">
                          <a:effectLst/>
                        </a:rPr>
                        <a:t>2014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300" u="none" strike="noStrike" dirty="0">
                          <a:effectLst/>
                        </a:rPr>
                        <a:t>أنثى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300" u="none" strike="noStrike" dirty="0">
                          <a:effectLst/>
                        </a:rPr>
                        <a:t>ذكر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300" u="none" strike="noStrike" dirty="0">
                          <a:effectLst/>
                        </a:rPr>
                        <a:t>مجموع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أقل </a:t>
                      </a:r>
                      <a:r>
                        <a:rPr lang="ar-AE" sz="1300" u="none" strike="noStrike" dirty="0">
                          <a:effectLst/>
                        </a:rPr>
                        <a:t>من 20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من </a:t>
                      </a:r>
                      <a:r>
                        <a:rPr lang="ar-AE" sz="1300" u="none" strike="noStrike" dirty="0">
                          <a:effectLst/>
                        </a:rPr>
                        <a:t>20 إلى 29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1,810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3843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5,653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من </a:t>
                      </a:r>
                      <a:r>
                        <a:rPr lang="ar-AE" sz="1300" u="none" strike="noStrike" dirty="0">
                          <a:effectLst/>
                        </a:rPr>
                        <a:t>30 إلى 39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3,462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6453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9,915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من </a:t>
                      </a:r>
                      <a:r>
                        <a:rPr lang="ar-AE" sz="1300" u="none" strike="noStrike" dirty="0">
                          <a:effectLst/>
                        </a:rPr>
                        <a:t>40 إلى 49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2,044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5478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7,522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من </a:t>
                      </a:r>
                      <a:r>
                        <a:rPr lang="ar-AE" sz="1300" u="none" strike="noStrike" dirty="0">
                          <a:effectLst/>
                        </a:rPr>
                        <a:t>50 إلى 59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4109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4,887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من </a:t>
                      </a:r>
                      <a:r>
                        <a:rPr lang="ar-AE" sz="1300" u="none" strike="noStrike" dirty="0">
                          <a:effectLst/>
                        </a:rPr>
                        <a:t>60 إلى 69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1,000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أكبر </a:t>
                      </a:r>
                      <a:r>
                        <a:rPr lang="ar-AE" sz="1300" u="none" strike="noStrike" dirty="0">
                          <a:effectLst/>
                        </a:rPr>
                        <a:t>من 70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 smtClean="0">
                          <a:effectLst/>
                        </a:rPr>
                        <a:t>غير </a:t>
                      </a:r>
                      <a:r>
                        <a:rPr lang="ar-AE" sz="1300" u="none" strike="noStrike" dirty="0">
                          <a:effectLst/>
                        </a:rPr>
                        <a:t>مسجل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300" u="none" strike="noStrike" dirty="0">
                          <a:effectLst/>
                        </a:rPr>
                        <a:t>مجموع</a:t>
                      </a:r>
                      <a:endParaRPr lang="ar-A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8,272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20,778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29,050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075906"/>
              </p:ext>
            </p:extLst>
          </p:nvPr>
        </p:nvGraphicFramePr>
        <p:xfrm>
          <a:off x="381000" y="1828800"/>
          <a:ext cx="4953000" cy="40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704261"/>
              </p:ext>
            </p:extLst>
          </p:nvPr>
        </p:nvGraphicFramePr>
        <p:xfrm>
          <a:off x="381000" y="1600200"/>
          <a:ext cx="47625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33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الموظفين في الجهات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الاتحادية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المستقلة سنة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2014 الربع الأول - حسب مدة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الخدمة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03836"/>
              </p:ext>
            </p:extLst>
          </p:nvPr>
        </p:nvGraphicFramePr>
        <p:xfrm>
          <a:off x="457200" y="6233160"/>
          <a:ext cx="8382000" cy="274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82000"/>
              </a:tblGrid>
              <a:tr h="24063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البيانات تخص الجهات الاتحادية المستقلة التي لها أنظمة خاصة بالموارد البشرية وتقوم بتحديث بياناتها شهرياً على نظام «بياناتي»</a:t>
                      </a:r>
                      <a:endParaRPr lang="en-US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Tahoma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91777"/>
              </p:ext>
            </p:extLst>
          </p:nvPr>
        </p:nvGraphicFramePr>
        <p:xfrm>
          <a:off x="4953000" y="1536012"/>
          <a:ext cx="3886201" cy="4331388"/>
        </p:xfrm>
        <a:graphic>
          <a:graphicData uri="http://schemas.openxmlformats.org/drawingml/2006/table">
            <a:tbl>
              <a:tblPr rtl="1">
                <a:tableStyleId>{C4B1156A-380E-4F78-BDF5-A606A8083BF9}</a:tableStyleId>
              </a:tblPr>
              <a:tblGrid>
                <a:gridCol w="1639020"/>
                <a:gridCol w="638354"/>
                <a:gridCol w="763438"/>
                <a:gridCol w="845389"/>
              </a:tblGrid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الربع </a:t>
                      </a:r>
                      <a:r>
                        <a:rPr lang="ar-AE" sz="1400" u="none" strike="noStrike" dirty="0" smtClean="0">
                          <a:effectLst/>
                        </a:rPr>
                        <a:t>الأول </a:t>
                      </a:r>
                      <a:r>
                        <a:rPr lang="ar-AE" sz="1400" u="none" strike="noStrike" dirty="0">
                          <a:effectLst/>
                        </a:rPr>
                        <a:t>2014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أنثى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ذكر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مجموع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949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400" u="none" strike="noStrike" dirty="0" smtClean="0">
                          <a:effectLst/>
                        </a:rPr>
                        <a:t>أقل </a:t>
                      </a:r>
                      <a:r>
                        <a:rPr lang="ar-AE" sz="1400" u="none" strike="noStrike" dirty="0">
                          <a:effectLst/>
                        </a:rPr>
                        <a:t>من سنة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1,447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3,054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4,501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01 إلى 04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3,655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7,385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11,040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05 إلى 09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1,892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4,902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6,794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10 إلى 14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2,135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2,822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15 إلى 19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1,485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1,909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20 إلى 24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1,020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25 إلى 29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434</a:t>
                      </a: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 من 30 إلى 34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من 35 إلى 39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أكثر من 40 سنة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60949"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400" u="none" strike="noStrike" dirty="0">
                          <a:effectLst/>
                        </a:rPr>
                        <a:t>مجموع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8,272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20,778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29,050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68302"/>
              </p:ext>
            </p:extLst>
          </p:nvPr>
        </p:nvGraphicFramePr>
        <p:xfrm>
          <a:off x="457199" y="1676400"/>
          <a:ext cx="426720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1981200"/>
            <a:ext cx="9144000" cy="38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endParaRPr lang="ar-AE" sz="2800" b="1" dirty="0" smtClean="0">
              <a:solidFill>
                <a:srgbClr val="C00000"/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مع تحيات</a:t>
            </a:r>
          </a:p>
          <a:p>
            <a:pPr algn="ctr" rtl="1" eaLnBrk="1" hangingPunct="1">
              <a:lnSpc>
                <a:spcPct val="150000"/>
              </a:lnSpc>
            </a:pPr>
            <a:r>
              <a:rPr lang="ar-AE" sz="2800" b="1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الهيئة الاتحادية للموارد البشرية الحكومية</a:t>
            </a:r>
            <a:endParaRPr lang="ar-AE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20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1400" b="1" dirty="0" smtClean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1400" b="1" dirty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  <a:p>
            <a:pPr algn="ctr" rtl="1" eaLnBrk="1" hangingPunct="1">
              <a:lnSpc>
                <a:spcPct val="150000"/>
              </a:lnSpc>
            </a:pPr>
            <a:endParaRPr lang="ar-AE" sz="1400" b="1" dirty="0" smtClean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15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1271" y="1219200"/>
            <a:ext cx="1588898" cy="4308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200" b="1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مصطلحات عامة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28815"/>
              </p:ext>
            </p:extLst>
          </p:nvPr>
        </p:nvGraphicFramePr>
        <p:xfrm>
          <a:off x="457200" y="1828800"/>
          <a:ext cx="8305800" cy="4084320"/>
        </p:xfrm>
        <a:graphic>
          <a:graphicData uri="http://schemas.openxmlformats.org/drawingml/2006/table">
            <a:tbl>
              <a:tblPr lastCol="1" bandRow="1">
                <a:tableStyleId>{21E4AEA4-8DFA-4A89-87EB-49C32662AFE0}</a:tableStyleId>
              </a:tblPr>
              <a:tblGrid>
                <a:gridCol w="6787536"/>
                <a:gridCol w="1518264"/>
              </a:tblGrid>
              <a:tr h="0">
                <a:tc>
                  <a:txBody>
                    <a:bodyPr/>
                    <a:lstStyle/>
                    <a:p>
                      <a:pPr marL="171450" indent="-171450" algn="r" rtl="1">
                        <a:buFont typeface="Arial" pitchFamily="34" charset="0"/>
                        <a:buChar char="•"/>
                      </a:pP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المواطنين : </a:t>
                      </a:r>
                      <a:r>
                        <a:rPr lang="en-US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يقصد بهم جميع الموظفين الذين يحملون جنسية دولة الإمارات العربية المتحدة</a:t>
                      </a:r>
                    </a:p>
                    <a:p>
                      <a:pPr marL="171450" indent="-171450" algn="r" rtl="1">
                        <a:buFont typeface="Arial" pitchFamily="34" charset="0"/>
                        <a:buChar char="•"/>
                      </a:pP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غير المواطنين : يقصد بهم جميع الموظفين من جملة الجنسيات الأخرى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فئة الجنسية: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إجراءات التوظيف التي تمت خلال الفترة واستكملت جميع المراحل من الترشيح حتى المباشرة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التعيينات: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حالات الموظفين الذين انتهت خدماتهم سواء بالتقاعد أو الاستقالة أو الإقالة أو الوفاة أو النقل إلى جهة غير مشغلة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لنظام بياناتي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ترك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الخدمة: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وهي الدرجات الوظيفية وفق قانون الموارد البشرية وتشمل الدرجات الأربع عشرة والوزراء ووكلاء الوزارات والمدراء العامين والتنفيذيين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الدرجات: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تشمل جميع أنواع التعاقد التي يتم بموجبها توظيف العاملين في الحكومة الاتحادية سواء مواطنين أو غير مواطنين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العقود: 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وهي حالات الوضع العائلي للموظفين 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من الجنسين وتشمل: 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المتزوج</a:t>
                      </a:r>
                      <a:r>
                        <a:rPr lang="en-US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و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الأعزب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و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المطلق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و</a:t>
                      </a:r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الأرمل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الحالة الاجتماعية: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تم تقسيم أعمار العاملين على فئات تبدأ من ما دون العشرين سنة وتتدرج بزيادة عشر سنوات لكل فئة عن سابقتها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الفئة العمرية: 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الفترة الزمنية بالسنوات للمدة التي استمر فيها الموظف الموجود على رأس عمله حالياً من تاريخ مباشرته إلى تاريخ اليوم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مدة الخدمة: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يقصد بها حالات الموظفين الذين تم ترفيع درجاتهم درجة واحدة وظيفياً، أو أكثر من درجة استثنائياً، أو الذين تم منحهم ترقية مالية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الترقيات: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التصنيف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الذي تخضع له الوظائف في الحكومة الاتحادية  تبعاً لطبيعتها الإدارية أو المهنية</a:t>
                      </a:r>
                      <a:endParaRPr lang="ar-AE" sz="1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المجموعة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الوظيفية: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التصنيف الذي يخضع له المؤهل العلمي للموظف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من: فوق جامعي إلى جامعي وحتى الموظفين بدون مؤهل</a:t>
                      </a:r>
                      <a:endParaRPr lang="ar-AE" sz="1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فئة المؤهل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العلمي: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الوزارات والجهات الاتحادية المستقلة التي تستخدم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نظام «بياناتي» للموارد البشرية بدءاً من الترشيح والموافقات مروراً بالتعيين والرواتب وحتى نهاية الخدمة</a:t>
                      </a:r>
                      <a:endParaRPr lang="ar-AE" sz="1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الجهات الاتحادية المشغلة لنظام «بياناتي»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الجهات الاتحادية المستقلة التي لها أنظمة خاصة بالموارد</a:t>
                      </a:r>
                      <a:r>
                        <a:rPr lang="ar-AE" sz="1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البشرية وتقوم بتحديث بياناتها بشكل ربع سنوي على نظام «بياناتي»</a:t>
                      </a:r>
                      <a:endParaRPr lang="ar-AE" sz="1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الجهات الاتحادية المرتبطة بنظام «بياناتي»</a:t>
                      </a:r>
                      <a:endParaRPr lang="en-US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3319" y="114300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الجهات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الاتحادية </a:t>
            </a:r>
            <a:r>
              <a:rPr lang="ar-AE" b="1" u="sng" dirty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المشمولة بالإحصائيات وفق </a:t>
            </a:r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ea typeface="MS UI Gothic" pitchFamily="34" charset="-128"/>
                <a:cs typeface="Sakkal Majalla" pitchFamily="2" charset="-78"/>
              </a:rPr>
              <a:t>« نظام بياناتي »</a:t>
            </a:r>
            <a:endParaRPr lang="ar-AE" b="1" u="sng" dirty="0">
              <a:latin typeface="Sakkal Majalla" pitchFamily="2" charset="-78"/>
              <a:ea typeface="MS UI Gothic" pitchFamily="34" charset="-128"/>
              <a:cs typeface="Sakkal Majalla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93822"/>
              </p:ext>
            </p:extLst>
          </p:nvPr>
        </p:nvGraphicFramePr>
        <p:xfrm>
          <a:off x="4675693" y="1676400"/>
          <a:ext cx="4432300" cy="4766519"/>
        </p:xfrm>
        <a:graphic>
          <a:graphicData uri="http://schemas.openxmlformats.org/drawingml/2006/table">
            <a:tbl>
              <a:tblPr rtl="1" firstRow="1" bandRow="1"/>
              <a:tblGrid>
                <a:gridCol w="2044945"/>
                <a:gridCol w="2387355"/>
              </a:tblGrid>
              <a:tr h="474526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الجهات التي لها إحصائيات عامة وتفصيلية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4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/>
                        </a:rPr>
                        <a:t>الوزارات الاتحادية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/>
                        </a:rPr>
                        <a:t>الجهات الاتحادية المستقلة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 وزارة الخارجية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>
                          <a:solidFill>
                            <a:srgbClr val="10253F"/>
                          </a:solidFill>
                          <a:effectLst/>
                          <a:latin typeface="Tahoma"/>
                        </a:rPr>
                        <a:t>1. الهيئة الاتحادية للموارد البشرية الحكومية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 وزارة الداخلية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>
                          <a:solidFill>
                            <a:srgbClr val="10253F"/>
                          </a:solidFill>
                          <a:effectLst/>
                          <a:latin typeface="Tahoma"/>
                        </a:rPr>
                        <a:t>2. المجلس الوطني للإعلام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 وزارة التربية والتعليم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>
                          <a:solidFill>
                            <a:srgbClr val="10253F"/>
                          </a:solidFill>
                          <a:effectLst/>
                          <a:latin typeface="Tahoma"/>
                        </a:rPr>
                        <a:t>3. الهيئة العامة للشئون الإسلامية والأوقاف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 وزارة الصحة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>
                          <a:solidFill>
                            <a:srgbClr val="10253F"/>
                          </a:solidFill>
                          <a:effectLst/>
                          <a:latin typeface="Tahoma"/>
                        </a:rPr>
                        <a:t>4.المركز الوطني  للإحصاء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 وزارة المالية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10253F"/>
                          </a:solidFill>
                          <a:effectLst/>
                          <a:latin typeface="Tahoma"/>
                        </a:rPr>
                        <a:t>5. معهد التدريب والدراسات القضائية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 وزارة الاقتصاد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 صندوق الزواج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 وزارة الطاقة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 الهيئة الاتحادية للجمارك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 وزارة التنمية والتعاون الدولي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 المجلس الوطني للسياحة والآثار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 وزارة العمل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الهيئة الوطنية للمؤهلات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 وزارة الأشغال العامة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هيئة  تنمية وتوظيف الموارد البشرية الوطنية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 وزارة العدل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هيئة الامارات للمواصفات والمقاييس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 وزارة البيئة والمياه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 وزارة التعليم العالي والبحث العلمي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 وزارة الشئون الاجتماعية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 وزارة الثقافة والشباب وتنمية المجتمع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 وزارة الدولة لشئون المجلس الوطني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478">
                <a:tc>
                  <a:txBody>
                    <a:bodyPr/>
                    <a:lstStyle/>
                    <a:p>
                      <a:pPr marL="36000" algn="r" rtl="1" fontAlgn="ctr"/>
                      <a:r>
                        <a:rPr lang="ar-AE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/>
                        </a:rPr>
                        <a:t>17. وزارات الدولة (تضم ثلاث وزراء دولة)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32067"/>
              </p:ext>
            </p:extLst>
          </p:nvPr>
        </p:nvGraphicFramePr>
        <p:xfrm>
          <a:off x="76200" y="1676400"/>
          <a:ext cx="4559300" cy="3733802"/>
        </p:xfrm>
        <a:graphic>
          <a:graphicData uri="http://schemas.openxmlformats.org/drawingml/2006/table">
            <a:tbl>
              <a:tblPr rtl="1" firstRow="1" bandRow="1"/>
              <a:tblGrid>
                <a:gridCol w="2212882"/>
                <a:gridCol w="2346418"/>
              </a:tblGrid>
              <a:tr h="473450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الجهات التي لها إحصائيات عامة فقط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0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/>
                        </a:rPr>
                        <a:t>الجهات الاتحادية المستقلة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 مواصلات الإمارات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 الهيئة العامة لرعاية الشباب والرياضة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 جامعة الإمارات العربية المتحدة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 الهيئة الوطنية للمواصلات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 الهيئة الاتحادية للكهرباء و الماء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 الهيئة العامة للمعاشات والتأمينات الاجتماعية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 مجموعة بريد الإمارات القابضة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 صندوق الزكاة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 كليات التقنية العليا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 جهاز الإمارات للاستثمار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 جامعة زايد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 مصرف الإمارات للتنمية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 هيئة الإمارات للهوية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 هيئة التأمين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 الهلال الأحمر الإماراتي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 مؤسسة الإمارات العقارية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 مصرف الإمارات العربية المتحدة المركزي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 الاتحاد للمعلومات الائتمانية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 مؤسسة الإمارات العامة للبترول (امارات)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 الهيئة العامة للطيران المدني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 هيئة تنظيم الاتصالات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 المركز الوطني للوثائق والبحوث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 هيئة الأوراق المالية والسلع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 برنامج الشيخ زايد للإسكان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25965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 الهيئة </a:t>
                      </a:r>
                      <a:r>
                        <a:rPr lang="ar-A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الاتحادية</a:t>
                      </a:r>
                      <a:r>
                        <a:rPr lang="ar-A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للرقابة النووية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 شركة </a:t>
                      </a:r>
                      <a:r>
                        <a:rPr lang="ar-A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الاتحاد </a:t>
                      </a:r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للقطارات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3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61646"/>
            <a:ext cx="87165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pPr algn="r"/>
            <a:r>
              <a:rPr lang="ar-AE" sz="1800" u="sng" spc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الإحصائيات الشاملة لجميع الجهات الاتحادية لسنة 2014 الربع الأول</a:t>
            </a:r>
            <a:endParaRPr lang="ar-AE" sz="1800" u="sng" spc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543630"/>
            <a:ext cx="7429500" cy="1384995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lvl="0" indent="-228600" algn="r" rtl="1">
              <a:lnSpc>
                <a:spcPct val="150000"/>
              </a:lnSpc>
              <a:buFont typeface="Arial" pitchFamily="34" charset="0"/>
              <a:buChar char="•"/>
              <a:defRPr sz="1400"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أعداد العاملين في الحكومة الاتحادية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</a:t>
            </a:r>
            <a:r>
              <a:rPr lang="en-US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- حسب النوع ومصدر البيانات</a:t>
            </a:r>
          </a:p>
          <a:p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أعداد الموظفين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في الحكومة الاتحادية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</a:t>
            </a:r>
            <a:endParaRPr lang="ar-AE" b="1" dirty="0">
              <a:ln w="11430"/>
              <a:solidFill>
                <a:schemeClr val="tx2">
                  <a:lumMod val="50000"/>
                </a:schemeClr>
              </a:solidFill>
            </a:endParaRPr>
          </a:p>
          <a:p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أعداد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الموظفين في الحكومة الاتحادية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</a:t>
            </a:r>
            <a:r>
              <a:rPr lang="en-US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– حسب الحالة الاجتماعية</a:t>
            </a:r>
          </a:p>
          <a:p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أعداد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الموظفين في الحكومة الاتحادية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الأول–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حسب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مدة الخدمة</a:t>
            </a:r>
            <a:endParaRPr lang="ar-AE" b="1" dirty="0">
              <a:ln w="11430"/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2264653"/>
              </p:ext>
            </p:extLst>
          </p:nvPr>
        </p:nvGraphicFramePr>
        <p:xfrm>
          <a:off x="228600" y="56388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4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1261646"/>
            <a:ext cx="88689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pPr algn="r"/>
            <a:r>
              <a:rPr lang="ar-AE" sz="1800" u="sng" spc="0" dirty="0">
                <a:ln>
                  <a:noFill/>
                </a:ln>
                <a:solidFill>
                  <a:srgbClr val="C00000"/>
                </a:solidFill>
                <a:effectLst/>
              </a:rPr>
              <a:t>إحصائيات الجهات الاتحادية المشغلة لنظام «</a:t>
            </a:r>
            <a:r>
              <a:rPr lang="ar-AE" sz="1800" u="sng" spc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بياناتي» سنة 2014 الربع الأول</a:t>
            </a:r>
            <a:endParaRPr lang="ar-AE" sz="1800" u="sng" spc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68482"/>
            <a:ext cx="8343900" cy="1815882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التغيرات في أعداد موظفي الحكومة الاتحادية في الجهات المشغلة لنظام «بياناتي»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من سنة 2012 إلى الربع الأول من سنة 2014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أعداد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الموظفين في الجهات الاتحادية المشغلة لنظام «بياناتي»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حسب الحالة الاجتماعية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أعداد الموظفين في الجهات الاتحادية المشغلة لنظام «بياناتي»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حسب الفئة العمرية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أعداد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موظفي الحكومة الاتحادية في الجهات المشغلة لنظام «بياناتي»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 -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حسب مدة الخدمة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أعداد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موظفي درجات الكادر العام</a:t>
            </a:r>
            <a:r>
              <a:rPr lang="en-US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*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الجهات الاتحادية المشغلة لنظام «بياناتي»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</a:t>
            </a:r>
            <a:endParaRPr lang="ar-AE" sz="1400" b="1" dirty="0">
              <a:ln w="11430"/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التعيينات 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الجهات الاتحادية المشغلة لنظام بياناتي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</a:t>
            </a:r>
            <a:endParaRPr lang="ar-AE" sz="1400" b="1" dirty="0">
              <a:ln w="11430"/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الترقيات التي تمت في الجهات الاتحادية المشغلة لنظام «بياناتي»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</a:t>
            </a:r>
            <a:endParaRPr lang="ar-AE" sz="1400" b="1" dirty="0">
              <a:ln w="11430"/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حالات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ترك الخدمة في الجهات الاتحادية المشغلة لنظام بياناتي سنة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2014 الربع الأول - </a:t>
            </a:r>
            <a:r>
              <a:rPr lang="ar-AE" sz="1400" b="1" dirty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حسب سبب </a:t>
            </a:r>
            <a:r>
              <a:rPr lang="ar-AE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الترك</a:t>
            </a:r>
            <a:endParaRPr lang="en-US" sz="1400" b="1" dirty="0">
              <a:ln w="11430"/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7002609"/>
              </p:ext>
            </p:extLst>
          </p:nvPr>
        </p:nvGraphicFramePr>
        <p:xfrm>
          <a:off x="228600" y="56388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9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61646"/>
            <a:ext cx="871657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pPr algn="r"/>
            <a:r>
              <a:rPr lang="ar-AE" sz="1800" u="sng" spc="0" dirty="0">
                <a:ln>
                  <a:noFill/>
                </a:ln>
                <a:solidFill>
                  <a:srgbClr val="C00000"/>
                </a:solidFill>
                <a:effectLst/>
              </a:rPr>
              <a:t>إحصائيات الجهات </a:t>
            </a:r>
            <a:r>
              <a:rPr lang="ar-AE" sz="1800" u="sng" spc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الاتحادية المستقلة </a:t>
            </a:r>
            <a:r>
              <a:rPr lang="ar-AE" sz="1800" u="sng" spc="0" dirty="0">
                <a:ln>
                  <a:noFill/>
                </a:ln>
                <a:solidFill>
                  <a:srgbClr val="C00000"/>
                </a:solidFill>
                <a:effectLst/>
              </a:rPr>
              <a:t>سنة </a:t>
            </a:r>
            <a:r>
              <a:rPr lang="ar-AE" sz="1800" u="sng" spc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2014 الربع الأول</a:t>
            </a:r>
            <a:endParaRPr lang="ar-AE" sz="1800" u="sng" spc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543630"/>
            <a:ext cx="7429500" cy="1384995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lvl="0" indent="-228600" algn="r" rtl="1">
              <a:lnSpc>
                <a:spcPct val="150000"/>
              </a:lnSpc>
              <a:buFont typeface="Arial" pitchFamily="34" charset="0"/>
              <a:buChar char="•"/>
              <a:defRPr sz="1400"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إجمالي أعداد الموظفين في الجهات الاتحادية المستقلة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 -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حسب فئة الجنسية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والجنس</a:t>
            </a:r>
          </a:p>
          <a:p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أعداد الموظفين في الجهات المستقلة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 -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حسب فئة الجنسية والجنس</a:t>
            </a:r>
          </a:p>
          <a:p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أعداد الموظفين في الجهات الاتحادية المستقلة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 -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حسب الفئة العمرية</a:t>
            </a:r>
          </a:p>
          <a:p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أعداد الموظفين في الجهات الاتحادية المستقلة سنة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2014 الربع الأول - </a:t>
            </a:r>
            <a:r>
              <a:rPr lang="ar-AE" b="1" dirty="0">
                <a:ln w="11430"/>
                <a:solidFill>
                  <a:schemeClr val="tx2">
                    <a:lumMod val="50000"/>
                  </a:schemeClr>
                </a:solidFill>
              </a:rPr>
              <a:t>حسب مدة </a:t>
            </a:r>
            <a:r>
              <a:rPr lang="ar-AE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الخدمة</a:t>
            </a:r>
            <a:endParaRPr lang="ar-AE" b="1" dirty="0">
              <a:ln w="11430"/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1017009"/>
              </p:ext>
            </p:extLst>
          </p:nvPr>
        </p:nvGraphicFramePr>
        <p:xfrm>
          <a:off x="228600" y="5791200"/>
          <a:ext cx="8686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8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7924902"/>
              </p:ext>
            </p:extLst>
          </p:nvPr>
        </p:nvGraphicFramePr>
        <p:xfrm>
          <a:off x="228600" y="5638800"/>
          <a:ext cx="8686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003836" y="2895600"/>
            <a:ext cx="5136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الإحصائيات  الشاملة جميع موظفي الحكومة الاتحادية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سنة 2014 الربع الأول</a:t>
            </a:r>
            <a:endParaRPr lang="ar-AE" sz="24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09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152401" y="1472572"/>
            <a:ext cx="8762999" cy="165162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52401" y="4876800"/>
            <a:ext cx="8762999" cy="165162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1" y="1134018"/>
            <a:ext cx="88392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أعداد العاملين في الحكومة الاتحادية سنة 2014 الربع الأول - حسب النوع ومصدر البيانات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4600" y="1571625"/>
            <a:ext cx="2514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حسب نوع الجهة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1200" y="3261896"/>
            <a:ext cx="30480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حسب مصدر البيانات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62600" y="5014496"/>
            <a:ext cx="3276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AE" sz="1600" b="1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حسب النوع ومصدر البيانات</a:t>
            </a:r>
          </a:p>
        </p:txBody>
      </p:sp>
      <p:sp>
        <p:nvSpPr>
          <p:cNvPr id="29" name="Round Diagonal Corner Rectangle 28"/>
          <p:cNvSpPr/>
          <p:nvPr/>
        </p:nvSpPr>
        <p:spPr>
          <a:xfrm>
            <a:off x="152400" y="3177547"/>
            <a:ext cx="8762999" cy="165162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25136"/>
              </p:ext>
            </p:extLst>
          </p:nvPr>
        </p:nvGraphicFramePr>
        <p:xfrm>
          <a:off x="4419601" y="3600450"/>
          <a:ext cx="4279900" cy="971550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2897164"/>
                <a:gridCol w="1382736"/>
              </a:tblGrid>
              <a:tr h="323850">
                <a:tc>
                  <a:txBody>
                    <a:bodyPr/>
                    <a:lstStyle/>
                    <a:p>
                      <a:pPr marL="72000" lvl="0" algn="r" rtl="1" fontAlgn="b">
                        <a:buClrTx/>
                        <a:buSzPts val="1400"/>
                        <a:buFont typeface="Arial"/>
                        <a:buNone/>
                      </a:pPr>
                      <a:r>
                        <a:rPr lang="ar-AE" sz="1400" u="none" strike="noStrike" dirty="0">
                          <a:effectLst/>
                        </a:rPr>
                        <a:t>الجهات المشغلة لنظام بياناتي</a:t>
                      </a:r>
                      <a:endParaRPr lang="ar-AE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55,883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72000" lvl="0" algn="r" rtl="1" fontAlgn="b">
                        <a:buClrTx/>
                        <a:buSzPts val="1400"/>
                        <a:buFont typeface="Arial"/>
                        <a:buNone/>
                      </a:pPr>
                      <a:r>
                        <a:rPr lang="ar-AE" sz="1400" u="none" strike="noStrike" dirty="0">
                          <a:effectLst/>
                        </a:rPr>
                        <a:t>الجهات خارج نظام بياناتي</a:t>
                      </a:r>
                      <a:endParaRPr lang="ar-AE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29,050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72000" lvl="0" algn="r" rtl="1" fontAlgn="b"/>
                      <a:r>
                        <a:rPr lang="ar-AE" sz="1400" u="none" strike="noStrike" dirty="0">
                          <a:effectLst/>
                        </a:rPr>
                        <a:t>إجمالي الحكومة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84,933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07191"/>
              </p:ext>
            </p:extLst>
          </p:nvPr>
        </p:nvGraphicFramePr>
        <p:xfrm>
          <a:off x="4419600" y="5353050"/>
          <a:ext cx="4267199" cy="952500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2305663"/>
                <a:gridCol w="1961536"/>
              </a:tblGrid>
              <a:tr h="238125">
                <a:tc>
                  <a:txBody>
                    <a:bodyPr/>
                    <a:lstStyle/>
                    <a:p>
                      <a:pPr marL="72000" lvl="0" algn="r" rtl="1" fontAlgn="t"/>
                      <a:r>
                        <a:rPr lang="ar-AE" sz="1400" u="none" strike="noStrike" dirty="0">
                          <a:effectLst/>
                        </a:rPr>
                        <a:t>وزارات مشغلة لنظام بياناتي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51,961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72000" lvl="0" algn="r" rtl="1" fontAlgn="b"/>
                      <a:r>
                        <a:rPr lang="ar-AE" sz="1400" u="none" strike="noStrike" dirty="0">
                          <a:effectLst/>
                        </a:rPr>
                        <a:t>جهات مستقلة خارج نظام بياناتي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29,050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72000" lvl="0" algn="r" rtl="1" fontAlgn="t"/>
                      <a:r>
                        <a:rPr lang="ar-AE" sz="1400" u="none" strike="noStrike" dirty="0">
                          <a:effectLst/>
                        </a:rPr>
                        <a:t>جهات مستقلة مشغلة لنظام بياناتي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3,922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72000" lvl="0" algn="r" rtl="1" fontAlgn="b"/>
                      <a:r>
                        <a:rPr lang="ar-AE" sz="1400" u="none" strike="noStrike" dirty="0">
                          <a:effectLst/>
                        </a:rPr>
                        <a:t>إجمالي الحكومة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84,933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905772"/>
              </p:ext>
            </p:extLst>
          </p:nvPr>
        </p:nvGraphicFramePr>
        <p:xfrm>
          <a:off x="228600" y="4953000"/>
          <a:ext cx="3962399" cy="158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63308"/>
              </p:ext>
            </p:extLst>
          </p:nvPr>
        </p:nvGraphicFramePr>
        <p:xfrm>
          <a:off x="4419600" y="1981200"/>
          <a:ext cx="4267200" cy="892488"/>
        </p:xfrm>
        <a:graphic>
          <a:graphicData uri="http://schemas.openxmlformats.org/drawingml/2006/table">
            <a:tbl>
              <a:tblPr rtl="1"/>
              <a:tblGrid>
                <a:gridCol w="2042293"/>
                <a:gridCol w="2224907"/>
              </a:tblGrid>
              <a:tr h="297496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الوزارات</a:t>
                      </a:r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ar-A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97496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الجهات المستقلة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297496">
                <a:tc>
                  <a:txBody>
                    <a:bodyPr/>
                    <a:lstStyle/>
                    <a:p>
                      <a:pPr marL="36000" algn="r" rtl="1" fontAlgn="b"/>
                      <a:r>
                        <a:rPr lang="ar-A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إجمالي الحكومة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84,933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181771"/>
              </p:ext>
            </p:extLst>
          </p:nvPr>
        </p:nvGraphicFramePr>
        <p:xfrm>
          <a:off x="304800" y="1571625"/>
          <a:ext cx="3886200" cy="147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91025"/>
              </p:ext>
            </p:extLst>
          </p:nvPr>
        </p:nvGraphicFramePr>
        <p:xfrm>
          <a:off x="266700" y="3261896"/>
          <a:ext cx="3924300" cy="14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25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38437</TotalTime>
  <Words>2831</Words>
  <Application>Microsoft Office PowerPoint</Application>
  <PresentationFormat>On-screen Show (4:3)</PresentationFormat>
  <Paragraphs>770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Bashar W. Sabsabi</dc:creator>
  <cp:lastModifiedBy>Bashar W. Sabsabi</cp:lastModifiedBy>
  <cp:revision>1958</cp:revision>
  <cp:lastPrinted>2013-07-25T05:25:50Z</cp:lastPrinted>
  <dcterms:created xsi:type="dcterms:W3CDTF">2011-06-12T06:47:47Z</dcterms:created>
  <dcterms:modified xsi:type="dcterms:W3CDTF">2016-11-20T09:03:02Z</dcterms:modified>
</cp:coreProperties>
</file>