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23"/>
  </p:notesMasterIdLst>
  <p:handoutMasterIdLst>
    <p:handoutMasterId r:id="rId24"/>
  </p:handoutMasterIdLst>
  <p:sldIdLst>
    <p:sldId id="256" r:id="rId7"/>
    <p:sldId id="339" r:id="rId8"/>
    <p:sldId id="259" r:id="rId9"/>
    <p:sldId id="335" r:id="rId10"/>
    <p:sldId id="366" r:id="rId11"/>
    <p:sldId id="367" r:id="rId12"/>
    <p:sldId id="368" r:id="rId13"/>
    <p:sldId id="369" r:id="rId14"/>
    <p:sldId id="337" r:id="rId15"/>
    <p:sldId id="363" r:id="rId16"/>
    <p:sldId id="340" r:id="rId17"/>
    <p:sldId id="364" r:id="rId18"/>
    <p:sldId id="365" r:id="rId19"/>
    <p:sldId id="331" r:id="rId20"/>
    <p:sldId id="362" r:id="rId21"/>
    <p:sldId id="26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859"/>
    <a:srgbClr val="B68A35"/>
    <a:srgbClr val="990000"/>
    <a:srgbClr val="DBBD81"/>
    <a:srgbClr val="AFAFAF"/>
    <a:srgbClr val="F27640"/>
    <a:srgbClr val="D9CC52"/>
    <a:srgbClr val="F16E33"/>
    <a:srgbClr val="AC8332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2280" autoAdjust="0"/>
  </p:normalViewPr>
  <p:slideViewPr>
    <p:cSldViewPr>
      <p:cViewPr varScale="1">
        <p:scale>
          <a:sx n="69" d="100"/>
          <a:sy n="69" d="100"/>
        </p:scale>
        <p:origin x="88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9;&#1575;&#1606;&#1610;\&#1575;&#1604;&#1575;&#1587;&#1578;&#1585;&#1575;&#1578;&#1610;&#1580;&#1610;&#1577;%20&#1608;%20&#1575;&#1604;&#1605;&#1587;&#1578;&#1602;&#1576;&#1604;\&#1575;&#1587;&#1578;&#1576;&#1610;&#1575;&#1606;%20&#1608;&#1593;&#1610;%20&#1575;&#1604;&#1605;&#1608;&#1592;&#1601;&#1610;&#1606;%20&#1576;&#1605;&#1576;&#1575;&#1583;&#1585;&#1575;&#1578;%20&#1575;&#1604;&#1607;&#1610;&#1574;&#1577;%20&#1575;&#1604;&#1605;&#1576;&#1578;&#1603;&#1585;&#1577;\&#1575;&#1604;&#1578;&#1581;&#1604;&#1610;&#1604;\&#1575;&#1587;&#1578;&#1576;&#1610;&#1575;&#1606;%20&#1608;&#1593;&#1610;%20&#1575;&#1604;&#1605;&#1608;&#1592;&#1601;&#1610;&#1606;%20&#1576;&#1605;&#1576;&#1575;&#1583;&#1585;&#1575;&#1578;%20&#1575;&#1604;&#1607;&#1610;&#1574;&#1577;%20&#1575;&#1604;&#1605;&#1576;&#1578;&#1603;&#1585;&#157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9;&#1575;&#1606;&#1610;\&#1575;&#1604;&#1575;&#1587;&#1578;&#1585;&#1575;&#1578;&#1610;&#1580;&#1610;&#1577;%20&#1608;%20&#1575;&#1604;&#1605;&#1587;&#1578;&#1602;&#1576;&#1604;\&#1575;&#1587;&#1578;&#1576;&#1610;&#1575;&#1606;%20&#1608;&#1593;&#1610;%20&#1575;&#1604;&#1605;&#1608;&#1592;&#1601;&#1610;&#1606;%20&#1576;&#1605;&#1576;&#1575;&#1583;&#1585;&#1575;&#1578;%20&#1575;&#1604;&#1607;&#1610;&#1574;&#1577;%20&#1575;&#1604;&#1605;&#1576;&#1578;&#1603;&#1585;&#1577;\&#1575;&#1604;&#1578;&#1581;&#1604;&#1610;&#1604;\&#1575;&#1587;&#1578;&#1576;&#1610;&#1575;&#1606;%20&#1608;&#1593;&#1610;%20&#1575;&#1604;&#1605;&#1608;&#1592;&#1601;&#1610;&#1606;%20&#1576;&#1605;&#1576;&#1575;&#1583;&#1585;&#1575;&#1578;%20&#1575;&#1604;&#1607;&#1610;&#1574;&#1577;%20&#1575;&#1604;&#1605;&#1576;&#1578;&#1603;&#1585;&#157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بشكل عام أنا راضٍ عن أجندة فعاليات شهر الابتكار التي نظمتها الهيئة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570048309178744E-2"/>
          <c:y val="0.28456989247311826"/>
          <c:w val="0.9468599033816425"/>
          <c:h val="0.60186394039454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Sheet2!$F$45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B68A35"/>
              </a:solidFill>
              <a:ln>
                <a:noFill/>
              </a:ln>
              <a:effectLst/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Sheet2!$E$46:$E$47</c:f>
              <c:strCache>
                <c:ptCount val="2"/>
                <c:pt idx="0">
                  <c:v>المستهدف </c:v>
                </c:pt>
                <c:pt idx="1">
                  <c:v>المحقق </c:v>
                </c:pt>
              </c:strCache>
            </c:strRef>
          </c:cat>
          <c:val>
            <c:numRef>
              <c:f>Sheet2!$F$46:$F$47</c:f>
              <c:numCache>
                <c:formatCode>0%</c:formatCode>
                <c:ptCount val="2"/>
                <c:pt idx="0">
                  <c:v>0.75</c:v>
                </c:pt>
                <c:pt idx="1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overlap val="-33"/>
        <c:axId val="1397178512"/>
        <c:axId val="1397180688"/>
      </c:barChart>
      <c:catAx>
        <c:axId val="139717851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397180688"/>
        <c:crosses val="autoZero"/>
        <c:auto val="1"/>
        <c:lblAlgn val="ctr"/>
        <c:lblOffset val="100"/>
        <c:noMultiLvlLbl val="0"/>
      </c:catAx>
      <c:valAx>
        <c:axId val="139718068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139717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9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dirty="0" smtClean="0"/>
              <a:t>استراتيجية</a:t>
            </a:r>
            <a:r>
              <a:rPr lang="ar-AE" baseline="0" dirty="0" smtClean="0"/>
              <a:t> الابتكار</a:t>
            </a:r>
            <a:endParaRPr lang="en-US" dirty="0"/>
          </a:p>
        </c:rich>
      </c:tx>
      <c:layout>
        <c:manualLayout>
          <c:xMode val="edge"/>
          <c:yMode val="edge"/>
          <c:x val="0.42197451334988262"/>
          <c:y val="6.77966101694915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307655729909653E-2"/>
          <c:y val="0.13559322033898305"/>
          <c:w val="0.97384688540180697"/>
          <c:h val="0.75068730815427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Sheet2!$F$2</c:f>
              <c:strCache>
                <c:ptCount val="1"/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Sheet2!$E$4:$E$5</c:f>
              <c:strCache>
                <c:ptCount val="2"/>
                <c:pt idx="0">
                  <c:v>قامت الهيئة بإشراك مختلف الفئات المعنية في تطوير رؤية واستراتيجية الابتكار</c:v>
                </c:pt>
                <c:pt idx="1">
                  <c:v>قامت الهيئة بنشر وتعميم استراتيجية ورؤية الابتكار على كافة الفئات المعنية</c:v>
                </c:pt>
              </c:strCache>
            </c:strRef>
          </c:cat>
          <c:val>
            <c:numRef>
              <c:f>Sheet2!$F$4:$F$5</c:f>
              <c:numCache>
                <c:formatCode>0%</c:formatCode>
                <c:ptCount val="2"/>
                <c:pt idx="0">
                  <c:v>0.85</c:v>
                </c:pt>
                <c:pt idx="1">
                  <c:v>0.87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12"/>
        <c:axId val="1397179600"/>
        <c:axId val="1397176880"/>
      </c:barChart>
      <c:catAx>
        <c:axId val="139717960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397176880"/>
        <c:crosses val="autoZero"/>
        <c:auto val="1"/>
        <c:lblAlgn val="ctr"/>
        <c:lblOffset val="100"/>
        <c:noMultiLvlLbl val="0"/>
      </c:catAx>
      <c:valAx>
        <c:axId val="1397176880"/>
        <c:scaling>
          <c:orientation val="minMax"/>
          <c:max val="0.9"/>
          <c:min val="0.70000000000000007"/>
        </c:scaling>
        <c:delete val="1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r>
                  <a:rPr lang="ar-AE" dirty="0" smtClean="0"/>
                  <a:t>2018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39717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800" dirty="0"/>
              <a:t>قيادة الابتكار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Sheet2!$E$8:$E$11</c:f>
              <c:strCache>
                <c:ptCount val="4"/>
                <c:pt idx="0">
                  <c:v>حرصت القيادة على توفير كافة الموارد الداعمة للابتكار (موارد مالية، بشرية ...)</c:v>
                </c:pt>
                <c:pt idx="1">
                  <c:v>تحرص القيادة على دعم أفكار الموظفين وتشجع الانفتاح والتعاون والتواصل</c:v>
                </c:pt>
                <c:pt idx="2">
                  <c:v>تعمل القيادة على توعية الموظفين بالابتكار وتعريفهم بأدوارهم وإسهاماتهم فيه </c:v>
                </c:pt>
                <c:pt idx="3">
                  <c:v>تدعم القيادة مشاريع الابتكار في الهيئة وتحرص على إنجازها في الوقت المحدد والموازنة الموضوعة </c:v>
                </c:pt>
              </c:strCache>
            </c:strRef>
          </c:cat>
          <c:val>
            <c:numRef>
              <c:f>Sheet2!$F$8:$F$11</c:f>
              <c:numCache>
                <c:formatCode>0%</c:formatCode>
                <c:ptCount val="4"/>
                <c:pt idx="0">
                  <c:v>0.85</c:v>
                </c:pt>
                <c:pt idx="1">
                  <c:v>0.86</c:v>
                </c:pt>
                <c:pt idx="2">
                  <c:v>0.86</c:v>
                </c:pt>
                <c:pt idx="3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25"/>
        <c:axId val="1661338032"/>
        <c:axId val="1661330960"/>
      </c:barChart>
      <c:catAx>
        <c:axId val="166133803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661330960"/>
        <c:crosses val="autoZero"/>
        <c:auto val="1"/>
        <c:lblAlgn val="ctr"/>
        <c:lblOffset val="100"/>
        <c:noMultiLvlLbl val="0"/>
      </c:catAx>
      <c:valAx>
        <c:axId val="1661330960"/>
        <c:scaling>
          <c:orientation val="minMax"/>
          <c:max val="0.9"/>
          <c:min val="0.70000000000000007"/>
        </c:scaling>
        <c:delete val="1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r>
                  <a:rPr lang="ar-AE" dirty="0" smtClean="0"/>
                  <a:t>2018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66133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800"/>
              <a:t>بيئة الابتكار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Sheet2!$F$13</c:f>
              <c:strCache>
                <c:ptCount val="1"/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Sheet2!$E$14:$E$18</c:f>
              <c:strCache>
                <c:ptCount val="5"/>
                <c:pt idx="0">
                  <c:v>لدى موظفي الهيئة تصور واضح عن أهمية الابتكار وأثره على تحسين الأداء</c:v>
                </c:pt>
                <c:pt idx="1">
                  <c:v>هناك التزام كبير من قبل الهيئة بتدريب وتطوير كفاءات الموظفين</c:v>
                </c:pt>
                <c:pt idx="2">
                  <c:v>قنوات الاتصال في الهيئة فعالة على جميع المستويات الإدارية</c:v>
                </c:pt>
                <c:pt idx="3">
                  <c:v>لدى الهيئة نظام فعال وعادل لتحفيز ومكافأة وتقدير الموظفين في مجال جهود الابتكار</c:v>
                </c:pt>
                <c:pt idx="4">
                  <c:v>لدى الهيئة بيئة عمل محفزة وراعية لتقديم الأفكار</c:v>
                </c:pt>
              </c:strCache>
            </c:strRef>
          </c:cat>
          <c:val>
            <c:numRef>
              <c:f>Sheet2!$F$14:$F$18</c:f>
              <c:numCache>
                <c:formatCode>0%</c:formatCode>
                <c:ptCount val="5"/>
                <c:pt idx="0">
                  <c:v>0.78</c:v>
                </c:pt>
                <c:pt idx="1">
                  <c:v>0.83</c:v>
                </c:pt>
                <c:pt idx="2">
                  <c:v>0.84</c:v>
                </c:pt>
                <c:pt idx="3">
                  <c:v>0.84</c:v>
                </c:pt>
                <c:pt idx="4">
                  <c:v>0.84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0"/>
        <c:overlap val="-27"/>
        <c:axId val="1397179056"/>
        <c:axId val="1397173616"/>
      </c:barChart>
      <c:catAx>
        <c:axId val="13971790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397173616"/>
        <c:crosses val="autoZero"/>
        <c:auto val="1"/>
        <c:lblAlgn val="ctr"/>
        <c:lblOffset val="100"/>
        <c:noMultiLvlLbl val="0"/>
      </c:catAx>
      <c:valAx>
        <c:axId val="1397173616"/>
        <c:scaling>
          <c:orientation val="minMax"/>
        </c:scaling>
        <c:delete val="1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r>
                  <a:rPr lang="ar-AE" sz="2000"/>
                  <a:t>2018</a:t>
                </a:r>
                <a:endParaRPr lang="en-US" sz="20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39717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7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800"/>
              <a:t>عملية الابتكار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222222222222223E-2"/>
          <c:y val="0.12930107526881723"/>
          <c:w val="0.94428888888888884"/>
          <c:h val="0.634847599695199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Sheet2!$F$20</c:f>
              <c:strCache>
                <c:ptCount val="1"/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Sheet2!$E$21:$E$24</c:f>
              <c:strCache>
                <c:ptCount val="4"/>
                <c:pt idx="0">
                  <c:v>لدى الهيئة آلية عمل واضحة ومعلنة لتقديم وتقييم الأفكار المقدمة من الفئات المعنية</c:v>
                </c:pt>
                <c:pt idx="1">
                  <c:v>معايير تقييم الأفكار المقدمة واضحة ومعلنة للموظفين ويتم إعلامهم بنتائج التقييم</c:v>
                </c:pt>
                <c:pt idx="2">
                  <c:v>لدى الهيئة سياسة واضحة لحفظ ملكية الأفكار المقدمة لأصحابها </c:v>
                </c:pt>
                <c:pt idx="3">
                  <c:v>تحرص الهيئة على مراجعة وتقييم نتائج تنفيذ مشاريع الابتكار والأثر المتحقق</c:v>
                </c:pt>
              </c:strCache>
            </c:strRef>
          </c:cat>
          <c:val>
            <c:numRef>
              <c:f>Sheet2!$F$21:$F$24</c:f>
              <c:numCache>
                <c:formatCode>0%</c:formatCode>
                <c:ptCount val="4"/>
                <c:pt idx="0">
                  <c:v>0.85</c:v>
                </c:pt>
                <c:pt idx="1">
                  <c:v>0.83030303030303032</c:v>
                </c:pt>
                <c:pt idx="2">
                  <c:v>0.83333333333333337</c:v>
                </c:pt>
                <c:pt idx="3">
                  <c:v>0.82424242424242422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332048"/>
        <c:axId val="1661334224"/>
      </c:barChart>
      <c:catAx>
        <c:axId val="166133204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661334224"/>
        <c:crosses val="autoZero"/>
        <c:auto val="1"/>
        <c:lblAlgn val="ctr"/>
        <c:lblOffset val="100"/>
        <c:noMultiLvlLbl val="0"/>
      </c:catAx>
      <c:valAx>
        <c:axId val="1661334224"/>
        <c:scaling>
          <c:orientation val="minMax"/>
          <c:max val="0.9"/>
          <c:min val="0.70000000000000007"/>
        </c:scaling>
        <c:delete val="1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r>
                  <a:rPr lang="en-US" dirty="0" smtClean="0"/>
                  <a:t>2018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66133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800"/>
              <a:t>الوعي بالابتكار والمبادرات المبتكرة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Sheet2!$F$26</c:f>
              <c:strCache>
                <c:ptCount val="1"/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Sheet2!$E$27</c:f>
              <c:strCache>
                <c:ptCount val="1"/>
                <c:pt idx="0">
                  <c:v>لدي فكرة واضحة عن المبادرات المبتكرة التي أطلقتها الهيئة </c:v>
                </c:pt>
              </c:strCache>
            </c:strRef>
          </c:cat>
          <c:val>
            <c:numRef>
              <c:f>Sheet2!$F$27</c:f>
              <c:numCache>
                <c:formatCode>0%</c:formatCode>
                <c:ptCount val="1"/>
                <c:pt idx="0">
                  <c:v>0.83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333680"/>
        <c:axId val="1661332592"/>
      </c:barChart>
      <c:catAx>
        <c:axId val="166133368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1661332592"/>
        <c:crosses val="autoZero"/>
        <c:auto val="1"/>
        <c:lblAlgn val="ctr"/>
        <c:lblOffset val="100"/>
        <c:noMultiLvlLbl val="0"/>
      </c:catAx>
      <c:valAx>
        <c:axId val="1661332592"/>
        <c:scaling>
          <c:orientation val="minMax"/>
        </c:scaling>
        <c:delete val="1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r>
                  <a:rPr lang="ar-AE"/>
                  <a:t>2018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Sakkal Majalla" panose="02000000000000000000" pitchFamily="2" charset="-78"/>
                  <a:ea typeface="+mn-ea"/>
                  <a:cs typeface="Sakkal Majalla" panose="02000000000000000000" pitchFamily="2" charset="-78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66133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0" y="6626423"/>
            <a:ext cx="7665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May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748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May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May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فرعي 2"/>
          <p:cNvSpPr txBox="1">
            <a:spLocks/>
          </p:cNvSpPr>
          <p:nvPr/>
        </p:nvSpPr>
        <p:spPr>
          <a:xfrm>
            <a:off x="5067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5219700" y="50673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23/May/2018</a:t>
            </a:r>
            <a:endParaRPr lang="en-US" sz="1400" b="1" u="sng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836003"/>
            <a:ext cx="1127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“ </a:t>
            </a:r>
            <a:r>
              <a:rPr lang="ar-AE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استبيان </a:t>
            </a:r>
            <a:r>
              <a:rPr lang="ar-AE" sz="4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وعي الموظفين بمبادرات الهيئة المبتكرة </a:t>
            </a:r>
            <a:r>
              <a:rPr lang="en-US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” </a:t>
            </a:r>
            <a:endParaRPr lang="en-US" sz="4800" dirty="0">
              <a:solidFill>
                <a:srgbClr val="99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24200"/>
            <a:ext cx="11049000" cy="89009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76600"/>
            <a:ext cx="11049000" cy="890093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614152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333525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8018314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709453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553264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05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466"/>
          <p:cNvSpPr txBox="1"/>
          <p:nvPr/>
        </p:nvSpPr>
        <p:spPr>
          <a:xfrm>
            <a:off x="9238860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06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467"/>
          <p:cNvSpPr txBox="1"/>
          <p:nvPr/>
        </p:nvSpPr>
        <p:spPr>
          <a:xfrm>
            <a:off x="7924455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07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468"/>
          <p:cNvSpPr txBox="1"/>
          <p:nvPr/>
        </p:nvSpPr>
        <p:spPr>
          <a:xfrm>
            <a:off x="6610052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08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33408" y="304800"/>
            <a:ext cx="5117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64" rtl="1">
              <a:spcBef>
                <a:spcPct val="20000"/>
              </a:spcBef>
            </a:pP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أبرز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التحديات التي تمت مواجهتها في شهر الابتكار</a:t>
            </a:r>
            <a:endParaRPr lang="ar-AE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7699" y="1898621"/>
            <a:ext cx="6536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قلة عدد الموظفين الذين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حضروا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الدورات التدريبية و الورش الخاصة بالابتكار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5244963"/>
            <a:ext cx="4733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التسويق والتغيير والتركيز على المخرجات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27418" y="4104103"/>
            <a:ext cx="3526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عدم تصنيف الافكار لمقدمة بأنها مبتكرة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6818" y="2935487"/>
            <a:ext cx="2365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محاور الابتكار غير واضحة</a:t>
            </a:r>
          </a:p>
        </p:txBody>
      </p:sp>
    </p:spTree>
    <p:extLst>
      <p:ext uri="{BB962C8B-B14F-4D97-AF65-F5344CB8AC3E}">
        <p14:creationId xmlns:p14="http://schemas.microsoft.com/office/powerpoint/2010/main" val="22775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sp>
        <p:nvSpPr>
          <p:cNvPr id="2" name="Rectangle 1"/>
          <p:cNvSpPr/>
          <p:nvPr/>
        </p:nvSpPr>
        <p:spPr>
          <a:xfrm>
            <a:off x="5092533" y="31973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أبرز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التوصيات على شهر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الابتكار</a:t>
            </a:r>
          </a:p>
        </p:txBody>
      </p:sp>
      <p:sp>
        <p:nvSpPr>
          <p:cNvPr id="7" name="Rectangle 6"/>
          <p:cNvSpPr/>
          <p:nvPr/>
        </p:nvSpPr>
        <p:spPr>
          <a:xfrm>
            <a:off x="-27709" y="1791875"/>
            <a:ext cx="102404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تغيير أسلوب الابتكار في الهيئة (التدريب)، عن طريق إيجاد طرق بديله تساعد على تنمية ثقافة الابتكار لدى الموظفين ، لأن التدريب المقدم في قاعة التدريب غير مساعد للابتكار هناك طرق بديله</a:t>
            </a:r>
            <a:b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2957678"/>
            <a:ext cx="6763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إيجاد حلول للتحديات المذكورة من خلال أصحاب الشأن و الاختصاص بالهيئة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09600" y="4065514"/>
            <a:ext cx="7078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مكافأة الموظفين الذين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حضروا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الدورات والورش التدريبية لتحفيزهم و تحفيز بقية الموظفين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04800" y="5197818"/>
            <a:ext cx="6070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توعية الموظفين بأهمية شهر الابتكار لزيادة الابتكارات في الهيئة</a:t>
            </a:r>
          </a:p>
        </p:txBody>
      </p:sp>
    </p:spTree>
    <p:extLst>
      <p:ext uri="{BB962C8B-B14F-4D97-AF65-F5344CB8AC3E}">
        <p14:creationId xmlns:p14="http://schemas.microsoft.com/office/powerpoint/2010/main" val="19407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05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06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07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08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09842" y="31530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أبرز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التوصيات على شهر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الابتكار</a:t>
            </a:r>
          </a:p>
        </p:txBody>
      </p:sp>
      <p:sp>
        <p:nvSpPr>
          <p:cNvPr id="7" name="Rectangle 6"/>
          <p:cNvSpPr/>
          <p:nvPr/>
        </p:nvSpPr>
        <p:spPr>
          <a:xfrm>
            <a:off x="6691521" y="2003650"/>
            <a:ext cx="3695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تنفيذ مبادرات خارجية بعيدا عن بيئة العمل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5109842" y="2957678"/>
            <a:ext cx="3940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عدم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تكثيف مبادرات الابتكار في شهر الابتكار فقط 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28600" y="4065514"/>
            <a:ext cx="7459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عدم الالتزام بنوع واحد من المبادرات (الورش) والتنويع في المبادرات بحيث تكون دورات تدريبية، فعاليات مبتكرة للموظفين، عرض اختراعات مبتكرة (مثل الذي يتم تقديمه في المعارض)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81000" y="5197818"/>
            <a:ext cx="5993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تشجيع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الموظفين على حضور الدورات من قبل مدراء الادارات </a:t>
            </a:r>
          </a:p>
        </p:txBody>
      </p:sp>
    </p:spTree>
    <p:extLst>
      <p:ext uri="{BB962C8B-B14F-4D97-AF65-F5344CB8AC3E}">
        <p14:creationId xmlns:p14="http://schemas.microsoft.com/office/powerpoint/2010/main" val="26729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lang="en" sz="2667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09842" y="31530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أبرز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التوصيات على شهر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الابتكار</a:t>
            </a:r>
          </a:p>
        </p:txBody>
      </p:sp>
      <p:sp>
        <p:nvSpPr>
          <p:cNvPr id="7" name="Rectangle 6"/>
          <p:cNvSpPr/>
          <p:nvPr/>
        </p:nvSpPr>
        <p:spPr>
          <a:xfrm>
            <a:off x="6691521" y="2003650"/>
            <a:ext cx="3695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خلق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بيئة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مبتكرة و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توفير الدعم المالي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9842" y="2957678"/>
            <a:ext cx="39401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توضيح الية الاختيار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للأفكار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المبتكرة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28600" y="4065514"/>
            <a:ext cx="7459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التركيز على التوعية العملية والاطلاع على التجارب الناجحة وربط الحوافز بالنتائج</a:t>
            </a:r>
          </a:p>
        </p:txBody>
      </p:sp>
      <p:sp>
        <p:nvSpPr>
          <p:cNvPr id="81" name="Rectangle 80"/>
          <p:cNvSpPr/>
          <p:nvPr/>
        </p:nvSpPr>
        <p:spPr>
          <a:xfrm>
            <a:off x="0" y="5197818"/>
            <a:ext cx="637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دراسة الفجوات في الأنظمة والاليات مع دراسة معيارية لأفضل الممارسات و </a:t>
            </a:r>
          </a:p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عدول الهيئة عن البقاء علي أنظمة قديمة ورعاية ودعم الأنظمة المبتكرة مثال: نظام ساب بدلا من اوراكل</a:t>
            </a:r>
          </a:p>
        </p:txBody>
      </p:sp>
    </p:spTree>
    <p:extLst>
      <p:ext uri="{BB962C8B-B14F-4D97-AF65-F5344CB8AC3E}">
        <p14:creationId xmlns:p14="http://schemas.microsoft.com/office/powerpoint/2010/main" val="364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743200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800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</a:t>
            </a:r>
            <a:endParaRPr lang="en-US" sz="4800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063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لاستبيان وعي الموظفين بمبادرات الهيئة المبتكرة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94571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1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45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408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604257"/>
                <a:gridCol w="1513268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عامل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القياس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المحور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50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673580"/>
              </p:ext>
            </p:extLst>
          </p:nvPr>
        </p:nvGraphicFramePr>
        <p:xfrm>
          <a:off x="2667000" y="2194560"/>
          <a:ext cx="6934200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520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المرفقات</a:t>
                      </a:r>
                      <a:endParaRPr lang="en-US" sz="24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A8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1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Tx/>
                        <a:buNone/>
                      </a:pPr>
                      <a:r>
                        <a:rPr lang="ar-AE" sz="2000" b="1" kern="1200" dirty="0" smtClean="0">
                          <a:solidFill>
                            <a:schemeClr val="tx1"/>
                          </a:solidFill>
                          <a:latin typeface="Dubai" panose="020B0503030403030204" pitchFamily="34" charset="-78"/>
                          <a:ea typeface="+mn-ea"/>
                          <a:cs typeface="Dubai" panose="020B0503030403030204" pitchFamily="34" charset="-78"/>
                        </a:rPr>
                        <a:t>نتائج الاستبيان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Dubai" panose="020B0503030403030204" pitchFamily="34" charset="-78"/>
                        <a:ea typeface="+mn-ea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325889"/>
              </p:ext>
            </p:extLst>
          </p:nvPr>
        </p:nvGraphicFramePr>
        <p:xfrm>
          <a:off x="3810000" y="31927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1927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42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797546" y="1318254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485173" y="2344886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8169962" y="3386550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861101" y="4427217"/>
            <a:ext cx="1056120" cy="1315212"/>
          </a:xfrm>
          <a:prstGeom prst="rtTriangle">
            <a:avLst/>
          </a:pr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449"/>
          <p:cNvSpPr/>
          <p:nvPr/>
        </p:nvSpPr>
        <p:spPr>
          <a:xfrm>
            <a:off x="7660776" y="5076940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454"/>
          <p:cNvSpPr txBox="1"/>
          <p:nvPr/>
        </p:nvSpPr>
        <p:spPr>
          <a:xfrm>
            <a:off x="4953000" y="252299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32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محاور العرض</a:t>
            </a:r>
            <a:endParaRPr lang="ar-AE" sz="32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Shape 457"/>
          <p:cNvSpPr txBox="1"/>
          <p:nvPr/>
        </p:nvSpPr>
        <p:spPr>
          <a:xfrm>
            <a:off x="6583569" y="2600986"/>
            <a:ext cx="3212681" cy="465039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تحليل الاستبيان</a:t>
            </a:r>
          </a:p>
        </p:txBody>
      </p:sp>
      <p:sp>
        <p:nvSpPr>
          <p:cNvPr id="18" name="Shape 460"/>
          <p:cNvSpPr txBox="1"/>
          <p:nvPr/>
        </p:nvSpPr>
        <p:spPr>
          <a:xfrm>
            <a:off x="4078224" y="4810644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</a:t>
            </a:r>
          </a:p>
        </p:txBody>
      </p:sp>
      <p:sp>
        <p:nvSpPr>
          <p:cNvPr id="21" name="Shape 463"/>
          <p:cNvSpPr txBox="1"/>
          <p:nvPr/>
        </p:nvSpPr>
        <p:spPr>
          <a:xfrm>
            <a:off x="5462185" y="3700630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المقترحات</a:t>
            </a:r>
          </a:p>
        </p:txBody>
      </p:sp>
      <p:sp>
        <p:nvSpPr>
          <p:cNvPr id="23" name="Shape 465"/>
          <p:cNvSpPr txBox="1"/>
          <p:nvPr/>
        </p:nvSpPr>
        <p:spPr>
          <a:xfrm>
            <a:off x="10704912" y="1493693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390508" y="2530948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8076103" y="3568202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761700" y="460546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750311" y="1645343"/>
            <a:ext cx="893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مقدمة</a:t>
            </a:r>
          </a:p>
        </p:txBody>
      </p:sp>
      <p:sp>
        <p:nvSpPr>
          <p:cNvPr id="20" name="Shape 449"/>
          <p:cNvSpPr/>
          <p:nvPr/>
        </p:nvSpPr>
        <p:spPr>
          <a:xfrm>
            <a:off x="11413936" y="2064024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449"/>
          <p:cNvSpPr/>
          <p:nvPr/>
        </p:nvSpPr>
        <p:spPr>
          <a:xfrm>
            <a:off x="8761005" y="4202786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449"/>
          <p:cNvSpPr/>
          <p:nvPr/>
        </p:nvSpPr>
        <p:spPr>
          <a:xfrm>
            <a:off x="10183480" y="3116024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448"/>
          <p:cNvSpPr/>
          <p:nvPr/>
        </p:nvSpPr>
        <p:spPr>
          <a:xfrm rot="5400000">
            <a:off x="5545889" y="5449739"/>
            <a:ext cx="1056120" cy="1315212"/>
          </a:xfrm>
          <a:prstGeom prst="rtTriangle">
            <a:avLst/>
          </a:pr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449"/>
          <p:cNvSpPr/>
          <p:nvPr/>
        </p:nvSpPr>
        <p:spPr>
          <a:xfrm>
            <a:off x="6345564" y="6099462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460"/>
          <p:cNvSpPr txBox="1"/>
          <p:nvPr/>
        </p:nvSpPr>
        <p:spPr>
          <a:xfrm>
            <a:off x="2362200" y="5833166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 التصحيحية </a:t>
            </a:r>
            <a:endParaRPr lang="ar-AE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Shape 468"/>
          <p:cNvSpPr txBox="1"/>
          <p:nvPr/>
        </p:nvSpPr>
        <p:spPr>
          <a:xfrm>
            <a:off x="5446488" y="5627982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5365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34"/>
          <p:cNvSpPr txBox="1"/>
          <p:nvPr/>
        </p:nvSpPr>
        <p:spPr>
          <a:xfrm rot="-5400000">
            <a:off x="6508662" y="4179807"/>
            <a:ext cx="3068897" cy="306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endParaRPr lang="en" sz="2000" b="1" dirty="0">
              <a:solidFill>
                <a:schemeClr val="bg1"/>
              </a:solidFill>
              <a:latin typeface="Dubai" panose="020B0503030403030204" pitchFamily="34" charset="-78"/>
              <a:ea typeface="Arial"/>
              <a:cs typeface="Dubai" panose="020B0503030403030204" pitchFamily="34" charset="-78"/>
              <a:sym typeface="Arial"/>
            </a:endParaRPr>
          </a:p>
        </p:txBody>
      </p:sp>
      <p:sp>
        <p:nvSpPr>
          <p:cNvPr id="24" name="Shape 682"/>
          <p:cNvSpPr/>
          <p:nvPr/>
        </p:nvSpPr>
        <p:spPr>
          <a:xfrm>
            <a:off x="7356566" y="1447800"/>
            <a:ext cx="302174" cy="382058"/>
          </a:xfrm>
          <a:custGeom>
            <a:avLst/>
            <a:gdLst/>
            <a:ahLst/>
            <a:cxnLst/>
            <a:rect l="0" t="0" r="0" b="0"/>
            <a:pathLst>
              <a:path w="12286" h="15534" extrusionOk="0">
                <a:moveTo>
                  <a:pt x="6326" y="1"/>
                </a:moveTo>
                <a:lnTo>
                  <a:pt x="5960" y="25"/>
                </a:lnTo>
                <a:lnTo>
                  <a:pt x="5716" y="74"/>
                </a:lnTo>
                <a:lnTo>
                  <a:pt x="5520" y="147"/>
                </a:lnTo>
                <a:lnTo>
                  <a:pt x="5374" y="221"/>
                </a:lnTo>
                <a:lnTo>
                  <a:pt x="4983" y="1466"/>
                </a:lnTo>
                <a:lnTo>
                  <a:pt x="4788" y="2028"/>
                </a:lnTo>
                <a:lnTo>
                  <a:pt x="4592" y="2541"/>
                </a:lnTo>
                <a:lnTo>
                  <a:pt x="4397" y="3005"/>
                </a:lnTo>
                <a:lnTo>
                  <a:pt x="4202" y="3396"/>
                </a:lnTo>
                <a:lnTo>
                  <a:pt x="4031" y="3689"/>
                </a:lnTo>
                <a:lnTo>
                  <a:pt x="3884" y="3933"/>
                </a:lnTo>
                <a:lnTo>
                  <a:pt x="3664" y="4153"/>
                </a:lnTo>
                <a:lnTo>
                  <a:pt x="3322" y="4495"/>
                </a:lnTo>
                <a:lnTo>
                  <a:pt x="2516" y="5252"/>
                </a:lnTo>
                <a:lnTo>
                  <a:pt x="1442" y="6229"/>
                </a:lnTo>
                <a:lnTo>
                  <a:pt x="1" y="6229"/>
                </a:lnTo>
                <a:lnTo>
                  <a:pt x="1" y="13433"/>
                </a:lnTo>
                <a:lnTo>
                  <a:pt x="1515" y="13433"/>
                </a:lnTo>
                <a:lnTo>
                  <a:pt x="2004" y="13678"/>
                </a:lnTo>
                <a:lnTo>
                  <a:pt x="2687" y="13971"/>
                </a:lnTo>
                <a:lnTo>
                  <a:pt x="3567" y="14313"/>
                </a:lnTo>
                <a:lnTo>
                  <a:pt x="4544" y="14679"/>
                </a:lnTo>
                <a:lnTo>
                  <a:pt x="5594" y="14997"/>
                </a:lnTo>
                <a:lnTo>
                  <a:pt x="6131" y="15143"/>
                </a:lnTo>
                <a:lnTo>
                  <a:pt x="6668" y="15265"/>
                </a:lnTo>
                <a:lnTo>
                  <a:pt x="7181" y="15387"/>
                </a:lnTo>
                <a:lnTo>
                  <a:pt x="7694" y="15461"/>
                </a:lnTo>
                <a:lnTo>
                  <a:pt x="8158" y="15509"/>
                </a:lnTo>
                <a:lnTo>
                  <a:pt x="8622" y="15534"/>
                </a:lnTo>
                <a:lnTo>
                  <a:pt x="9404" y="15534"/>
                </a:lnTo>
                <a:lnTo>
                  <a:pt x="9819" y="15509"/>
                </a:lnTo>
                <a:lnTo>
                  <a:pt x="10210" y="15461"/>
                </a:lnTo>
                <a:lnTo>
                  <a:pt x="10552" y="15363"/>
                </a:lnTo>
                <a:lnTo>
                  <a:pt x="10723" y="15314"/>
                </a:lnTo>
                <a:lnTo>
                  <a:pt x="10845" y="15265"/>
                </a:lnTo>
                <a:lnTo>
                  <a:pt x="10967" y="15192"/>
                </a:lnTo>
                <a:lnTo>
                  <a:pt x="11064" y="15094"/>
                </a:lnTo>
                <a:lnTo>
                  <a:pt x="11113" y="14997"/>
                </a:lnTo>
                <a:lnTo>
                  <a:pt x="11162" y="14874"/>
                </a:lnTo>
                <a:lnTo>
                  <a:pt x="11235" y="14166"/>
                </a:lnTo>
                <a:lnTo>
                  <a:pt x="11211" y="13995"/>
                </a:lnTo>
                <a:lnTo>
                  <a:pt x="11162" y="13849"/>
                </a:lnTo>
                <a:lnTo>
                  <a:pt x="11064" y="13702"/>
                </a:lnTo>
                <a:lnTo>
                  <a:pt x="10918" y="13580"/>
                </a:lnTo>
                <a:lnTo>
                  <a:pt x="11040" y="13556"/>
                </a:lnTo>
                <a:lnTo>
                  <a:pt x="11162" y="13507"/>
                </a:lnTo>
                <a:lnTo>
                  <a:pt x="11284" y="13458"/>
                </a:lnTo>
                <a:lnTo>
                  <a:pt x="11382" y="13360"/>
                </a:lnTo>
                <a:lnTo>
                  <a:pt x="11455" y="13263"/>
                </a:lnTo>
                <a:lnTo>
                  <a:pt x="11528" y="13140"/>
                </a:lnTo>
                <a:lnTo>
                  <a:pt x="11577" y="12994"/>
                </a:lnTo>
                <a:lnTo>
                  <a:pt x="11602" y="12872"/>
                </a:lnTo>
                <a:lnTo>
                  <a:pt x="11675" y="11993"/>
                </a:lnTo>
                <a:lnTo>
                  <a:pt x="11675" y="11870"/>
                </a:lnTo>
                <a:lnTo>
                  <a:pt x="11675" y="11773"/>
                </a:lnTo>
                <a:lnTo>
                  <a:pt x="11651" y="11651"/>
                </a:lnTo>
                <a:lnTo>
                  <a:pt x="11602" y="11553"/>
                </a:lnTo>
                <a:lnTo>
                  <a:pt x="11480" y="11382"/>
                </a:lnTo>
                <a:lnTo>
                  <a:pt x="11406" y="11309"/>
                </a:lnTo>
                <a:lnTo>
                  <a:pt x="11333" y="11235"/>
                </a:lnTo>
                <a:lnTo>
                  <a:pt x="11455" y="11211"/>
                </a:lnTo>
                <a:lnTo>
                  <a:pt x="11553" y="11162"/>
                </a:lnTo>
                <a:lnTo>
                  <a:pt x="11651" y="11089"/>
                </a:lnTo>
                <a:lnTo>
                  <a:pt x="11748" y="10991"/>
                </a:lnTo>
                <a:lnTo>
                  <a:pt x="11822" y="10893"/>
                </a:lnTo>
                <a:lnTo>
                  <a:pt x="11870" y="10796"/>
                </a:lnTo>
                <a:lnTo>
                  <a:pt x="11919" y="10674"/>
                </a:lnTo>
                <a:lnTo>
                  <a:pt x="11944" y="10527"/>
                </a:lnTo>
                <a:lnTo>
                  <a:pt x="12017" y="9672"/>
                </a:lnTo>
                <a:lnTo>
                  <a:pt x="12017" y="9550"/>
                </a:lnTo>
                <a:lnTo>
                  <a:pt x="12017" y="9428"/>
                </a:lnTo>
                <a:lnTo>
                  <a:pt x="11993" y="9306"/>
                </a:lnTo>
                <a:lnTo>
                  <a:pt x="11944" y="9208"/>
                </a:lnTo>
                <a:lnTo>
                  <a:pt x="11895" y="9111"/>
                </a:lnTo>
                <a:lnTo>
                  <a:pt x="11822" y="9037"/>
                </a:lnTo>
                <a:lnTo>
                  <a:pt x="11748" y="8964"/>
                </a:lnTo>
                <a:lnTo>
                  <a:pt x="11651" y="8891"/>
                </a:lnTo>
                <a:lnTo>
                  <a:pt x="11748" y="8866"/>
                </a:lnTo>
                <a:lnTo>
                  <a:pt x="11846" y="8793"/>
                </a:lnTo>
                <a:lnTo>
                  <a:pt x="11944" y="8720"/>
                </a:lnTo>
                <a:lnTo>
                  <a:pt x="12017" y="8647"/>
                </a:lnTo>
                <a:lnTo>
                  <a:pt x="12090" y="8549"/>
                </a:lnTo>
                <a:lnTo>
                  <a:pt x="12139" y="8451"/>
                </a:lnTo>
                <a:lnTo>
                  <a:pt x="12163" y="8329"/>
                </a:lnTo>
                <a:lnTo>
                  <a:pt x="12188" y="8207"/>
                </a:lnTo>
                <a:lnTo>
                  <a:pt x="12286" y="7328"/>
                </a:lnTo>
                <a:lnTo>
                  <a:pt x="12261" y="7206"/>
                </a:lnTo>
                <a:lnTo>
                  <a:pt x="12237" y="7083"/>
                </a:lnTo>
                <a:lnTo>
                  <a:pt x="12188" y="6986"/>
                </a:lnTo>
                <a:lnTo>
                  <a:pt x="12139" y="6888"/>
                </a:lnTo>
                <a:lnTo>
                  <a:pt x="12066" y="6790"/>
                </a:lnTo>
                <a:lnTo>
                  <a:pt x="11968" y="6717"/>
                </a:lnTo>
                <a:lnTo>
                  <a:pt x="11748" y="6571"/>
                </a:lnTo>
                <a:lnTo>
                  <a:pt x="11504" y="6448"/>
                </a:lnTo>
                <a:lnTo>
                  <a:pt x="11211" y="6351"/>
                </a:lnTo>
                <a:lnTo>
                  <a:pt x="10893" y="6278"/>
                </a:lnTo>
                <a:lnTo>
                  <a:pt x="10576" y="6229"/>
                </a:lnTo>
                <a:lnTo>
                  <a:pt x="9892" y="6131"/>
                </a:lnTo>
                <a:lnTo>
                  <a:pt x="8842" y="6033"/>
                </a:lnTo>
                <a:lnTo>
                  <a:pt x="7596" y="5960"/>
                </a:lnTo>
                <a:lnTo>
                  <a:pt x="6326" y="5887"/>
                </a:lnTo>
                <a:lnTo>
                  <a:pt x="6497" y="5594"/>
                </a:lnTo>
                <a:lnTo>
                  <a:pt x="6644" y="5252"/>
                </a:lnTo>
                <a:lnTo>
                  <a:pt x="6790" y="4885"/>
                </a:lnTo>
                <a:lnTo>
                  <a:pt x="6888" y="4495"/>
                </a:lnTo>
                <a:lnTo>
                  <a:pt x="6986" y="4104"/>
                </a:lnTo>
                <a:lnTo>
                  <a:pt x="7083" y="3689"/>
                </a:lnTo>
                <a:lnTo>
                  <a:pt x="7181" y="2883"/>
                </a:lnTo>
                <a:lnTo>
                  <a:pt x="7254" y="2150"/>
                </a:lnTo>
                <a:lnTo>
                  <a:pt x="7303" y="1539"/>
                </a:lnTo>
                <a:lnTo>
                  <a:pt x="7303" y="978"/>
                </a:lnTo>
                <a:lnTo>
                  <a:pt x="7303" y="807"/>
                </a:lnTo>
                <a:lnTo>
                  <a:pt x="7230" y="611"/>
                </a:lnTo>
                <a:lnTo>
                  <a:pt x="7157" y="465"/>
                </a:lnTo>
                <a:lnTo>
                  <a:pt x="7035" y="318"/>
                </a:lnTo>
                <a:lnTo>
                  <a:pt x="6888" y="172"/>
                </a:lnTo>
                <a:lnTo>
                  <a:pt x="6717" y="98"/>
                </a:lnTo>
                <a:lnTo>
                  <a:pt x="6522" y="25"/>
                </a:lnTo>
                <a:lnTo>
                  <a:pt x="6326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0200" y="180838"/>
            <a:ext cx="5828932" cy="731783"/>
          </a:xfrm>
        </p:spPr>
        <p:txBody>
          <a:bodyPr>
            <a:no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الهيئة الاتحادية للموارد البشرية عن </a:t>
            </a:r>
            <a:b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شهر الابتكار </a:t>
            </a:r>
            <a:r>
              <a:rPr lang="en-US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2018</a:t>
            </a:r>
            <a:endParaRPr lang="ar-AE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346750"/>
              </p:ext>
            </p:extLst>
          </p:nvPr>
        </p:nvGraphicFramePr>
        <p:xfrm>
          <a:off x="5791200" y="1427018"/>
          <a:ext cx="6317673" cy="47939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505200"/>
                <a:gridCol w="2362200"/>
                <a:gridCol w="450273"/>
              </a:tblGrid>
              <a:tr h="690917">
                <a:tc gridSpan="3"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ar-AE" sz="2400" b="1" u="none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الردود</a:t>
                      </a:r>
                      <a:r>
                        <a:rPr lang="ar-AE" sz="2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الفئات المستهدفة</a:t>
                      </a:r>
                      <a:endParaRPr lang="en-US" sz="2400" b="1" u="none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144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" sz="20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Arial"/>
                        <a:cs typeface="Sakkal Majalla" panose="02000000000000000000" pitchFamily="2" charset="-78"/>
                        <a:sym typeface="Arial"/>
                      </a:endParaRPr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41287">
                <a:tc>
                  <a:txBody>
                    <a:bodyPr/>
                    <a:lstStyle/>
                    <a:p>
                      <a:pPr algn="ctr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موظفي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للموارد البشرية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الحكومية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560838">
                <a:tc>
                  <a:txBody>
                    <a:bodyPr/>
                    <a:lstStyle/>
                    <a:p>
                      <a:pPr algn="ctr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ضمن الخطة التشغيلية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حالة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560838">
                <a:tc>
                  <a:txBody>
                    <a:bodyPr/>
                    <a:lstStyle/>
                    <a:p>
                      <a:pPr algn="ctr"/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132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إجمالي عدد الموظفين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560838">
                <a:tc>
                  <a:txBody>
                    <a:bodyPr/>
                    <a:lstStyle/>
                    <a:p>
                      <a:pPr marL="0" algn="ctr" defTabSz="914264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66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العينة المستهدفة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564774"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66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الردود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704853"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Launch</a:t>
                      </a:r>
                      <a:r>
                        <a:rPr lang="en-US" sz="1600" b="1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</a:t>
                      </a:r>
                      <a:r>
                        <a:rPr lang="en-US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600" b="1" baseline="300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th</a:t>
                      </a:r>
                      <a:r>
                        <a:rPr lang="en-US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of March </a:t>
                      </a: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2018</a:t>
                      </a:r>
                    </a:p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Closing</a:t>
                      </a:r>
                      <a:r>
                        <a:rPr lang="en-US" sz="1600" b="1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</a:t>
                      </a:r>
                      <a:r>
                        <a:rPr lang="en-US" sz="1600" b="1" baseline="300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th</a:t>
                      </a:r>
                      <a:r>
                        <a:rPr lang="en-US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of May</a:t>
                      </a: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2018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تاريخ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إطلاق و اغلاق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  <a:tr h="560838">
                <a:tc>
                  <a:txBody>
                    <a:bodyPr/>
                    <a:lstStyle/>
                    <a:p>
                      <a:pPr algn="ctr" rtl="1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استبيان</a:t>
                      </a:r>
                      <a:r>
                        <a:rPr lang="ar-AE" sz="17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جديد لعام 2018 و ضمن الخطة التشغيلية ليتم قياسه بشكل سنوي 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Wingdings" panose="05000000000000000000" pitchFamily="2" charset="2"/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نوع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*</a:t>
                      </a:r>
                      <a:endParaRPr lang="en-US" dirty="0"/>
                    </a:p>
                  </a:txBody>
                  <a:tcPr marL="91450" marR="91450" marT="45725" marB="45725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2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717559"/>
              </p:ext>
            </p:extLst>
          </p:nvPr>
        </p:nvGraphicFramePr>
        <p:xfrm>
          <a:off x="304800" y="1447801"/>
          <a:ext cx="5257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8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r>
              <a:rPr lang="en-US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استراتيجية الابتكار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051069"/>
              </p:ext>
            </p:extLst>
          </p:nvPr>
        </p:nvGraphicFramePr>
        <p:xfrm>
          <a:off x="533400" y="1524000"/>
          <a:ext cx="1068324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25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r>
              <a:rPr lang="en-US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قيادة الابتكار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745566"/>
              </p:ext>
            </p:extLst>
          </p:nvPr>
        </p:nvGraphicFramePr>
        <p:xfrm>
          <a:off x="304800" y="1371600"/>
          <a:ext cx="11658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8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r>
              <a:rPr lang="en-US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بيئة الابتكار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196087"/>
              </p:ext>
            </p:extLst>
          </p:nvPr>
        </p:nvGraphicFramePr>
        <p:xfrm>
          <a:off x="533400" y="1447800"/>
          <a:ext cx="11277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2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r>
              <a:rPr lang="en-US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عملية الابتكار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059220"/>
              </p:ext>
            </p:extLst>
          </p:nvPr>
        </p:nvGraphicFramePr>
        <p:xfrm>
          <a:off x="381000" y="1371600"/>
          <a:ext cx="11430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موظفي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r>
              <a:rPr lang="en-US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وعي و المبادرات المبتكرة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205737"/>
              </p:ext>
            </p:extLst>
          </p:nvPr>
        </p:nvGraphicFramePr>
        <p:xfrm>
          <a:off x="1752600" y="1828800"/>
          <a:ext cx="8305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41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1006334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725707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8410496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7101635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945446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631042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8316637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7002234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sp>
        <p:nvSpPr>
          <p:cNvPr id="7" name="Rectangle 6"/>
          <p:cNvSpPr/>
          <p:nvPr/>
        </p:nvSpPr>
        <p:spPr>
          <a:xfrm>
            <a:off x="6133408" y="304800"/>
            <a:ext cx="5117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64" rtl="1">
              <a:spcBef>
                <a:spcPct val="20000"/>
              </a:spcBef>
            </a:pP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أبرز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التحديات التي تمت مواجهتها في شهر الابتكار</a:t>
            </a:r>
            <a:endParaRPr lang="ar-AE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09881" y="1898621"/>
            <a:ext cx="6536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عدم وجود العدد الكافي من الموظفين للمشاركة في تدريب الابتكار ، لا يوجد حماس للتعلم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268" y="4887480"/>
            <a:ext cx="66304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طبيعة عمل الهيئة تصعب الابتكار ذلك أنه مقتصر على الجانب التشريعي والإداري لذا يتطلب الابتكار دراية كافية بأفضل الممارسات و اطلاع كبير لتحديد الجوانب التي يمكن من خلالها إيجاد أفكار و مبادرات ابتكارية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95400" y="4104103"/>
            <a:ext cx="6650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يلزم توفير وقت و كادر يتمكن من تحديد الجوانب التي يمكن من خلالها الابتكار و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التطوير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2800" y="2935487"/>
            <a:ext cx="6252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يوجد تحدي مالي في الهيئة لتوفير احتياجات أساسية لدعم العمل و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تسريعه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7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BFDCBAE-98E4-4041-9617-42670BF16DE7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b25ebfa4-1b7e-48bd-a3db-e97c1109f05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fcbfe06-5245-49cf-88ca-92038b990d34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6013</TotalTime>
  <Words>522</Words>
  <Application>Microsoft Office PowerPoint</Application>
  <PresentationFormat>Widescreen</PresentationFormat>
  <Paragraphs>112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Dubai</vt:lpstr>
      <vt:lpstr>Sakkal Majalla</vt:lpstr>
      <vt:lpstr>Wingdings</vt:lpstr>
      <vt:lpstr>نسق Office</vt:lpstr>
      <vt:lpstr>4_نسق Office</vt:lpstr>
      <vt:lpstr>Acrobat Document</vt:lpstr>
      <vt:lpstr>PowerPoint Presentation</vt:lpstr>
      <vt:lpstr>PowerPoint Presentation</vt:lpstr>
      <vt:lpstr>رضا موظفي الهيئة الاتحادية للموارد البشرية عن  شهر الابتكار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الاجراءات التصحيحية </vt:lpstr>
      <vt:lpstr>الاجراءات التصحيحية لاستبيان وعي الموظفين بمبادرات الهيئة المبتكرة 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1216</cp:revision>
  <dcterms:created xsi:type="dcterms:W3CDTF">2015-10-26T06:27:33Z</dcterms:created>
  <dcterms:modified xsi:type="dcterms:W3CDTF">2018-06-24T06:07:18Z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