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8" r:id="rId3"/>
    <p:sldId id="265" r:id="rId4"/>
    <p:sldId id="299" r:id="rId5"/>
    <p:sldId id="267" r:id="rId6"/>
    <p:sldId id="34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A43E"/>
    <a:srgbClr val="B68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82;&#1583;&#1605;&#1577;%20&#1575;&#1604;&#1584;&#1575;&#1578;&#1610;&#1577;\SELFSERVI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82;&#1583;&#1605;&#1577;%20&#1575;&#1604;&#1584;&#1575;&#1578;&#1610;&#1577;\SELFSERVIC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82;&#1583;&#1605;&#1577;%20&#1575;&#1604;&#1584;&#1575;&#1578;&#1610;&#1577;\SELFSERVIC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575;&#1604;&#1582;&#1583;&#1605;&#1577;%20&#1575;&#1604;&#1584;&#1575;&#1578;&#1610;&#1577;\SELFSERVI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نسبة الرضا عن نظام الخدمة الذاتية</a:t>
            </a:r>
            <a:endParaRPr lang="en-US" sz="20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Sheet2!$H$190</c:f>
              <c:strCache>
                <c:ptCount val="1"/>
                <c:pt idx="0">
                  <c:v>المستهدف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Sheet2!$I$189:$J$189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Sheet2!$I$190:$J$190</c:f>
              <c:numCache>
                <c:formatCode>General</c:formatCode>
                <c:ptCount val="2"/>
                <c:pt idx="0" formatCode="0%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Sheet2!$H$191</c:f>
              <c:strCache>
                <c:ptCount val="1"/>
                <c:pt idx="0">
                  <c:v>المحقق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Sheet2!$I$189:$J$189</c:f>
              <c:numCache>
                <c:formatCode>General</c:formatCode>
                <c:ptCount val="2"/>
                <c:pt idx="0">
                  <c:v>2016</c:v>
                </c:pt>
                <c:pt idx="1">
                  <c:v>2015</c:v>
                </c:pt>
              </c:numCache>
            </c:numRef>
          </c:cat>
          <c:val>
            <c:numRef>
              <c:f>Sheet2!$I$191:$J$191</c:f>
              <c:numCache>
                <c:formatCode>0%</c:formatCode>
                <c:ptCount val="2"/>
                <c:pt idx="0">
                  <c:v>0.76728016359918205</c:v>
                </c:pt>
                <c:pt idx="1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6160816"/>
        <c:axId val="196161208"/>
      </c:barChart>
      <c:catAx>
        <c:axId val="19616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6161208"/>
        <c:crosses val="autoZero"/>
        <c:auto val="1"/>
        <c:lblAlgn val="ctr"/>
        <c:lblOffset val="100"/>
        <c:noMultiLvlLbl val="0"/>
      </c:catAx>
      <c:valAx>
        <c:axId val="19616120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6160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الرضا العام عن الخدمة الذاتية</a:t>
            </a:r>
            <a:endParaRPr lang="en-US" sz="20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Sheet3!$A$2:$A$4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Sheet3!$B$2:$B$4</c:f>
            </c:numRef>
          </c:val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محقق 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Sheet3!$A$2:$A$4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Sheet3!$C$2:$C$4</c:f>
              <c:numCache>
                <c:formatCode>0%</c:formatCode>
                <c:ptCount val="3"/>
                <c:pt idx="0">
                  <c:v>0.7493346980552712</c:v>
                </c:pt>
                <c:pt idx="1">
                  <c:v>0.70040941658137157</c:v>
                </c:pt>
                <c:pt idx="2">
                  <c:v>0.68955987717502554</c:v>
                </c:pt>
              </c:numCache>
            </c:numRef>
          </c:val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محقق 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Sheet3!$A$2:$A$4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Sheet3!$D$2:$D$4</c:f>
              <c:numCache>
                <c:formatCode>0%</c:formatCode>
                <c:ptCount val="3"/>
                <c:pt idx="0">
                  <c:v>0.77</c:v>
                </c:pt>
                <c:pt idx="1">
                  <c:v>0.77</c:v>
                </c:pt>
                <c:pt idx="2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100536"/>
        <c:axId val="130100144"/>
      </c:barChart>
      <c:catAx>
        <c:axId val="130100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0100144"/>
        <c:crosses val="autoZero"/>
        <c:auto val="1"/>
        <c:lblAlgn val="ctr"/>
        <c:lblOffset val="100"/>
        <c:noMultiLvlLbl val="0"/>
      </c:catAx>
      <c:valAx>
        <c:axId val="1301001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0100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نسبة الرضا عن الخدمة الذاتية حسب المحاور</a:t>
            </a:r>
            <a:endParaRPr lang="en-US" sz="20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Sheet3!$C$6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Sheet3!$A$7:$A$10</c:f>
              <c:strCache>
                <c:ptCount val="4"/>
                <c:pt idx="0">
                  <c:v>نسبة الرضا عن الوصول للخدمة</c:v>
                </c:pt>
                <c:pt idx="1">
                  <c:v>نسبة الرضا توفر الخدمة وسهولة الحصول عليها</c:v>
                </c:pt>
                <c:pt idx="2">
                  <c:v>معلومات الخدمة والتدريب على استخدامها</c:v>
                </c:pt>
                <c:pt idx="3">
                  <c:v>الدعم الفني لنظام الخدمة الذاتية</c:v>
                </c:pt>
              </c:strCache>
            </c:strRef>
          </c:cat>
          <c:val>
            <c:numRef>
              <c:f>Sheet3!$C$7:$C$10</c:f>
              <c:numCache>
                <c:formatCode>0%</c:formatCode>
                <c:ptCount val="4"/>
                <c:pt idx="0">
                  <c:v>0.76116375727348295</c:v>
                </c:pt>
                <c:pt idx="1">
                  <c:v>0.75279800498753113</c:v>
                </c:pt>
                <c:pt idx="2">
                  <c:v>0.74060900716479017</c:v>
                </c:pt>
                <c:pt idx="3">
                  <c:v>0.67784032753326506</c:v>
                </c:pt>
              </c:numCache>
            </c:numRef>
          </c:val>
        </c:ser>
        <c:ser>
          <c:idx val="1"/>
          <c:order val="1"/>
          <c:tx>
            <c:strRef>
              <c:f>Sheet3!$D$6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Sheet3!$A$7:$A$10</c:f>
              <c:strCache>
                <c:ptCount val="4"/>
                <c:pt idx="0">
                  <c:v>نسبة الرضا عن الوصول للخدمة</c:v>
                </c:pt>
                <c:pt idx="1">
                  <c:v>نسبة الرضا توفر الخدمة وسهولة الحصول عليها</c:v>
                </c:pt>
                <c:pt idx="2">
                  <c:v>معلومات الخدمة والتدريب على استخدامها</c:v>
                </c:pt>
                <c:pt idx="3">
                  <c:v>الدعم الفني لنظام الخدمة الذاتية</c:v>
                </c:pt>
              </c:strCache>
            </c:strRef>
          </c:cat>
          <c:val>
            <c:numRef>
              <c:f>Sheet3!$D$7:$D$10</c:f>
              <c:numCache>
                <c:formatCode>0%</c:formatCode>
                <c:ptCount val="4"/>
                <c:pt idx="0">
                  <c:v>0.84</c:v>
                </c:pt>
                <c:pt idx="1">
                  <c:v>0.77</c:v>
                </c:pt>
                <c:pt idx="2">
                  <c:v>0.81</c:v>
                </c:pt>
                <c:pt idx="3">
                  <c:v>0.74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6807184"/>
        <c:axId val="196807576"/>
      </c:barChart>
      <c:catAx>
        <c:axId val="19680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6807576"/>
        <c:crosses val="autoZero"/>
        <c:auto val="1"/>
        <c:lblAlgn val="ctr"/>
        <c:lblOffset val="100"/>
        <c:noMultiLvlLbl val="0"/>
      </c:catAx>
      <c:valAx>
        <c:axId val="19680757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68071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الرضا عن مركز الاتصال الموحد</a:t>
            </a:r>
            <a:endParaRPr lang="en-US" sz="20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Sheet3!$C$13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Sheet3!$A$14:$B$17</c:f>
              <c:strCache>
                <c:ptCount val="4"/>
                <c:pt idx="0">
                  <c:v>بشكل عام انا راضٍ عن مركز الاتصال الموحد للهيئة "Call center" 
</c:v>
                </c:pt>
                <c:pt idx="1">
                  <c:v>يتمتع موظفو الدعم ضمن مركز الاتصال الموحد Call center باللباقة وحسن التعامل 
</c:v>
                </c:pt>
                <c:pt idx="2">
                  <c:v>يتم الرد على اتصالاتكم من قبل موظفي الدعم ضمن مركز الاتصال الموحد Call center بالوقت والاسلوب المناسب 
</c:v>
                </c:pt>
                <c:pt idx="3">
                  <c:v>يتمتع موظفو الدعم ضمن مركز الاتصال الموحد Call center بالكفاءة والقدرة على الاجابة على استفساراتكم المتعلقة بأنظمة الهيئة 
</c:v>
                </c:pt>
              </c:strCache>
            </c:strRef>
          </c:cat>
          <c:val>
            <c:numRef>
              <c:f>Sheet3!$C$14:$C$17</c:f>
              <c:numCache>
                <c:formatCode>0%</c:formatCode>
                <c:ptCount val="4"/>
                <c:pt idx="0">
                  <c:v>0.74279918864097361</c:v>
                </c:pt>
                <c:pt idx="1">
                  <c:v>0.75991820040899793</c:v>
                </c:pt>
                <c:pt idx="2">
                  <c:v>0.73577235772357719</c:v>
                </c:pt>
                <c:pt idx="3">
                  <c:v>0.74279835390946503</c:v>
                </c:pt>
              </c:numCache>
            </c:numRef>
          </c:val>
        </c:ser>
        <c:ser>
          <c:idx val="1"/>
          <c:order val="1"/>
          <c:tx>
            <c:strRef>
              <c:f>Sheet3!$D$13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Sheet3!$A$14:$B$17</c:f>
              <c:strCache>
                <c:ptCount val="4"/>
                <c:pt idx="0">
                  <c:v>بشكل عام انا راضٍ عن مركز الاتصال الموحد للهيئة "Call center" 
</c:v>
                </c:pt>
                <c:pt idx="1">
                  <c:v>يتمتع موظفو الدعم ضمن مركز الاتصال الموحد Call center باللباقة وحسن التعامل 
</c:v>
                </c:pt>
                <c:pt idx="2">
                  <c:v>يتم الرد على اتصالاتكم من قبل موظفي الدعم ضمن مركز الاتصال الموحد Call center بالوقت والاسلوب المناسب 
</c:v>
                </c:pt>
                <c:pt idx="3">
                  <c:v>يتمتع موظفو الدعم ضمن مركز الاتصال الموحد Call center بالكفاءة والقدرة على الاجابة على استفساراتكم المتعلقة بأنظمة الهيئة 
</c:v>
                </c:pt>
              </c:strCache>
            </c:strRef>
          </c:cat>
          <c:val>
            <c:numRef>
              <c:f>Sheet3!$D$14:$D$17</c:f>
              <c:numCache>
                <c:formatCode>0%</c:formatCode>
                <c:ptCount val="4"/>
                <c:pt idx="0">
                  <c:v>0.76</c:v>
                </c:pt>
                <c:pt idx="1">
                  <c:v>0.7</c:v>
                </c:pt>
                <c:pt idx="2">
                  <c:v>0.74</c:v>
                </c:pt>
                <c:pt idx="3">
                  <c:v>0.69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6808752"/>
        <c:axId val="196809144"/>
      </c:barChart>
      <c:catAx>
        <c:axId val="196808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6809144"/>
        <c:crosses val="autoZero"/>
        <c:auto val="1"/>
        <c:lblAlgn val="ctr"/>
        <c:lblOffset val="100"/>
        <c:noMultiLvlLbl val="0"/>
      </c:catAx>
      <c:valAx>
        <c:axId val="19680914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68087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7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9144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578084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29/Jan/2017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0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53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0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6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349" y="76200"/>
            <a:ext cx="65925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3667"/>
            <a:ext cx="39624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685800" y="1853201"/>
            <a:ext cx="7772400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rtl="1"/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نظام الخدمة الذاتية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2016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2057400" y="3758201"/>
            <a:ext cx="6400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AE" sz="2200" dirty="0" smtClean="0">
                <a:solidFill>
                  <a:schemeClr val="tx1"/>
                </a:solidFill>
              </a:rPr>
              <a:t>يناير 2016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3543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 smtClean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445670"/>
              </p:ext>
            </p:extLst>
          </p:nvPr>
        </p:nvGraphicFramePr>
        <p:xfrm>
          <a:off x="1104900" y="1485900"/>
          <a:ext cx="6934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entagon 4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09801" y="1219200"/>
            <a:ext cx="492443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الرضا عن نظام الخدمة الذاتية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5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745221"/>
              </p:ext>
            </p:extLst>
          </p:nvPr>
        </p:nvGraphicFramePr>
        <p:xfrm>
          <a:off x="381000" y="1257300"/>
          <a:ext cx="7772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entagon 7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409801" y="1219200"/>
            <a:ext cx="492443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الرضا عن نظام الخدمة الذاتية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6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entagon 4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09801" y="1219200"/>
            <a:ext cx="492443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الرضا عن نظام الخدمة الذاتية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5161762"/>
              </p:ext>
            </p:extLst>
          </p:nvPr>
        </p:nvGraphicFramePr>
        <p:xfrm>
          <a:off x="228600" y="12192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80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rgbClr val="B68A35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6210249" y="3358537"/>
            <a:ext cx="49531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80" b="1" i="0" u="none" strike="noStrike" kern="1200" baseline="0">
                <a:solidFill>
                  <a:prstClr val="black"/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r>
              <a:rPr lang="ar-AE" sz="2000" dirty="0" smtClean="0">
                <a:solidFill>
                  <a:schemeClr val="bg1"/>
                </a:solidFill>
              </a:rPr>
              <a:t>قنوات التواص المفضلة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762900"/>
              </p:ext>
            </p:extLst>
          </p:nvPr>
        </p:nvGraphicFramePr>
        <p:xfrm>
          <a:off x="381000" y="1219200"/>
          <a:ext cx="7924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195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09801" y="1219200"/>
            <a:ext cx="492443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 smtClean="0">
                <a:solidFill>
                  <a:schemeClr val="bg1"/>
                </a:solidFill>
              </a:rPr>
              <a:t>اهم ملاحظات الواردة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9100" y="1952685"/>
            <a:ext cx="78790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dirty="0" smtClean="0"/>
              <a:t>مرونة الانظمة:  </a:t>
            </a:r>
            <a:r>
              <a:rPr lang="ar-AE" sz="2400" dirty="0"/>
              <a:t>بحيث لا يمكن إعادة رفع الطلب في حال وجود خطأ وتم رفضها، وعملية التصحيح معقدة وغير </a:t>
            </a:r>
            <a:r>
              <a:rPr lang="ar-AE" sz="2400" dirty="0" smtClean="0"/>
              <a:t>واضحة</a:t>
            </a:r>
          </a:p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dirty="0"/>
              <a:t>تفعيل خاصة الرجوع عن </a:t>
            </a:r>
            <a:r>
              <a:rPr lang="ar-AE" sz="2400" dirty="0" smtClean="0"/>
              <a:t>الاجراءات في حالة الادخال الخاطئ</a:t>
            </a:r>
          </a:p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dirty="0" smtClean="0"/>
              <a:t>اضافة </a:t>
            </a:r>
            <a:r>
              <a:rPr lang="ar-AE" sz="2400" dirty="0"/>
              <a:t>مجموعه من الفيديوهات </a:t>
            </a:r>
            <a:r>
              <a:rPr lang="ar-AE" sz="2400" dirty="0" smtClean="0"/>
              <a:t>السريعة </a:t>
            </a:r>
            <a:r>
              <a:rPr lang="ar-AE" sz="2400" dirty="0"/>
              <a:t>50 ثانيه لشرح وتوضيح بعض خصائص وخدمات النظام والتطبيق الذكي </a:t>
            </a:r>
            <a:r>
              <a:rPr lang="ar-AE" sz="2400" dirty="0" smtClean="0"/>
              <a:t>الرئيسية</a:t>
            </a:r>
          </a:p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dirty="0" smtClean="0"/>
              <a:t>اضافة </a:t>
            </a:r>
            <a:r>
              <a:rPr lang="ar-AE" sz="2400" dirty="0"/>
              <a:t>قناة </a:t>
            </a:r>
            <a:r>
              <a:rPr lang="ar-AE" sz="2400" dirty="0" err="1"/>
              <a:t>الواتس</a:t>
            </a:r>
            <a:r>
              <a:rPr lang="ar-AE" sz="2400" dirty="0"/>
              <a:t> اب للدعم </a:t>
            </a:r>
            <a:r>
              <a:rPr lang="ar-AE" sz="2400" dirty="0" smtClean="0"/>
              <a:t>الفني</a:t>
            </a:r>
          </a:p>
          <a:p>
            <a:pPr marL="342900" indent="-342900" algn="just" rtl="1">
              <a:lnSpc>
                <a:spcPct val="150000"/>
              </a:lnSpc>
              <a:buAutoNum type="arabicPeriod"/>
            </a:pPr>
            <a:r>
              <a:rPr lang="ar-AE" sz="2400" dirty="0" smtClean="0"/>
              <a:t>إضافة </a:t>
            </a:r>
            <a:r>
              <a:rPr lang="en-US" sz="2400" dirty="0" smtClean="0"/>
              <a:t>Pop </a:t>
            </a:r>
            <a:r>
              <a:rPr lang="en-US" sz="2400" dirty="0"/>
              <a:t>up Alerts</a:t>
            </a:r>
            <a:r>
              <a:rPr lang="en-US" sz="2400" dirty="0" smtClean="0"/>
              <a:t>)</a:t>
            </a:r>
            <a:r>
              <a:rPr lang="ar-AE" sz="2400" dirty="0" smtClean="0"/>
              <a:t>) في </a:t>
            </a:r>
            <a:r>
              <a:rPr lang="ar-AE" sz="2400" dirty="0"/>
              <a:t>الخانات التي تعبأ فيها البيانات لوجود لبس عند </a:t>
            </a:r>
            <a:r>
              <a:rPr lang="ar-AE" sz="2400" dirty="0" smtClean="0"/>
              <a:t>البعض </a:t>
            </a:r>
            <a:r>
              <a:rPr lang="ar-AE" sz="2400" dirty="0"/>
              <a:t>حيث تتعطل العملية بسبب الإدخال الخاطئ لبعض البيانات </a:t>
            </a:r>
            <a:endParaRPr lang="en-US" sz="2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20240" y="137606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u="sng" dirty="0" smtClean="0"/>
              <a:t>بعض ملاحظات المستخدمين 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6925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7269</TotalTime>
  <Words>136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Garamond</vt:lpstr>
      <vt:lpstr>Sakkal Majalla</vt:lpstr>
      <vt:lpstr>Times New Roman</vt:lpstr>
      <vt:lpstr>نسق Office</vt:lpstr>
      <vt:lpstr>تقرير نظام الخدمة الذاتية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166</cp:revision>
  <dcterms:created xsi:type="dcterms:W3CDTF">2015-10-26T06:27:33Z</dcterms:created>
  <dcterms:modified xsi:type="dcterms:W3CDTF">2017-10-02T09:53:19Z</dcterms:modified>
</cp:coreProperties>
</file>