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606;&#1592;&#1575;&#1605;%20&#1575;&#1604;&#1578;&#1583;&#1585;&#1610;&#1576;%20&#1608;&#1575;&#1604;&#1578;&#1591;&#1608;&#1610;&#1585;\&#1575;&#1587;&#1578;&#1576;&#1610;&#1575;&#1606;%20&#1575;&#1604;&#1578;&#1583;&#1585;&#1610;&#1576;%20&#1608;%20&#1575;&#1604;&#1578;&#1591;&#1608;&#1610;&#1585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578;&#1601;&#1589;&#1610;&#1604;&#1610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578;&#1601;&#1589;&#1610;&#1604;&#161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578;&#1601;&#1589;&#1610;&#1604;&#161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raf708\Desktop\&#1575;&#1587;&#1578;&#1576;&#1610;&#1575;&#1606;&#1575;&#1578;%20&#1575;&#1604;&#1585;&#1590;&#1575;%202014\&#1606;&#1578;&#1575;&#1574;&#1580;%20&#1575;&#1604;&#1585;&#1590;&#1575;%20&#1604;&#1604;&#1593;&#1575;&#1605;%202014\&#1576;&#1610;&#1575;&#1606;&#1575;&#1578;&#1610;\&#1575;&#1583;&#1575;&#1585;&#1577;%20&#1575;&#1604;&#1575;&#1583;&#1575;&#1569;%20&#1575;&#1604;&#1608;&#1592;&#1610;&#1601;&#1610;%202014\&#1575;&#1587;&#1578;&#1576;&#1610;&#1575;&#1606;%20&#1606;&#1592;&#1575;&#1605;%20&#1575;&#1583;&#1575;&#1585;&#1577;%20&#1575;&#1604;&#1575;&#1583;&#1575;&#1569;%20-%20&#1606;&#1578;&#1575;&#1574;&#1580;%20&#1606;&#1607;&#1575;&#1574;&#1610;&#157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مستويات الاستجابة لتعبئة الاستبيان حسب الجهات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('Question 2'!$C$4:$T$4,'Question 2'!$AA$4,'Question 2'!$AM$4:$AN$4,'Question 2'!$AP$4,'Question 2'!$AR$4,'Question 2'!$BA$4)</c:f>
              <c:strCache>
                <c:ptCount val="24"/>
                <c:pt idx="0">
                  <c:v>وزارة العمل</c:v>
                </c:pt>
                <c:pt idx="1">
                  <c:v>وزارة المالية</c:v>
                </c:pt>
                <c:pt idx="2">
                  <c:v>وزارة العدل</c:v>
                </c:pt>
                <c:pt idx="3">
                  <c:v>وزارة الصحة</c:v>
                </c:pt>
                <c:pt idx="4">
                  <c:v>وزارة الطاقة</c:v>
                </c:pt>
                <c:pt idx="5">
                  <c:v>وزارة الاقتصاد</c:v>
                </c:pt>
                <c:pt idx="6">
                  <c:v>وزارة الخارجية</c:v>
                </c:pt>
                <c:pt idx="7">
                  <c:v>وزارة البيئة و المياه</c:v>
                </c:pt>
                <c:pt idx="8">
                  <c:v>وزارة التعليم العالي و البحث العلمي</c:v>
                </c:pt>
                <c:pt idx="9">
                  <c:v>وزارة الثقافة و الشباب و تنمية المجتمع</c:v>
                </c:pt>
                <c:pt idx="10">
                  <c:v>وزارة التربية و التعليم</c:v>
                </c:pt>
                <c:pt idx="11">
                  <c:v>وزارة الاشغال العامة</c:v>
                </c:pt>
                <c:pt idx="12">
                  <c:v>وزارة الشؤون الاجتماعية</c:v>
                </c:pt>
                <c:pt idx="13">
                  <c:v>وزارة التنمية و التعاون الدولي</c:v>
                </c:pt>
                <c:pt idx="14">
                  <c:v>وزارة الدولة لشؤون المجلس الوطني الاتحادي</c:v>
                </c:pt>
                <c:pt idx="15">
                  <c:v>الهيئة الاتحادية للموارد البشرية الحكومية</c:v>
                </c:pt>
                <c:pt idx="16">
                  <c:v>الهيئة العامة للشؤون الاسلامية و الاوقاف</c:v>
                </c:pt>
                <c:pt idx="17">
                  <c:v>المجلس الوطني للاعلام</c:v>
                </c:pt>
                <c:pt idx="18">
                  <c:v>المركز الوطني للإحصاء</c:v>
                </c:pt>
                <c:pt idx="19">
                  <c:v>هيئة التأميــــن</c:v>
                </c:pt>
                <c:pt idx="20">
                  <c:v>صندوق الزكـــاة</c:v>
                </c:pt>
                <c:pt idx="21">
                  <c:v>هيئة تنمية وتوظيف الموارد البشرية الوطنية</c:v>
                </c:pt>
                <c:pt idx="22">
                  <c:v>مؤسسة الامارات العقارية</c:v>
                </c:pt>
                <c:pt idx="23">
                  <c:v>الهيئة الوطنية للمؤهــلات</c:v>
                </c:pt>
              </c:strCache>
            </c:strRef>
          </c:cat>
          <c:val>
            <c:numRef>
              <c:f>('Question 2'!$C$5:$T$5,'Question 2'!$AA$5,'Question 2'!$AM$5:$AN$5,'Question 2'!$AP$5,'Question 2'!$AR$5,'Question 2'!$BA$5)</c:f>
              <c:numCache>
                <c:formatCode>General</c:formatCode>
                <c:ptCount val="24"/>
                <c:pt idx="0">
                  <c:v>223</c:v>
                </c:pt>
                <c:pt idx="1">
                  <c:v>43</c:v>
                </c:pt>
                <c:pt idx="2">
                  <c:v>57</c:v>
                </c:pt>
                <c:pt idx="3">
                  <c:v>202</c:v>
                </c:pt>
                <c:pt idx="4">
                  <c:v>13</c:v>
                </c:pt>
                <c:pt idx="5">
                  <c:v>34</c:v>
                </c:pt>
                <c:pt idx="6">
                  <c:v>30</c:v>
                </c:pt>
                <c:pt idx="7">
                  <c:v>82</c:v>
                </c:pt>
                <c:pt idx="8">
                  <c:v>7</c:v>
                </c:pt>
                <c:pt idx="9">
                  <c:v>76</c:v>
                </c:pt>
                <c:pt idx="10">
                  <c:v>1405</c:v>
                </c:pt>
                <c:pt idx="11">
                  <c:v>48</c:v>
                </c:pt>
                <c:pt idx="12">
                  <c:v>160</c:v>
                </c:pt>
                <c:pt idx="13">
                  <c:v>14</c:v>
                </c:pt>
                <c:pt idx="14">
                  <c:v>10</c:v>
                </c:pt>
                <c:pt idx="15">
                  <c:v>15</c:v>
                </c:pt>
                <c:pt idx="16">
                  <c:v>55</c:v>
                </c:pt>
                <c:pt idx="17">
                  <c:v>19</c:v>
                </c:pt>
                <c:pt idx="18">
                  <c:v>22</c:v>
                </c:pt>
                <c:pt idx="19">
                  <c:v>19</c:v>
                </c:pt>
                <c:pt idx="20">
                  <c:v>14</c:v>
                </c:pt>
                <c:pt idx="21">
                  <c:v>10</c:v>
                </c:pt>
                <c:pt idx="22">
                  <c:v>2</c:v>
                </c:pt>
                <c:pt idx="23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391808"/>
        <c:axId val="210393728"/>
      </c:barChart>
      <c:catAx>
        <c:axId val="21039180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0393728"/>
        <c:crosses val="autoZero"/>
        <c:auto val="1"/>
        <c:lblAlgn val="ctr"/>
        <c:lblOffset val="100"/>
        <c:noMultiLvlLbl val="0"/>
      </c:catAx>
      <c:valAx>
        <c:axId val="2103937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0391808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ar-AE"/>
              <a:t>نتائج الرضا العام عن نظام ادارة الاداء الوظيفي الالكتروني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4.1016114488571041E-3"/>
                  <c:y val="0.1105592819740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016114488571041E-3"/>
                  <c:y val="0.12783416978249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12'!$L$4:$M$4</c:f>
              <c:strCache>
                <c:ptCount val="2"/>
                <c:pt idx="0">
                  <c:v>المستهدف</c:v>
                </c:pt>
                <c:pt idx="1">
                  <c:v>المتحقق</c:v>
                </c:pt>
              </c:strCache>
            </c:strRef>
          </c:cat>
          <c:val>
            <c:numRef>
              <c:f>'Question 12'!$L$5:$M$5</c:f>
              <c:numCache>
                <c:formatCode>0%</c:formatCode>
                <c:ptCount val="2"/>
                <c:pt idx="0">
                  <c:v>0.7</c:v>
                </c:pt>
                <c:pt idx="1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5630720"/>
        <c:axId val="295847808"/>
      </c:barChart>
      <c:catAx>
        <c:axId val="295630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295847808"/>
        <c:crosses val="autoZero"/>
        <c:auto val="1"/>
        <c:lblAlgn val="ctr"/>
        <c:lblOffset val="100"/>
        <c:noMultiLvlLbl val="0"/>
      </c:catAx>
      <c:valAx>
        <c:axId val="29584780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95630720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383497929659466"/>
          <c:y val="3.403617921595456E-2"/>
          <c:w val="0.5927842351850795"/>
          <c:h val="0.8884490417244087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'Question 12'!$B$10:$B$12</c:f>
              <c:strCache>
                <c:ptCount val="3"/>
                <c:pt idx="0">
                  <c:v>قامت الهيئة بالتدريب المناسب لاستخدام النظام </c:v>
                </c:pt>
                <c:pt idx="1">
                  <c:v> النظام الالكتروني مناسب و سهل الاستخدام</c:v>
                </c:pt>
                <c:pt idx="2">
                  <c:v>الرد على طلبات الدعم الفني للنظام تتم ضمن الوقت والاسلوب المناسبين</c:v>
                </c:pt>
              </c:strCache>
            </c:strRef>
          </c:cat>
          <c:val>
            <c:numRef>
              <c:f>'Question 12'!$I$10:$I$12</c:f>
              <c:numCache>
                <c:formatCode>0%</c:formatCode>
                <c:ptCount val="3"/>
                <c:pt idx="0">
                  <c:v>0.60600858369098709</c:v>
                </c:pt>
                <c:pt idx="1">
                  <c:v>0.64301382927992368</c:v>
                </c:pt>
                <c:pt idx="2">
                  <c:v>0.62021936099189323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354624"/>
        <c:axId val="131356160"/>
      </c:barChart>
      <c:catAx>
        <c:axId val="131354624"/>
        <c:scaling>
          <c:orientation val="minMax"/>
        </c:scaling>
        <c:delete val="0"/>
        <c:axPos val="l"/>
        <c:majorTickMark val="out"/>
        <c:minorTickMark val="none"/>
        <c:tickLblPos val="nextTo"/>
        <c:crossAx val="131356160"/>
        <c:crosses val="autoZero"/>
        <c:auto val="1"/>
        <c:lblAlgn val="ctr"/>
        <c:lblOffset val="100"/>
        <c:noMultiLvlLbl val="0"/>
      </c:catAx>
      <c:valAx>
        <c:axId val="13135616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1354624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ar-AE" sz="1400" dirty="0" smtClean="0"/>
              <a:t>نسب توزيع</a:t>
            </a:r>
            <a:r>
              <a:rPr lang="ar-AE" sz="1400" baseline="0" dirty="0" smtClean="0"/>
              <a:t> الاجابات حسب </a:t>
            </a:r>
            <a:r>
              <a:rPr lang="ar-AE" sz="1400" dirty="0" smtClean="0"/>
              <a:t>مكان </a:t>
            </a:r>
            <a:r>
              <a:rPr lang="ar-AE" sz="1400" dirty="0"/>
              <a:t>العمل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5'!$A$4:$A$10</c:f>
              <c:strCache>
                <c:ptCount val="7"/>
                <c:pt idx="0">
                  <c:v>ابوظبي</c:v>
                </c:pt>
                <c:pt idx="1">
                  <c:v>دبي</c:v>
                </c:pt>
                <c:pt idx="2">
                  <c:v>الشارقة</c:v>
                </c:pt>
                <c:pt idx="3">
                  <c:v>عجمان</c:v>
                </c:pt>
                <c:pt idx="4">
                  <c:v>ام القيوين</c:v>
                </c:pt>
                <c:pt idx="5">
                  <c:v>راس الخيمة</c:v>
                </c:pt>
                <c:pt idx="6">
                  <c:v>الفجيرة</c:v>
                </c:pt>
              </c:strCache>
            </c:strRef>
          </c:cat>
          <c:val>
            <c:numRef>
              <c:f>'Question 5'!$C$4:$C$10</c:f>
              <c:numCache>
                <c:formatCode>0.0%</c:formatCode>
                <c:ptCount val="7"/>
                <c:pt idx="0">
                  <c:v>0.13500000000000001</c:v>
                </c:pt>
                <c:pt idx="1">
                  <c:v>0.214</c:v>
                </c:pt>
                <c:pt idx="2">
                  <c:v>0.21899999999999997</c:v>
                </c:pt>
                <c:pt idx="3">
                  <c:v>6.3E-2</c:v>
                </c:pt>
                <c:pt idx="4">
                  <c:v>4.5999999999999999E-2</c:v>
                </c:pt>
                <c:pt idx="5">
                  <c:v>0.17899999999999999</c:v>
                </c:pt>
                <c:pt idx="6">
                  <c:v>0.14400000000000002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90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ar-AE" sz="1600" b="1" i="0" u="none" strike="noStrike" baseline="0" dirty="0" smtClean="0">
                <a:effectLst/>
              </a:rPr>
              <a:t>نسب توزيع الاجابات حسب </a:t>
            </a:r>
            <a:r>
              <a:rPr lang="ar-AE" sz="1600" dirty="0" smtClean="0"/>
              <a:t>فئة </a:t>
            </a:r>
            <a:r>
              <a:rPr lang="ar-AE" sz="1600" dirty="0"/>
              <a:t>المتعاملين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794638338244605E-2"/>
          <c:y val="0.21983912305079512"/>
          <c:w val="0.52424267673962155"/>
          <c:h val="0.73436127836961551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1'!$A$4:$A$5</c:f>
              <c:strCache>
                <c:ptCount val="2"/>
                <c:pt idx="0">
                  <c:v>جهة حكومية اتحادية - وزارات</c:v>
                </c:pt>
                <c:pt idx="1">
                  <c:v>جهة حكومية اتحادية مستقلة</c:v>
                </c:pt>
              </c:strCache>
            </c:strRef>
          </c:cat>
          <c:val>
            <c:numRef>
              <c:f>'Question 1'!$C$4:$C$5</c:f>
              <c:numCache>
                <c:formatCode>0.0%</c:formatCode>
                <c:ptCount val="2"/>
                <c:pt idx="0">
                  <c:v>0.94400000000000006</c:v>
                </c:pt>
                <c:pt idx="1">
                  <c:v>5.5999999999999994E-2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05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ar-AE" sz="1600" b="1" i="0" u="none" strike="noStrike" baseline="0" dirty="0" smtClean="0">
                <a:effectLst/>
              </a:rPr>
              <a:t>نسب توزيع الاجابات حسب </a:t>
            </a:r>
            <a:r>
              <a:rPr lang="ar-AE" sz="1600" dirty="0" smtClean="0"/>
              <a:t>الجنس</a:t>
            </a:r>
            <a:endParaRPr lang="ar-AE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4'!$A$4:$A$5</c:f>
              <c:strCache>
                <c:ptCount val="2"/>
                <c:pt idx="0">
                  <c:v>ذكر</c:v>
                </c:pt>
                <c:pt idx="1">
                  <c:v>انثى</c:v>
                </c:pt>
              </c:strCache>
            </c:strRef>
          </c:cat>
          <c:val>
            <c:numRef>
              <c:f>'Question 4'!$C$4:$C$5</c:f>
              <c:numCache>
                <c:formatCode>0.0%</c:formatCode>
                <c:ptCount val="2"/>
                <c:pt idx="0">
                  <c:v>0.32500000000000001</c:v>
                </c:pt>
                <c:pt idx="1">
                  <c:v>0.67500000000000004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sz="1260" b="1" i="0" u="none" strike="noStrike" baseline="0" dirty="0" smtClean="0">
                <a:effectLst/>
              </a:rPr>
              <a:t>نسب توزيع الاجابات حسب </a:t>
            </a:r>
            <a:r>
              <a:rPr lang="ar-AE" dirty="0" smtClean="0"/>
              <a:t>الفئة </a:t>
            </a:r>
            <a:r>
              <a:rPr lang="ar-AE" dirty="0"/>
              <a:t>الوظيفية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6'!$A$4:$A$7</c:f>
              <c:strCache>
                <c:ptCount val="4"/>
                <c:pt idx="0">
                  <c:v>قيادية</c:v>
                </c:pt>
                <c:pt idx="1">
                  <c:v>إشرافية</c:v>
                </c:pt>
                <c:pt idx="2">
                  <c:v>تخصصية / فنية</c:v>
                </c:pt>
                <c:pt idx="3">
                  <c:v>ادارية / تنفيذية</c:v>
                </c:pt>
              </c:strCache>
            </c:strRef>
          </c:cat>
          <c:val>
            <c:numRef>
              <c:f>'Question 6'!$C$4:$C$7</c:f>
              <c:numCache>
                <c:formatCode>0.0%</c:formatCode>
                <c:ptCount val="4"/>
                <c:pt idx="0">
                  <c:v>6.4000000000000001E-2</c:v>
                </c:pt>
                <c:pt idx="1">
                  <c:v>0.122</c:v>
                </c:pt>
                <c:pt idx="2">
                  <c:v>0.54200000000000004</c:v>
                </c:pt>
                <c:pt idx="3">
                  <c:v>0.27300000000000002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05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كيف يتم تطبيق نظام ادارة الاداء لموظفي الحكومة الاتحادية لديكم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7'!$A$4:$A$6</c:f>
              <c:strCache>
                <c:ptCount val="3"/>
                <c:pt idx="0">
                  <c:v>نظام ورقي</c:v>
                </c:pt>
                <c:pt idx="1">
                  <c:v>نظام الكتروني</c:v>
                </c:pt>
                <c:pt idx="2">
                  <c:v>لا يتم تطبيق النظام</c:v>
                </c:pt>
              </c:strCache>
            </c:strRef>
          </c:cat>
          <c:val>
            <c:numRef>
              <c:f>'Question 7'!$C$4:$C$6</c:f>
              <c:numCache>
                <c:formatCode>0.0%</c:formatCode>
                <c:ptCount val="3"/>
                <c:pt idx="0">
                  <c:v>0.38100000000000001</c:v>
                </c:pt>
                <c:pt idx="1">
                  <c:v>0.60199999999999998</c:v>
                </c:pt>
                <c:pt idx="2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هي القناة المفضلة لديكم للتواصل مع منسقي نظام إدارة الاداء في الهيئة</a:t>
            </a:r>
          </a:p>
        </c:rich>
      </c:tx>
      <c:layout>
        <c:manualLayout>
          <c:xMode val="edge"/>
          <c:yMode val="edge"/>
          <c:x val="0.17187518226888307"/>
          <c:y val="3.5294117647058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937518543698703"/>
          <c:y val="0.1823532030577939"/>
          <c:w val="0.86632091322311944"/>
          <c:h val="0.6852951018139674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13'!$A$4:$A$9</c:f>
              <c:strCache>
                <c:ptCount val="6"/>
                <c:pt idx="0">
                  <c:v>البريد الالكتروني</c:v>
                </c:pt>
                <c:pt idx="1">
                  <c:v>الاتصال الهاتفي</c:v>
                </c:pt>
                <c:pt idx="2">
                  <c:v>اخرى</c:v>
                </c:pt>
                <c:pt idx="3">
                  <c:v>البريد الرسمي</c:v>
                </c:pt>
                <c:pt idx="4">
                  <c:v>الزيارات الميدانية</c:v>
                </c:pt>
                <c:pt idx="5">
                  <c:v>نظام الدعم الفني</c:v>
                </c:pt>
              </c:strCache>
            </c:strRef>
          </c:cat>
          <c:val>
            <c:numRef>
              <c:f>'Question 13'!$C$4:$C$9</c:f>
              <c:numCache>
                <c:formatCode>0.0%</c:formatCode>
                <c:ptCount val="6"/>
                <c:pt idx="0">
                  <c:v>0.69900000000000007</c:v>
                </c:pt>
                <c:pt idx="1">
                  <c:v>0.374</c:v>
                </c:pt>
                <c:pt idx="2">
                  <c:v>1.2E-2</c:v>
                </c:pt>
                <c:pt idx="3">
                  <c:v>0.14000000000000001</c:v>
                </c:pt>
                <c:pt idx="4">
                  <c:v>0.24299999999999999</c:v>
                </c:pt>
                <c:pt idx="5">
                  <c:v>9.8000000000000004E-2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652224"/>
        <c:axId val="131694976"/>
      </c:barChart>
      <c:catAx>
        <c:axId val="13165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69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6949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652224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ما هي القناة المفضلة لديكم لمعرفة اخر الاخبار المتعلقة بنظام ادارة الاداء</a:t>
            </a:r>
          </a:p>
        </c:rich>
      </c:tx>
      <c:layout>
        <c:manualLayout>
          <c:xMode val="edge"/>
          <c:yMode val="edge"/>
          <c:x val="0.14409740449110528"/>
          <c:y val="3.5294117647058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930580869176008"/>
          <c:y val="0.1823532030577939"/>
          <c:w val="0.8263902899683464"/>
          <c:h val="0.4676477304224069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14'!$A$4:$A$13</c:f>
              <c:strCache>
                <c:ptCount val="10"/>
                <c:pt idx="0">
                  <c:v>FAHR - التطبيق الذكي</c:v>
                </c:pt>
                <c:pt idx="1">
                  <c:v>الموقع الالكتروني</c:v>
                </c:pt>
                <c:pt idx="2">
                  <c:v>SMS - الرسائل النصية</c:v>
                </c:pt>
                <c:pt idx="3">
                  <c:v>اخرى</c:v>
                </c:pt>
                <c:pt idx="4">
                  <c:v>مركز الاتصال</c:v>
                </c:pt>
                <c:pt idx="5">
                  <c:v>البريد الالكتروني</c:v>
                </c:pt>
                <c:pt idx="6">
                  <c:v>البريد الرسمي</c:v>
                </c:pt>
                <c:pt idx="7">
                  <c:v>الزيارات الميدانية</c:v>
                </c:pt>
                <c:pt idx="8">
                  <c:v>مجلة الموارد البشرية</c:v>
                </c:pt>
                <c:pt idx="9">
                  <c:v>نظام بياناتي</c:v>
                </c:pt>
              </c:strCache>
            </c:strRef>
          </c:cat>
          <c:val>
            <c:numRef>
              <c:f>'Question 14'!$C$4:$C$13</c:f>
              <c:numCache>
                <c:formatCode>0.0%</c:formatCode>
                <c:ptCount val="10"/>
                <c:pt idx="0">
                  <c:v>0.223</c:v>
                </c:pt>
                <c:pt idx="1">
                  <c:v>0.184</c:v>
                </c:pt>
                <c:pt idx="2">
                  <c:v>0.39299999999999996</c:v>
                </c:pt>
                <c:pt idx="3">
                  <c:v>9.0000000000000011E-3</c:v>
                </c:pt>
                <c:pt idx="4">
                  <c:v>2.7999999999999997E-2</c:v>
                </c:pt>
                <c:pt idx="5">
                  <c:v>0.63</c:v>
                </c:pt>
                <c:pt idx="6">
                  <c:v>0.13699999999999998</c:v>
                </c:pt>
                <c:pt idx="7">
                  <c:v>0.113</c:v>
                </c:pt>
                <c:pt idx="8">
                  <c:v>0.06</c:v>
                </c:pt>
                <c:pt idx="9">
                  <c:v>0.20699999999999999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744512"/>
        <c:axId val="131746048"/>
      </c:barChart>
      <c:catAx>
        <c:axId val="13174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131746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7460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744512"/>
        <c:crossesAt val="1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8'!$B$16</c:f>
              <c:strCache>
                <c:ptCount val="1"/>
                <c:pt idx="0">
                  <c:v>الرضا العام عن نظام التدريب والتطوير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'Question 8'!$C$15:$D$15</c:f>
              <c:strCache>
                <c:ptCount val="2"/>
                <c:pt idx="0">
                  <c:v>المستهدف</c:v>
                </c:pt>
                <c:pt idx="1">
                  <c:v>المتحقق</c:v>
                </c:pt>
              </c:strCache>
            </c:strRef>
          </c:cat>
          <c:val>
            <c:numRef>
              <c:f>'Question 8'!$C$16:$D$16</c:f>
              <c:numCache>
                <c:formatCode>0%</c:formatCode>
                <c:ptCount val="2"/>
                <c:pt idx="0">
                  <c:v>0.7</c:v>
                </c:pt>
                <c:pt idx="1">
                  <c:v>0.73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887488"/>
        <c:axId val="131889024"/>
      </c:barChart>
      <c:catAx>
        <c:axId val="131887488"/>
        <c:scaling>
          <c:orientation val="minMax"/>
        </c:scaling>
        <c:delete val="0"/>
        <c:axPos val="b"/>
        <c:majorTickMark val="out"/>
        <c:minorTickMark val="none"/>
        <c:tickLblPos val="nextTo"/>
        <c:crossAx val="131889024"/>
        <c:crosses val="autoZero"/>
        <c:auto val="1"/>
        <c:lblAlgn val="ctr"/>
        <c:lblOffset val="100"/>
        <c:noMultiLvlLbl val="0"/>
      </c:catAx>
      <c:valAx>
        <c:axId val="131889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1887488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6">
            <a:tint val="50000"/>
            <a:satMod val="300000"/>
          </a:schemeClr>
        </a:gs>
        <a:gs pos="35000">
          <a:schemeClr val="accent6">
            <a:tint val="37000"/>
            <a:satMod val="300000"/>
          </a:schemeClr>
        </a:gs>
        <a:gs pos="100000">
          <a:schemeClr val="accent6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6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ادارة الاداء الوظيفي </a:t>
            </a:r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4591666666666667"/>
          <c:y val="0.2226968503937008"/>
          <c:w val="0.6734875328083989"/>
          <c:h val="0.548492636337124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8'!$D$14</c:f>
              <c:strCache>
                <c:ptCount val="1"/>
                <c:pt idx="0">
                  <c:v>المستهدف</c:v>
                </c:pt>
              </c:strCache>
            </c:strRef>
          </c:tx>
          <c:invertIfNegative val="0"/>
          <c:cat>
            <c:strRef>
              <c:f>'Question 8'!$C$15:$C$16</c:f>
              <c:strCache>
                <c:ptCount val="2"/>
                <c:pt idx="0">
                  <c:v>العام 2013</c:v>
                </c:pt>
                <c:pt idx="1">
                  <c:v>العام 2014</c:v>
                </c:pt>
              </c:strCache>
            </c:strRef>
          </c:cat>
          <c:val>
            <c:numRef>
              <c:f>'Question 8'!$D$15:$D$16</c:f>
              <c:numCache>
                <c:formatCode>0%</c:formatCode>
                <c:ptCount val="2"/>
                <c:pt idx="0">
                  <c:v>0.7</c:v>
                </c:pt>
                <c:pt idx="1">
                  <c:v>0.7</c:v>
                </c:pt>
              </c:numCache>
            </c:numRef>
          </c:val>
        </c:ser>
        <c:ser>
          <c:idx val="1"/>
          <c:order val="1"/>
          <c:tx>
            <c:strRef>
              <c:f>'Question 8'!$E$14</c:f>
              <c:strCache>
                <c:ptCount val="1"/>
                <c:pt idx="0">
                  <c:v>المتحقق</c:v>
                </c:pt>
              </c:strCache>
            </c:strRef>
          </c:tx>
          <c:invertIfNegative val="0"/>
          <c:cat>
            <c:strRef>
              <c:f>'Question 8'!$C$15:$C$16</c:f>
              <c:strCache>
                <c:ptCount val="2"/>
                <c:pt idx="0">
                  <c:v>العام 2013</c:v>
                </c:pt>
                <c:pt idx="1">
                  <c:v>العام 2014</c:v>
                </c:pt>
              </c:strCache>
            </c:strRef>
          </c:cat>
          <c:val>
            <c:numRef>
              <c:f>'Question 8'!$E$15:$E$16</c:f>
              <c:numCache>
                <c:formatCode>0%</c:formatCode>
                <c:ptCount val="2"/>
                <c:pt idx="0">
                  <c:v>0.67</c:v>
                </c:pt>
                <c:pt idx="1">
                  <c:v>0.56999999999999995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1208448"/>
        <c:axId val="211235200"/>
      </c:barChart>
      <c:catAx>
        <c:axId val="21120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235200"/>
        <c:crosses val="autoZero"/>
        <c:auto val="1"/>
        <c:lblAlgn val="ctr"/>
        <c:lblOffset val="100"/>
        <c:noMultiLvlLbl val="0"/>
      </c:catAx>
      <c:valAx>
        <c:axId val="211235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208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8'!$B$17</c:f>
              <c:strCache>
                <c:ptCount val="1"/>
                <c:pt idx="0">
                  <c:v>الرضا العام عن النظام الالكتروني للتدريب والتطوير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'Question 8'!$C$15:$D$15</c:f>
              <c:strCache>
                <c:ptCount val="2"/>
                <c:pt idx="0">
                  <c:v>المستهدف</c:v>
                </c:pt>
                <c:pt idx="1">
                  <c:v>المتحقق</c:v>
                </c:pt>
              </c:strCache>
            </c:strRef>
          </c:cat>
          <c:val>
            <c:numRef>
              <c:f>'Question 8'!$C$17:$D$17</c:f>
              <c:numCache>
                <c:formatCode>0%</c:formatCode>
                <c:ptCount val="2"/>
                <c:pt idx="0">
                  <c:v>0.7</c:v>
                </c:pt>
                <c:pt idx="1">
                  <c:v>0.64100000000000001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127360"/>
        <c:axId val="132166016"/>
      </c:barChart>
      <c:catAx>
        <c:axId val="13212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32166016"/>
        <c:crosses val="autoZero"/>
        <c:auto val="1"/>
        <c:lblAlgn val="ctr"/>
        <c:lblOffset val="100"/>
        <c:noMultiLvlLbl val="0"/>
      </c:catAx>
      <c:valAx>
        <c:axId val="132166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2127360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902502400526925"/>
          <c:y val="3.6604947458668116E-2"/>
          <c:w val="0.49791317829764947"/>
          <c:h val="0.880030101477194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'Question 9'!$B$13:$B$18</c:f>
              <c:strCache>
                <c:ptCount val="6"/>
                <c:pt idx="0">
                  <c:v>مراحل تطبيق نظام التدريب والتطوير واضحة ومتسلسلة </c:v>
                </c:pt>
                <c:pt idx="1">
                  <c:v>النماذج المستخدمة والموضحة ضمن الدليل الإسترشادي للنظام مناسبة وسهله الاستخدام</c:v>
                </c:pt>
                <c:pt idx="2">
                  <c:v>تتناسب اشكال التدريب المحددة ضمن النظام مع احتياجات جهتكم ويمكن تطبيقها</c:v>
                </c:pt>
                <c:pt idx="3">
                  <c:v>(قامت الهيئة بتزويدكم بالتدريب المناسب على استخدام نظام التدريب والتطوير (النظام الورقي</c:v>
                </c:pt>
                <c:pt idx="4">
                  <c:v>وسائل واساليب التواصل المتبعة مع منسقي نظام التدريب والتطوير في الهيئة مناسبة</c:v>
                </c:pt>
                <c:pt idx="5">
                  <c:v>لدى منسقي نظام التدريب والتطوير في الهيئة المعرفة والاجابات المناسبة على إستفساراتكم حول نظام التدريب والتطوير</c:v>
                </c:pt>
              </c:strCache>
            </c:strRef>
          </c:cat>
          <c:val>
            <c:numRef>
              <c:f>'Question 9'!$C$13:$C$18</c:f>
              <c:numCache>
                <c:formatCode>0.0%</c:formatCode>
                <c:ptCount val="6"/>
                <c:pt idx="0">
                  <c:v>0.71299999999999997</c:v>
                </c:pt>
                <c:pt idx="1">
                  <c:v>0.68700000000000006</c:v>
                </c:pt>
                <c:pt idx="2">
                  <c:v>0.66100000000000003</c:v>
                </c:pt>
                <c:pt idx="3">
                  <c:v>0.70399999999999996</c:v>
                </c:pt>
                <c:pt idx="4">
                  <c:v>0.72199999999999998</c:v>
                </c:pt>
                <c:pt idx="5">
                  <c:v>0.71299999999999997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230144"/>
        <c:axId val="132317952"/>
      </c:barChart>
      <c:catAx>
        <c:axId val="132230144"/>
        <c:scaling>
          <c:orientation val="minMax"/>
        </c:scaling>
        <c:delete val="0"/>
        <c:axPos val="l"/>
        <c:majorTickMark val="out"/>
        <c:minorTickMark val="none"/>
        <c:tickLblPos val="nextTo"/>
        <c:crossAx val="132317952"/>
        <c:crosses val="autoZero"/>
        <c:auto val="1"/>
        <c:lblAlgn val="ctr"/>
        <c:lblOffset val="100"/>
        <c:noMultiLvlLbl val="0"/>
      </c:catAx>
      <c:valAx>
        <c:axId val="13231795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32230144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05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'Question 9'!$B$20:$B$23</c:f>
              <c:strCache>
                <c:ptCount val="4"/>
                <c:pt idx="0">
                  <c:v>يعتبر النظام الالكتروني للتدريب والتطوير مناسبا وسهل الاستخدام</c:v>
                </c:pt>
                <c:pt idx="1">
                  <c:v>(قامت الهيئة بتزويدكم بالتدريب المناسب على استخدام نظام التدريب والتطوير (النظام الالكتروني</c:v>
                </c:pt>
                <c:pt idx="2">
                  <c:v>يتم تقديم الدعم الفني لنظام التدريب والتطوير (الالكتروني) من قبل الهيئة ضمن الوقت المناسب</c:v>
                </c:pt>
                <c:pt idx="3">
                  <c:v>يتم تقديم الدعم الفني لنظام التدريب والتطوير (الالكتروني) من قبل الهيئة بالاسلوب المناسب</c:v>
                </c:pt>
              </c:strCache>
            </c:strRef>
          </c:cat>
          <c:val>
            <c:numRef>
              <c:f>'Question 9'!$C$20:$C$23</c:f>
              <c:numCache>
                <c:formatCode>0.0%</c:formatCode>
                <c:ptCount val="4"/>
                <c:pt idx="0">
                  <c:v>0.56399999999999995</c:v>
                </c:pt>
                <c:pt idx="1">
                  <c:v>0.65300000000000002</c:v>
                </c:pt>
                <c:pt idx="2">
                  <c:v>0.67400000000000004</c:v>
                </c:pt>
                <c:pt idx="3">
                  <c:v>0.67400000000000004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368640"/>
        <c:axId val="132374528"/>
      </c:barChart>
      <c:catAx>
        <c:axId val="132368640"/>
        <c:scaling>
          <c:orientation val="minMax"/>
        </c:scaling>
        <c:delete val="0"/>
        <c:axPos val="l"/>
        <c:majorTickMark val="out"/>
        <c:minorTickMark val="none"/>
        <c:tickLblPos val="nextTo"/>
        <c:crossAx val="132374528"/>
        <c:crosses val="autoZero"/>
        <c:auto val="1"/>
        <c:lblAlgn val="ctr"/>
        <c:lblOffset val="100"/>
        <c:noMultiLvlLbl val="0"/>
      </c:catAx>
      <c:valAx>
        <c:axId val="132374528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32368640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05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هل تم تطبيق نظام التدريب والتطوير المعد من قبل الهيئة الاتحادية للموارد البشرية الحكومية في جهتكم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6'!$A$4:$A$6</c:f>
              <c:strCache>
                <c:ptCount val="3"/>
                <c:pt idx="0">
                  <c:v>يتم التطبيق بصورة ورقية</c:v>
                </c:pt>
                <c:pt idx="1">
                  <c:v>يتم التطبيق من خلال النظام الالكتروني</c:v>
                </c:pt>
                <c:pt idx="2">
                  <c:v>لا يتم تطبيق نظام الهيئة الاتحادية للموارد البشرية الحكومية للتدريب والتطوير</c:v>
                </c:pt>
              </c:strCache>
            </c:strRef>
          </c:cat>
          <c:val>
            <c:numRef>
              <c:f>'Question 6'!$C$4:$C$6</c:f>
              <c:numCache>
                <c:formatCode>0.0%</c:formatCode>
                <c:ptCount val="3"/>
                <c:pt idx="0">
                  <c:v>0.41399999999999998</c:v>
                </c:pt>
                <c:pt idx="1">
                  <c:v>0.31</c:v>
                </c:pt>
                <c:pt idx="2">
                  <c:v>0.27600000000000002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zero"/>
    <c:showDLblsOverMax val="0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اسباب عدم تطبيق النظام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7'!$A$4:$A$9</c:f>
              <c:strCache>
                <c:ptCount val="6"/>
                <c:pt idx="0">
                  <c:v>غير ملزمين بتطبيق النظام</c:v>
                </c:pt>
                <c:pt idx="1">
                  <c:v>لدى جهتنا نظام التدريب الخاص بها</c:v>
                </c:pt>
                <c:pt idx="2">
                  <c:v>اخرى</c:v>
                </c:pt>
                <c:pt idx="3">
                  <c:v>النظام غير مناسب لنا</c:v>
                </c:pt>
                <c:pt idx="4">
                  <c:v>عدم وضوح وصعوبة تطبيق النظام</c:v>
                </c:pt>
                <c:pt idx="5">
                  <c:v>لا يتوفر النظام لدينا</c:v>
                </c:pt>
              </c:strCache>
            </c:strRef>
          </c:cat>
          <c:val>
            <c:numRef>
              <c:f>'Question 7'!$C$4:$C$9</c:f>
              <c:numCache>
                <c:formatCode>0.0%</c:formatCode>
                <c:ptCount val="6"/>
                <c:pt idx="0">
                  <c:v>0.33299999999999996</c:v>
                </c:pt>
                <c:pt idx="1">
                  <c:v>0.16699999999999998</c:v>
                </c:pt>
                <c:pt idx="2">
                  <c:v>0</c:v>
                </c:pt>
                <c:pt idx="3">
                  <c:v>0.16699999999999998</c:v>
                </c:pt>
                <c:pt idx="4">
                  <c:v>0</c:v>
                </c:pt>
                <c:pt idx="5">
                  <c:v>0.33299999999999996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zero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اهم الجوانب التي ترغبون في وجودها ضمن نظام التدريب والتطوير الالكتروني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20'!$A$4:$A$9</c:f>
              <c:strCache>
                <c:ptCount val="6"/>
                <c:pt idx="0">
                  <c:v>الربط الالكتروني بين نظام التدريب والتطوير ومخرجات نظام ادارة الاداء الوظيفي</c:v>
                </c:pt>
                <c:pt idx="1">
                  <c:v>خاصية استخراج تقارير احصائية عن الدورات التدريبية والمتدربين</c:v>
                </c:pt>
                <c:pt idx="2">
                  <c:v>امكانية اعداد وعرض الخطة التدريبية من النظام</c:v>
                </c:pt>
                <c:pt idx="3">
                  <c:v>الترشيح الالكتروني للدورات التدريبية من قبل الموظفين</c:v>
                </c:pt>
                <c:pt idx="4">
                  <c:v>تقييم المتدربين وقياس اثر العائد من التدريب</c:v>
                </c:pt>
                <c:pt idx="5">
                  <c:v>الربط الالكتروني بين نتائج قياس اثر التدريب وتحديثات خطة التطوير الفردية</c:v>
                </c:pt>
              </c:strCache>
            </c:strRef>
          </c:cat>
          <c:val>
            <c:numRef>
              <c:f>'Question 20'!$D$4:$D$9</c:f>
              <c:numCache>
                <c:formatCode>0%</c:formatCode>
                <c:ptCount val="6"/>
                <c:pt idx="0">
                  <c:v>0.18947368421052632</c:v>
                </c:pt>
                <c:pt idx="1">
                  <c:v>0.17894736842105263</c:v>
                </c:pt>
                <c:pt idx="2">
                  <c:v>0.15789473684210525</c:v>
                </c:pt>
                <c:pt idx="3">
                  <c:v>0.14736842105263157</c:v>
                </c:pt>
                <c:pt idx="4">
                  <c:v>0.17894736842105263</c:v>
                </c:pt>
                <c:pt idx="5">
                  <c:v>0.14736842105263157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913391008060791"/>
          <c:y val="0.17967207962685453"/>
          <c:w val="0.38076508115736352"/>
          <c:h val="0.74139477305043366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50000"/>
            <a:satMod val="300000"/>
          </a:schemeClr>
        </a:gs>
        <a:gs pos="35000">
          <a:schemeClr val="accent5">
            <a:tint val="37000"/>
            <a:satMod val="300000"/>
          </a:schemeClr>
        </a:gs>
        <a:gs pos="100000">
          <a:schemeClr val="accent5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5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الاجابات</a:t>
            </a:r>
            <a:r>
              <a:rPr lang="ar-AE" baseline="0" dirty="0" smtClean="0"/>
              <a:t> حسب العمر</a:t>
            </a:r>
            <a:endParaRPr lang="ar-AE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4'!$A$4:$A$6</c:f>
              <c:strCache>
                <c:ptCount val="3"/>
                <c:pt idx="0">
                  <c:v>اقل من 25</c:v>
                </c:pt>
                <c:pt idx="1">
                  <c:v>26 - 45</c:v>
                </c:pt>
                <c:pt idx="2">
                  <c:v>اكبر من 46</c:v>
                </c:pt>
              </c:strCache>
            </c:strRef>
          </c:cat>
          <c:val>
            <c:numRef>
              <c:f>'Question 4'!$C$4:$C$6</c:f>
              <c:numCache>
                <c:formatCode>0.0%</c:formatCode>
                <c:ptCount val="3"/>
                <c:pt idx="0">
                  <c:v>0</c:v>
                </c:pt>
                <c:pt idx="1">
                  <c:v>0.80599999999999994</c:v>
                </c:pt>
                <c:pt idx="2">
                  <c:v>0.19399999999999998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الاجابات حسب مكان</a:t>
            </a:r>
            <a:r>
              <a:rPr lang="ar-AE" baseline="0" dirty="0" smtClean="0"/>
              <a:t> الإقامة</a:t>
            </a:r>
            <a:endParaRPr lang="ar-AE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5'!$A$4:$A$10</c:f>
              <c:strCache>
                <c:ptCount val="7"/>
                <c:pt idx="0">
                  <c:v>أبوظبي</c:v>
                </c:pt>
                <c:pt idx="1">
                  <c:v>دبي</c:v>
                </c:pt>
                <c:pt idx="2">
                  <c:v>الشارقة</c:v>
                </c:pt>
                <c:pt idx="3">
                  <c:v>عجمان</c:v>
                </c:pt>
                <c:pt idx="4">
                  <c:v>أم القيوين</c:v>
                </c:pt>
                <c:pt idx="5">
                  <c:v>رأس الخيمة</c:v>
                </c:pt>
                <c:pt idx="6">
                  <c:v>الفجيرة</c:v>
                </c:pt>
              </c:strCache>
            </c:strRef>
          </c:cat>
          <c:val>
            <c:numRef>
              <c:f>'Question 5'!$C$4:$C$10</c:f>
              <c:numCache>
                <c:formatCode>0.0%</c:formatCode>
                <c:ptCount val="7"/>
                <c:pt idx="0">
                  <c:v>0.51600000000000001</c:v>
                </c:pt>
                <c:pt idx="1">
                  <c:v>0.32299999999999995</c:v>
                </c:pt>
                <c:pt idx="2">
                  <c:v>9.6999999999999989E-2</c:v>
                </c:pt>
                <c:pt idx="3">
                  <c:v>3.2000000000000001E-2</c:v>
                </c:pt>
                <c:pt idx="4">
                  <c:v>0</c:v>
                </c:pt>
                <c:pt idx="5">
                  <c:v>3.2000000000000001E-2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4">
            <a:tint val="50000"/>
            <a:satMod val="300000"/>
          </a:schemeClr>
        </a:gs>
        <a:gs pos="35000">
          <a:schemeClr val="accent4">
            <a:tint val="37000"/>
            <a:satMod val="300000"/>
          </a:schemeClr>
        </a:gs>
        <a:gs pos="100000">
          <a:schemeClr val="accent4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4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تصنيف الاجابات حسب الجنس</a:t>
            </a:r>
            <a:endParaRPr lang="ar-AE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3'!$A$4:$A$5</c:f>
              <c:strCache>
                <c:ptCount val="2"/>
                <c:pt idx="0">
                  <c:v>ذكر</c:v>
                </c:pt>
                <c:pt idx="1">
                  <c:v>انثى</c:v>
                </c:pt>
              </c:strCache>
            </c:strRef>
          </c:cat>
          <c:val>
            <c:numRef>
              <c:f>'Question 3'!$C$4:$C$5</c:f>
              <c:numCache>
                <c:formatCode>0.0%</c:formatCode>
                <c:ptCount val="2"/>
                <c:pt idx="0">
                  <c:v>0.38700000000000001</c:v>
                </c:pt>
                <c:pt idx="1">
                  <c:v>0.61299999999999999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تصنيف الاجابات</a:t>
            </a:r>
            <a:r>
              <a:rPr lang="ar-AE" baseline="0" dirty="0" smtClean="0"/>
              <a:t> حسب فئة الجهة </a:t>
            </a:r>
            <a:endParaRPr lang="ar-AE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1'!$A$4:$A$5</c:f>
              <c:strCache>
                <c:ptCount val="2"/>
                <c:pt idx="0">
                  <c:v>جهة حكومية اتحادية - وزارات</c:v>
                </c:pt>
                <c:pt idx="1">
                  <c:v>جهة حكومية اتحادية مستقلة</c:v>
                </c:pt>
              </c:strCache>
            </c:strRef>
          </c:cat>
          <c:val>
            <c:numRef>
              <c:f>'Question 1'!$C$4:$C$5</c:f>
              <c:numCache>
                <c:formatCode>0.0%</c:formatCode>
                <c:ptCount val="2"/>
                <c:pt idx="0">
                  <c:v>0.45200000000000001</c:v>
                </c:pt>
                <c:pt idx="1">
                  <c:v>0.54799999999999993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1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ar-AE"/>
              <a:t>نتائج الرضا العام عن نظام ادارة الاداء الوظيفي الالكتروني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4.1016114488571041E-3"/>
                  <c:y val="0.1105592819740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016114488571041E-3"/>
                  <c:y val="0.12783416978249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12'!$L$4:$M$4</c:f>
              <c:strCache>
                <c:ptCount val="2"/>
                <c:pt idx="0">
                  <c:v>المستهدف</c:v>
                </c:pt>
                <c:pt idx="1">
                  <c:v>المتحقق</c:v>
                </c:pt>
              </c:strCache>
            </c:strRef>
          </c:cat>
          <c:val>
            <c:numRef>
              <c:f>'Question 12'!$L$5:$M$5</c:f>
              <c:numCache>
                <c:formatCode>0%</c:formatCode>
                <c:ptCount val="2"/>
                <c:pt idx="0">
                  <c:v>0.7</c:v>
                </c:pt>
                <c:pt idx="1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2844928"/>
        <c:axId val="215212416"/>
      </c:barChart>
      <c:catAx>
        <c:axId val="212844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5212416"/>
        <c:crosses val="autoZero"/>
        <c:auto val="1"/>
        <c:lblAlgn val="ctr"/>
        <c:lblOffset val="100"/>
        <c:noMultiLvlLbl val="0"/>
      </c:catAx>
      <c:valAx>
        <c:axId val="215212416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12844928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القناة المضل للتواصل معكم من قبل منسقي التدريب 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multiLvlStrRef>
              <c:f>'Question 19'!$A$4:$B$8</c:f>
              <c:multiLvlStrCache>
                <c:ptCount val="5"/>
                <c:lvl>
                  <c:pt idx="0">
                    <c:v>البريد الالكتروني</c:v>
                  </c:pt>
                  <c:pt idx="1">
                    <c:v>الاتصال الهاتفي</c:v>
                  </c:pt>
                  <c:pt idx="2">
                    <c:v>اخرى</c:v>
                  </c:pt>
                  <c:pt idx="3">
                    <c:v>البريد الرسمي</c:v>
                  </c:pt>
                  <c:pt idx="4">
                    <c:v>الزيارات الميدانية</c:v>
                  </c:pt>
                </c:lvl>
                <c:lvl>
                  <c:pt idx="0">
                    <c:v>البريد الالكتروني</c:v>
                  </c:pt>
                  <c:pt idx="1">
                    <c:v>الاتصال الهاتفي</c:v>
                  </c:pt>
                  <c:pt idx="2">
                    <c:v>اخرى</c:v>
                  </c:pt>
                  <c:pt idx="3">
                    <c:v>البريد الرسمي</c:v>
                  </c:pt>
                  <c:pt idx="4">
                    <c:v>الزيارات الميدانية</c:v>
                  </c:pt>
                </c:lvl>
              </c:multiLvlStrCache>
            </c:multiLvlStrRef>
          </c:cat>
          <c:val>
            <c:numRef>
              <c:f>'Question 19'!$E$4:$E$8</c:f>
              <c:numCache>
                <c:formatCode>0%</c:formatCode>
                <c:ptCount val="5"/>
                <c:pt idx="0">
                  <c:v>0.5</c:v>
                </c:pt>
                <c:pt idx="1">
                  <c:v>0.32500000000000001</c:v>
                </c:pt>
                <c:pt idx="2">
                  <c:v>0</c:v>
                </c:pt>
                <c:pt idx="3">
                  <c:v>0</c:v>
                </c:pt>
                <c:pt idx="4">
                  <c:v>0.17499999999999999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050"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cat>
            <c:strRef>
              <c:f>'حسب الجهة'!$I$12:$I$25</c:f>
              <c:strCache>
                <c:ptCount val="14"/>
                <c:pt idx="0">
                  <c:v>وزارة التربية و التعليم</c:v>
                </c:pt>
                <c:pt idx="1">
                  <c:v>وزارة الصحة</c:v>
                </c:pt>
                <c:pt idx="2">
                  <c:v>المجلس الوطني للاعلام</c:v>
                </c:pt>
                <c:pt idx="3">
                  <c:v>الهيئة الاتحادية للموارد البشرية الحكومية</c:v>
                </c:pt>
                <c:pt idx="4">
                  <c:v>الهيئة العامة للشؤون الاسلامية و الاوقاف</c:v>
                </c:pt>
                <c:pt idx="5">
                  <c:v>وزارة العمل</c:v>
                </c:pt>
                <c:pt idx="6">
                  <c:v>وزارة الثقافة و الشباب و تنمية المجتمع</c:v>
                </c:pt>
                <c:pt idx="7">
                  <c:v>وزارة الشؤون الاجتماعية</c:v>
                </c:pt>
                <c:pt idx="8">
                  <c:v>وزارة الاشغال العامة</c:v>
                </c:pt>
                <c:pt idx="9">
                  <c:v>وزارة البيئة والمياة</c:v>
                </c:pt>
                <c:pt idx="10">
                  <c:v>وزارة العدل</c:v>
                </c:pt>
                <c:pt idx="11">
                  <c:v>وزارة الاقتصاد</c:v>
                </c:pt>
                <c:pt idx="12">
                  <c:v>وزارة الطاقة</c:v>
                </c:pt>
                <c:pt idx="13">
                  <c:v>وزارة الخارجية</c:v>
                </c:pt>
              </c:strCache>
            </c:strRef>
          </c:cat>
          <c:val>
            <c:numRef>
              <c:f>'حسب الجهة'!$K$12:$K$25</c:f>
              <c:numCache>
                <c:formatCode>0%</c:formatCode>
                <c:ptCount val="14"/>
                <c:pt idx="0">
                  <c:v>0.56000000000000005</c:v>
                </c:pt>
                <c:pt idx="1">
                  <c:v>0.47</c:v>
                </c:pt>
                <c:pt idx="2">
                  <c:v>0.72</c:v>
                </c:pt>
                <c:pt idx="3">
                  <c:v>0.75</c:v>
                </c:pt>
                <c:pt idx="4">
                  <c:v>0.68</c:v>
                </c:pt>
                <c:pt idx="5">
                  <c:v>0.51</c:v>
                </c:pt>
                <c:pt idx="6">
                  <c:v>0.68</c:v>
                </c:pt>
                <c:pt idx="7">
                  <c:v>0.61</c:v>
                </c:pt>
                <c:pt idx="8">
                  <c:v>0.68</c:v>
                </c:pt>
                <c:pt idx="9">
                  <c:v>0.63</c:v>
                </c:pt>
                <c:pt idx="10">
                  <c:v>0.6</c:v>
                </c:pt>
                <c:pt idx="11">
                  <c:v>0.62</c:v>
                </c:pt>
                <c:pt idx="12">
                  <c:v>0.67</c:v>
                </c:pt>
                <c:pt idx="13">
                  <c:v>0.65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1153536"/>
        <c:axId val="221274112"/>
      </c:barChart>
      <c:catAx>
        <c:axId val="22115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21274112"/>
        <c:crosses val="autoZero"/>
        <c:auto val="1"/>
        <c:lblAlgn val="ctr"/>
        <c:lblOffset val="100"/>
        <c:noMultiLvlLbl val="0"/>
      </c:catAx>
      <c:valAx>
        <c:axId val="221274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21153536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ar-AE" sz="1400" dirty="0"/>
              <a:t>نتائج الرضا عن نظام ادارة الاداء حسب الفئة الوظيفية</a:t>
            </a:r>
            <a:endParaRPr lang="en-US" sz="14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Sheet1!$B$23:$B$26</c:f>
              <c:strCache>
                <c:ptCount val="4"/>
                <c:pt idx="0">
                  <c:v>ادارية / تنفيذية</c:v>
                </c:pt>
                <c:pt idx="1">
                  <c:v>إشرافية</c:v>
                </c:pt>
                <c:pt idx="2">
                  <c:v>تخصصية / فنية</c:v>
                </c:pt>
                <c:pt idx="3">
                  <c:v>قيادية</c:v>
                </c:pt>
              </c:strCache>
            </c:strRef>
          </c:cat>
          <c:val>
            <c:numRef>
              <c:f>Sheet1!$D$23:$D$26</c:f>
              <c:numCache>
                <c:formatCode>0%</c:formatCode>
                <c:ptCount val="4"/>
                <c:pt idx="0">
                  <c:v>0.49</c:v>
                </c:pt>
                <c:pt idx="1">
                  <c:v>0.54</c:v>
                </c:pt>
                <c:pt idx="2">
                  <c:v>0.59</c:v>
                </c:pt>
                <c:pt idx="3">
                  <c:v>0.55000000000000004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2700672"/>
        <c:axId val="242909184"/>
      </c:barChart>
      <c:catAx>
        <c:axId val="242700672"/>
        <c:scaling>
          <c:orientation val="minMax"/>
        </c:scaling>
        <c:delete val="0"/>
        <c:axPos val="l"/>
        <c:majorTickMark val="none"/>
        <c:minorTickMark val="none"/>
        <c:tickLblPos val="nextTo"/>
        <c:crossAx val="242909184"/>
        <c:crosses val="autoZero"/>
        <c:auto val="1"/>
        <c:lblAlgn val="ctr"/>
        <c:lblOffset val="100"/>
        <c:noMultiLvlLbl val="0"/>
      </c:catAx>
      <c:valAx>
        <c:axId val="24290918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242700672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ar-AE" sz="1600"/>
              <a:t>نتائج الرضا عن نظام ادارة الاداء حسب الجنس</a:t>
            </a:r>
            <a:endParaRPr lang="en-US" sz="16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Sheet1!$B$28:$B$29</c:f>
              <c:strCache>
                <c:ptCount val="2"/>
                <c:pt idx="0">
                  <c:v>انثى</c:v>
                </c:pt>
                <c:pt idx="1">
                  <c:v>ذكر</c:v>
                </c:pt>
              </c:strCache>
            </c:strRef>
          </c:cat>
          <c:val>
            <c:numRef>
              <c:f>Sheet1!$D$28:$D$29</c:f>
              <c:numCache>
                <c:formatCode>0%</c:formatCode>
                <c:ptCount val="2"/>
                <c:pt idx="0">
                  <c:v>0.53</c:v>
                </c:pt>
                <c:pt idx="1">
                  <c:v>0.66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6114944"/>
        <c:axId val="246534528"/>
      </c:barChart>
      <c:catAx>
        <c:axId val="246114944"/>
        <c:scaling>
          <c:orientation val="minMax"/>
        </c:scaling>
        <c:delete val="0"/>
        <c:axPos val="l"/>
        <c:majorTickMark val="none"/>
        <c:minorTickMark val="none"/>
        <c:tickLblPos val="nextTo"/>
        <c:crossAx val="246534528"/>
        <c:crosses val="autoZero"/>
        <c:auto val="1"/>
        <c:lblAlgn val="ctr"/>
        <c:lblOffset val="100"/>
        <c:noMultiLvlLbl val="0"/>
      </c:catAx>
      <c:valAx>
        <c:axId val="24653452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246114944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9'!$A$10:$B$13</c:f>
              <c:strCache>
                <c:ptCount val="4"/>
                <c:pt idx="0">
                  <c:v> مراحل تطبيق النظام واضحة ومتسلسلة</c:v>
                </c:pt>
                <c:pt idx="1">
                  <c:v> النماذج المستخدمة مناسبة وسهله الاستخدام</c:v>
                </c:pt>
                <c:pt idx="2">
                  <c:v>المدى الزمني لكل مرحلة  مناسب</c:v>
                </c:pt>
                <c:pt idx="3">
                  <c:v>الادوار والمسؤوليات ضمن مراحل النظام واضحة </c:v>
                </c:pt>
              </c:strCache>
            </c:strRef>
          </c:cat>
          <c:val>
            <c:numRef>
              <c:f>'Question 9'!$I$10:$I$13</c:f>
              <c:numCache>
                <c:formatCode>0%</c:formatCode>
                <c:ptCount val="4"/>
                <c:pt idx="0">
                  <c:v>0.63916083916083921</c:v>
                </c:pt>
                <c:pt idx="1">
                  <c:v>0.64466783216783219</c:v>
                </c:pt>
                <c:pt idx="2">
                  <c:v>0.65751748251748254</c:v>
                </c:pt>
                <c:pt idx="3">
                  <c:v>0.62508741258741263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0228096"/>
        <c:axId val="250292864"/>
      </c:barChart>
      <c:catAx>
        <c:axId val="250228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50292864"/>
        <c:crosses val="autoZero"/>
        <c:auto val="1"/>
        <c:lblAlgn val="ctr"/>
        <c:lblOffset val="100"/>
        <c:noMultiLvlLbl val="0"/>
      </c:catAx>
      <c:valAx>
        <c:axId val="25029286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50228096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4">
            <a:tint val="50000"/>
            <a:satMod val="300000"/>
          </a:schemeClr>
        </a:gs>
        <a:gs pos="35000">
          <a:schemeClr val="accent4">
            <a:tint val="37000"/>
            <a:satMod val="300000"/>
          </a:schemeClr>
        </a:gs>
        <a:gs pos="100000">
          <a:schemeClr val="accent4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4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'Question 10'!$B$11:$B$15</c:f>
              <c:strCache>
                <c:ptCount val="5"/>
                <c:pt idx="0">
                  <c:v>الرؤساء المباشرين قادرين على اسقاط وصياغة الاهداف الذكية </c:v>
                </c:pt>
                <c:pt idx="1">
                  <c:v> الرؤساء المباشرين قادرين على تقييم الاهداف بالصورة المناسبة</c:v>
                </c:pt>
                <c:pt idx="2">
                  <c:v>الرؤساء المباشرين قادرين على تقييم الكفاءات بالصورة المناسبة</c:v>
                </c:pt>
                <c:pt idx="3">
                  <c:v>لدي معرفة بدور لجنة الضبط والموازنة ودورها </c:v>
                </c:pt>
                <c:pt idx="4">
                  <c:v>تقوم جهتكم بالربط بين نتائج تقييم الاداء وعمليات الترقية الوظيفية</c:v>
                </c:pt>
              </c:strCache>
            </c:strRef>
          </c:cat>
          <c:val>
            <c:numRef>
              <c:f>'Question 10'!$I$11:$I$15</c:f>
              <c:numCache>
                <c:formatCode>0%</c:formatCode>
                <c:ptCount val="5"/>
                <c:pt idx="0">
                  <c:v>0.63757749165474487</c:v>
                </c:pt>
                <c:pt idx="1">
                  <c:v>0.61955174058178353</c:v>
                </c:pt>
                <c:pt idx="2">
                  <c:v>0.6081068192656176</c:v>
                </c:pt>
                <c:pt idx="3">
                  <c:v>0.567381974248927</c:v>
                </c:pt>
                <c:pt idx="4">
                  <c:v>0.53543156890796373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054080"/>
        <c:axId val="276357120"/>
      </c:barChart>
      <c:catAx>
        <c:axId val="265054080"/>
        <c:scaling>
          <c:orientation val="minMax"/>
        </c:scaling>
        <c:delete val="0"/>
        <c:axPos val="l"/>
        <c:majorTickMark val="out"/>
        <c:minorTickMark val="none"/>
        <c:tickLblPos val="nextTo"/>
        <c:crossAx val="276357120"/>
        <c:crosses val="autoZero"/>
        <c:auto val="1"/>
        <c:lblAlgn val="ctr"/>
        <c:lblOffset val="100"/>
        <c:noMultiLvlLbl val="0"/>
      </c:catAx>
      <c:valAx>
        <c:axId val="2763571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65054080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570055779588055"/>
          <c:y val="4.1235908358875785E-2"/>
          <c:w val="0.56091865668579366"/>
          <c:h val="0.86485248348202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cat>
            <c:strRef>
              <c:f>'Question 11'!$A$10:$A$12</c:f>
              <c:strCache>
                <c:ptCount val="3"/>
                <c:pt idx="0">
                  <c:v>قامت FAHR بتزويدكم بالتدريب المناسب على استخدام نظام ادارة الاداء</c:v>
                </c:pt>
                <c:pt idx="1">
                  <c:v>تقوم FAHR بالرد على استفساراتكم في كل مرحلة من مراحل نظام ادارة الاداء بالوقت المناسب</c:v>
                </c:pt>
                <c:pt idx="2">
                  <c:v>لدى (منسقي نظام إدارة الاداء الوظيفي في الهيئة) المعرفة والاجابات المناسبة على إستفساراتكم</c:v>
                </c:pt>
              </c:strCache>
            </c:strRef>
          </c:cat>
          <c:val>
            <c:numRef>
              <c:f>'Question 11'!$H$10:$H$12</c:f>
              <c:numCache>
                <c:formatCode>0%</c:formatCode>
                <c:ptCount val="3"/>
                <c:pt idx="0">
                  <c:v>0.61621363853123512</c:v>
                </c:pt>
                <c:pt idx="1">
                  <c:v>0.62765855984740104</c:v>
                </c:pt>
                <c:pt idx="2">
                  <c:v>0.62622794468288034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6466688"/>
        <c:axId val="295253120"/>
      </c:barChart>
      <c:catAx>
        <c:axId val="276466688"/>
        <c:scaling>
          <c:orientation val="minMax"/>
        </c:scaling>
        <c:delete val="0"/>
        <c:axPos val="l"/>
        <c:majorTickMark val="out"/>
        <c:minorTickMark val="none"/>
        <c:tickLblPos val="nextTo"/>
        <c:crossAx val="295253120"/>
        <c:crosses val="autoZero"/>
        <c:auto val="1"/>
        <c:lblAlgn val="ctr"/>
        <c:lblOffset val="100"/>
        <c:noMultiLvlLbl val="0"/>
      </c:catAx>
      <c:valAx>
        <c:axId val="2952531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76466688"/>
        <c:crosses val="autoZero"/>
        <c:crossBetween val="between"/>
      </c:valAx>
    </c:plotArea>
    <c:plotVisOnly val="1"/>
    <c:dispBlanksAs val="gap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b="1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2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2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02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9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2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5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9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1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0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449EA-5146-4CDE-8AF7-12C3B71CE76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774D-1680-4A49-87BE-11CF917222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تقرير نتائج استبيانات الرضا</a:t>
            </a:r>
            <a:br>
              <a:rPr lang="ar-AE" dirty="0" smtClean="0"/>
            </a:br>
            <a:r>
              <a:rPr lang="ar-AE" dirty="0" smtClean="0"/>
              <a:t> للعام 2014</a:t>
            </a:r>
            <a:br>
              <a:rPr lang="ar-AE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فبراير 2015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7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62210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التفصيلية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175944"/>
              </p:ext>
            </p:extLst>
          </p:nvPr>
        </p:nvGraphicFramePr>
        <p:xfrm>
          <a:off x="179512" y="2132856"/>
          <a:ext cx="82809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6084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محور - تطبيق</a:t>
                      </a:r>
                      <a:r>
                        <a:rPr lang="ar-AE" sz="1800" baseline="0" dirty="0" smtClean="0"/>
                        <a:t> نظام ادارة الاداء في الجهة الاتحادية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41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95373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التفصيلية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597301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محور - الدعم المقدم من الهيئة الاتحادية للموارد البشرية الحكومية - النظام بشكل عام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097509"/>
              </p:ext>
            </p:extLst>
          </p:nvPr>
        </p:nvGraphicFramePr>
        <p:xfrm>
          <a:off x="323528" y="2060848"/>
          <a:ext cx="7992888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038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48536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العام</a:t>
                      </a:r>
                      <a:r>
                        <a:rPr lang="ar-AE" sz="1800" baseline="0" dirty="0" smtClean="0"/>
                        <a:t> عن نظام ادارة الاداء الوظيفي الالكتروني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660144"/>
              </p:ext>
            </p:extLst>
          </p:nvPr>
        </p:nvGraphicFramePr>
        <p:xfrm>
          <a:off x="1403648" y="1772816"/>
          <a:ext cx="61926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950138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نظام ادارة الاداء الوظيفي الالكتروني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28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03154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النظام ا</a:t>
                      </a:r>
                      <a:r>
                        <a:rPr lang="ar-AE" sz="1800" dirty="0" smtClean="0"/>
                        <a:t>لالكتروني  لإدارة</a:t>
                      </a:r>
                      <a:r>
                        <a:rPr lang="ar-AE" sz="1800" baseline="0" dirty="0" smtClean="0"/>
                        <a:t>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33059"/>
              </p:ext>
            </p:extLst>
          </p:nvPr>
        </p:nvGraphicFramePr>
        <p:xfrm>
          <a:off x="395536" y="1700808"/>
          <a:ext cx="79928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696554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محور</a:t>
                      </a:r>
                      <a:r>
                        <a:rPr lang="ar-AE" sz="1800" baseline="0" dirty="0" smtClean="0"/>
                        <a:t> - </a:t>
                      </a:r>
                      <a:r>
                        <a:rPr lang="ar-AE" sz="1800" dirty="0" smtClean="0"/>
                        <a:t> الدعم المقدم من الهيئة الاتحادية للموارد البشرية الحكومية - النظام الالكتروني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29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896821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للدراسة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354575"/>
              </p:ext>
            </p:extLst>
          </p:nvPr>
        </p:nvGraphicFramePr>
        <p:xfrm>
          <a:off x="4211960" y="3645024"/>
          <a:ext cx="4392488" cy="2545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45250"/>
              </p:ext>
            </p:extLst>
          </p:nvPr>
        </p:nvGraphicFramePr>
        <p:xfrm>
          <a:off x="4211960" y="1124744"/>
          <a:ext cx="43924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527625"/>
              </p:ext>
            </p:extLst>
          </p:nvPr>
        </p:nvGraphicFramePr>
        <p:xfrm>
          <a:off x="107504" y="1124744"/>
          <a:ext cx="3980833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129333"/>
              </p:ext>
            </p:extLst>
          </p:nvPr>
        </p:nvGraphicFramePr>
        <p:xfrm>
          <a:off x="107504" y="3619500"/>
          <a:ext cx="3974156" cy="261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0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92292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الاسلوب المتبع في تطبيق</a:t>
                      </a:r>
                      <a:r>
                        <a:rPr lang="ar-AE" sz="1800" baseline="0" dirty="0" smtClean="0"/>
                        <a:t>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211332"/>
              </p:ext>
            </p:extLst>
          </p:nvPr>
        </p:nvGraphicFramePr>
        <p:xfrm>
          <a:off x="1043608" y="1268760"/>
          <a:ext cx="705678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169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6979"/>
              </p:ext>
            </p:extLst>
          </p:nvPr>
        </p:nvGraphicFramePr>
        <p:xfrm>
          <a:off x="4499992" y="1124744"/>
          <a:ext cx="41764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48293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قنوات التواصل المفضلة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46304"/>
              </p:ext>
            </p:extLst>
          </p:nvPr>
        </p:nvGraphicFramePr>
        <p:xfrm>
          <a:off x="107504" y="1124744"/>
          <a:ext cx="42622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82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684474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التدريب والتطوير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ثانياً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58308"/>
              </p:ext>
            </p:extLst>
          </p:nvPr>
        </p:nvGraphicFramePr>
        <p:xfrm>
          <a:off x="1403648" y="1340768"/>
          <a:ext cx="6552728" cy="958215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4119218"/>
                <a:gridCol w="1216755"/>
                <a:gridCol w="1216755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Answer Options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Response Percent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Response Count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جهة حكومية اتحادية - وزارات</a:t>
                      </a:r>
                      <a:endParaRPr lang="ar-AE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45.2%</a:t>
                      </a:r>
                      <a:endParaRPr lang="en-US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14</a:t>
                      </a:r>
                      <a:endParaRPr lang="en-US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جهة حكومية اتحادية مستقلة</a:t>
                      </a:r>
                      <a:endParaRPr lang="ar-AE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54.8%</a:t>
                      </a:r>
                      <a:endParaRPr lang="en-US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17</a:t>
                      </a:r>
                      <a:endParaRPr lang="en-US" sz="1200" b="1" i="0" u="none" strike="noStrike"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answered question</a:t>
                      </a:r>
                      <a:endParaRPr lang="en-US" sz="1200" b="1" i="1" u="none" strike="noStrike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  <a:latin typeface="Simplified Arabic" pitchFamily="18" charset="-78"/>
                          <a:cs typeface="Simplified Arabic" pitchFamily="18" charset="-78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75730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260673"/>
              </p:ext>
            </p:extLst>
          </p:nvPr>
        </p:nvGraphicFramePr>
        <p:xfrm>
          <a:off x="4499992" y="2708920"/>
          <a:ext cx="381642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200801"/>
              </p:ext>
            </p:extLst>
          </p:nvPr>
        </p:nvGraphicFramePr>
        <p:xfrm>
          <a:off x="323528" y="2636912"/>
          <a:ext cx="388843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359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28140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670447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دليل</a:t>
                      </a:r>
                      <a:r>
                        <a:rPr lang="ar-AE" sz="1800" baseline="0" dirty="0" smtClean="0"/>
                        <a:t> التدريب والتطوير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0026989"/>
              </p:ext>
            </p:extLst>
          </p:nvPr>
        </p:nvGraphicFramePr>
        <p:xfrm>
          <a:off x="467544" y="1916832"/>
          <a:ext cx="806489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76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163733"/>
              </p:ext>
            </p:extLst>
          </p:nvPr>
        </p:nvGraphicFramePr>
        <p:xfrm>
          <a:off x="467544" y="933936"/>
          <a:ext cx="82296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923112"/>
                <a:gridCol w="720080"/>
                <a:gridCol w="5864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قائمة الاستبيانات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ادارة الاداء الوظيفي (يشمل النظام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كدليل عمل والنظام الإلكتروني)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التدريب والتطوير </a:t>
                      </a: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(يشمل النظام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كدليل عمل والنظام الإلكتروني)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انظمة بياناتي الموجة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لإدارات الموارد البشرية في الجهات الاتحادية وتشمل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اجراءات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الموارد البشرية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الدعم الفني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Remedy system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التقارير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الاحصائية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الموافقات الالكترونية (اعتماد)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مركز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الاتصال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center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الخدمة الذاتية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التطبيق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الذكي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10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26331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156201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النظام الإلكتروني لل</a:t>
                      </a:r>
                      <a:r>
                        <a:rPr lang="ar-AE" sz="1800" baseline="0" dirty="0" smtClean="0"/>
                        <a:t>تدريب والتطوير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36048"/>
              </p:ext>
            </p:extLst>
          </p:nvPr>
        </p:nvGraphicFramePr>
        <p:xfrm>
          <a:off x="323528" y="1844824"/>
          <a:ext cx="80648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2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17982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95418"/>
              </p:ext>
            </p:extLst>
          </p:nvPr>
        </p:nvGraphicFramePr>
        <p:xfrm>
          <a:off x="1043608" y="1052736"/>
          <a:ext cx="662473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75976"/>
              </p:ext>
            </p:extLst>
          </p:nvPr>
        </p:nvGraphicFramePr>
        <p:xfrm>
          <a:off x="1043608" y="3789040"/>
          <a:ext cx="662473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828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99792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832355"/>
              </p:ext>
            </p:extLst>
          </p:nvPr>
        </p:nvGraphicFramePr>
        <p:xfrm>
          <a:off x="251521" y="1602580"/>
          <a:ext cx="8092380" cy="449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28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93391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180456"/>
              </p:ext>
            </p:extLst>
          </p:nvPr>
        </p:nvGraphicFramePr>
        <p:xfrm>
          <a:off x="4572000" y="1052736"/>
          <a:ext cx="397423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788877"/>
              </p:ext>
            </p:extLst>
          </p:nvPr>
        </p:nvGraphicFramePr>
        <p:xfrm>
          <a:off x="107504" y="1052736"/>
          <a:ext cx="43204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119447"/>
              </p:ext>
            </p:extLst>
          </p:nvPr>
        </p:nvGraphicFramePr>
        <p:xfrm>
          <a:off x="107504" y="3717032"/>
          <a:ext cx="432048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915883"/>
              </p:ext>
            </p:extLst>
          </p:nvPr>
        </p:nvGraphicFramePr>
        <p:xfrm>
          <a:off x="4572000" y="3717032"/>
          <a:ext cx="397423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647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نظام التدريب والتطوير</a:t>
            </a:r>
            <a:endParaRPr lang="en-US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9577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عن نظام التدريب والتطوير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341521"/>
              </p:ext>
            </p:extLst>
          </p:nvPr>
        </p:nvGraphicFramePr>
        <p:xfrm>
          <a:off x="611560" y="2060848"/>
          <a:ext cx="76683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7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ar-AE" sz="3600" dirty="0" smtClean="0"/>
              <a:t>الية العمل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433060"/>
              </p:ext>
            </p:extLst>
          </p:nvPr>
        </p:nvGraphicFramePr>
        <p:xfrm>
          <a:off x="457200" y="1196752"/>
          <a:ext cx="82296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43192"/>
                <a:gridCol w="58640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تحديد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الفئات الرئيسية لمتعاملي والمعنيين بخدمات ومشاريع الهيئة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تحديد قائمة الاستبيانات التي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ستغطي الفئات المختلفة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تصميم الاستبيانات الخاصة بكل فئة بالتنسيق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مع الادارات المعنية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تحويل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الاستبيانات الى استبيانات الكترونية بالتنسيق مع السيد عبدالله السويدي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استخدام الوسيلة المناسبة لتوزيع الاستبيانات على المعنيين (نظام بياناتي، </a:t>
                      </a:r>
                      <a:r>
                        <a:rPr lang="ar-AE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تويتر</a:t>
                      </a: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خلال الملتقيات ..الخ)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اطلاق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الاستبيانات بصورة رسمية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متابعة وضعية الاستبيانات والتأكد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من قيام الفئات المعنية بتعبئتها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اغلاق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الاستبيانات واستلام تقارير البيانات الخاصة بها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اعداد تقرير حول نتائج الاستبيانات وعرضه على قيادات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الهيئة والمعنيين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الاتفاق</a:t>
                      </a:r>
                      <a:r>
                        <a:rPr lang="ar-A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الاجراءات التصحيحية ومتابعة المعنيين في تنفيذها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3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245311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نظام إدارة الاداء الوظيفي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اولاً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9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617127"/>
              </p:ext>
            </p:extLst>
          </p:nvPr>
        </p:nvGraphicFramePr>
        <p:xfrm>
          <a:off x="3419872" y="1196752"/>
          <a:ext cx="5040559" cy="792087"/>
        </p:xfrm>
        <a:graphic>
          <a:graphicData uri="http://schemas.openxmlformats.org/drawingml/2006/table">
            <a:tbl>
              <a:tblPr rtl="1">
                <a:tableStyleId>{21E4AEA4-8DFA-4A89-87EB-49C32662AFE0}</a:tableStyleId>
              </a:tblPr>
              <a:tblGrid>
                <a:gridCol w="3168631"/>
                <a:gridCol w="935964"/>
                <a:gridCol w="935964"/>
              </a:tblGrid>
              <a:tr h="264029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000" b="1" u="none" strike="noStrike" dirty="0">
                          <a:effectLst/>
                        </a:rPr>
                        <a:t>جهة حكومية اتحادية - وزارات</a:t>
                      </a:r>
                      <a:endParaRPr lang="ar-AE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2432</a:t>
                      </a:r>
                      <a:endParaRPr lang="en-US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94.4%</a:t>
                      </a:r>
                      <a:endParaRPr lang="en-US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000" b="1" u="none" strike="noStrike" dirty="0">
                          <a:effectLst/>
                        </a:rPr>
                        <a:t>جهة حكومية اتحادية مستقلة</a:t>
                      </a:r>
                      <a:endParaRPr lang="ar-AE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143</a:t>
                      </a:r>
                      <a:endParaRPr lang="en-US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5.6%</a:t>
                      </a:r>
                      <a:endParaRPr lang="en-US" sz="10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</a:tr>
              <a:tr h="264029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smtClean="0">
                          <a:effectLst/>
                        </a:rPr>
                        <a:t>2575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898246"/>
              </p:ext>
            </p:extLst>
          </p:nvPr>
        </p:nvGraphicFramePr>
        <p:xfrm>
          <a:off x="107505" y="2204864"/>
          <a:ext cx="8352928" cy="409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3498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العام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10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677232"/>
              </p:ext>
            </p:extLst>
          </p:nvPr>
        </p:nvGraphicFramePr>
        <p:xfrm>
          <a:off x="4355976" y="1628800"/>
          <a:ext cx="38164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166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العام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094177"/>
              </p:ext>
            </p:extLst>
          </p:nvPr>
        </p:nvGraphicFramePr>
        <p:xfrm>
          <a:off x="323528" y="1628800"/>
          <a:ext cx="38164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48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25868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العام</a:t>
                      </a:r>
                      <a:r>
                        <a:rPr lang="ar-AE" sz="1800" baseline="0" dirty="0" smtClean="0"/>
                        <a:t>  حسب الجهات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32080"/>
              </p:ext>
            </p:extLst>
          </p:nvPr>
        </p:nvGraphicFramePr>
        <p:xfrm>
          <a:off x="107504" y="1412776"/>
          <a:ext cx="8568952" cy="427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44490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التفصيلية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311955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محور </a:t>
                      </a:r>
                      <a:r>
                        <a:rPr lang="ar-AE" sz="1800" baseline="0" dirty="0" smtClean="0"/>
                        <a:t>الرضا عن النظام حسب الفئات الوظيفية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288931"/>
              </p:ext>
            </p:extLst>
          </p:nvPr>
        </p:nvGraphicFramePr>
        <p:xfrm>
          <a:off x="755576" y="1628800"/>
          <a:ext cx="72728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001046"/>
              </p:ext>
            </p:extLst>
          </p:nvPr>
        </p:nvGraphicFramePr>
        <p:xfrm>
          <a:off x="755576" y="4293096"/>
          <a:ext cx="727280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13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89122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نتائج الرضا التفصيلية</a:t>
                      </a:r>
                      <a:r>
                        <a:rPr lang="ar-AE" sz="1800" baseline="0" dirty="0" smtClean="0"/>
                        <a:t> عن 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351407"/>
              </p:ext>
            </p:extLst>
          </p:nvPr>
        </p:nvGraphicFramePr>
        <p:xfrm>
          <a:off x="179512" y="2132856"/>
          <a:ext cx="8352928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077826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محور - </a:t>
                      </a:r>
                      <a:r>
                        <a:rPr lang="ar-AE" sz="1800" baseline="0" dirty="0" smtClean="0"/>
                        <a:t>نظام ادارة الاداء الوظيفي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/>
              <a:t>نظام ادارة الأداء الوظيفي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22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667</Words>
  <Application>Microsoft Office PowerPoint</Application>
  <PresentationFormat>On-screen Show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 تقرير نتائج استبيانات الرضا  للعام 2014     فبراير 2015</vt:lpstr>
      <vt:lpstr>PowerPoint Presentation</vt:lpstr>
      <vt:lpstr>الية العمل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تقرير نتائج استبيانات الرضا  للعام 2014     فبراير 2015</dc:title>
  <dc:creator>Ashraf S. Al Amaireh</dc:creator>
  <cp:lastModifiedBy>Ashraf S. Al Amaireh</cp:lastModifiedBy>
  <cp:revision>2</cp:revision>
  <dcterms:created xsi:type="dcterms:W3CDTF">2015-02-15T05:59:25Z</dcterms:created>
  <dcterms:modified xsi:type="dcterms:W3CDTF">2015-10-01T06:42:14Z</dcterms:modified>
</cp:coreProperties>
</file>