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65" r:id="rId3"/>
    <p:sldId id="366" r:id="rId4"/>
    <p:sldId id="367" r:id="rId5"/>
    <p:sldId id="369" r:id="rId6"/>
  </p:sldIdLst>
  <p:sldSz cx="9144000" cy="6858000" type="screen4x3"/>
  <p:notesSz cx="67691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13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6" autoAdjust="0"/>
    <p:restoredTop sz="92678" autoAdjust="0"/>
  </p:normalViewPr>
  <p:slideViewPr>
    <p:cSldViewPr>
      <p:cViewPr varScale="1">
        <p:scale>
          <a:sx n="69" d="100"/>
          <a:sy n="69" d="100"/>
        </p:scale>
        <p:origin x="142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3120"/>
        <p:guide pos="2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ibrahim\Desktop\&#1575;&#1583;&#1604;&#1577;%20&#1575;&#1604;&#1585;&#1576;&#1593;%20&#1575;&#1604;&#1575;&#1608;&#1604;%20&#1604;&#1604;&#1593;&#1575;&#1605;2015\&#1602;&#1591;&#1575;&#1593;%20&#1575;&#1604;&#1587;&#1610;&#1575;&#1587;&#1575;&#1578;\&#1575;&#1587;&#1578;&#1576;&#1610;&#1575;&#1606;%20&#1575;&#1604;&#1575;&#1587;&#1578;&#1588;&#1575;&#1585;&#1575;&#1578;%20&#1575;&#1604;&#1602;&#1575;&#1606;&#1608;&#1606;&#1610;&#1577;\Copy%20of%20&#1575;&#1604;&#1575;&#1587;&#1578;&#1601;&#1587;&#1575;&#1585;&#1575;&#1578;%20&#1575;&#1604;&#1602;&#1575;&#1606;&#1608;&#1606;&#1610;&#1577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4;&#1575;&#1587;&#1578;&#1601;&#1587;&#1575;&#1585;&#1575;&#1578;%20&#1575;&#1604;&#1602;&#1575;&#1606;&#1608;&#1606;&#1610;&#1577;\&#1606;&#1578;&#1575;&#1574;&#1580;%20&#1575;&#1604;&#1585;&#1590;&#1575;%202015\&#1578;&#1581;&#1604;&#1610;&#1604;%20&#1575;&#1604;&#1606;&#1578;&#1575;&#1574;&#158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ibrahim\Desktop\&#1575;&#1583;&#1604;&#1577;%20&#1575;&#1604;&#1585;&#1576;&#1593;%20&#1575;&#1604;&#1575;&#1608;&#1604;%20&#1604;&#1604;&#1593;&#1575;&#1605;2015\&#1602;&#1591;&#1575;&#1593;%20&#1575;&#1604;&#1587;&#1610;&#1575;&#1587;&#1575;&#1578;\&#1575;&#1587;&#1578;&#1576;&#1610;&#1575;&#1606;%20&#1575;&#1604;&#1575;&#1587;&#1578;&#1588;&#1575;&#1585;&#1575;&#1578;%20&#1575;&#1604;&#1602;&#1575;&#1606;&#1608;&#1606;&#1610;&#1577;\Copy%20of%20&#1575;&#1604;&#1575;&#1587;&#1578;&#1601;&#1587;&#1575;&#1585;&#1575;&#1578;%20&#1575;&#1604;&#1602;&#1575;&#1606;&#1608;&#1606;&#1610;&#1577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4;&#1575;&#1587;&#1578;&#1601;&#1587;&#1575;&#1585;&#1575;&#1578;%20&#1575;&#1604;&#1602;&#1575;&#1606;&#1608;&#1606;&#1610;&#1577;\&#1606;&#1578;&#1575;&#1574;&#1580;%20&#1575;&#1604;&#1585;&#1590;&#1575;%202015\&#1578;&#1581;&#1604;&#1610;&#1604;%20&#1575;&#1604;&#1606;&#1578;&#1575;&#1574;&#1580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4;&#1575;&#1587;&#1578;&#1601;&#1587;&#1575;&#1585;&#1575;&#1578;%20&#1575;&#1604;&#1602;&#1575;&#1606;&#1608;&#1606;&#1610;&#1577;\&#1606;&#1578;&#1575;&#1574;&#1580;%20&#1575;&#1604;&#1585;&#1590;&#1575;%202015\&#1578;&#1581;&#1604;&#1610;&#1604;%20&#1575;&#1604;&#1606;&#1578;&#1575;&#1574;&#1580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09269224"/>
        <c:axId val="309264128"/>
      </c:barChart>
      <c:catAx>
        <c:axId val="309269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09264128"/>
        <c:crosses val="autoZero"/>
        <c:auto val="1"/>
        <c:lblAlgn val="ctr"/>
        <c:lblOffset val="100"/>
        <c:noMultiLvlLbl val="0"/>
      </c:catAx>
      <c:valAx>
        <c:axId val="30926412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0926922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ar-AE" sz="1800"/>
              <a:t>نسبة الرضا العام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محقق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Sheet1!$B$3:$B$5</c:f>
              <c:strCache>
                <c:ptCount val="3"/>
                <c:pt idx="0">
                  <c:v>بشكل عام انا راضِ عن خدمة الرد على الاستفسارات القانونية</c:v>
                </c:pt>
                <c:pt idx="1">
                  <c:v>بشكل عام انا راضِ عن خدمة الاعتراضات على قرارات لجان التظلمات</c:v>
                </c:pt>
                <c:pt idx="2">
                  <c:v>بشكل عام انا راضِ عن نظام اسأل الخبير القانوني</c:v>
                </c:pt>
              </c:strCache>
            </c:strRef>
          </c:cat>
          <c:val>
            <c:numRef>
              <c:f>Sheet1!$C$3:$C$5</c:f>
              <c:numCache>
                <c:formatCode>0%</c:formatCode>
                <c:ptCount val="3"/>
                <c:pt idx="0">
                  <c:v>0.70645161290322578</c:v>
                </c:pt>
                <c:pt idx="1">
                  <c:v>0.65340501792114691</c:v>
                </c:pt>
                <c:pt idx="2">
                  <c:v>0.6752688172043011</c:v>
                </c:pt>
              </c:numCache>
            </c:numRef>
          </c:val>
        </c:ser>
        <c:ser>
          <c:idx val="1"/>
          <c:order val="1"/>
          <c:tx>
            <c:strRef>
              <c:f>Sheet1!$D$2</c:f>
              <c:strCache>
                <c:ptCount val="1"/>
                <c:pt idx="0">
                  <c:v>مستهدف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Sheet1!$B$3:$B$5</c:f>
              <c:strCache>
                <c:ptCount val="3"/>
                <c:pt idx="0">
                  <c:v>بشكل عام انا راضِ عن خدمة الرد على الاستفسارات القانونية</c:v>
                </c:pt>
                <c:pt idx="1">
                  <c:v>بشكل عام انا راضِ عن خدمة الاعتراضات على قرارات لجان التظلمات</c:v>
                </c:pt>
                <c:pt idx="2">
                  <c:v>بشكل عام انا راضِ عن نظام اسأل الخبير القانوني</c:v>
                </c:pt>
              </c:strCache>
            </c:strRef>
          </c:cat>
          <c:val>
            <c:numRef>
              <c:f>Sheet1!$D$3:$D$5</c:f>
              <c:numCache>
                <c:formatCode>0%</c:formatCode>
                <c:ptCount val="3"/>
                <c:pt idx="0">
                  <c:v>0.7</c:v>
                </c:pt>
                <c:pt idx="1">
                  <c:v>0.7</c:v>
                </c:pt>
                <c:pt idx="2">
                  <c:v>0.7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309270008"/>
        <c:axId val="309270400"/>
      </c:barChart>
      <c:catAx>
        <c:axId val="3092700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txPr>
          <a:bodyPr rot="0" vert="horz"/>
          <a:lstStyle/>
          <a:p>
            <a:pPr>
              <a:defRPr sz="1400" b="1"/>
            </a:pPr>
            <a:endParaRPr lang="en-US"/>
          </a:p>
        </c:txPr>
        <c:crossAx val="309270400"/>
        <c:crosses val="autoZero"/>
        <c:auto val="1"/>
        <c:lblAlgn val="ctr"/>
        <c:lblOffset val="100"/>
        <c:noMultiLvlLbl val="0"/>
      </c:catAx>
      <c:valAx>
        <c:axId val="309270400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092700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2780922892625458"/>
          <c:y val="0.93162940604197131"/>
          <c:w val="0.32334136786733841"/>
          <c:h val="6.7706441026072178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00" b="1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09271184"/>
        <c:axId val="309271576"/>
      </c:barChart>
      <c:catAx>
        <c:axId val="309271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09271576"/>
        <c:crosses val="autoZero"/>
        <c:auto val="1"/>
        <c:lblAlgn val="ctr"/>
        <c:lblOffset val="100"/>
        <c:noMultiLvlLbl val="0"/>
      </c:catAx>
      <c:valAx>
        <c:axId val="3092715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092711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Sakkal Majalla" panose="02000000000000000000" pitchFamily="2" charset="-78"/>
          <a:cs typeface="Sakkal Majalla" panose="02000000000000000000" pitchFamily="2" charset="-78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نسبة الرضا لعام 2015 بالمقارنة بعام 2014</a:t>
            </a:r>
            <a:endParaRPr lang="en-US"/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9.0981353753762317E-2"/>
          <c:y val="0.10467659480621556"/>
          <c:w val="0.76546375071475237"/>
          <c:h val="0.663156415456325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محقق 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Sheet1!$B$3:$B$4</c:f>
              <c:strCache>
                <c:ptCount val="2"/>
                <c:pt idx="0">
                  <c:v>بشكل عام انا راضِ عن خدمة الرد على الاستفسارات القانونية</c:v>
                </c:pt>
                <c:pt idx="1">
                  <c:v>بشكل عام انا راضِ عن خدمة الاعتراضات على قرارات لجان التظلمات</c:v>
                </c:pt>
              </c:strCache>
            </c:strRef>
          </c:cat>
          <c:val>
            <c:numRef>
              <c:f>Sheet1!$C$3:$C$4</c:f>
              <c:numCache>
                <c:formatCode>0%</c:formatCode>
                <c:ptCount val="2"/>
                <c:pt idx="0">
                  <c:v>0.70645161290322578</c:v>
                </c:pt>
                <c:pt idx="1">
                  <c:v>0.65340501792114691</c:v>
                </c:pt>
              </c:numCache>
            </c:numRef>
          </c:val>
        </c:ser>
        <c:ser>
          <c:idx val="1"/>
          <c:order val="1"/>
          <c:tx>
            <c:strRef>
              <c:f>Sheet1!$E$2</c:f>
              <c:strCache>
                <c:ptCount val="1"/>
                <c:pt idx="0">
                  <c:v>محقق 2014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Sheet1!$B$3:$B$4</c:f>
              <c:strCache>
                <c:ptCount val="2"/>
                <c:pt idx="0">
                  <c:v>بشكل عام انا راضِ عن خدمة الرد على الاستفسارات القانونية</c:v>
                </c:pt>
                <c:pt idx="1">
                  <c:v>بشكل عام انا راضِ عن خدمة الاعتراضات على قرارات لجان التظلمات</c:v>
                </c:pt>
              </c:strCache>
            </c:strRef>
          </c:cat>
          <c:val>
            <c:numRef>
              <c:f>Sheet1!$E$3:$E$4</c:f>
              <c:numCache>
                <c:formatCode>0%</c:formatCode>
                <c:ptCount val="2"/>
                <c:pt idx="0">
                  <c:v>0.67793696275071635</c:v>
                </c:pt>
                <c:pt idx="1">
                  <c:v>0.6605539637058262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09272360"/>
        <c:axId val="309272752"/>
      </c:barChart>
      <c:catAx>
        <c:axId val="309272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309272752"/>
        <c:crosses val="autoZero"/>
        <c:auto val="1"/>
        <c:lblAlgn val="ctr"/>
        <c:lblOffset val="100"/>
        <c:noMultiLvlLbl val="0"/>
      </c:catAx>
      <c:valAx>
        <c:axId val="3092727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3092723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154119800381324"/>
          <c:y val="0.35668879053121089"/>
          <c:w val="0.12776975397795307"/>
          <c:h val="0.20788612773183932"/>
        </c:manualLayout>
      </c:layout>
      <c:overlay val="0"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نسبة</a:t>
            </a:r>
            <a:r>
              <a:rPr lang="ar-AE" baseline="0"/>
              <a:t> الرضا حسب المحاور المختلفة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09273536"/>
        <c:axId val="309273928"/>
      </c:barChart>
      <c:catAx>
        <c:axId val="30927353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309273928"/>
        <c:crosses val="autoZero"/>
        <c:auto val="1"/>
        <c:lblAlgn val="ctr"/>
        <c:lblOffset val="100"/>
        <c:noMultiLvlLbl val="0"/>
      </c:catAx>
      <c:valAx>
        <c:axId val="309273928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 b="1">
                <a:latin typeface="Garamond" panose="02020404030301010803" pitchFamily="18" charset="0"/>
              </a:defRPr>
            </a:pPr>
            <a:endParaRPr lang="en-US"/>
          </a:p>
        </c:txPr>
        <c:crossAx val="3092735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ar-AE" sz="2400"/>
              <a:t>نسبة</a:t>
            </a:r>
            <a:r>
              <a:rPr lang="ar-AE" sz="2400" baseline="0"/>
              <a:t> الرضا حسب المحاور المختلفة</a:t>
            </a:r>
            <a:endParaRPr lang="en-US" sz="24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Sheet1!$C$20</c:f>
              <c:strCache>
                <c:ptCount val="1"/>
                <c:pt idx="0">
                  <c:v>مجقق 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Sheet1!$B$21:$B$24</c:f>
              <c:strCache>
                <c:ptCount val="4"/>
                <c:pt idx="0">
                  <c:v>اسلوب وكفاءة موظفي الهيئة في التعامل معكم</c:v>
                </c:pt>
                <c:pt idx="1">
                  <c:v>سرعة تقديم الخدمة</c:v>
                </c:pt>
                <c:pt idx="2">
                  <c:v>سهولة الوصول للخدمة</c:v>
                </c:pt>
                <c:pt idx="3">
                  <c:v>نسبة الرضا عن مخرجات الخدمة</c:v>
                </c:pt>
              </c:strCache>
            </c:strRef>
          </c:cat>
          <c:val>
            <c:numRef>
              <c:f>Sheet1!$C$21:$C$24</c:f>
              <c:numCache>
                <c:formatCode>0%</c:formatCode>
                <c:ptCount val="4"/>
                <c:pt idx="0">
                  <c:v>0.66648745519713248</c:v>
                </c:pt>
                <c:pt idx="1">
                  <c:v>0.64348864994026289</c:v>
                </c:pt>
                <c:pt idx="2">
                  <c:v>0.65328554360812419</c:v>
                </c:pt>
                <c:pt idx="3">
                  <c:v>0.66254480286738349</c:v>
                </c:pt>
              </c:numCache>
            </c:numRef>
          </c:val>
        </c:ser>
        <c:ser>
          <c:idx val="1"/>
          <c:order val="1"/>
          <c:tx>
            <c:strRef>
              <c:f>Sheet1!$D$20</c:f>
              <c:strCache>
                <c:ptCount val="1"/>
                <c:pt idx="0">
                  <c:v>محقق 2014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Sheet1!$B$21:$B$24</c:f>
              <c:strCache>
                <c:ptCount val="4"/>
                <c:pt idx="0">
                  <c:v>اسلوب وكفاءة موظفي الهيئة في التعامل معكم</c:v>
                </c:pt>
                <c:pt idx="1">
                  <c:v>سرعة تقديم الخدمة</c:v>
                </c:pt>
                <c:pt idx="2">
                  <c:v>سهولة الوصول للخدمة</c:v>
                </c:pt>
                <c:pt idx="3">
                  <c:v>نسبة الرضا عن مخرجات الخدمة</c:v>
                </c:pt>
              </c:strCache>
            </c:strRef>
          </c:cat>
          <c:val>
            <c:numRef>
              <c:f>Sheet1!$D$21:$D$24</c:f>
              <c:numCache>
                <c:formatCode>0%</c:formatCode>
                <c:ptCount val="4"/>
                <c:pt idx="0">
                  <c:v>0.68543457497612226</c:v>
                </c:pt>
                <c:pt idx="1">
                  <c:v>0.65889843998726516</c:v>
                </c:pt>
                <c:pt idx="2">
                  <c:v>0.66329194524036927</c:v>
                </c:pt>
                <c:pt idx="3">
                  <c:v>0.67516714422158541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09274712"/>
        <c:axId val="309275104"/>
      </c:barChart>
      <c:catAx>
        <c:axId val="3092747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309275104"/>
        <c:crosses val="autoZero"/>
        <c:auto val="1"/>
        <c:lblAlgn val="ctr"/>
        <c:lblOffset val="100"/>
        <c:noMultiLvlLbl val="0"/>
      </c:catAx>
      <c:valAx>
        <c:axId val="30927510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600" b="1">
                <a:latin typeface="Garamond" panose="02020404030301010803" pitchFamily="18" charset="0"/>
              </a:defRPr>
            </a:pPr>
            <a:endParaRPr lang="en-US"/>
          </a:p>
        </c:txPr>
        <c:crossAx val="30927471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ar-AE" sz="1800" b="1" dirty="0" smtClean="0">
                <a:effectLst/>
              </a:rPr>
              <a:t>نسب</a:t>
            </a:r>
            <a:r>
              <a:rPr lang="ar-AE" sz="1800" b="1" baseline="0" dirty="0" smtClean="0">
                <a:effectLst/>
              </a:rPr>
              <a:t> الرضا حسب المحاور ل</a:t>
            </a:r>
            <a:r>
              <a:rPr lang="ar-AE" sz="1800" b="1" dirty="0" smtClean="0">
                <a:effectLst/>
              </a:rPr>
              <a:t>نظام اسأل الخبير القانوني</a:t>
            </a:r>
            <a:endParaRPr lang="en-US" dirty="0" smtClean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Garamond" panose="02020404030301010803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Sheet1!$B$58:$B$61</c:f>
              <c:strCache>
                <c:ptCount val="4"/>
                <c:pt idx="0">
                  <c:v> ساهم النظام في توفير الوقت والجهد في الرد على الاستفسارات</c:v>
                </c:pt>
                <c:pt idx="1">
                  <c:v>يعتبر النظام سهل الاستخدام ومناسب</c:v>
                </c:pt>
                <c:pt idx="2">
                  <c:v>يحتوي النظام على الاستفسارات الرئيسية التي احتاجها كموظف حكومي اتحادي حول قانون ولائحة الموارد البشرية</c:v>
                </c:pt>
                <c:pt idx="3">
                  <c:v>الاجابات المتوفرة على النظام واضحة ويمكن الاعتماد عليها</c:v>
                </c:pt>
              </c:strCache>
            </c:strRef>
          </c:cat>
          <c:val>
            <c:numRef>
              <c:f>Sheet1!$C$58:$C$61</c:f>
              <c:numCache>
                <c:formatCode>0%</c:formatCode>
                <c:ptCount val="4"/>
                <c:pt idx="0">
                  <c:v>0.66344086021505377</c:v>
                </c:pt>
                <c:pt idx="1">
                  <c:v>0.67060931899641574</c:v>
                </c:pt>
                <c:pt idx="2">
                  <c:v>0.6645161290322581</c:v>
                </c:pt>
                <c:pt idx="3">
                  <c:v>0.6591397849462366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1559040"/>
        <c:axId val="321568056"/>
      </c:barChart>
      <c:catAx>
        <c:axId val="321559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321568056"/>
        <c:crosses val="autoZero"/>
        <c:auto val="1"/>
        <c:lblAlgn val="ctr"/>
        <c:lblOffset val="100"/>
        <c:noMultiLvlLbl val="0"/>
      </c:catAx>
      <c:valAx>
        <c:axId val="32156805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Garamond" panose="02020404030301010803" pitchFamily="18" charset="0"/>
              </a:defRPr>
            </a:pPr>
            <a:endParaRPr lang="en-US"/>
          </a:p>
        </c:txPr>
        <c:crossAx val="3215590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40130E47-932E-4800-B82B-6C7F5753E21D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BA815341-221E-4C56-9F04-F2D13445D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92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6B6992C1-53A4-487E-962E-C03363F1C554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6" tIns="45583" rIns="91166" bIns="45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910" y="4705350"/>
            <a:ext cx="5415280" cy="4457700"/>
          </a:xfrm>
          <a:prstGeom prst="rect">
            <a:avLst/>
          </a:prstGeom>
        </p:spPr>
        <p:txBody>
          <a:bodyPr vert="horz" lIns="91166" tIns="45583" rIns="91166" bIns="45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F6F567F1-E0B7-462B-9C81-BA76E24D4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5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" y="18281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514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1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0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5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79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72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25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96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8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9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7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cid:image001.png@01CE496F.B91742F0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 userDrawn="1"/>
        </p:nvSpPr>
        <p:spPr>
          <a:xfrm>
            <a:off x="2411760" y="6381328"/>
            <a:ext cx="4464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sz="1800" b="1" dirty="0" smtClean="0"/>
              <a:t>ادارة</a:t>
            </a:r>
            <a:r>
              <a:rPr lang="ar-AE" sz="1800" b="1" baseline="0" dirty="0" smtClean="0"/>
              <a:t> </a:t>
            </a:r>
            <a:r>
              <a:rPr lang="ar-AE" sz="1800" b="1" dirty="0" smtClean="0"/>
              <a:t>التخطيط الاستراتيجي</a:t>
            </a:r>
            <a:r>
              <a:rPr lang="ar-AE" sz="1800" b="1" baseline="0" dirty="0" smtClean="0"/>
              <a:t> والتميز المؤسسي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91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2520280"/>
          </a:xfrm>
        </p:spPr>
        <p:txBody>
          <a:bodyPr>
            <a:normAutofit/>
          </a:bodyPr>
          <a:lstStyle/>
          <a:p>
            <a:r>
              <a:rPr lang="ar-AE" dirty="0" smtClean="0"/>
              <a:t>تقرير الاستشارات </a:t>
            </a:r>
            <a:r>
              <a:rPr lang="ar-AE" dirty="0"/>
              <a:t>القانونية و نظام أتمته </a:t>
            </a:r>
            <a:r>
              <a:rPr lang="ar-AE" dirty="0" smtClean="0"/>
              <a:t>السياسات - 2015 </a:t>
            </a:r>
            <a:br>
              <a:rPr lang="ar-AE" dirty="0" smtClean="0"/>
            </a:br>
            <a:r>
              <a:rPr lang="ar-AE" dirty="0" smtClean="0"/>
              <a:t/>
            </a:r>
            <a:br>
              <a:rPr lang="ar-AE" dirty="0" smtClean="0"/>
            </a:br>
            <a:r>
              <a:rPr lang="ar-AE" sz="2200" dirty="0" smtClean="0"/>
              <a:t>مايو 2016</a:t>
            </a:r>
            <a:endParaRPr lang="en-US" dirty="0"/>
          </a:p>
        </p:txBody>
      </p:sp>
      <p:pic>
        <p:nvPicPr>
          <p:cNvPr id="4" name="Picture 3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44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159388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نسبة</a:t>
                      </a:r>
                      <a:r>
                        <a:rPr lang="ar-SA" baseline="0" dirty="0" smtClean="0"/>
                        <a:t> الرضا العام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2476315"/>
              </p:ext>
            </p:extLst>
          </p:nvPr>
        </p:nvGraphicFramePr>
        <p:xfrm>
          <a:off x="827584" y="1412776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Rectangle 15"/>
          <p:cNvSpPr/>
          <p:nvPr/>
        </p:nvSpPr>
        <p:spPr>
          <a:xfrm>
            <a:off x="5868144" y="5445224"/>
            <a:ext cx="2376264" cy="5760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275856" y="5445224"/>
            <a:ext cx="2448272" cy="5760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55576" y="5445224"/>
            <a:ext cx="2376264" cy="57606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3301506"/>
              </p:ext>
            </p:extLst>
          </p:nvPr>
        </p:nvGraphicFramePr>
        <p:xfrm>
          <a:off x="179512" y="1052736"/>
          <a:ext cx="828092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070960" y="98072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b="1" dirty="0" smtClean="0"/>
              <a:t>حجم العينة:750</a:t>
            </a:r>
          </a:p>
          <a:p>
            <a:pPr algn="r"/>
            <a:r>
              <a:rPr lang="ar-AE" b="1" dirty="0" smtClean="0"/>
              <a:t>الردود: 558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9419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2911886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 </a:t>
                      </a:r>
                      <a:r>
                        <a:rPr lang="ar-SA" dirty="0" smtClean="0"/>
                        <a:t>نسبة</a:t>
                      </a:r>
                      <a:r>
                        <a:rPr lang="ar-SA" baseline="0" dirty="0" smtClean="0"/>
                        <a:t> الرضا العام</a:t>
                      </a:r>
                      <a:r>
                        <a:rPr lang="ar-AE" baseline="0" dirty="0" smtClean="0"/>
                        <a:t> لعام 2015 مقارنة بالعام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1032293"/>
              </p:ext>
            </p:extLst>
          </p:nvPr>
        </p:nvGraphicFramePr>
        <p:xfrm>
          <a:off x="827584" y="1412776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4499992" y="4869160"/>
            <a:ext cx="2664296" cy="10801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331640" y="4869160"/>
            <a:ext cx="2952328" cy="10801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3766415"/>
              </p:ext>
            </p:extLst>
          </p:nvPr>
        </p:nvGraphicFramePr>
        <p:xfrm>
          <a:off x="539552" y="1124744"/>
          <a:ext cx="784887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070960" y="98072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b="1" dirty="0" smtClean="0"/>
              <a:t>حجم العينة:750</a:t>
            </a:r>
          </a:p>
          <a:p>
            <a:pPr algn="r"/>
            <a:r>
              <a:rPr lang="ar-AE" b="1" dirty="0" smtClean="0"/>
              <a:t>الردود: 558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2045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8769180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 </a:t>
                      </a:r>
                      <a:r>
                        <a:rPr lang="ar-SA" dirty="0" smtClean="0"/>
                        <a:t>نسبة الرضا عن الخدمة حسب المحاور</a:t>
                      </a:r>
                      <a:r>
                        <a:rPr lang="ar-AE" dirty="0" smtClean="0"/>
                        <a:t> لعامي 2015 و2014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7677432"/>
              </p:ext>
            </p:extLst>
          </p:nvPr>
        </p:nvGraphicFramePr>
        <p:xfrm>
          <a:off x="1403648" y="1354459"/>
          <a:ext cx="583264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8099343"/>
              </p:ext>
            </p:extLst>
          </p:nvPr>
        </p:nvGraphicFramePr>
        <p:xfrm>
          <a:off x="323528" y="1268760"/>
          <a:ext cx="777686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070960" y="98072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b="1" dirty="0" smtClean="0"/>
              <a:t>حجم العينة:750</a:t>
            </a:r>
          </a:p>
          <a:p>
            <a:pPr algn="r"/>
            <a:r>
              <a:rPr lang="ar-AE" b="1" dirty="0" smtClean="0"/>
              <a:t>الردود: 558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8026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4066074"/>
              </p:ext>
            </p:extLst>
          </p:nvPr>
        </p:nvGraphicFramePr>
        <p:xfrm>
          <a:off x="107504" y="609888"/>
          <a:ext cx="8964488" cy="64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مستويات الرضا التفصيلية </a:t>
                      </a:r>
                      <a:r>
                        <a:rPr lang="ar-SA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عن خدمة الرد على الاستفسارات القانونية حسب المحاور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2945904"/>
              </p:ext>
            </p:extLst>
          </p:nvPr>
        </p:nvGraphicFramePr>
        <p:xfrm>
          <a:off x="107504" y="1052736"/>
          <a:ext cx="8964488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نسب</a:t>
                      </a:r>
                      <a:r>
                        <a:rPr lang="ar-AE" baseline="0" dirty="0" smtClean="0"/>
                        <a:t> الرضا حسب المحاور ل</a:t>
                      </a:r>
                      <a:r>
                        <a:rPr lang="ar-AE" dirty="0" smtClean="0"/>
                        <a:t>نظام اسأل الخبير القانوني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2504846"/>
              </p:ext>
            </p:extLst>
          </p:nvPr>
        </p:nvGraphicFramePr>
        <p:xfrm>
          <a:off x="755576" y="1556792"/>
          <a:ext cx="741682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98468" y="141277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b="1" dirty="0" smtClean="0"/>
              <a:t>حجم العينة:750</a:t>
            </a:r>
          </a:p>
          <a:p>
            <a:pPr algn="r"/>
            <a:r>
              <a:rPr lang="ar-AE" b="1" dirty="0" smtClean="0"/>
              <a:t>الردود: 558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439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9300</TotalTime>
  <Words>98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تقرير الاستشارات القانونية و نظام أتمته السياسات - 2015   مايو 2016</vt:lpstr>
      <vt:lpstr>PowerPoint Presentation</vt:lpstr>
      <vt:lpstr>PowerPoint Presentation</vt:lpstr>
      <vt:lpstr>PowerPoint Presentation</vt:lpstr>
      <vt:lpstr>PowerPoint Presentation</vt:lpstr>
    </vt:vector>
  </TitlesOfParts>
  <Company>FAHR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Ashraf S. Al Amaireh</dc:creator>
  <cp:lastModifiedBy>Sara H. AL Houli</cp:lastModifiedBy>
  <cp:revision>249</cp:revision>
  <cp:lastPrinted>2016-05-11T03:41:00Z</cp:lastPrinted>
  <dcterms:created xsi:type="dcterms:W3CDTF">2014-07-08T09:48:46Z</dcterms:created>
  <dcterms:modified xsi:type="dcterms:W3CDTF">2017-10-02T09:48:40Z</dcterms:modified>
</cp:coreProperties>
</file>