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82" r:id="rId3"/>
    <p:sldId id="293" r:id="rId4"/>
    <p:sldId id="291" r:id="rId5"/>
    <p:sldId id="292" r:id="rId6"/>
    <p:sldId id="299" r:id="rId7"/>
    <p:sldId id="297" r:id="rId8"/>
    <p:sldId id="298" r:id="rId9"/>
    <p:sldId id="294" r:id="rId10"/>
    <p:sldId id="295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308" r:id="rId19"/>
    <p:sldId id="309" r:id="rId20"/>
    <p:sldId id="311" r:id="rId21"/>
    <p:sldId id="312" r:id="rId2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3432" y="-11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585;&#1590;&#1575;%20&#1575;&#1604;&#1605;&#1608;&#1585;&#1583;&#1610;&#1606;\&#1606;&#1578;&#1575;&#1574;&#1580;%20&#1575;&#1587;&#1578;&#1576;&#1610;&#1575;&#1606;%20&#1605;&#1586;&#1608;&#1583;&#1610;%20&#1575;&#1604;&#1582;&#1583;&#1605;&#1575;&#1578;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585;&#1590;&#1575;%20&#1575;&#1604;&#1588;&#1585;&#1603;&#1575;&#1569;\&#1606;&#1578;&#1575;&#1574;&#1580;%20&#1575;&#1587;&#1578;&#1576;&#1610;&#1575;&#1606;%20&#1588;&#1585;&#1603;&#1575;&#1569;%20&#1575;&#1604;&#1607;&#1610;&#1574;&#1577;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585;&#1590;&#1575;%20&#1575;&#1604;&#1588;&#1585;&#1603;&#1575;&#1569;\&#1606;&#1578;&#1575;&#1574;&#1580;%20&#1575;&#1587;&#1578;&#1576;&#1610;&#1575;&#1606;%20&#1588;&#1585;&#1603;&#1575;&#1569;%20&#1575;&#1604;&#1607;&#1610;&#1574;&#1577;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585;&#1590;&#1575;%20&#1575;&#1604;&#1588;&#1585;&#1603;&#1575;&#1569;\&#1606;&#1578;&#1575;&#1574;&#1580;%20&#1575;&#1587;&#1578;&#1576;&#1610;&#1575;&#1606;%20&#1588;&#1585;&#1603;&#1575;&#1569;%20&#1575;&#1604;&#1607;&#1610;&#1574;&#1577;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585;&#1590;&#1575;%20&#1575;&#1604;&#1588;&#1585;&#1603;&#1575;&#1569;\&#1606;&#1578;&#1575;&#1574;&#1580;%20&#1575;&#1587;&#1578;&#1576;&#1610;&#1575;&#1606;%20&#1588;&#1585;&#1603;&#1575;&#1569;%20&#1575;&#1604;&#1607;&#1610;&#1574;&#1577;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585;&#1590;&#1575;%20&#1575;&#1604;&#1605;&#1580;&#1578;&#1605;&#1593;\&#1575;&#1587;&#1578;&#1576;&#1610;&#1575;&#1606;%20&#1602;&#1610;&#1575;&#1587;%20&#1585;&#1575;&#1610;%20&#1575;&#1604;&#1605;&#1580;&#1578;&#1605;&#1593;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585;&#1590;&#1575;%20&#1575;&#1604;&#1605;&#1580;&#1578;&#1605;&#1593;\&#1575;&#1587;&#1578;&#1576;&#1610;&#1575;&#1606;%20&#1602;&#1610;&#1575;&#1587;%20&#1585;&#1575;&#1610;%20&#1575;&#1604;&#1605;&#1580;&#1578;&#1605;&#1593;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585;&#1590;&#1575;%20&#1575;&#1604;&#1605;&#1580;&#1578;&#1605;&#1593;\&#1575;&#1587;&#1578;&#1576;&#1610;&#1575;&#1606;%20&#1602;&#1610;&#1575;&#1587;%20&#1585;&#1575;&#1610;%20&#1575;&#1604;&#1605;&#1580;&#1578;&#1605;&#1593;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585;&#1590;&#1575;%20&#1575;&#1604;&#1605;&#1580;&#1578;&#1605;&#1593;\&#1575;&#1587;&#1578;&#1576;&#1610;&#1575;&#1606;%20&#1602;&#1610;&#1575;&#1587;%20&#1585;&#1575;&#1610;%20&#1575;&#1604;&#1605;&#1580;&#1578;&#1605;&#1593;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585;&#1590;&#1575;%20&#1575;&#1604;&#1605;&#1580;&#1578;&#1605;&#1593;\&#1575;&#1587;&#1578;&#1576;&#1610;&#1575;&#1606;%20&#1602;&#1610;&#1575;&#1587;%20&#1585;&#1575;&#1610;%20&#1575;&#1604;&#1605;&#1580;&#1578;&#1605;&#1593;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585;&#1590;&#1575;%20&#1575;&#1604;&#1605;&#1580;&#1578;&#1605;&#1593;\&#1575;&#1587;&#1578;&#1576;&#1610;&#1575;&#1606;%20&#1602;&#1610;&#1575;&#1587;%20&#1585;&#1575;&#1610;%20&#1575;&#1604;&#1605;&#1580;&#1578;&#1605;&#1593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585;&#1590;&#1575;%20&#1575;&#1604;&#1605;&#1608;&#1585;&#1583;&#1610;&#1606;\&#1606;&#1578;&#1575;&#1574;&#1580;%20&#1575;&#1587;&#1578;&#1576;&#1610;&#1575;&#1606;%20&#1605;&#1586;&#1608;&#1583;&#1610;%20&#1575;&#1604;&#1582;&#1583;&#1605;&#1575;&#1578;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585;&#1590;&#1575;%20&#1575;&#1604;&#1605;&#1580;&#1578;&#1605;&#1593;\&#1575;&#1587;&#1578;&#1576;&#1610;&#1575;&#1606;%20&#1602;&#1610;&#1575;&#1587;%20&#1585;&#1575;&#1610;%20&#1575;&#1604;&#1605;&#1580;&#1578;&#1605;&#1593;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585;&#1590;&#1575;%20&#1575;&#1604;&#1605;&#1580;&#1578;&#1605;&#1593;\&#1575;&#1587;&#1578;&#1576;&#1610;&#1575;&#1606;%20&#1602;&#1610;&#1575;&#1587;%20&#1585;&#1575;&#1610;%20&#1575;&#1604;&#1605;&#1580;&#1578;&#1605;&#1593;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585;&#1590;&#1575;%20&#1575;&#1604;&#1605;&#1580;&#1578;&#1605;&#1593;\&#1575;&#1587;&#1578;&#1576;&#1610;&#1575;&#1606;%20&#1602;&#1610;&#1575;&#1587;%20&#1585;&#1575;&#1610;%20&#1575;&#1604;&#1605;&#1580;&#1578;&#1605;&#1593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585;&#1590;&#1575;%20&#1575;&#1604;&#1605;&#1608;&#1585;&#1583;&#1610;&#1606;\&#1606;&#1578;&#1575;&#1574;&#1580;%20&#1575;&#1587;&#1578;&#1576;&#1610;&#1575;&#1606;%20&#1605;&#1586;&#1608;&#1583;&#1610;%20&#1575;&#1604;&#1582;&#1583;&#1605;&#1575;&#1578;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585;&#1590;&#1575;%20&#1575;&#1604;&#1605;&#1608;&#1585;&#1583;&#1610;&#1606;\&#1606;&#1578;&#1575;&#1574;&#1580;%20&#1575;&#1587;&#1578;&#1576;&#1610;&#1575;&#1606;%20&#1605;&#1586;&#1608;&#1583;&#1610;%20&#1575;&#1604;&#1582;&#1583;&#1605;&#1575;&#1578;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585;&#1590;&#1575;%20&#1575;&#1604;&#1605;&#1608;&#1585;&#1583;&#1610;&#1606;\&#1606;&#1578;&#1575;&#1574;&#1580;%20&#1575;&#1587;&#1578;&#1576;&#1610;&#1575;&#1606;%20&#1605;&#1586;&#1608;&#1583;&#1610;%20&#1575;&#1604;&#1582;&#1583;&#1605;&#1575;&#1578;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585;&#1590;&#1575;%20&#1575;&#1604;&#1605;&#1608;&#1585;&#1583;&#1610;&#1606;\&#1606;&#1578;&#1575;&#1574;&#1580;%20&#1575;&#1587;&#1578;&#1576;&#1610;&#1575;&#1606;%20&#1605;&#1586;&#1608;&#1583;&#1610;%20&#1575;&#1604;&#1582;&#1583;&#1605;&#1575;&#1578;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585;&#1590;&#1575;%20&#1575;&#1604;&#1605;&#1608;&#1585;&#1583;&#1610;&#1606;\&#1606;&#1578;&#1575;&#1574;&#1580;%20&#1575;&#1587;&#1578;&#1576;&#1610;&#1575;&#1606;%20&#1605;&#1586;&#1608;&#1583;&#1610;%20&#1575;&#1604;&#1582;&#1583;&#1605;&#1575;&#1578;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585;&#1590;&#1575;%20&#1575;&#1604;&#1588;&#1585;&#1603;&#1575;&#1569;\&#1606;&#1578;&#1575;&#1574;&#1580;%20&#1575;&#1587;&#1578;&#1576;&#1610;&#1575;&#1606;%20&#1588;&#1585;&#1603;&#1575;&#1569;%20&#1575;&#1604;&#1607;&#1610;&#1574;&#1577;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585;&#1590;&#1575;%20&#1575;&#1604;&#1588;&#1585;&#1603;&#1575;&#1569;\&#1606;&#1578;&#1575;&#1574;&#1580;%20&#1575;&#1587;&#1578;&#1576;&#1610;&#1575;&#1606;%20&#1588;&#1585;&#1603;&#1575;&#1569;%20&#1575;&#1604;&#1607;&#1610;&#1574;&#1577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'Question 7'!$C$15</c:f>
              <c:strCache>
                <c:ptCount val="1"/>
                <c:pt idx="0">
                  <c:v>المستهدف</c:v>
                </c:pt>
              </c:strCache>
            </c:strRef>
          </c:tx>
          <c:invertIfNegative val="0"/>
          <c:cat>
            <c:numRef>
              <c:f>'Question 7'!$B$16:$B$17</c:f>
              <c:numCache>
                <c:formatCode>General</c:formatCode>
                <c:ptCount val="2"/>
                <c:pt idx="0">
                  <c:v>2013</c:v>
                </c:pt>
                <c:pt idx="1">
                  <c:v>2014</c:v>
                </c:pt>
              </c:numCache>
            </c:numRef>
          </c:cat>
          <c:val>
            <c:numRef>
              <c:f>'Question 7'!$C$16:$C$17</c:f>
              <c:numCache>
                <c:formatCode>0%</c:formatCode>
                <c:ptCount val="2"/>
                <c:pt idx="0">
                  <c:v>0.7</c:v>
                </c:pt>
                <c:pt idx="1">
                  <c:v>0.8</c:v>
                </c:pt>
              </c:numCache>
            </c:numRef>
          </c:val>
        </c:ser>
        <c:ser>
          <c:idx val="2"/>
          <c:order val="1"/>
          <c:tx>
            <c:strRef>
              <c:f>'Question 7'!$D$15</c:f>
              <c:strCache>
                <c:ptCount val="1"/>
                <c:pt idx="0">
                  <c:v>المتحقق</c:v>
                </c:pt>
              </c:strCache>
            </c:strRef>
          </c:tx>
          <c:invertIfNegative val="0"/>
          <c:cat>
            <c:numRef>
              <c:f>'Question 7'!$B$16:$B$17</c:f>
              <c:numCache>
                <c:formatCode>General</c:formatCode>
                <c:ptCount val="2"/>
                <c:pt idx="0">
                  <c:v>2013</c:v>
                </c:pt>
                <c:pt idx="1">
                  <c:v>2014</c:v>
                </c:pt>
              </c:numCache>
            </c:numRef>
          </c:cat>
          <c:val>
            <c:numRef>
              <c:f>'Question 7'!$D$16:$D$17</c:f>
              <c:numCache>
                <c:formatCode>0%</c:formatCode>
                <c:ptCount val="2"/>
                <c:pt idx="0" formatCode="0.0%">
                  <c:v>0.89600000000000002</c:v>
                </c:pt>
                <c:pt idx="1">
                  <c:v>0.95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6598784"/>
        <c:axId val="86600320"/>
      </c:barChart>
      <c:catAx>
        <c:axId val="86598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6600320"/>
        <c:crosses val="autoZero"/>
        <c:auto val="1"/>
        <c:lblAlgn val="ctr"/>
        <c:lblOffset val="100"/>
        <c:noMultiLvlLbl val="0"/>
      </c:catAx>
      <c:valAx>
        <c:axId val="8660032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65987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gradFill rotWithShape="1">
      <a:gsLst>
        <a:gs pos="0">
          <a:schemeClr val="accent3">
            <a:tint val="50000"/>
            <a:satMod val="300000"/>
          </a:schemeClr>
        </a:gs>
        <a:gs pos="35000">
          <a:schemeClr val="accent3">
            <a:tint val="37000"/>
            <a:satMod val="300000"/>
          </a:schemeClr>
        </a:gs>
        <a:gs pos="100000">
          <a:schemeClr val="accent3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3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 b="1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يرجى تحديد الإدارة/ الإدارات التي تتعاملون معها من قائمة الإدارات في الهيئة - يمكن اختيار أكثر من إدارة</a:t>
            </a:r>
          </a:p>
        </c:rich>
      </c:tx>
      <c:layout>
        <c:manualLayout>
          <c:xMode val="edge"/>
          <c:yMode val="edge"/>
          <c:x val="0.11284740449110527"/>
          <c:y val="3.529411764705882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937518543698703"/>
          <c:y val="0.23235327486396321"/>
          <c:w val="0.86632091322311944"/>
          <c:h val="0.51176544083961517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'Question 2'!$A$4:$B$16</c:f>
              <c:multiLvlStrCache>
                <c:ptCount val="13"/>
                <c:lvl>
                  <c:pt idx="0">
                    <c:v>مكتب التدقيق الداخلي</c:v>
                  </c:pt>
                  <c:pt idx="1">
                    <c:v>إدارة التخطيط الاستراتيجي والتميز المؤسسي</c:v>
                  </c:pt>
                  <c:pt idx="2">
                    <c:v>إدارة الاتصال الحكومي</c:v>
                  </c:pt>
                  <c:pt idx="3">
                    <c:v>مكتب المنظمات والعلاقات الدولية</c:v>
                  </c:pt>
                  <c:pt idx="4">
                    <c:v>مكتب المدير العام</c:v>
                  </c:pt>
                  <c:pt idx="5">
                    <c:v>إدارة السياسات والشؤون القانونية</c:v>
                  </c:pt>
                  <c:pt idx="6">
                    <c:v>إدارة نظام تقييم الأداء والمتابعة</c:v>
                  </c:pt>
                  <c:pt idx="7">
                    <c:v>إدارة المشروعات والبرامج</c:v>
                  </c:pt>
                  <c:pt idx="8">
                    <c:v>إدارة تخطيط الموارد البشرية</c:v>
                  </c:pt>
                  <c:pt idx="9">
                    <c:v>إدارة نظام معلومات الموارد البشرية</c:v>
                  </c:pt>
                  <c:pt idx="10">
                    <c:v>إدارة الموارد البشرية والخدمات</c:v>
                  </c:pt>
                  <c:pt idx="11">
                    <c:v>إدارة الشؤون المالية</c:v>
                  </c:pt>
                  <c:pt idx="12">
                    <c:v>إدارة تقنية المعلومات</c:v>
                  </c:pt>
                </c:lvl>
                <c:lvl>
                  <c:pt idx="0">
                    <c:v>مكتب التدقيق الداخلي</c:v>
                  </c:pt>
                  <c:pt idx="1">
                    <c:v>إدارة التخطيط الاستراتيجي والتميز المؤسسي</c:v>
                  </c:pt>
                  <c:pt idx="2">
                    <c:v>إدارة الاتصال الحكومي</c:v>
                  </c:pt>
                  <c:pt idx="3">
                    <c:v>مكتب المنظمات والعلاقات الدولية</c:v>
                  </c:pt>
                  <c:pt idx="4">
                    <c:v>مكتب المدير العام</c:v>
                  </c:pt>
                  <c:pt idx="5">
                    <c:v>إدارة السياسات والشؤون القانونية</c:v>
                  </c:pt>
                  <c:pt idx="6">
                    <c:v>إدارة نظام تقييم الأداء والمتابعة</c:v>
                  </c:pt>
                  <c:pt idx="7">
                    <c:v>إدارة المشروعات والبرامج</c:v>
                  </c:pt>
                  <c:pt idx="8">
                    <c:v>إدارة تخطيط الموارد البشرية</c:v>
                  </c:pt>
                  <c:pt idx="9">
                    <c:v>إدارة نظام معلومات الموارد البشرية</c:v>
                  </c:pt>
                  <c:pt idx="10">
                    <c:v>إدارة الموارد البشرية والخدمات</c:v>
                  </c:pt>
                  <c:pt idx="11">
                    <c:v>إدارة الشؤون المالية</c:v>
                  </c:pt>
                  <c:pt idx="12">
                    <c:v>إدارة تقنية المعلومات</c:v>
                  </c:pt>
                </c:lvl>
              </c:multiLvlStrCache>
            </c:multiLvlStrRef>
          </c:cat>
          <c:val>
            <c:numRef>
              <c:f>'Question 2'!$C$4:$C$16</c:f>
              <c:numCache>
                <c:formatCode>0.0%</c:formatCode>
                <c:ptCount val="13"/>
                <c:pt idx="0">
                  <c:v>1.9E-2</c:v>
                </c:pt>
                <c:pt idx="1">
                  <c:v>0.22600000000000001</c:v>
                </c:pt>
                <c:pt idx="2">
                  <c:v>7.4999999999999997E-2</c:v>
                </c:pt>
                <c:pt idx="3">
                  <c:v>1.9E-2</c:v>
                </c:pt>
                <c:pt idx="4">
                  <c:v>0.20800000000000002</c:v>
                </c:pt>
                <c:pt idx="5">
                  <c:v>0.151</c:v>
                </c:pt>
                <c:pt idx="6">
                  <c:v>0.26400000000000001</c:v>
                </c:pt>
                <c:pt idx="7">
                  <c:v>0.17</c:v>
                </c:pt>
                <c:pt idx="8">
                  <c:v>0.45299999999999996</c:v>
                </c:pt>
                <c:pt idx="9">
                  <c:v>0.28300000000000003</c:v>
                </c:pt>
                <c:pt idx="10">
                  <c:v>0.41499999999999998</c:v>
                </c:pt>
                <c:pt idx="11">
                  <c:v>0.13200000000000001</c:v>
                </c:pt>
                <c:pt idx="12">
                  <c:v>0.13200000000000001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946560"/>
        <c:axId val="88948096"/>
      </c:barChart>
      <c:catAx>
        <c:axId val="88946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88948096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8894809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88946560"/>
        <c:crossesAt val="1"/>
        <c:crossBetween val="between"/>
      </c:valAx>
    </c:plotArea>
    <c:plotVisOnly val="1"/>
    <c:dispBlanksAs val="gap"/>
    <c:showDLblsOverMax val="0"/>
  </c:chart>
  <c:spPr>
    <a:gradFill rotWithShape="1">
      <a:gsLst>
        <a:gs pos="0">
          <a:schemeClr val="accent3">
            <a:tint val="50000"/>
            <a:satMod val="300000"/>
          </a:schemeClr>
        </a:gs>
        <a:gs pos="35000">
          <a:schemeClr val="accent3">
            <a:tint val="37000"/>
            <a:satMod val="300000"/>
          </a:schemeClr>
        </a:gs>
        <a:gs pos="100000">
          <a:schemeClr val="accent3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3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 sz="1200" b="1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يرجى تحديد الجهة التي تنتمي اليها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'Question 1'!$A$4:$A$7</c:f>
              <c:strCache>
                <c:ptCount val="4"/>
                <c:pt idx="0">
                  <c:v>جهة حكومية اتحادية</c:v>
                </c:pt>
                <c:pt idx="1">
                  <c:v>جهة حكومية محلية</c:v>
                </c:pt>
                <c:pt idx="2">
                  <c:v>قطاع خاص</c:v>
                </c:pt>
                <c:pt idx="3">
                  <c:v>اخرى</c:v>
                </c:pt>
              </c:strCache>
            </c:strRef>
          </c:cat>
          <c:val>
            <c:numRef>
              <c:f>'Question 1'!$C$4:$C$7</c:f>
              <c:numCache>
                <c:formatCode>0.0%</c:formatCode>
                <c:ptCount val="4"/>
                <c:pt idx="0">
                  <c:v>0.56600000000000006</c:v>
                </c:pt>
                <c:pt idx="1">
                  <c:v>7.4999999999999997E-2</c:v>
                </c:pt>
                <c:pt idx="2">
                  <c:v>0.34</c:v>
                </c:pt>
                <c:pt idx="3">
                  <c:v>1.9E-2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zero"/>
    <c:showDLblsOverMax val="0"/>
  </c:chart>
  <c:spPr>
    <a:gradFill rotWithShape="1">
      <a:gsLst>
        <a:gs pos="0">
          <a:schemeClr val="accent6">
            <a:tint val="50000"/>
            <a:satMod val="300000"/>
          </a:schemeClr>
        </a:gs>
        <a:gs pos="35000">
          <a:schemeClr val="accent6">
            <a:tint val="37000"/>
            <a:satMod val="300000"/>
          </a:schemeClr>
        </a:gs>
        <a:gs pos="100000">
          <a:schemeClr val="accent6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6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 sz="1200" b="1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ما هو تكرار تعاملكم مع الهيئة ؟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'Question 3'!$A$4:$A$8</c:f>
              <c:strCache>
                <c:ptCount val="5"/>
                <c:pt idx="0">
                  <c:v>يومي</c:v>
                </c:pt>
                <c:pt idx="1">
                  <c:v>اسبوعي</c:v>
                </c:pt>
                <c:pt idx="2">
                  <c:v>شهري</c:v>
                </c:pt>
                <c:pt idx="3">
                  <c:v>سنوي</c:v>
                </c:pt>
                <c:pt idx="4">
                  <c:v>حسب الحاجة</c:v>
                </c:pt>
              </c:strCache>
            </c:strRef>
          </c:cat>
          <c:val>
            <c:numRef>
              <c:f>'Question 3'!$C$4:$C$8</c:f>
              <c:numCache>
                <c:formatCode>0.0%</c:formatCode>
                <c:ptCount val="5"/>
                <c:pt idx="0">
                  <c:v>0.151</c:v>
                </c:pt>
                <c:pt idx="1">
                  <c:v>0.113</c:v>
                </c:pt>
                <c:pt idx="2">
                  <c:v>0.245</c:v>
                </c:pt>
                <c:pt idx="3">
                  <c:v>5.7000000000000002E-2</c:v>
                </c:pt>
                <c:pt idx="4">
                  <c:v>0.434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zero"/>
    <c:showDLblsOverMax val="0"/>
  </c:chart>
  <c:spPr>
    <a:gradFill rotWithShape="1">
      <a:gsLst>
        <a:gs pos="0">
          <a:schemeClr val="accent6">
            <a:tint val="50000"/>
            <a:satMod val="300000"/>
          </a:schemeClr>
        </a:gs>
        <a:gs pos="35000">
          <a:schemeClr val="accent6">
            <a:tint val="37000"/>
            <a:satMod val="300000"/>
          </a:schemeClr>
        </a:gs>
        <a:gs pos="100000">
          <a:schemeClr val="accent6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6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 sz="1200" b="1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طبيعة علاقة الشراكة الحالية بينكم وبين الهيئة؟  (يمكن اختيار أكثر من إجابة)</a:t>
            </a:r>
          </a:p>
        </c:rich>
      </c:tx>
      <c:layout>
        <c:manualLayout>
          <c:xMode val="edge"/>
          <c:yMode val="edge"/>
          <c:x val="0.18854835573825129"/>
          <c:y val="3.529415535026022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937518543698703"/>
          <c:y val="0.1823532030577939"/>
          <c:w val="0.86632091322311944"/>
          <c:h val="0.48529481458929025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'Question 4'!$A$4:$A$10</c:f>
              <c:strCache>
                <c:ptCount val="7"/>
                <c:pt idx="0">
                  <c:v>الاشتراك في تحقيق الأهداف الاستراتيجية لكلا الطرفين</c:v>
                </c:pt>
                <c:pt idx="1">
                  <c:v>شراكة في تنفيذ العمليات والوظائف - مشاريع وبرامج</c:v>
                </c:pt>
                <c:pt idx="2">
                  <c:v>تبادل المعلومات والخبرات في مجال الموارد البشرية</c:v>
                </c:pt>
                <c:pt idx="3">
                  <c:v>اخرى</c:v>
                </c:pt>
                <c:pt idx="4">
                  <c:v>تقديم خدمات الدعم والإسناد إلى الهيئة</c:v>
                </c:pt>
                <c:pt idx="5">
                  <c:v>تبادل الدعم الفني والمهني والتقني</c:v>
                </c:pt>
                <c:pt idx="6">
                  <c:v>تبادل البيانات والتقارير الإحصائية</c:v>
                </c:pt>
              </c:strCache>
            </c:strRef>
          </c:cat>
          <c:val>
            <c:numRef>
              <c:f>'Question 4'!$C$4:$C$10</c:f>
              <c:numCache>
                <c:formatCode>0.0%</c:formatCode>
                <c:ptCount val="7"/>
                <c:pt idx="0">
                  <c:v>0.623</c:v>
                </c:pt>
                <c:pt idx="1">
                  <c:v>0.32100000000000001</c:v>
                </c:pt>
                <c:pt idx="2">
                  <c:v>0.32100000000000001</c:v>
                </c:pt>
                <c:pt idx="3">
                  <c:v>3.7999999999999999E-2</c:v>
                </c:pt>
                <c:pt idx="4">
                  <c:v>0.151</c:v>
                </c:pt>
                <c:pt idx="5">
                  <c:v>0.151</c:v>
                </c:pt>
                <c:pt idx="6">
                  <c:v>0.26400000000000001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7200512"/>
        <c:axId val="87202048"/>
      </c:barChart>
      <c:catAx>
        <c:axId val="87200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872020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720204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87200512"/>
        <c:crossesAt val="1"/>
        <c:crossBetween val="between"/>
      </c:valAx>
    </c:plotArea>
    <c:plotVisOnly val="1"/>
    <c:dispBlanksAs val="gap"/>
    <c:showDLblsOverMax val="0"/>
  </c:chart>
  <c:spPr>
    <a:gradFill rotWithShape="1">
      <a:gsLst>
        <a:gs pos="0">
          <a:schemeClr val="accent3">
            <a:tint val="50000"/>
            <a:satMod val="300000"/>
          </a:schemeClr>
        </a:gs>
        <a:gs pos="35000">
          <a:schemeClr val="accent3">
            <a:tint val="37000"/>
            <a:satMod val="300000"/>
          </a:schemeClr>
        </a:gs>
        <a:gs pos="100000">
          <a:schemeClr val="accent3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3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 sz="1100" b="1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الرضا العام عن دور الهيئة المجتمعي</a:t>
            </a:r>
            <a:endParaRPr lang="en-US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9'!$C$16</c:f>
              <c:strCache>
                <c:ptCount val="1"/>
                <c:pt idx="0">
                  <c:v>المستهدف</c:v>
                </c:pt>
              </c:strCache>
            </c:strRef>
          </c:tx>
          <c:invertIfNegative val="0"/>
          <c:cat>
            <c:numRef>
              <c:f>'Question 9'!$B$17:$B$18</c:f>
              <c:numCache>
                <c:formatCode>General</c:formatCode>
                <c:ptCount val="2"/>
                <c:pt idx="0">
                  <c:v>2013</c:v>
                </c:pt>
                <c:pt idx="1">
                  <c:v>2014</c:v>
                </c:pt>
              </c:numCache>
            </c:numRef>
          </c:cat>
          <c:val>
            <c:numRef>
              <c:f>'Question 9'!$C$17:$C$18</c:f>
              <c:numCache>
                <c:formatCode>0%</c:formatCode>
                <c:ptCount val="2"/>
                <c:pt idx="0">
                  <c:v>0.7</c:v>
                </c:pt>
                <c:pt idx="1">
                  <c:v>0.75</c:v>
                </c:pt>
              </c:numCache>
            </c:numRef>
          </c:val>
        </c:ser>
        <c:ser>
          <c:idx val="1"/>
          <c:order val="1"/>
          <c:tx>
            <c:strRef>
              <c:f>'Question 9'!$D$16</c:f>
              <c:strCache>
                <c:ptCount val="1"/>
                <c:pt idx="0">
                  <c:v>المتحقق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numRef>
              <c:f>'Question 9'!$B$17:$B$18</c:f>
              <c:numCache>
                <c:formatCode>General</c:formatCode>
                <c:ptCount val="2"/>
                <c:pt idx="0">
                  <c:v>2013</c:v>
                </c:pt>
                <c:pt idx="1">
                  <c:v>2014</c:v>
                </c:pt>
              </c:numCache>
            </c:numRef>
          </c:cat>
          <c:val>
            <c:numRef>
              <c:f>'Question 9'!$D$17:$D$18</c:f>
              <c:numCache>
                <c:formatCode>0%</c:formatCode>
                <c:ptCount val="2"/>
                <c:pt idx="0">
                  <c:v>0.79</c:v>
                </c:pt>
                <c:pt idx="1">
                  <c:v>0.8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25"/>
        <c:axId val="87265664"/>
        <c:axId val="87267200"/>
      </c:barChart>
      <c:catAx>
        <c:axId val="87265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87267200"/>
        <c:crosses val="autoZero"/>
        <c:auto val="1"/>
        <c:lblAlgn val="ctr"/>
        <c:lblOffset val="100"/>
        <c:noMultiLvlLbl val="0"/>
      </c:catAx>
      <c:valAx>
        <c:axId val="87267200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crossAx val="8726566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gradFill rotWithShape="1">
      <a:gsLst>
        <a:gs pos="0">
          <a:schemeClr val="accent3">
            <a:tint val="50000"/>
            <a:satMod val="300000"/>
          </a:schemeClr>
        </a:gs>
        <a:gs pos="35000">
          <a:schemeClr val="accent3">
            <a:tint val="37000"/>
            <a:satMod val="300000"/>
          </a:schemeClr>
        </a:gs>
        <a:gs pos="100000">
          <a:schemeClr val="accent3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3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 sz="1200" b="1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الرضا العام</a:t>
            </a:r>
            <a:endParaRPr lang="en-US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'Question 9'!$A$9:$A$11</c:f>
              <c:strCache>
                <c:ptCount val="3"/>
                <c:pt idx="0">
                  <c:v> الرضا العام عن الدور المجتمعي للهيئة</c:v>
                </c:pt>
                <c:pt idx="1">
                  <c:v>الرضا العام عن دور الهيئة في المحافظة على البيئة الخضراء وترشيد الاستهلاك</c:v>
                </c:pt>
                <c:pt idx="2">
                  <c:v>الرضا العام عن دور الهيئة في نشر والتعريف بمبادراتها المجتمعية</c:v>
                </c:pt>
              </c:strCache>
            </c:strRef>
          </c:cat>
          <c:val>
            <c:numRef>
              <c:f>'Question 9'!$I$9:$I$11</c:f>
              <c:numCache>
                <c:formatCode>0%</c:formatCode>
                <c:ptCount val="3"/>
                <c:pt idx="0">
                  <c:v>0.79580419580419581</c:v>
                </c:pt>
                <c:pt idx="1">
                  <c:v>0.75804195804195806</c:v>
                </c:pt>
                <c:pt idx="2">
                  <c:v>0.75384615384615383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25"/>
        <c:axId val="87318528"/>
        <c:axId val="87320064"/>
      </c:barChart>
      <c:catAx>
        <c:axId val="87318528"/>
        <c:scaling>
          <c:orientation val="minMax"/>
        </c:scaling>
        <c:delete val="0"/>
        <c:axPos val="b"/>
        <c:majorTickMark val="none"/>
        <c:minorTickMark val="none"/>
        <c:tickLblPos val="nextTo"/>
        <c:crossAx val="87320064"/>
        <c:crosses val="autoZero"/>
        <c:auto val="1"/>
        <c:lblAlgn val="ctr"/>
        <c:lblOffset val="100"/>
        <c:noMultiLvlLbl val="0"/>
      </c:catAx>
      <c:valAx>
        <c:axId val="87320064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crossAx val="87318528"/>
        <c:crosses val="autoZero"/>
        <c:crossBetween val="between"/>
      </c:valAx>
    </c:plotArea>
    <c:plotVisOnly val="1"/>
    <c:dispBlanksAs val="gap"/>
    <c:showDLblsOverMax val="0"/>
  </c:chart>
  <c:spPr>
    <a:gradFill rotWithShape="1">
      <a:gsLst>
        <a:gs pos="0">
          <a:schemeClr val="accent3">
            <a:tint val="50000"/>
            <a:satMod val="300000"/>
          </a:schemeClr>
        </a:gs>
        <a:gs pos="35000">
          <a:schemeClr val="accent3">
            <a:tint val="37000"/>
            <a:satMod val="300000"/>
          </a:schemeClr>
        </a:gs>
        <a:gs pos="100000">
          <a:schemeClr val="accent3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3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 sz="1200" b="1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ما هي الطريقة التي علمت بها عن مبادرات الهيئة المجتمعية</a:t>
            </a:r>
          </a:p>
        </c:rich>
      </c:tx>
      <c:layout>
        <c:manualLayout>
          <c:xMode val="edge"/>
          <c:yMode val="edge"/>
          <c:x val="0.26743260522493389"/>
          <c:y val="2.869922300362092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937518543698703"/>
          <c:y val="0.1823532030577939"/>
          <c:w val="0.86632091322311944"/>
          <c:h val="0.5852949582016288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'Question 8'!$A$4:$A$10</c:f>
              <c:strCache>
                <c:ptCount val="7"/>
                <c:pt idx="0">
                  <c:v>الصحف والاخبار</c:v>
                </c:pt>
                <c:pt idx="1">
                  <c:v>الموقع الالكتروني للهيئة</c:v>
                </c:pt>
                <c:pt idx="2">
                  <c:v>مجلة الموارد البشرية</c:v>
                </c:pt>
                <c:pt idx="3">
                  <c:v>اخرى</c:v>
                </c:pt>
                <c:pt idx="4">
                  <c:v>التطبيق الذكي للهيئة</c:v>
                </c:pt>
                <c:pt idx="5">
                  <c:v>مواقع التواصل الاجتماعي</c:v>
                </c:pt>
                <c:pt idx="6">
                  <c:v>شاركت ضمن الفعالية المجتمعية</c:v>
                </c:pt>
              </c:strCache>
            </c:strRef>
          </c:cat>
          <c:val>
            <c:numRef>
              <c:f>'Question 8'!$C$4:$C$10</c:f>
              <c:numCache>
                <c:formatCode>0.0%</c:formatCode>
                <c:ptCount val="7"/>
                <c:pt idx="0">
                  <c:v>0.28399999999999997</c:v>
                </c:pt>
                <c:pt idx="1">
                  <c:v>0.49299999999999999</c:v>
                </c:pt>
                <c:pt idx="2">
                  <c:v>0.41799999999999998</c:v>
                </c:pt>
                <c:pt idx="3">
                  <c:v>0.06</c:v>
                </c:pt>
                <c:pt idx="4">
                  <c:v>0.29899999999999999</c:v>
                </c:pt>
                <c:pt idx="5">
                  <c:v>0.20899999999999999</c:v>
                </c:pt>
                <c:pt idx="6">
                  <c:v>4.4999999999999998E-2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7337600"/>
        <c:axId val="90395008"/>
      </c:barChart>
      <c:catAx>
        <c:axId val="87337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903950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0395008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87337600"/>
        <c:crossesAt val="1"/>
        <c:crossBetween val="between"/>
      </c:valAx>
    </c:plotArea>
    <c:plotVisOnly val="1"/>
    <c:dispBlanksAs val="gap"/>
    <c:showDLblsOverMax val="0"/>
  </c:chart>
  <c:spPr>
    <a:gradFill rotWithShape="1">
      <a:gsLst>
        <a:gs pos="0">
          <a:schemeClr val="accent3">
            <a:tint val="50000"/>
            <a:satMod val="300000"/>
          </a:schemeClr>
        </a:gs>
        <a:gs pos="35000">
          <a:schemeClr val="accent3">
            <a:tint val="37000"/>
            <a:satMod val="300000"/>
          </a:schemeClr>
        </a:gs>
        <a:gs pos="100000">
          <a:schemeClr val="accent3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3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 sz="1200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الجنس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'Question 2'!$A$4:$A$5</c:f>
              <c:strCache>
                <c:ptCount val="2"/>
                <c:pt idx="0">
                  <c:v>ذكر</c:v>
                </c:pt>
                <c:pt idx="1">
                  <c:v>انثى</c:v>
                </c:pt>
              </c:strCache>
            </c:strRef>
          </c:cat>
          <c:val>
            <c:numRef>
              <c:f>'Question 2'!$C$4:$C$5</c:f>
              <c:numCache>
                <c:formatCode>0.0%</c:formatCode>
                <c:ptCount val="2"/>
                <c:pt idx="0">
                  <c:v>0.53600000000000003</c:v>
                </c:pt>
                <c:pt idx="1">
                  <c:v>0.46399999999999997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zero"/>
    <c:showDLblsOverMax val="0"/>
  </c:chart>
  <c:spPr>
    <a:gradFill rotWithShape="1">
      <a:gsLst>
        <a:gs pos="0">
          <a:schemeClr val="accent3">
            <a:tint val="50000"/>
            <a:satMod val="300000"/>
          </a:schemeClr>
        </a:gs>
        <a:gs pos="35000">
          <a:schemeClr val="accent3">
            <a:tint val="37000"/>
            <a:satMod val="300000"/>
          </a:schemeClr>
        </a:gs>
        <a:gs pos="100000">
          <a:schemeClr val="accent3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3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 sz="1200" b="1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العمر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'Question 3'!$A$4:$A$7</c:f>
              <c:strCache>
                <c:ptCount val="4"/>
                <c:pt idx="0">
                  <c:v>أقل من 20</c:v>
                </c:pt>
                <c:pt idx="1">
                  <c:v>20-30</c:v>
                </c:pt>
                <c:pt idx="2">
                  <c:v>31-40</c:v>
                </c:pt>
                <c:pt idx="3">
                  <c:v>41-واكثر</c:v>
                </c:pt>
              </c:strCache>
            </c:strRef>
          </c:cat>
          <c:val>
            <c:numRef>
              <c:f>'Question 3'!$C$4:$C$7</c:f>
              <c:numCache>
                <c:formatCode>0.0%</c:formatCode>
                <c:ptCount val="4"/>
                <c:pt idx="0">
                  <c:v>6.0000000000000001E-3</c:v>
                </c:pt>
                <c:pt idx="1">
                  <c:v>0.23499999999999999</c:v>
                </c:pt>
                <c:pt idx="2">
                  <c:v>0.45200000000000001</c:v>
                </c:pt>
                <c:pt idx="3">
                  <c:v>0.307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zero"/>
    <c:showDLblsOverMax val="0"/>
  </c:chart>
  <c:spPr>
    <a:gradFill rotWithShape="1">
      <a:gsLst>
        <a:gs pos="0">
          <a:schemeClr val="accent3">
            <a:tint val="50000"/>
            <a:satMod val="300000"/>
          </a:schemeClr>
        </a:gs>
        <a:gs pos="35000">
          <a:schemeClr val="accent3">
            <a:tint val="37000"/>
            <a:satMod val="300000"/>
          </a:schemeClr>
        </a:gs>
        <a:gs pos="100000">
          <a:schemeClr val="accent3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3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 sz="1200" b="1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الجنسية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'Question 4'!$A$4:$A$6</c:f>
              <c:strCache>
                <c:ptCount val="3"/>
                <c:pt idx="0">
                  <c:v>إماراتي</c:v>
                </c:pt>
                <c:pt idx="1">
                  <c:v>وافد عربي</c:v>
                </c:pt>
                <c:pt idx="2">
                  <c:v>وافد غير عربي</c:v>
                </c:pt>
              </c:strCache>
            </c:strRef>
          </c:cat>
          <c:val>
            <c:numRef>
              <c:f>'Question 4'!$C$4:$C$6</c:f>
              <c:numCache>
                <c:formatCode>0.0%</c:formatCode>
                <c:ptCount val="3"/>
                <c:pt idx="0">
                  <c:v>0.62</c:v>
                </c:pt>
                <c:pt idx="1">
                  <c:v>0.31900000000000001</c:v>
                </c:pt>
                <c:pt idx="2">
                  <c:v>0.06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zero"/>
    <c:showDLblsOverMax val="0"/>
  </c:chart>
  <c:spPr>
    <a:gradFill rotWithShape="1">
      <a:gsLst>
        <a:gs pos="0">
          <a:schemeClr val="accent3">
            <a:tint val="50000"/>
            <a:satMod val="300000"/>
          </a:schemeClr>
        </a:gs>
        <a:gs pos="35000">
          <a:schemeClr val="accent3">
            <a:tint val="37000"/>
            <a:satMod val="300000"/>
          </a:schemeClr>
        </a:gs>
        <a:gs pos="100000">
          <a:schemeClr val="accent3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3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 sz="1200" b="1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'Question 8'!$B$15:$B$18</c:f>
              <c:strCache>
                <c:ptCount val="4"/>
                <c:pt idx="0">
                  <c:v>قنوات الاتصال والتواصل</c:v>
                </c:pt>
                <c:pt idx="1">
                  <c:v>كفاءة المعاملات والإجراءات</c:v>
                </c:pt>
                <c:pt idx="2">
                  <c:v>مهارة وكفاءة الموظفين</c:v>
                </c:pt>
                <c:pt idx="3">
                  <c:v>المعلومات المتبادلة</c:v>
                </c:pt>
              </c:strCache>
            </c:strRef>
          </c:cat>
          <c:val>
            <c:numRef>
              <c:f>'Question 8'!$C$15:$C$18</c:f>
              <c:numCache>
                <c:formatCode>0%</c:formatCode>
                <c:ptCount val="4"/>
                <c:pt idx="0">
                  <c:v>0.85090909090909095</c:v>
                </c:pt>
                <c:pt idx="1">
                  <c:v>0.91</c:v>
                </c:pt>
                <c:pt idx="2">
                  <c:v>0.94</c:v>
                </c:pt>
                <c:pt idx="3">
                  <c:v>0.9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8220416"/>
        <c:axId val="88221952"/>
      </c:barChart>
      <c:catAx>
        <c:axId val="88220416"/>
        <c:scaling>
          <c:orientation val="minMax"/>
        </c:scaling>
        <c:delete val="0"/>
        <c:axPos val="l"/>
        <c:majorTickMark val="out"/>
        <c:minorTickMark val="none"/>
        <c:tickLblPos val="nextTo"/>
        <c:crossAx val="88221952"/>
        <c:crosses val="autoZero"/>
        <c:auto val="1"/>
        <c:lblAlgn val="ctr"/>
        <c:lblOffset val="100"/>
        <c:noMultiLvlLbl val="0"/>
      </c:catAx>
      <c:valAx>
        <c:axId val="8822195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88220416"/>
        <c:crosses val="autoZero"/>
        <c:crossBetween val="between"/>
      </c:valAx>
    </c:plotArea>
    <c:plotVisOnly val="1"/>
    <c:dispBlanksAs val="gap"/>
    <c:showDLblsOverMax val="0"/>
  </c:chart>
  <c:spPr>
    <a:gradFill rotWithShape="1">
      <a:gsLst>
        <a:gs pos="0">
          <a:schemeClr val="accent3">
            <a:tint val="50000"/>
            <a:satMod val="300000"/>
          </a:schemeClr>
        </a:gs>
        <a:gs pos="35000">
          <a:schemeClr val="accent3">
            <a:tint val="37000"/>
            <a:satMod val="300000"/>
          </a:schemeClr>
        </a:gs>
        <a:gs pos="100000">
          <a:schemeClr val="accent3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3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 b="1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المستوى التعليمي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'Question 5'!$A$4:$A$7</c:f>
              <c:strCache>
                <c:ptCount val="4"/>
                <c:pt idx="0">
                  <c:v>ثانوية عامة أو أقل</c:v>
                </c:pt>
                <c:pt idx="1">
                  <c:v>دبلوم</c:v>
                </c:pt>
                <c:pt idx="2">
                  <c:v>بكالوريوس</c:v>
                </c:pt>
                <c:pt idx="3">
                  <c:v>دراسات عليا</c:v>
                </c:pt>
              </c:strCache>
            </c:strRef>
          </c:cat>
          <c:val>
            <c:numRef>
              <c:f>'Question 5'!$C$4:$C$7</c:f>
              <c:numCache>
                <c:formatCode>0.0%</c:formatCode>
                <c:ptCount val="4"/>
                <c:pt idx="0">
                  <c:v>6.6000000000000003E-2</c:v>
                </c:pt>
                <c:pt idx="1">
                  <c:v>0.151</c:v>
                </c:pt>
                <c:pt idx="2">
                  <c:v>0.54200000000000004</c:v>
                </c:pt>
                <c:pt idx="3">
                  <c:v>0.24100000000000002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zero"/>
    <c:showDLblsOverMax val="0"/>
  </c:chart>
  <c:spPr>
    <a:gradFill rotWithShape="1">
      <a:gsLst>
        <a:gs pos="0">
          <a:schemeClr val="accent3">
            <a:tint val="50000"/>
            <a:satMod val="300000"/>
          </a:schemeClr>
        </a:gs>
        <a:gs pos="35000">
          <a:schemeClr val="accent3">
            <a:tint val="37000"/>
            <a:satMod val="300000"/>
          </a:schemeClr>
        </a:gs>
        <a:gs pos="100000">
          <a:schemeClr val="accent3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3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 sz="1200" b="1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مكان الاقامة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'Question 6'!$A$4:$A$10</c:f>
              <c:strCache>
                <c:ptCount val="7"/>
                <c:pt idx="0">
                  <c:v>أبو ظبي/ العين</c:v>
                </c:pt>
                <c:pt idx="1">
                  <c:v>دبي</c:v>
                </c:pt>
                <c:pt idx="2">
                  <c:v>الشارقة</c:v>
                </c:pt>
                <c:pt idx="3">
                  <c:v>عجمان</c:v>
                </c:pt>
                <c:pt idx="4">
                  <c:v>رأس الخيمة</c:v>
                </c:pt>
                <c:pt idx="5">
                  <c:v>أم القيوين</c:v>
                </c:pt>
                <c:pt idx="6">
                  <c:v>الفجيرة</c:v>
                </c:pt>
              </c:strCache>
            </c:strRef>
          </c:cat>
          <c:val>
            <c:numRef>
              <c:f>'Question 6'!$C$4:$C$10</c:f>
              <c:numCache>
                <c:formatCode>0.0%</c:formatCode>
                <c:ptCount val="7"/>
                <c:pt idx="0">
                  <c:v>0.30099999999999999</c:v>
                </c:pt>
                <c:pt idx="1">
                  <c:v>0.307</c:v>
                </c:pt>
                <c:pt idx="2">
                  <c:v>0.18100000000000002</c:v>
                </c:pt>
                <c:pt idx="3">
                  <c:v>0.06</c:v>
                </c:pt>
                <c:pt idx="4">
                  <c:v>0.09</c:v>
                </c:pt>
                <c:pt idx="5">
                  <c:v>1.8000000000000002E-2</c:v>
                </c:pt>
                <c:pt idx="6">
                  <c:v>4.2000000000000003E-2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zero"/>
    <c:showDLblsOverMax val="0"/>
  </c:chart>
  <c:spPr>
    <a:gradFill rotWithShape="1">
      <a:gsLst>
        <a:gs pos="0">
          <a:schemeClr val="accent3">
            <a:tint val="50000"/>
            <a:satMod val="300000"/>
          </a:schemeClr>
        </a:gs>
        <a:gs pos="35000">
          <a:schemeClr val="accent3">
            <a:tint val="37000"/>
            <a:satMod val="300000"/>
          </a:schemeClr>
        </a:gs>
        <a:gs pos="100000">
          <a:schemeClr val="accent3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3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 sz="1200" b="1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هل لديك علم بمبادرات الهيئة المجتمعية التي تمت خلال العام 2014 او ما سبقها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'Question 7'!$A$4:$A$5</c:f>
              <c:strCache>
                <c:ptCount val="2"/>
                <c:pt idx="0">
                  <c:v>نعم</c:v>
                </c:pt>
                <c:pt idx="1">
                  <c:v>لا</c:v>
                </c:pt>
              </c:strCache>
            </c:strRef>
          </c:cat>
          <c:val>
            <c:numRef>
              <c:f>'Question 7'!$C$4:$C$5</c:f>
              <c:numCache>
                <c:formatCode>0.0%</c:formatCode>
                <c:ptCount val="2"/>
                <c:pt idx="0">
                  <c:v>0.44</c:v>
                </c:pt>
                <c:pt idx="1">
                  <c:v>0.56000000000000005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zero"/>
    <c:showDLblsOverMax val="0"/>
  </c:chart>
  <c:spPr>
    <a:gradFill rotWithShape="1">
      <a:gsLst>
        <a:gs pos="0">
          <a:schemeClr val="accent3">
            <a:tint val="50000"/>
            <a:satMod val="300000"/>
          </a:schemeClr>
        </a:gs>
        <a:gs pos="35000">
          <a:schemeClr val="accent3">
            <a:tint val="37000"/>
            <a:satMod val="300000"/>
          </a:schemeClr>
        </a:gs>
        <a:gs pos="100000">
          <a:schemeClr val="accent3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3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 sz="1200" b="1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يرجى تحديد الإدارة/ الإدارات التي قمتم بتوريد منتجات/ خدمات لها من قائمة الإدارات في الهيئة - يمكن اختيار أكثر من إدارة</a:t>
            </a:r>
          </a:p>
        </c:rich>
      </c:tx>
      <c:layout>
        <c:manualLayout>
          <c:xMode val="edge"/>
          <c:yMode val="edge"/>
          <c:x val="0.12673629337999415"/>
          <c:y val="3.529411764705882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937518543698703"/>
          <c:y val="0.23235327486396321"/>
          <c:w val="0.86632091322311944"/>
          <c:h val="0.51176544083961517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'Question 3'!$A$4:$B$16</c:f>
              <c:multiLvlStrCache>
                <c:ptCount val="13"/>
                <c:lvl>
                  <c:pt idx="0">
                    <c:v>مكتب التدقيق الداخلي</c:v>
                  </c:pt>
                  <c:pt idx="1">
                    <c:v>إدارة التخطيط الاستراتيجي والتميز المؤسسي</c:v>
                  </c:pt>
                  <c:pt idx="2">
                    <c:v>إدارة الاتصال الحكومي</c:v>
                  </c:pt>
                  <c:pt idx="3">
                    <c:v>مكتب المنظمات والعلاقات الدولية</c:v>
                  </c:pt>
                  <c:pt idx="4">
                    <c:v>مكتب المدير العام</c:v>
                  </c:pt>
                  <c:pt idx="5">
                    <c:v>إدارة السياسات والشؤون القانونية</c:v>
                  </c:pt>
                  <c:pt idx="6">
                    <c:v>إدارة نظام تقييم الأداء والمتابعة</c:v>
                  </c:pt>
                  <c:pt idx="7">
                    <c:v>إدارة المشروعات والبرامج</c:v>
                  </c:pt>
                  <c:pt idx="8">
                    <c:v>إدارة تخطيط الموارد البشرية</c:v>
                  </c:pt>
                  <c:pt idx="9">
                    <c:v>إدارة نظام معلومات الموارد البشرية</c:v>
                  </c:pt>
                  <c:pt idx="10">
                    <c:v>إدارة الموارد البشرية والخدمات</c:v>
                  </c:pt>
                  <c:pt idx="11">
                    <c:v>إدارة الشؤون المالية</c:v>
                  </c:pt>
                  <c:pt idx="12">
                    <c:v>إدارة تقنية المعلومات</c:v>
                  </c:pt>
                </c:lvl>
                <c:lvl>
                  <c:pt idx="0">
                    <c:v>مكتب التدقيق الداخلي</c:v>
                  </c:pt>
                  <c:pt idx="1">
                    <c:v>إدارة التخطيط الاستراتيجي والتميز المؤسسي</c:v>
                  </c:pt>
                  <c:pt idx="2">
                    <c:v>إدارة الاتصال الحكومي</c:v>
                  </c:pt>
                  <c:pt idx="3">
                    <c:v>مكتب المنظمات والعلاقات الدولية</c:v>
                  </c:pt>
                  <c:pt idx="4">
                    <c:v>مكتب المدير العام</c:v>
                  </c:pt>
                  <c:pt idx="5">
                    <c:v>إدارة السياسات والشؤون القانونية</c:v>
                  </c:pt>
                  <c:pt idx="6">
                    <c:v>إدارة نظام تقييم الأداء والمتابعة</c:v>
                  </c:pt>
                  <c:pt idx="7">
                    <c:v>إدارة المشروعات والبرامج</c:v>
                  </c:pt>
                  <c:pt idx="8">
                    <c:v>إدارة تخطيط الموارد البشرية</c:v>
                  </c:pt>
                  <c:pt idx="9">
                    <c:v>إدارة نظام معلومات الموارد البشرية</c:v>
                  </c:pt>
                  <c:pt idx="10">
                    <c:v>إدارة الموارد البشرية والخدمات</c:v>
                  </c:pt>
                  <c:pt idx="11">
                    <c:v>إدارة الشؤون المالية</c:v>
                  </c:pt>
                  <c:pt idx="12">
                    <c:v>إدارة تقنية المعلومات</c:v>
                  </c:pt>
                </c:lvl>
              </c:multiLvlStrCache>
            </c:multiLvlStrRef>
          </c:cat>
          <c:val>
            <c:numRef>
              <c:f>'Question 3'!$C$4:$C$16</c:f>
              <c:numCache>
                <c:formatCode>0.0%</c:formatCode>
                <c:ptCount val="13"/>
                <c:pt idx="0">
                  <c:v>8.3000000000000004E-2</c:v>
                </c:pt>
                <c:pt idx="1">
                  <c:v>0.16699999999999998</c:v>
                </c:pt>
                <c:pt idx="2">
                  <c:v>0.16699999999999998</c:v>
                </c:pt>
                <c:pt idx="3">
                  <c:v>8.3000000000000004E-2</c:v>
                </c:pt>
                <c:pt idx="4">
                  <c:v>8.3000000000000004E-2</c:v>
                </c:pt>
                <c:pt idx="5">
                  <c:v>8.3000000000000004E-2</c:v>
                </c:pt>
                <c:pt idx="6">
                  <c:v>0.16699999999999998</c:v>
                </c:pt>
                <c:pt idx="7">
                  <c:v>0.16699999999999998</c:v>
                </c:pt>
                <c:pt idx="8">
                  <c:v>0.41700000000000004</c:v>
                </c:pt>
                <c:pt idx="9">
                  <c:v>0.16699999999999998</c:v>
                </c:pt>
                <c:pt idx="10">
                  <c:v>0.5</c:v>
                </c:pt>
                <c:pt idx="11">
                  <c:v>0.41700000000000004</c:v>
                </c:pt>
                <c:pt idx="12">
                  <c:v>0.33299999999999996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275968"/>
        <c:axId val="88281856"/>
      </c:barChart>
      <c:catAx>
        <c:axId val="88275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88281856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8828185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88275968"/>
        <c:crossesAt val="1"/>
        <c:crossBetween val="between"/>
      </c:valAx>
    </c:plotArea>
    <c:plotVisOnly val="1"/>
    <c:dispBlanksAs val="gap"/>
    <c:showDLblsOverMax val="0"/>
  </c:chart>
  <c:spPr>
    <a:gradFill rotWithShape="1">
      <a:gsLst>
        <a:gs pos="0">
          <a:schemeClr val="accent3">
            <a:tint val="50000"/>
            <a:satMod val="300000"/>
          </a:schemeClr>
        </a:gs>
        <a:gs pos="35000">
          <a:schemeClr val="accent3">
            <a:tint val="37000"/>
            <a:satMod val="300000"/>
          </a:schemeClr>
        </a:gs>
        <a:gs pos="100000">
          <a:schemeClr val="accent3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3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 sz="1200" b="1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يرجى اختيار التصنيف المناسب لجهتكم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'Question 2'!$A$4:$A$10</c:f>
              <c:strCache>
                <c:ptCount val="7"/>
                <c:pt idx="0">
                  <c:v>مورد لمواد تقنية والكترونية واجهزة الحاسب وملحقاتها</c:v>
                </c:pt>
                <c:pt idx="1">
                  <c:v>مورد مواد دعائية واعلانات</c:v>
                </c:pt>
                <c:pt idx="2">
                  <c:v>مورد استشارات هندسية ومقاولات/ اثاث وديكور</c:v>
                </c:pt>
                <c:pt idx="3">
                  <c:v>غير ذلك</c:v>
                </c:pt>
                <c:pt idx="4">
                  <c:v>مورد خدمات استشارية</c:v>
                </c:pt>
                <c:pt idx="5">
                  <c:v>مورد تدريب</c:v>
                </c:pt>
                <c:pt idx="6">
                  <c:v>مورد قرطاسية وادوات مكتبية</c:v>
                </c:pt>
              </c:strCache>
            </c:strRef>
          </c:cat>
          <c:val>
            <c:numRef>
              <c:f>'Question 2'!$C$4:$C$10</c:f>
              <c:numCache>
                <c:formatCode>0.0%</c:formatCode>
                <c:ptCount val="7"/>
                <c:pt idx="0">
                  <c:v>0.25</c:v>
                </c:pt>
                <c:pt idx="1">
                  <c:v>8.3000000000000004E-2</c:v>
                </c:pt>
                <c:pt idx="2">
                  <c:v>8.3000000000000004E-2</c:v>
                </c:pt>
                <c:pt idx="3">
                  <c:v>0.25</c:v>
                </c:pt>
                <c:pt idx="4">
                  <c:v>0.16699999999999998</c:v>
                </c:pt>
                <c:pt idx="5">
                  <c:v>0.16699999999999998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zero"/>
    <c:showDLblsOverMax val="0"/>
  </c:chart>
  <c:spPr>
    <a:gradFill rotWithShape="1">
      <a:gsLst>
        <a:gs pos="0">
          <a:schemeClr val="accent3">
            <a:tint val="50000"/>
            <a:satMod val="300000"/>
          </a:schemeClr>
        </a:gs>
        <a:gs pos="35000">
          <a:schemeClr val="accent3">
            <a:tint val="37000"/>
            <a:satMod val="300000"/>
          </a:schemeClr>
        </a:gs>
        <a:gs pos="100000">
          <a:schemeClr val="accent3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3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 sz="1200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ما هو تكرار تعاملكم مع الهيئة ؟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'Question 4'!$A$4:$A$7</c:f>
              <c:strCache>
                <c:ptCount val="4"/>
                <c:pt idx="0">
                  <c:v>يومي</c:v>
                </c:pt>
                <c:pt idx="1">
                  <c:v>اسبوعي</c:v>
                </c:pt>
                <c:pt idx="2">
                  <c:v>شهري</c:v>
                </c:pt>
                <c:pt idx="3">
                  <c:v>نادر</c:v>
                </c:pt>
              </c:strCache>
            </c:strRef>
          </c:cat>
          <c:val>
            <c:numRef>
              <c:f>'Question 4'!$C$4:$C$7</c:f>
              <c:numCache>
                <c:formatCode>0.0%</c:formatCode>
                <c:ptCount val="4"/>
                <c:pt idx="0">
                  <c:v>0.25</c:v>
                </c:pt>
                <c:pt idx="1">
                  <c:v>0.33299999999999996</c:v>
                </c:pt>
                <c:pt idx="2">
                  <c:v>0.33299999999999996</c:v>
                </c:pt>
                <c:pt idx="3">
                  <c:v>8.3000000000000004E-2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zero"/>
    <c:showDLblsOverMax val="0"/>
  </c:chart>
  <c:spPr>
    <a:gradFill rotWithShape="1">
      <a:gsLst>
        <a:gs pos="0">
          <a:schemeClr val="accent3">
            <a:tint val="50000"/>
            <a:satMod val="300000"/>
          </a:schemeClr>
        </a:gs>
        <a:gs pos="35000">
          <a:schemeClr val="accent3">
            <a:tint val="37000"/>
            <a:satMod val="300000"/>
          </a:schemeClr>
        </a:gs>
        <a:gs pos="100000">
          <a:schemeClr val="accent3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3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 sz="1400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ما هي الطريقة التي تفضلها للتواصل مع الهيئة الاتحادية للموارد البشرية الحكومية؟</a:t>
            </a:r>
          </a:p>
        </c:rich>
      </c:tx>
      <c:layout>
        <c:manualLayout>
          <c:xMode val="edge"/>
          <c:yMode val="edge"/>
          <c:x val="0.15104184893554973"/>
          <c:y val="3.529411764705882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2152798381887447"/>
          <c:y val="0.23235327486396321"/>
          <c:w val="0.85416811484123201"/>
          <c:h val="0.5852949582016288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'Question 5'!$A$4:$A$9</c:f>
              <c:strCache>
                <c:ptCount val="6"/>
                <c:pt idx="0">
                  <c:v>التليفون</c:v>
                </c:pt>
                <c:pt idx="1">
                  <c:v>الفاكس</c:v>
                </c:pt>
                <c:pt idx="2">
                  <c:v>أخرى</c:v>
                </c:pt>
                <c:pt idx="3">
                  <c:v>الموقع الإلكتروني</c:v>
                </c:pt>
                <c:pt idx="4">
                  <c:v>البريد الإلكتروني</c:v>
                </c:pt>
                <c:pt idx="5">
                  <c:v>الزيارة الشخصية</c:v>
                </c:pt>
              </c:strCache>
            </c:strRef>
          </c:cat>
          <c:val>
            <c:numRef>
              <c:f>'Question 5'!$C$4:$C$9</c:f>
              <c:numCache>
                <c:formatCode>0.0%</c:formatCode>
                <c:ptCount val="6"/>
                <c:pt idx="0">
                  <c:v>0.75</c:v>
                </c:pt>
                <c:pt idx="1">
                  <c:v>8.3000000000000004E-2</c:v>
                </c:pt>
                <c:pt idx="2">
                  <c:v>0</c:v>
                </c:pt>
                <c:pt idx="3">
                  <c:v>0.16699999999999998</c:v>
                </c:pt>
                <c:pt idx="4">
                  <c:v>0.91700000000000004</c:v>
                </c:pt>
                <c:pt idx="5">
                  <c:v>0.75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396160"/>
        <c:axId val="88397696"/>
      </c:barChart>
      <c:catAx>
        <c:axId val="88396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883976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8397696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88396160"/>
        <c:crossesAt val="1"/>
        <c:crossBetween val="between"/>
      </c:valAx>
    </c:plotArea>
    <c:plotVisOnly val="1"/>
    <c:dispBlanksAs val="gap"/>
    <c:showDLblsOverMax val="0"/>
  </c:chart>
  <c:spPr>
    <a:gradFill rotWithShape="1">
      <a:gsLst>
        <a:gs pos="0">
          <a:schemeClr val="accent3">
            <a:tint val="50000"/>
            <a:satMod val="300000"/>
          </a:schemeClr>
        </a:gs>
        <a:gs pos="35000">
          <a:schemeClr val="accent3">
            <a:tint val="37000"/>
            <a:satMod val="300000"/>
          </a:schemeClr>
        </a:gs>
        <a:gs pos="100000">
          <a:schemeClr val="accent3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3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 sz="1200" b="1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منذ كم تتعامل شركتكم مع الهيئة الاتحادية للموارد البشرية الحكومية ؟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'Question 6'!$A$4:$A$7</c:f>
              <c:strCache>
                <c:ptCount val="4"/>
                <c:pt idx="0">
                  <c:v>سنة أو أقل</c:v>
                </c:pt>
                <c:pt idx="1">
                  <c:v>من 1 سنة إلى 2 سنة</c:v>
                </c:pt>
                <c:pt idx="2">
                  <c:v>من 2 إلى 3 سنوات</c:v>
                </c:pt>
                <c:pt idx="3">
                  <c:v>أكثر من 4 سنوات</c:v>
                </c:pt>
              </c:strCache>
            </c:strRef>
          </c:cat>
          <c:val>
            <c:numRef>
              <c:f>'Question 6'!$C$4:$C$7</c:f>
              <c:numCache>
                <c:formatCode>0.0%</c:formatCode>
                <c:ptCount val="4"/>
                <c:pt idx="0">
                  <c:v>0</c:v>
                </c:pt>
                <c:pt idx="1">
                  <c:v>0.41700000000000004</c:v>
                </c:pt>
                <c:pt idx="2">
                  <c:v>0.25</c:v>
                </c:pt>
                <c:pt idx="3">
                  <c:v>0.33299999999999996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zero"/>
    <c:showDLblsOverMax val="0"/>
  </c:chart>
  <c:spPr>
    <a:gradFill rotWithShape="1">
      <a:gsLst>
        <a:gs pos="0">
          <a:schemeClr val="accent3">
            <a:tint val="50000"/>
            <a:satMod val="300000"/>
          </a:schemeClr>
        </a:gs>
        <a:gs pos="35000">
          <a:schemeClr val="accent3">
            <a:tint val="37000"/>
            <a:satMod val="300000"/>
          </a:schemeClr>
        </a:gs>
        <a:gs pos="100000">
          <a:schemeClr val="accent3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3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 sz="1100" b="1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 dirty="0"/>
              <a:t>الرضا </a:t>
            </a:r>
            <a:r>
              <a:rPr lang="ar-AE" dirty="0" smtClean="0"/>
              <a:t>العام لشركاء الهيئة</a:t>
            </a:r>
            <a:endParaRPr lang="ar-AE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5'!$B$23</c:f>
              <c:strCache>
                <c:ptCount val="1"/>
                <c:pt idx="0">
                  <c:v>الرضا العام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cat>
            <c:strRef>
              <c:f>'Question 5'!$C$22:$D$22</c:f>
              <c:strCache>
                <c:ptCount val="2"/>
                <c:pt idx="0">
                  <c:v>المتحقق</c:v>
                </c:pt>
                <c:pt idx="1">
                  <c:v>المستهدف</c:v>
                </c:pt>
              </c:strCache>
            </c:strRef>
          </c:cat>
          <c:val>
            <c:numRef>
              <c:f>'Question 5'!$C$23:$D$23</c:f>
              <c:numCache>
                <c:formatCode>0%</c:formatCode>
                <c:ptCount val="2"/>
                <c:pt idx="0">
                  <c:v>0.79833333333333345</c:v>
                </c:pt>
                <c:pt idx="1">
                  <c:v>0.75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8625152"/>
        <c:axId val="88626688"/>
      </c:barChart>
      <c:catAx>
        <c:axId val="88625152"/>
        <c:scaling>
          <c:orientation val="minMax"/>
        </c:scaling>
        <c:delete val="0"/>
        <c:axPos val="b"/>
        <c:majorTickMark val="out"/>
        <c:minorTickMark val="none"/>
        <c:tickLblPos val="nextTo"/>
        <c:crossAx val="88626688"/>
        <c:crosses val="autoZero"/>
        <c:auto val="1"/>
        <c:lblAlgn val="ctr"/>
        <c:lblOffset val="100"/>
        <c:noMultiLvlLbl val="0"/>
      </c:catAx>
      <c:valAx>
        <c:axId val="8862668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86251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gradFill rotWithShape="1">
      <a:gsLst>
        <a:gs pos="0">
          <a:schemeClr val="accent3">
            <a:tint val="50000"/>
            <a:satMod val="300000"/>
          </a:schemeClr>
        </a:gs>
        <a:gs pos="35000">
          <a:schemeClr val="accent3">
            <a:tint val="37000"/>
            <a:satMod val="300000"/>
          </a:schemeClr>
        </a:gs>
        <a:gs pos="100000">
          <a:schemeClr val="accent3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3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'Question 5'!$B$16:$B$21</c:f>
              <c:strCache>
                <c:ptCount val="6"/>
                <c:pt idx="0">
                  <c:v>قنوات الاتصال والتواصل </c:v>
                </c:pt>
                <c:pt idx="1">
                  <c:v>عمليات تنفيذ مشاريع الشراكة</c:v>
                </c:pt>
                <c:pt idx="2">
                  <c:v>كفاءة ومهنية موظفي الهيئة</c:v>
                </c:pt>
                <c:pt idx="3">
                  <c:v>المعلومات المتبادلة مع الهيئة</c:v>
                </c:pt>
                <c:pt idx="4">
                  <c:v>كفاءة المعاملات المتبادلة بينكم وبين الهيئة</c:v>
                </c:pt>
                <c:pt idx="5">
                  <c:v>جودة اساليب وعمليات الشراكة</c:v>
                </c:pt>
              </c:strCache>
            </c:strRef>
          </c:cat>
          <c:val>
            <c:numRef>
              <c:f>'Question 5'!$C$16:$C$21</c:f>
              <c:numCache>
                <c:formatCode>0%</c:formatCode>
                <c:ptCount val="6"/>
                <c:pt idx="0">
                  <c:v>0.83</c:v>
                </c:pt>
                <c:pt idx="1">
                  <c:v>0.81</c:v>
                </c:pt>
                <c:pt idx="2">
                  <c:v>0.83</c:v>
                </c:pt>
                <c:pt idx="3">
                  <c:v>0.77</c:v>
                </c:pt>
                <c:pt idx="4">
                  <c:v>0.78</c:v>
                </c:pt>
                <c:pt idx="5">
                  <c:v>0.77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8665472"/>
        <c:axId val="88933504"/>
      </c:barChart>
      <c:catAx>
        <c:axId val="88665472"/>
        <c:scaling>
          <c:orientation val="minMax"/>
        </c:scaling>
        <c:delete val="0"/>
        <c:axPos val="l"/>
        <c:majorTickMark val="out"/>
        <c:minorTickMark val="none"/>
        <c:tickLblPos val="nextTo"/>
        <c:crossAx val="88933504"/>
        <c:crosses val="autoZero"/>
        <c:auto val="1"/>
        <c:lblAlgn val="ctr"/>
        <c:lblOffset val="100"/>
        <c:noMultiLvlLbl val="0"/>
      </c:catAx>
      <c:valAx>
        <c:axId val="88933504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88665472"/>
        <c:crosses val="autoZero"/>
        <c:crossBetween val="between"/>
      </c:valAx>
    </c:plotArea>
    <c:plotVisOnly val="1"/>
    <c:dispBlanksAs val="gap"/>
    <c:showDLblsOverMax val="0"/>
  </c:chart>
  <c:spPr>
    <a:gradFill rotWithShape="1">
      <a:gsLst>
        <a:gs pos="0">
          <a:schemeClr val="accent3">
            <a:tint val="50000"/>
            <a:satMod val="300000"/>
          </a:schemeClr>
        </a:gs>
        <a:gs pos="35000">
          <a:schemeClr val="accent3">
            <a:tint val="37000"/>
            <a:satMod val="300000"/>
          </a:schemeClr>
        </a:gs>
        <a:gs pos="100000">
          <a:schemeClr val="accent3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3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 sz="1100" b="1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130E47-932E-4800-B82B-6C7F5753E21D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815341-221E-4C56-9F04-F2D13445D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92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6992C1-53A4-487E-962E-C03363F1C554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F567F1-E0B7-462B-9C81-BA76E24D4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51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id:image001.png@01CE496F.B91742F0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cid:image001.png@01CE496F.B91742F0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3" y="18281"/>
            <a:ext cx="2837815" cy="6024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Straight Connector 9"/>
          <p:cNvCxnSpPr/>
          <p:nvPr userDrawn="1"/>
        </p:nvCxnSpPr>
        <p:spPr>
          <a:xfrm>
            <a:off x="-2502" y="6381328"/>
            <a:ext cx="9146502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85142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210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906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id:image001.png@01CE496F.B91742F0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Straight Connector 9"/>
          <p:cNvCxnSpPr/>
          <p:nvPr userDrawn="1"/>
        </p:nvCxnSpPr>
        <p:spPr>
          <a:xfrm>
            <a:off x="-2502" y="6381328"/>
            <a:ext cx="9146502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058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id:image001.png@01CE496F.B91742F0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Straight Connector 8"/>
          <p:cNvCxnSpPr/>
          <p:nvPr userDrawn="1"/>
        </p:nvCxnSpPr>
        <p:spPr>
          <a:xfrm>
            <a:off x="-2502" y="6381328"/>
            <a:ext cx="9146502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679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4724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025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996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80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492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178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cid:image001.png@01CE496F.B91742F0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4B0D5-623C-458D-8D66-D9D888A17E9A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id:image001.png@01CE496F.B91742F0"/>
          <p:cNvPicPr/>
          <p:nvPr/>
        </p:nvPicPr>
        <p:blipFill>
          <a:blip r:embed="rId13" r:link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/>
        </p:nvSpPr>
        <p:spPr>
          <a:xfrm>
            <a:off x="2627784" y="6381328"/>
            <a:ext cx="3816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AE" sz="1800" b="1" dirty="0" smtClean="0"/>
              <a:t>ادارة التخطيط الاستراتيجي والتميز المؤسسي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919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51063"/>
            <a:ext cx="7772400" cy="1470025"/>
          </a:xfrm>
        </p:spPr>
        <p:txBody>
          <a:bodyPr>
            <a:normAutofit/>
          </a:bodyPr>
          <a:lstStyle/>
          <a:p>
            <a:r>
              <a:rPr lang="ar-AE" dirty="0" smtClean="0"/>
              <a:t>نتائج </a:t>
            </a:r>
            <a:r>
              <a:rPr lang="ar-AE" dirty="0" smtClean="0"/>
              <a:t>الرضا عن </a:t>
            </a:r>
            <a:r>
              <a:rPr lang="ar-AE" dirty="0" smtClean="0"/>
              <a:t>الهيئة للعام 2014</a:t>
            </a:r>
            <a:endParaRPr lang="en-US" dirty="0"/>
          </a:p>
        </p:txBody>
      </p:sp>
      <p:pic>
        <p:nvPicPr>
          <p:cNvPr id="4" name="Picture 3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5441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9588716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aseline="0" dirty="0" smtClean="0"/>
                        <a:t>نتائج ال</a:t>
                      </a:r>
                      <a:r>
                        <a:rPr lang="ar-AE" sz="1800" dirty="0" smtClean="0"/>
                        <a:t>رضا العام للشركاء </a:t>
                      </a:r>
                      <a:r>
                        <a:rPr lang="ar-AE" sz="1800" baseline="0" dirty="0" smtClean="0"/>
                        <a:t>عن الهيئة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 rot="16200000">
            <a:off x="5683560" y="2992896"/>
            <a:ext cx="6381328" cy="39553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 smtClean="0"/>
              <a:t>رضا الشركاء</a:t>
            </a:r>
            <a:endParaRPr lang="en-US" b="1" dirty="0"/>
          </a:p>
        </p:txBody>
      </p:sp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4312586"/>
              </p:ext>
            </p:extLst>
          </p:nvPr>
        </p:nvGraphicFramePr>
        <p:xfrm>
          <a:off x="457200" y="1600200"/>
          <a:ext cx="7787208" cy="74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787208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AE" dirty="0" smtClean="0"/>
                        <a:t>عدد الشركاء الذين قاموا بتعبئة الاستبيان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AE" dirty="0" smtClean="0"/>
                        <a:t>53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9013578"/>
              </p:ext>
            </p:extLst>
          </p:nvPr>
        </p:nvGraphicFramePr>
        <p:xfrm>
          <a:off x="1475656" y="2708920"/>
          <a:ext cx="568863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090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6258115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رضا</a:t>
                      </a:r>
                      <a:r>
                        <a:rPr lang="ar-AE" sz="1800" baseline="0" dirty="0" smtClean="0"/>
                        <a:t> الموردين عن الهيئة  - حسب المحاور الرئيسية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2121268"/>
              </p:ext>
            </p:extLst>
          </p:nvPr>
        </p:nvGraphicFramePr>
        <p:xfrm>
          <a:off x="395536" y="1340768"/>
          <a:ext cx="792088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8"/>
          <p:cNvSpPr/>
          <p:nvPr/>
        </p:nvSpPr>
        <p:spPr>
          <a:xfrm rot="16200000">
            <a:off x="5683560" y="2992896"/>
            <a:ext cx="6381328" cy="39553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 smtClean="0"/>
              <a:t>رضا الشركاء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8772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904218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رضا</a:t>
                      </a:r>
                      <a:r>
                        <a:rPr lang="ar-AE" sz="1800" baseline="0" dirty="0" smtClean="0"/>
                        <a:t> </a:t>
                      </a:r>
                      <a:r>
                        <a:rPr lang="ar-AE" sz="1800" baseline="0" dirty="0" err="1" smtClean="0"/>
                        <a:t>الشركاءعن</a:t>
                      </a:r>
                      <a:r>
                        <a:rPr lang="ar-AE" sz="1800" baseline="0" dirty="0" smtClean="0"/>
                        <a:t> الهيئة  - الاحصائيات الديموغرافية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4779590"/>
              </p:ext>
            </p:extLst>
          </p:nvPr>
        </p:nvGraphicFramePr>
        <p:xfrm>
          <a:off x="251520" y="1052736"/>
          <a:ext cx="8162925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8"/>
          <p:cNvSpPr/>
          <p:nvPr/>
        </p:nvSpPr>
        <p:spPr>
          <a:xfrm rot="16200000">
            <a:off x="5683560" y="2992896"/>
            <a:ext cx="6381328" cy="39553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 smtClean="0"/>
              <a:t>رضا الشركاء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0975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3422319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رضا</a:t>
                      </a:r>
                      <a:r>
                        <a:rPr lang="ar-AE" sz="1800" baseline="0" dirty="0" smtClean="0"/>
                        <a:t> الشركاء عن الهيئة  - الاحصائيات الديموغرافية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3133814"/>
              </p:ext>
            </p:extLst>
          </p:nvPr>
        </p:nvGraphicFramePr>
        <p:xfrm>
          <a:off x="755576" y="1052736"/>
          <a:ext cx="7272808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9217955"/>
              </p:ext>
            </p:extLst>
          </p:nvPr>
        </p:nvGraphicFramePr>
        <p:xfrm>
          <a:off x="755576" y="3717032"/>
          <a:ext cx="7272808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Rectangle 10"/>
          <p:cNvSpPr/>
          <p:nvPr/>
        </p:nvSpPr>
        <p:spPr>
          <a:xfrm rot="16200000">
            <a:off x="5683560" y="2992896"/>
            <a:ext cx="6381328" cy="39553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 smtClean="0"/>
              <a:t>رضا الشركاء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5463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3509575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رضا</a:t>
                      </a:r>
                      <a:r>
                        <a:rPr lang="ar-AE" sz="1800" baseline="0" dirty="0" smtClean="0"/>
                        <a:t> الشركاء عن الهيئة  - الاحصائيات الديموغرافية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385919"/>
              </p:ext>
            </p:extLst>
          </p:nvPr>
        </p:nvGraphicFramePr>
        <p:xfrm>
          <a:off x="755576" y="1844824"/>
          <a:ext cx="7200800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Rectangle 10"/>
          <p:cNvSpPr/>
          <p:nvPr/>
        </p:nvSpPr>
        <p:spPr>
          <a:xfrm rot="16200000">
            <a:off x="5683560" y="2992896"/>
            <a:ext cx="6381328" cy="39553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 smtClean="0"/>
              <a:t>رضا الشركاء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1475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4395664"/>
              </p:ext>
            </p:extLst>
          </p:nvPr>
        </p:nvGraphicFramePr>
        <p:xfrm>
          <a:off x="35496" y="2348880"/>
          <a:ext cx="9108504" cy="17281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064896"/>
                <a:gridCol w="1043608"/>
              </a:tblGrid>
              <a:tr h="172819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3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رضا المجتمع</a:t>
                      </a:r>
                      <a:endParaRPr lang="en-US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3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ثالثاً</a:t>
                      </a:r>
                      <a:endParaRPr lang="en-US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95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3770768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aseline="0" dirty="0" smtClean="0"/>
                        <a:t>نتائج ال</a:t>
                      </a:r>
                      <a:r>
                        <a:rPr lang="ar-AE" sz="1800" dirty="0" smtClean="0"/>
                        <a:t>رضا العام للمجتمع </a:t>
                      </a:r>
                      <a:r>
                        <a:rPr lang="ar-AE" sz="1800" baseline="0" dirty="0" smtClean="0"/>
                        <a:t>عن الهيئة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 rot="16200000">
            <a:off x="5683560" y="2992896"/>
            <a:ext cx="6381328" cy="39553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 smtClean="0"/>
              <a:t>رضا المجتمع</a:t>
            </a:r>
            <a:endParaRPr lang="en-US" b="1" dirty="0"/>
          </a:p>
        </p:txBody>
      </p:sp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4763807"/>
              </p:ext>
            </p:extLst>
          </p:nvPr>
        </p:nvGraphicFramePr>
        <p:xfrm>
          <a:off x="467544" y="1268760"/>
          <a:ext cx="7787208" cy="74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787208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AE" dirty="0" smtClean="0"/>
                        <a:t>عدد افراد المجتمع الذين قاموا بتعبئة الاستبيان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AE" dirty="0" smtClean="0"/>
                        <a:t>166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2816043"/>
              </p:ext>
            </p:extLst>
          </p:nvPr>
        </p:nvGraphicFramePr>
        <p:xfrm>
          <a:off x="971600" y="2636912"/>
          <a:ext cx="6624736" cy="32969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848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7273309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رضا</a:t>
                      </a:r>
                      <a:r>
                        <a:rPr lang="ar-AE" sz="1800" baseline="0" dirty="0" smtClean="0"/>
                        <a:t> المجتمع عن الهيئة  - حسب المحاور الرئيسية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6295949"/>
              </p:ext>
            </p:extLst>
          </p:nvPr>
        </p:nvGraphicFramePr>
        <p:xfrm>
          <a:off x="611560" y="1340768"/>
          <a:ext cx="7488832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 rot="16200000">
            <a:off x="5683560" y="2992896"/>
            <a:ext cx="6381328" cy="39553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 smtClean="0"/>
              <a:t>رضا المجتمع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1763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5859212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رضا</a:t>
                      </a:r>
                      <a:r>
                        <a:rPr lang="ar-AE" sz="1800" baseline="0" dirty="0" smtClean="0"/>
                        <a:t> المجتمع - الاحصائيات الديموغرافية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2526176"/>
              </p:ext>
            </p:extLst>
          </p:nvPr>
        </p:nvGraphicFramePr>
        <p:xfrm>
          <a:off x="467544" y="1556792"/>
          <a:ext cx="7776864" cy="3851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 rot="16200000">
            <a:off x="5683560" y="2992896"/>
            <a:ext cx="6381328" cy="39553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 smtClean="0"/>
              <a:t>رضا المجتمع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9218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6983462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رضا</a:t>
                      </a:r>
                      <a:r>
                        <a:rPr lang="ar-AE" sz="1800" baseline="0" dirty="0" smtClean="0"/>
                        <a:t> المجتمع - الاحصائيات الديموغرافية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0127642"/>
              </p:ext>
            </p:extLst>
          </p:nvPr>
        </p:nvGraphicFramePr>
        <p:xfrm>
          <a:off x="755576" y="1052736"/>
          <a:ext cx="7286600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9763743"/>
              </p:ext>
            </p:extLst>
          </p:nvPr>
        </p:nvGraphicFramePr>
        <p:xfrm>
          <a:off x="755576" y="3619500"/>
          <a:ext cx="7272808" cy="2689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8"/>
          <p:cNvSpPr/>
          <p:nvPr/>
        </p:nvSpPr>
        <p:spPr>
          <a:xfrm rot="16200000">
            <a:off x="5683560" y="2992896"/>
            <a:ext cx="6381328" cy="39553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 smtClean="0"/>
              <a:t>رضا المجتمع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6117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AE" sz="3600" dirty="0" smtClean="0"/>
              <a:t>المحتويات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AE" dirty="0" smtClean="0"/>
              <a:t>نتائج رضا الموردين</a:t>
            </a:r>
            <a:endParaRPr lang="ar-AE" dirty="0" smtClean="0"/>
          </a:p>
          <a:p>
            <a:pPr algn="r" rtl="1"/>
            <a:r>
              <a:rPr lang="ar-AE" dirty="0"/>
              <a:t>نتائج رضا </a:t>
            </a:r>
            <a:r>
              <a:rPr lang="ar-AE" dirty="0" smtClean="0"/>
              <a:t>الشركاء</a:t>
            </a:r>
          </a:p>
          <a:p>
            <a:pPr algn="r" rtl="1"/>
            <a:r>
              <a:rPr lang="ar-AE" dirty="0"/>
              <a:t>نتائج رضا </a:t>
            </a:r>
            <a:r>
              <a:rPr lang="ar-AE" dirty="0" smtClean="0"/>
              <a:t>المجتمع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63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556218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رضا</a:t>
                      </a:r>
                      <a:r>
                        <a:rPr lang="ar-AE" sz="1800" baseline="0" dirty="0" smtClean="0"/>
                        <a:t> المجتمع  - الاحصائيات الديموغرافية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7791626"/>
              </p:ext>
            </p:extLst>
          </p:nvPr>
        </p:nvGraphicFramePr>
        <p:xfrm>
          <a:off x="827584" y="1052736"/>
          <a:ext cx="7200800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2700511"/>
              </p:ext>
            </p:extLst>
          </p:nvPr>
        </p:nvGraphicFramePr>
        <p:xfrm>
          <a:off x="827584" y="3619500"/>
          <a:ext cx="7200800" cy="261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ectangle 9"/>
          <p:cNvSpPr/>
          <p:nvPr/>
        </p:nvSpPr>
        <p:spPr>
          <a:xfrm rot="16200000">
            <a:off x="5683560" y="2992896"/>
            <a:ext cx="6381328" cy="39553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 smtClean="0"/>
              <a:t>رضا المجتمع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0011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1565396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رضا</a:t>
                      </a:r>
                      <a:r>
                        <a:rPr lang="ar-AE" sz="1800" baseline="0" dirty="0" smtClean="0"/>
                        <a:t> المجتمع  - الاحصائيات الديموغرافية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9503445"/>
              </p:ext>
            </p:extLst>
          </p:nvPr>
        </p:nvGraphicFramePr>
        <p:xfrm>
          <a:off x="755576" y="1052736"/>
          <a:ext cx="7200800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6738954"/>
              </p:ext>
            </p:extLst>
          </p:nvPr>
        </p:nvGraphicFramePr>
        <p:xfrm>
          <a:off x="755576" y="3717032"/>
          <a:ext cx="7200800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ectangle 9"/>
          <p:cNvSpPr/>
          <p:nvPr/>
        </p:nvSpPr>
        <p:spPr>
          <a:xfrm rot="16200000">
            <a:off x="5683560" y="2992896"/>
            <a:ext cx="6381328" cy="39553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 smtClean="0"/>
              <a:t>رضا المجتمع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5323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0457604"/>
              </p:ext>
            </p:extLst>
          </p:nvPr>
        </p:nvGraphicFramePr>
        <p:xfrm>
          <a:off x="35496" y="2348880"/>
          <a:ext cx="9108504" cy="17281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064896"/>
                <a:gridCol w="1043608"/>
              </a:tblGrid>
              <a:tr h="172819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3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رضا الموردين</a:t>
                      </a:r>
                      <a:endParaRPr lang="en-US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3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اولاً</a:t>
                      </a:r>
                      <a:endParaRPr lang="en-US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928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3556088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aseline="0" dirty="0" smtClean="0"/>
                        <a:t>نتائج ال</a:t>
                      </a:r>
                      <a:r>
                        <a:rPr lang="ar-AE" sz="1800" dirty="0" smtClean="0"/>
                        <a:t>رضا العام ل</a:t>
                      </a:r>
                      <a:r>
                        <a:rPr lang="ar-AE" sz="1800" baseline="0" dirty="0" smtClean="0"/>
                        <a:t>لموردين عن الهيئة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 rot="16200000">
            <a:off x="5683560" y="2992896"/>
            <a:ext cx="6381328" cy="39553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 smtClean="0"/>
              <a:t>رضا الموردين</a:t>
            </a:r>
            <a:endParaRPr lang="en-US" b="1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0516003"/>
              </p:ext>
            </p:extLst>
          </p:nvPr>
        </p:nvGraphicFramePr>
        <p:xfrm>
          <a:off x="755576" y="3068960"/>
          <a:ext cx="727280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407620"/>
              </p:ext>
            </p:extLst>
          </p:nvPr>
        </p:nvGraphicFramePr>
        <p:xfrm>
          <a:off x="457200" y="1600200"/>
          <a:ext cx="7787208" cy="74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787208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AE" dirty="0" smtClean="0"/>
                        <a:t>عدد الموردين الذين قاموا بتعبئة الاستبيان</a:t>
                      </a:r>
                      <a:r>
                        <a:rPr lang="en-US" dirty="0" smtClean="0"/>
                        <a:t> </a:t>
                      </a:r>
                      <a:r>
                        <a:rPr lang="ar-AE" baseline="0" dirty="0" smtClean="0"/>
                        <a:t> للعام 2014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AE" dirty="0" smtClean="0"/>
                        <a:t>12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218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9298443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رضا</a:t>
                      </a:r>
                      <a:r>
                        <a:rPr lang="ar-AE" sz="1800" baseline="0" dirty="0" smtClean="0"/>
                        <a:t> الموردين عن الهيئة  - حسب المحاور الرئيسية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 rot="16200000">
            <a:off x="5683560" y="2992896"/>
            <a:ext cx="6381328" cy="39553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 smtClean="0"/>
              <a:t>رضا الموردين</a:t>
            </a:r>
            <a:endParaRPr lang="en-US" b="1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9216819"/>
              </p:ext>
            </p:extLst>
          </p:nvPr>
        </p:nvGraphicFramePr>
        <p:xfrm>
          <a:off x="323528" y="2057400"/>
          <a:ext cx="8064896" cy="3603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4451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8579978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رضا</a:t>
                      </a:r>
                      <a:r>
                        <a:rPr lang="ar-AE" sz="1800" baseline="0" dirty="0" smtClean="0"/>
                        <a:t> الموردين عن الهيئة  - الاحصائيات الديموغرافية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 rot="16200000">
            <a:off x="5683560" y="2992896"/>
            <a:ext cx="6381328" cy="39553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 smtClean="0"/>
              <a:t>رضا الموردين</a:t>
            </a:r>
            <a:endParaRPr lang="en-US" b="1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1866258"/>
              </p:ext>
            </p:extLst>
          </p:nvPr>
        </p:nvGraphicFramePr>
        <p:xfrm>
          <a:off x="179512" y="1340768"/>
          <a:ext cx="8352928" cy="4534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473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2068854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رضا</a:t>
                      </a:r>
                      <a:r>
                        <a:rPr lang="ar-AE" sz="1800" baseline="0" dirty="0" smtClean="0"/>
                        <a:t> الموردين عن الهيئة  - الاحصائيات الديموغرافية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 rot="16200000">
            <a:off x="5683560" y="2992896"/>
            <a:ext cx="6381328" cy="39553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 smtClean="0"/>
              <a:t>رضا الموردين</a:t>
            </a:r>
            <a:endParaRPr lang="en-US" b="1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4284805"/>
              </p:ext>
            </p:extLst>
          </p:nvPr>
        </p:nvGraphicFramePr>
        <p:xfrm>
          <a:off x="755576" y="1124744"/>
          <a:ext cx="7272808" cy="2483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4531208"/>
              </p:ext>
            </p:extLst>
          </p:nvPr>
        </p:nvGraphicFramePr>
        <p:xfrm>
          <a:off x="755576" y="3717032"/>
          <a:ext cx="7272808" cy="2518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8293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8334450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رضا</a:t>
                      </a:r>
                      <a:r>
                        <a:rPr lang="ar-AE" sz="1800" baseline="0" dirty="0" smtClean="0"/>
                        <a:t> الموردين عن الهيئة  - الاحصائيات الديموغرافية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 rot="16200000">
            <a:off x="5683560" y="2992896"/>
            <a:ext cx="6381328" cy="39553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 smtClean="0"/>
              <a:t>رضا الموردين</a:t>
            </a:r>
            <a:endParaRPr lang="en-US" b="1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3917164"/>
              </p:ext>
            </p:extLst>
          </p:nvPr>
        </p:nvGraphicFramePr>
        <p:xfrm>
          <a:off x="755576" y="1052736"/>
          <a:ext cx="7200800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7609520"/>
              </p:ext>
            </p:extLst>
          </p:nvPr>
        </p:nvGraphicFramePr>
        <p:xfrm>
          <a:off x="755576" y="3501008"/>
          <a:ext cx="7200800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7692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8664984"/>
              </p:ext>
            </p:extLst>
          </p:nvPr>
        </p:nvGraphicFramePr>
        <p:xfrm>
          <a:off x="35496" y="2348880"/>
          <a:ext cx="9108504" cy="17281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064896"/>
                <a:gridCol w="1043608"/>
              </a:tblGrid>
              <a:tr h="172819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3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رضا الشركاء</a:t>
                      </a:r>
                      <a:endParaRPr lang="en-US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3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ثانياً</a:t>
                      </a:r>
                      <a:endParaRPr lang="en-US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27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4659</TotalTime>
  <Words>333</Words>
  <Application>Microsoft Office PowerPoint</Application>
  <PresentationFormat>On-screen Show (4:3)</PresentationFormat>
  <Paragraphs>74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نتائج الرضا عن الهيئة للعام 2014</vt:lpstr>
      <vt:lpstr>المحتويات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FAHR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Ashraf S. Al Amaireh</dc:creator>
  <cp:lastModifiedBy>Ashraf S. Al Amaireh</cp:lastModifiedBy>
  <cp:revision>59</cp:revision>
  <cp:lastPrinted>2014-08-20T08:14:37Z</cp:lastPrinted>
  <dcterms:created xsi:type="dcterms:W3CDTF">2014-07-08T09:48:46Z</dcterms:created>
  <dcterms:modified xsi:type="dcterms:W3CDTF">2015-02-15T05:55:49Z</dcterms:modified>
</cp:coreProperties>
</file>