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88" r:id="rId3"/>
    <p:sldId id="289" r:id="rId4"/>
    <p:sldId id="290" r:id="rId5"/>
    <p:sldId id="286" r:id="rId6"/>
    <p:sldId id="287" r:id="rId7"/>
    <p:sldId id="297" r:id="rId8"/>
    <p:sldId id="291" r:id="rId9"/>
    <p:sldId id="296" r:id="rId10"/>
    <p:sldId id="25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A35"/>
    <a:srgbClr val="FDB449"/>
    <a:srgbClr val="FFC247"/>
    <a:srgbClr val="FFCC66"/>
    <a:srgbClr val="99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7" d="100"/>
          <a:sy n="87" d="100"/>
        </p:scale>
        <p:origin x="-2292"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EB81D-97E2-4F4B-835A-1F06DE807195}" type="datetimeFigureOut">
              <a:rPr lang="en-US" smtClean="0"/>
              <a:t>5/8/2016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A4858-79AA-4DF0-84F6-1C40EAD6F3C6}" type="slidenum">
              <a:rPr lang="en-US" smtClean="0"/>
              <a:t>‹#›</a:t>
            </a:fld>
            <a:endParaRPr lang="en-US"/>
          </a:p>
        </p:txBody>
      </p:sp>
    </p:spTree>
    <p:extLst>
      <p:ext uri="{BB962C8B-B14F-4D97-AF65-F5344CB8AC3E}">
        <p14:creationId xmlns:p14="http://schemas.microsoft.com/office/powerpoint/2010/main" val="340062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702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75373-734A-4BD7-B097-934598F528B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4744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BA4AE-CA64-410C-B744-A0E420F00B9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0688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466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540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748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425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946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34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84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020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383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556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97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784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3426747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255561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fahr.gov.a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376360" y="5029200"/>
            <a:ext cx="6400800" cy="533400"/>
          </a:xfrm>
          <a:prstGeom prst="rect">
            <a:avLst/>
          </a:prstGeom>
        </p:spPr>
        <p:txBody>
          <a:bodyPr>
            <a:normAutofit/>
          </a:bodyPr>
          <a:lstStyle/>
          <a:p>
            <a:pPr marL="0" indent="0" algn="ctr" rtl="1">
              <a:buNone/>
            </a:pPr>
            <a:r>
              <a:rPr lang="ar-AE" sz="1400" b="1" dirty="0" smtClean="0">
                <a:solidFill>
                  <a:schemeClr val="bg1"/>
                </a:solidFill>
              </a:rPr>
              <a:t>ابريل – 2016 </a:t>
            </a:r>
            <a:endParaRPr lang="en-US" sz="1400" b="1" dirty="0">
              <a:solidFill>
                <a:schemeClr val="bg1"/>
              </a:solidFill>
            </a:endParaRPr>
          </a:p>
        </p:txBody>
      </p:sp>
      <p:sp>
        <p:nvSpPr>
          <p:cNvPr id="6" name="عنوان فرعي 2"/>
          <p:cNvSpPr txBox="1">
            <a:spLocks/>
          </p:cNvSpPr>
          <p:nvPr/>
        </p:nvSpPr>
        <p:spPr>
          <a:xfrm>
            <a:off x="3543300" y="4526408"/>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rPr>
              <a:t>Federal Authority | </a:t>
            </a:r>
            <a:r>
              <a:rPr lang="ar-AE" sz="1200" b="1" dirty="0" smtClean="0">
                <a:solidFill>
                  <a:srgbClr val="B68A35"/>
                </a:solidFill>
              </a:rPr>
              <a:t>هيئة اتحادية</a:t>
            </a:r>
            <a:endParaRPr lang="en-US" sz="1200" dirty="0">
              <a:solidFill>
                <a:srgbClr val="B68A35"/>
              </a:solidFill>
            </a:endParaRPr>
          </a:p>
        </p:txBody>
      </p:sp>
      <p:sp>
        <p:nvSpPr>
          <p:cNvPr id="5" name="TextBox 4"/>
          <p:cNvSpPr txBox="1"/>
          <p:nvPr/>
        </p:nvSpPr>
        <p:spPr>
          <a:xfrm>
            <a:off x="533400" y="1524000"/>
            <a:ext cx="8001000" cy="2123658"/>
          </a:xfrm>
          <a:prstGeom prst="rect">
            <a:avLst/>
          </a:prstGeom>
          <a:noFill/>
        </p:spPr>
        <p:txBody>
          <a:bodyPr wrap="square" rtlCol="0">
            <a:spAutoFit/>
          </a:bodyPr>
          <a:lstStyle/>
          <a:p>
            <a:pPr algn="ctr" rtl="1"/>
            <a:r>
              <a:rPr lang="ar-AE" sz="4400" dirty="0" smtClean="0">
                <a:cs typeface="PT Bold Heading" panose="02010400000000000000" pitchFamily="2" charset="-78"/>
              </a:rPr>
              <a:t>مؤشرات ممكن الموارد البشرية في الحكومة الاتحادية</a:t>
            </a:r>
          </a:p>
          <a:p>
            <a:pPr algn="ctr" rtl="1"/>
            <a:r>
              <a:rPr lang="en-US" sz="4400" dirty="0" smtClean="0">
                <a:cs typeface="PT Bold Heading" panose="02010400000000000000" pitchFamily="2" charset="-78"/>
              </a:rPr>
              <a:t>  </a:t>
            </a:r>
            <a:r>
              <a:rPr lang="ar-AE" sz="4400" dirty="0" smtClean="0">
                <a:cs typeface="PT Bold Heading" panose="02010400000000000000" pitchFamily="2" charset="-78"/>
              </a:rPr>
              <a:t>( وفق بطاقة الاداء المتوازن )</a:t>
            </a:r>
            <a:endParaRPr lang="en-US" sz="4400" dirty="0">
              <a:cs typeface="PT Bold Heading" panose="02010400000000000000" pitchFamily="2" charset="-78"/>
            </a:endParaRPr>
          </a:p>
        </p:txBody>
      </p:sp>
    </p:spTree>
    <p:extLst>
      <p:ext uri="{BB962C8B-B14F-4D97-AF65-F5344CB8AC3E}">
        <p14:creationId xmlns:p14="http://schemas.microsoft.com/office/powerpoint/2010/main" val="317786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7086600"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6427F38-63A5-4D63-9399-D970397CA46A}" type="slidenum">
              <a:rPr lang="en-US" smtClean="0">
                <a:solidFill>
                  <a:prstClr val="black"/>
                </a:solidFill>
              </a:rPr>
              <a:pPr algn="r"/>
              <a:t>10</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47103446"/>
              </p:ext>
            </p:extLst>
          </p:nvPr>
        </p:nvGraphicFramePr>
        <p:xfrm>
          <a:off x="152400" y="1414959"/>
          <a:ext cx="8686800" cy="5168405"/>
        </p:xfrm>
        <a:graphic>
          <a:graphicData uri="http://schemas.openxmlformats.org/drawingml/2006/table">
            <a:tbl>
              <a:tblPr rtl="1">
                <a:tableStyleId>{616DA210-FB5B-4158-B5E0-FEB733F419BA}</a:tableStyleId>
              </a:tblPr>
              <a:tblGrid>
                <a:gridCol w="374176"/>
                <a:gridCol w="6960281"/>
                <a:gridCol w="1352343"/>
              </a:tblGrid>
              <a:tr h="289463">
                <a:tc>
                  <a:txBody>
                    <a:bodyPr/>
                    <a:lstStyle/>
                    <a:p>
                      <a:pPr algn="ctr" rtl="0" fontAlgn="b"/>
                      <a:r>
                        <a:rPr lang="ar-AE" sz="1600" b="1" u="none" strike="noStrike" dirty="0" smtClean="0">
                          <a:solidFill>
                            <a:schemeClr val="tx1"/>
                          </a:solidFill>
                          <a:effectLst/>
                          <a:latin typeface="Sakkal Majalla" panose="02000000000000000000" pitchFamily="2" charset="-78"/>
                          <a:cs typeface="Sakkal Majalla" panose="02000000000000000000" pitchFamily="2" charset="-78"/>
                        </a:rPr>
                        <a:t>م</a:t>
                      </a:r>
                      <a:endParaRPr lang="en-US"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اسم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fontAlgn="b"/>
                      <a:r>
                        <a:rPr lang="ar-AE" sz="1600" b="1" u="none" strike="noStrike" dirty="0">
                          <a:solidFill>
                            <a:schemeClr val="tx1"/>
                          </a:solidFill>
                          <a:effectLst/>
                          <a:latin typeface="Sakkal Majalla" panose="02000000000000000000" pitchFamily="2" charset="-78"/>
                          <a:cs typeface="Sakkal Majalla" panose="02000000000000000000" pitchFamily="2" charset="-78"/>
                        </a:rPr>
                        <a:t>نوع المؤشر</a:t>
                      </a:r>
                      <a:endParaRPr lang="ar-AE" sz="1600" b="1" i="0" u="none" strike="noStrike" dirty="0">
                        <a:solidFill>
                          <a:schemeClr val="tx1"/>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287036">
                <a:tc>
                  <a:txBody>
                    <a:bodyPr/>
                    <a:lstStyle/>
                    <a:p>
                      <a:pPr marL="0" algn="ctr" defTabSz="914400" rtl="1" eaLnBrk="1" fontAlgn="b" latinLnBrk="0" hangingPunct="1"/>
                      <a:r>
                        <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rPr>
                        <a:t>1</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الرضا الوظيفي</a:t>
                      </a:r>
                      <a:endParaRPr lang="ar-SA"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2</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السعادة الوظيفية</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b="0" i="0" u="none" strike="noStrike" dirty="0" smtClean="0">
                          <a:solidFill>
                            <a:srgbClr val="6B7D72"/>
                          </a:solidFill>
                          <a:effectLst/>
                          <a:latin typeface="Sakkal Majalla" panose="02000000000000000000" pitchFamily="2" charset="-78"/>
                          <a:ea typeface="Monotype Koufi" pitchFamily="2" charset="-78"/>
                          <a:cs typeface="Sakkal Majalla" panose="02000000000000000000" pitchFamily="2" charset="-78"/>
                        </a:rPr>
                        <a:t>3</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التناغم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b="0" i="0" u="none" strike="noStrike" dirty="0" smtClean="0">
                          <a:solidFill>
                            <a:srgbClr val="6B7D72"/>
                          </a:solidFill>
                          <a:effectLst/>
                          <a:latin typeface="Sakkal Majalla" panose="02000000000000000000" pitchFamily="2" charset="-78"/>
                          <a:ea typeface="Monotype Koufi" pitchFamily="2" charset="-78"/>
                          <a:cs typeface="Sakkal Majalla" panose="02000000000000000000" pitchFamily="2" charset="-78"/>
                        </a:rPr>
                        <a:t>4</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b" latinLnBrk="0" hangingPunct="1">
                        <a:lnSpc>
                          <a:spcPct val="100000"/>
                        </a:lnSpc>
                        <a:spcBef>
                          <a:spcPts val="0"/>
                        </a:spcBef>
                        <a:spcAft>
                          <a:spcPts val="0"/>
                        </a:spcAft>
                        <a:buClrTx/>
                        <a:buSzTx/>
                        <a:buFontTx/>
                        <a:buNone/>
                        <a:tabLst/>
                        <a:defRPr/>
                      </a:pPr>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a:t>
                      </a:r>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الولاء الوظيفي</a:t>
                      </a:r>
                      <a:endPar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5</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التوطين</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6</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عامل اثر الاجازات المرضية على الانتاجية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استراتيجي / ممكن </a:t>
                      </a:r>
                      <a:endParaRPr lang="ar-AE" sz="1100" b="1" i="0" u="none" strike="noStrike" dirty="0" smtClean="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456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7</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معدل ساعات التدريب لكل موظف</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تشغيلي / ممكن</a:t>
                      </a:r>
                      <a:endParaRPr lang="ar-AE" sz="1100" b="1" i="0" u="none" strike="noStrike" dirty="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59579">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8</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المتدربين</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AE" sz="1100" b="1" u="none" strike="noStrike" dirty="0" smtClean="0">
                          <a:solidFill>
                            <a:srgbClr val="FF0000"/>
                          </a:solidFill>
                          <a:effectLst/>
                          <a:latin typeface="Sakkal Majalla" panose="02000000000000000000" pitchFamily="2" charset="-78"/>
                          <a:cs typeface="Sakkal Majalla" panose="02000000000000000000" pitchFamily="2" charset="-78"/>
                        </a:rPr>
                        <a:t>تشغيلي / ممكن</a:t>
                      </a:r>
                      <a:endParaRPr lang="ar-AE" sz="1100" b="1" i="0" u="none" strike="noStrike" dirty="0" smtClean="0">
                        <a:solidFill>
                          <a:srgbClr val="FF0000"/>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9</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الدوران الوظيفي</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10</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تكلفة اجمالي الموظفين من ميزانية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11</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معدل تكلفة الموظف في الجهة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12</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تفعيل نظام ( بياناتي ) </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13</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الالتزام بتطبيق مراحل نظام الاداء الوظيفي</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14</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 الالتزام بنتائج تقييم الأداء الوظيفي النهائي (الضبط و الموازنة)</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15</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الالتزام بتطبيق مراحل تخطيط القوى العاملة وفق الاطار المحدد</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dirty="0" smtClean="0">
                          <a:effectLst/>
                          <a:latin typeface="Sakkal Majalla" panose="02000000000000000000" pitchFamily="2" charset="-78"/>
                          <a:cs typeface="Sakkal Majalla" panose="02000000000000000000" pitchFamily="2" charset="-78"/>
                        </a:rPr>
                        <a:t>16</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الوظائف التي تم توصيفها واعتمادها وفق آليات نظام تقييم وتوصيف الوظائف</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47071">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17</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rPr>
                        <a:t>نسبة الموظفين الذين تم تكريمهم ضمن نظام المكافآت والحوافز</a:t>
                      </a: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34561">
                <a:tc>
                  <a:txBody>
                    <a:bodyPr/>
                    <a:lstStyle/>
                    <a:p>
                      <a:pPr algn="ctr" rtl="0" fontAlgn="b"/>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18</a:t>
                      </a:r>
                      <a:endParaRPr lang="en-US"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fontAlgn="b"/>
                      <a:r>
                        <a:rPr lang="ar-SA"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معدل تكرار الإصابات المسببة لهدر الوقت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205274">
                <a:tc>
                  <a:txBody>
                    <a:bodyPr/>
                    <a:lstStyle/>
                    <a:p>
                      <a:pPr algn="ctr" rtl="0" fontAlgn="b"/>
                      <a:r>
                        <a:rPr lang="ar-AE" sz="1200" b="0" i="0" u="none" strike="noStrike" dirty="0" smtClean="0">
                          <a:solidFill>
                            <a:srgbClr val="6B7D72"/>
                          </a:solidFill>
                          <a:effectLst/>
                          <a:latin typeface="Sakkal Majalla" panose="02000000000000000000" pitchFamily="2" charset="-78"/>
                          <a:ea typeface="Monotype Koufi" pitchFamily="2" charset="-78"/>
                          <a:cs typeface="Sakkal Majalla" panose="02000000000000000000" pitchFamily="2" charset="-78"/>
                        </a:rPr>
                        <a:t>19</a:t>
                      </a:r>
                      <a:endParaRPr lang="en-US" sz="12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نسبة المخالفات</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r h="198937">
                <a:tc>
                  <a:txBody>
                    <a:bodyPr/>
                    <a:lstStyle/>
                    <a:p>
                      <a:pPr marL="0" algn="ctr" defTabSz="914400" rtl="1" eaLnBrk="1" fontAlgn="b" latinLnBrk="0" hangingPunct="1"/>
                      <a:r>
                        <a:rPr lang="ar-AE" sz="1200" b="0" i="0" u="none" strike="noStrike" kern="1200" dirty="0" smtClean="0">
                          <a:solidFill>
                            <a:srgbClr val="6B7D72"/>
                          </a:solidFill>
                          <a:effectLst/>
                          <a:latin typeface="Sakkal Majalla" panose="02000000000000000000" pitchFamily="2" charset="-78"/>
                          <a:ea typeface="Monotype Koufi" pitchFamily="2" charset="-78"/>
                          <a:cs typeface="Sakkal Majalla" panose="02000000000000000000" pitchFamily="2" charset="-78"/>
                        </a:rPr>
                        <a:t>20</a:t>
                      </a:r>
                      <a:endParaRPr lang="en-US" sz="1200" b="0" i="0" u="none" strike="noStrike" kern="1200"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1" eaLnBrk="1" fontAlgn="b" latinLnBrk="0" hangingPunct="1"/>
                      <a:r>
                        <a:rPr lang="ar-AE" sz="1200" u="none" strike="noStrike" kern="1200" dirty="0" smtClean="0">
                          <a:solidFill>
                            <a:schemeClr val="tx1"/>
                          </a:solidFill>
                          <a:effectLst/>
                          <a:latin typeface="Sakkal Majalla" panose="02000000000000000000" pitchFamily="2" charset="-78"/>
                          <a:ea typeface="+mn-ea"/>
                          <a:cs typeface="Sakkal Majalla" panose="02000000000000000000" pitchFamily="2" charset="-78"/>
                        </a:rPr>
                        <a:t> نسبة التظلمات التي تم البت فيها</a:t>
                      </a:r>
                      <a:endParaRPr lang="ar-AE" sz="1200" u="none" strike="noStrike" kern="1200" dirty="0">
                        <a:solidFill>
                          <a:schemeClr val="tx1"/>
                        </a:solidFill>
                        <a:effectLst/>
                        <a:latin typeface="Sakkal Majalla" panose="02000000000000000000" pitchFamily="2" charset="-78"/>
                        <a:ea typeface="+mn-ea"/>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100" u="none" strike="noStrike" dirty="0" smtClean="0">
                          <a:effectLst/>
                          <a:latin typeface="Sakkal Majalla" panose="02000000000000000000" pitchFamily="2" charset="-78"/>
                          <a:cs typeface="Sakkal Majalla" panose="02000000000000000000" pitchFamily="2" charset="-78"/>
                        </a:rPr>
                        <a:t>تشغيلي</a:t>
                      </a:r>
                      <a:endParaRPr lang="ar-AE" sz="1100" b="0" i="0" u="none" strike="noStrike" dirty="0">
                        <a:solidFill>
                          <a:srgbClr val="6B7D72"/>
                        </a:solidFill>
                        <a:effectLst/>
                        <a:latin typeface="Sakkal Majalla" panose="02000000000000000000" pitchFamily="2" charset="-78"/>
                        <a:ea typeface="Monotype Koufi" pitchFamily="2" charset="-78"/>
                        <a:cs typeface="Sakkal Majalla" panose="02000000000000000000" pitchFamily="2" charset="-78"/>
                      </a:endParaRPr>
                    </a:p>
                  </a:txBody>
                  <a:tcPr marL="1185" marR="1185" marT="118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ounded Rectangle 4"/>
          <p:cNvSpPr/>
          <p:nvPr/>
        </p:nvSpPr>
        <p:spPr>
          <a:xfrm>
            <a:off x="152400" y="982136"/>
            <a:ext cx="8686800" cy="3693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extBox 6"/>
          <p:cNvSpPr txBox="1"/>
          <p:nvPr/>
        </p:nvSpPr>
        <p:spPr>
          <a:xfrm>
            <a:off x="2906486" y="982136"/>
            <a:ext cx="3113314"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t>قائمة </a:t>
            </a:r>
            <a:r>
              <a:rPr lang="ar-AE" dirty="0" smtClean="0"/>
              <a:t>المؤشــــــرات</a:t>
            </a:r>
            <a:endParaRPr lang="en-US" dirty="0"/>
          </a:p>
        </p:txBody>
      </p:sp>
    </p:spTree>
    <p:extLst>
      <p:ext uri="{BB962C8B-B14F-4D97-AF65-F5344CB8AC3E}">
        <p14:creationId xmlns:p14="http://schemas.microsoft.com/office/powerpoint/2010/main" val="3320892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54083149"/>
              </p:ext>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الرضا الوظيفي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a:solidFill>
                  <a:schemeClr val="bg1"/>
                </a:solidFill>
                <a:cs typeface="PT Bold Heading" panose="02010400000000000000" pitchFamily="2" charset="-78"/>
              </a:rPr>
              <a:t>1</a:t>
            </a:r>
            <a:r>
              <a:rPr lang="ar-AE" dirty="0">
                <a:solidFill>
                  <a:schemeClr val="bg1"/>
                </a:solidFill>
                <a:cs typeface="PT Bold Heading" panose="02010400000000000000" pitchFamily="2" charset="-78"/>
              </a:rPr>
              <a:t> : </a:t>
            </a:r>
            <a:r>
              <a:rPr lang="ar-SA" dirty="0">
                <a:solidFill>
                  <a:schemeClr val="bg1"/>
                </a:solidFill>
                <a:cs typeface="PT Bold Heading" panose="02010400000000000000" pitchFamily="2" charset="-78"/>
              </a:rPr>
              <a:t>نسبة </a:t>
            </a:r>
            <a:r>
              <a:rPr lang="ar-AE" dirty="0">
                <a:solidFill>
                  <a:schemeClr val="bg1"/>
                </a:solidFill>
                <a:cs typeface="PT Bold Heading" panose="02010400000000000000" pitchFamily="2" charset="-78"/>
              </a:rPr>
              <a:t>الرضا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2862322"/>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 يقيس هذا المؤشر نسبة الرضا العام للموظفين كمكان للعمل ويشمل العاملين في الحكومة الاتحادية عبر دراسة كميّة من خلال استبيان إلكتروني. </a:t>
            </a:r>
          </a:p>
          <a:p>
            <a:pPr algn="just" rtl="1"/>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600" dirty="0" err="1">
                <a:solidFill>
                  <a:prstClr val="black"/>
                </a:solidFill>
                <a:latin typeface="Sakkal Majalla" panose="02000000000000000000" pitchFamily="2" charset="-78"/>
                <a:cs typeface="Sakkal Majalla" panose="02000000000000000000" pitchFamily="2" charset="-78"/>
              </a:rPr>
              <a:t>إشرافية</a:t>
            </a:r>
            <a:r>
              <a:rPr lang="ar-AE" sz="16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6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غير راض بتاتاً" "(2) غير راض"، "(3) محايد"، "(4) راض"، "(5) راض تماماً".</a:t>
            </a:r>
          </a:p>
          <a:p>
            <a:pPr algn="just" rtl="1"/>
            <a:r>
              <a:rPr lang="ar-AE" sz="16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600" dirty="0">
                <a:solidFill>
                  <a:prstClr val="black"/>
                </a:solidFill>
                <a:latin typeface="Sakkal Majalla" panose="02000000000000000000" pitchFamily="2" charset="-78"/>
                <a:cs typeface="Sakkal Majalla" panose="02000000000000000000" pitchFamily="2" charset="-78"/>
              </a:rPr>
              <a:t>• يتمّ احتساب نسبة الرضا الوظيفي عن الجهة الاتحادية من خلال سؤال واحد يعكس الرضا العام وهو: "ما مدى رضاك عن الجهة التي تعمل فيها كمكان للعمل؟"، وذلك بأخذ معدل النتائج لهذا السؤال من خلال جمع نسبة (5) "راضٍ تماماً" ونسبة (4) "راضٍ".</a:t>
            </a:r>
            <a:endParaRPr lang="en-US"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11</a:t>
            </a:fld>
            <a:endParaRPr lang="en-US" sz="1600" b="1" dirty="0">
              <a:solidFill>
                <a:prstClr val="black"/>
              </a:solidFill>
            </a:endParaRPr>
          </a:p>
        </p:txBody>
      </p:sp>
    </p:spTree>
    <p:extLst>
      <p:ext uri="{BB962C8B-B14F-4D97-AF65-F5344CB8AC3E}">
        <p14:creationId xmlns:p14="http://schemas.microsoft.com/office/powerpoint/2010/main" val="75700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08987264"/>
              </p:ext>
            </p:extLst>
          </p:nvPr>
        </p:nvGraphicFramePr>
        <p:xfrm>
          <a:off x="419100" y="5516880"/>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السعادة الوظيفية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2</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السعادة الوظيفية</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457200" y="1492746"/>
            <a:ext cx="8458200" cy="3693319"/>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 يعرض هذا المؤشر لمحات مباشرة من تقييم الموظفين لحياتهم وتجاربهم اليومية، مما يساعد الجهات الاتحادية في قياس مستويات السعادة ضمن مؤسساتهم.</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400" dirty="0" err="1">
                <a:solidFill>
                  <a:prstClr val="black"/>
                </a:solidFill>
                <a:latin typeface="Sakkal Majalla" panose="02000000000000000000" pitchFamily="2" charset="-78"/>
                <a:cs typeface="Sakkal Majalla" panose="02000000000000000000" pitchFamily="2" charset="-78"/>
              </a:rPr>
              <a:t>إشرافية</a:t>
            </a:r>
            <a:r>
              <a:rPr lang="ar-AE" sz="14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مقياس تقييم الحياة، (0 - 10). حيث تمثل أعلى درجة أفضل حياة ممكنة، بينما تمثل أدنى درجة أسوأ حياة ممكنة.</a:t>
            </a:r>
          </a:p>
          <a:p>
            <a:pPr algn="just" rtl="1"/>
            <a:r>
              <a:rPr lang="ar-AE" sz="14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نسبة السعادة الوظيفية في الجهة الاتحادية من خلال احتساب النتائج لسؤالين: (على أي درجة من السلّم تشعر بأنك تقف حاليًا بحسب رأيك الشخصي؟، على أي درجة تعتقد أنك ستقف بعد خمس سنوات من الآن؟) ويتم تقسيم المشاركين بحسب التالي:</a:t>
            </a:r>
          </a:p>
          <a:p>
            <a:pPr algn="just" rtl="1"/>
            <a:r>
              <a:rPr lang="ar-AE" sz="1400" dirty="0">
                <a:solidFill>
                  <a:prstClr val="black"/>
                </a:solidFill>
                <a:latin typeface="Sakkal Majalla" panose="02000000000000000000" pitchFamily="2" charset="-78"/>
                <a:cs typeface="Sakkal Majalla" panose="02000000000000000000" pitchFamily="2" charset="-78"/>
              </a:rPr>
              <a:t>1.      يزدهر: من يقيم حياته الحالية بارتياح والمستقبلية بتفاؤل، وذلك باختيار 7+ لحياته الحالية و 8+ لحياته المستقبلية. </a:t>
            </a:r>
          </a:p>
          <a:p>
            <a:pPr algn="just" rtl="1"/>
            <a:r>
              <a:rPr lang="ar-AE" sz="1400" dirty="0">
                <a:solidFill>
                  <a:prstClr val="black"/>
                </a:solidFill>
                <a:latin typeface="Sakkal Majalla" panose="02000000000000000000" pitchFamily="2" charset="-78"/>
                <a:cs typeface="Sakkal Majalla" panose="02000000000000000000" pitchFamily="2" charset="-78"/>
              </a:rPr>
              <a:t>2.      يكافح: من يقيم حياته الحالية والمستقبلية </a:t>
            </a:r>
            <a:r>
              <a:rPr lang="ar-AE" sz="1400" dirty="0" err="1">
                <a:solidFill>
                  <a:prstClr val="black"/>
                </a:solidFill>
                <a:latin typeface="Sakkal Majalla" panose="02000000000000000000" pitchFamily="2" charset="-78"/>
                <a:cs typeface="Sakkal Majalla" panose="02000000000000000000" pitchFamily="2" charset="-78"/>
              </a:rPr>
              <a:t>بتَهَاود</a:t>
            </a:r>
            <a:r>
              <a:rPr lang="ar-AE" sz="1400" dirty="0">
                <a:solidFill>
                  <a:prstClr val="black"/>
                </a:solidFill>
                <a:latin typeface="Sakkal Majalla" panose="02000000000000000000" pitchFamily="2" charset="-78"/>
                <a:cs typeface="Sakkal Majalla" panose="02000000000000000000" pitchFamily="2" charset="-78"/>
              </a:rPr>
              <a:t> أو المستقبلية بتشاؤم، وذلك باختيار 5-6 نقاط لحياته الحالية و 5-7 نقاط لحياته المستقبلية أو ما دون ذلك. </a:t>
            </a:r>
          </a:p>
          <a:p>
            <a:pPr algn="just" rtl="1"/>
            <a:r>
              <a:rPr lang="ar-AE" sz="1400" dirty="0">
                <a:solidFill>
                  <a:prstClr val="black"/>
                </a:solidFill>
                <a:latin typeface="Sakkal Majalla" panose="02000000000000000000" pitchFamily="2" charset="-78"/>
                <a:cs typeface="Sakkal Majalla" panose="02000000000000000000" pitchFamily="2" charset="-78"/>
              </a:rPr>
              <a:t>3.      يعاني: من يقيم حياته الحالية والمستقبلية بتشاؤم، وذلك باختيار 4 نقاط وما دون ذلك لحياته الحالية والمستقبلية معاً. </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نتيجة المؤشر باستخدام منهجية </a:t>
            </a:r>
            <a:r>
              <a:rPr lang="ar-AE" sz="1400" dirty="0" err="1">
                <a:solidFill>
                  <a:prstClr val="black"/>
                </a:solidFill>
                <a:latin typeface="Sakkal Majalla" panose="02000000000000000000" pitchFamily="2" charset="-78"/>
                <a:cs typeface="Sakkal Majalla" panose="02000000000000000000" pitchFamily="2" charset="-78"/>
              </a:rPr>
              <a:t>غالوب</a:t>
            </a:r>
            <a:r>
              <a:rPr lang="ar-AE" sz="1400" dirty="0">
                <a:solidFill>
                  <a:prstClr val="black"/>
                </a:solidFill>
                <a:latin typeface="Sakkal Majalla" panose="02000000000000000000" pitchFamily="2" charset="-78"/>
                <a:cs typeface="Sakkal Majalla" panose="02000000000000000000" pitchFamily="2" charset="-78"/>
              </a:rPr>
              <a:t> من خلال جمع معدل نتائج إجابات الموظفين الذين قيموا حياتهم الحالية بــــ (7+) وحياتهم المستقبلية بــــ (8+) أي في مرحلة "يزدهر".</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355095" y="5135880"/>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12</a:t>
            </a:fld>
            <a:endParaRPr lang="en-US" sz="1600" b="1" dirty="0">
              <a:solidFill>
                <a:prstClr val="black"/>
              </a:solidFill>
            </a:endParaRPr>
          </a:p>
        </p:txBody>
      </p:sp>
    </p:spTree>
    <p:extLst>
      <p:ext uri="{BB962C8B-B14F-4D97-AF65-F5344CB8AC3E}">
        <p14:creationId xmlns:p14="http://schemas.microsoft.com/office/powerpoint/2010/main" val="2756130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24467216"/>
              </p:ext>
            </p:extLst>
          </p:nvPr>
        </p:nvGraphicFramePr>
        <p:xfrm>
          <a:off x="457200" y="547159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التناغم</a:t>
                      </a:r>
                      <a:r>
                        <a:rPr lang="ar-AE" sz="1400" u="none" strike="noStrike" baseline="0" dirty="0" smtClean="0">
                          <a:effectLst/>
                          <a:latin typeface="Sakkal Majalla" panose="02000000000000000000" pitchFamily="2" charset="-78"/>
                          <a:cs typeface="Sakkal Majalla" panose="02000000000000000000" pitchFamily="2" charset="-78"/>
                        </a:rPr>
                        <a:t> الوظيفي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3</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التناغم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0" y="1600200"/>
            <a:ext cx="9004453" cy="3662541"/>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يقيس هذا المؤشر نسبة تناغم الموظفين واهتمامهم بعملهم وانخراطهم به وبمكان العمل ومدى ارتباطهم بوظيفتهم والغاية منها وعلاقات العمل مع الزملاء والمسؤولين.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أسئلة </a:t>
            </a:r>
            <a:r>
              <a:rPr lang="en-US" sz="1400" dirty="0">
                <a:solidFill>
                  <a:prstClr val="black"/>
                </a:solidFill>
                <a:latin typeface="Sakkal Majalla" panose="02000000000000000000" pitchFamily="2" charset="-78"/>
                <a:cs typeface="Sakkal Majalla" panose="02000000000000000000" pitchFamily="2" charset="-78"/>
              </a:rPr>
              <a:t>Gallup </a:t>
            </a:r>
            <a:r>
              <a:rPr lang="ar-AE" sz="1400" dirty="0">
                <a:solidFill>
                  <a:prstClr val="black"/>
                </a:solidFill>
                <a:latin typeface="Sakkal Majalla" panose="02000000000000000000" pitchFamily="2" charset="-78"/>
                <a:cs typeface="Sakkal Majalla" panose="02000000000000000000" pitchFamily="2" charset="-78"/>
              </a:rPr>
              <a:t>الـ12 حول التناغم الوظيفي في قياس هذا المؤشر، من خلال تقييم شعور الموظفين نحو: (التعلم والنمو والتقدم، ما إذا كان لديهم صديق غالٍ في العمل، ما إذا كانوا يشعرون بأن الموظفين الآخرين ملتزمون بأداء عمل يتميز بالجودة، ما إذا كانوا يؤمنون برسالة جهتهم وأهدافها، ما إذا كانوا يشعرون بأن رأيهم مهم، ما هي أفكارهم حول فرص التطور، ما إذا كان يوجد أحد يهتم لأمرهم، ما إذا كانوا يتلقون التقدير المناسب مقابل عملهم، ما إذا كانت لديهم الفرصة للقيام غالبًا بما يتقنونه، ما إذا كانوا يتلقون الدعم مع المواد والأجهزة المناسبة، ما إذا كانوا يعلمون على الأقل ما هو المتوقع منهم في العمل).</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400" dirty="0" err="1">
                <a:solidFill>
                  <a:prstClr val="black"/>
                </a:solidFill>
                <a:latin typeface="Sakkal Majalla" panose="02000000000000000000" pitchFamily="2" charset="-78"/>
                <a:cs typeface="Sakkal Majalla" panose="02000000000000000000" pitchFamily="2" charset="-78"/>
              </a:rPr>
              <a:t>إشرافية</a:t>
            </a:r>
            <a:r>
              <a:rPr lang="ar-AE" sz="14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أعارض بشدةً" "(2) أعارض"، "(3) محايد"، "(4) أوافق"، "(5) أوافق بشدة".</a:t>
            </a:r>
          </a:p>
          <a:p>
            <a:pPr algn="just" rtl="1"/>
            <a:r>
              <a:rPr lang="ar-AE" sz="14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نسبة التناغم الوظيفي في الجهة الاتحادية من خلال احتساب معدل نتائج (5) "الموافقين بشدة" فقط في كافة أسئلة الاستبيان. </a:t>
            </a:r>
          </a:p>
          <a:p>
            <a:pPr algn="just" rtl="1"/>
            <a:r>
              <a:rPr lang="ar-AE" sz="1400" dirty="0">
                <a:solidFill>
                  <a:prstClr val="black"/>
                </a:solidFill>
                <a:latin typeface="Sakkal Majalla" panose="02000000000000000000" pitchFamily="2" charset="-78"/>
                <a:cs typeface="Sakkal Majalla" panose="02000000000000000000" pitchFamily="2" charset="-78"/>
              </a:rPr>
              <a:t>• كما يتم تحليل كافة الإجابات بمقياس آخر (متناغم، غير متناغم، وغير متناغم بتاتاً) لغايات التحليل الإضافي للنتائج باستخدام مجموعة قواعد وخطوات حسابية لوغاريتمية محددة تتبع منهجية </a:t>
            </a:r>
            <a:r>
              <a:rPr lang="ar-AE" sz="1400" dirty="0" err="1">
                <a:solidFill>
                  <a:prstClr val="black"/>
                </a:solidFill>
                <a:latin typeface="Sakkal Majalla" panose="02000000000000000000" pitchFamily="2" charset="-78"/>
                <a:cs typeface="Sakkal Majalla" panose="02000000000000000000" pitchFamily="2" charset="-78"/>
              </a:rPr>
              <a:t>غالوب</a:t>
            </a:r>
            <a:r>
              <a:rPr lang="ar-AE" sz="1400" dirty="0">
                <a:solidFill>
                  <a:prstClr val="black"/>
                </a:solidFill>
                <a:latin typeface="Sakkal Majalla" panose="02000000000000000000" pitchFamily="2" charset="-78"/>
                <a:cs typeface="Sakkal Majalla" panose="02000000000000000000" pitchFamily="2" charset="-78"/>
              </a:rPr>
              <a:t>.</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47361" y="5176667"/>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13</a:t>
            </a:fld>
            <a:endParaRPr lang="en-US" sz="1600" b="1" dirty="0">
              <a:solidFill>
                <a:prstClr val="black"/>
              </a:solidFill>
            </a:endParaRPr>
          </a:p>
        </p:txBody>
      </p:sp>
    </p:spTree>
    <p:extLst>
      <p:ext uri="{BB962C8B-B14F-4D97-AF65-F5344CB8AC3E}">
        <p14:creationId xmlns:p14="http://schemas.microsoft.com/office/powerpoint/2010/main" val="70782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039497"/>
              </p:ext>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الولاء الموظفين</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4</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الولاء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533400" y="1605232"/>
            <a:ext cx="8305800" cy="2862322"/>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 يقيس هذا المؤشر نسبة ولاء الموظفين لمكان عملهم ويمكن للجهة من خلاله تقييم مستوى إخلاص الموظفين لمكان عملهم.</a:t>
            </a:r>
          </a:p>
          <a:p>
            <a:pPr algn="just" rtl="1"/>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600" dirty="0" err="1">
                <a:solidFill>
                  <a:prstClr val="black"/>
                </a:solidFill>
                <a:latin typeface="Sakkal Majalla" panose="02000000000000000000" pitchFamily="2" charset="-78"/>
                <a:cs typeface="Sakkal Majalla" panose="02000000000000000000" pitchFamily="2" charset="-78"/>
              </a:rPr>
              <a:t>إشرافية</a:t>
            </a:r>
            <a:r>
              <a:rPr lang="ar-AE" sz="16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6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أعارض بشدةً" "(2) أعارض"، "(3) محايد"، "(4) أوافق"، "(5) أوافق بشدة"</a:t>
            </a:r>
          </a:p>
          <a:p>
            <a:pPr algn="just" rtl="1"/>
            <a:r>
              <a:rPr lang="ar-AE" sz="16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600" dirty="0">
                <a:solidFill>
                  <a:prstClr val="black"/>
                </a:solidFill>
                <a:latin typeface="Sakkal Majalla" panose="02000000000000000000" pitchFamily="2" charset="-78"/>
                <a:cs typeface="Sakkal Majalla" panose="02000000000000000000" pitchFamily="2" charset="-78"/>
              </a:rPr>
              <a:t>• يتمّ احتساب نسبة الولاء الوظيفي من خلال احتساب معدل النتائج لسؤالين: "أشعر بالفخر بأني أعمل لصالح الجهة، وبعد سنتين، أرى نفسي مستمراً بالعمل لصالح الجهة التي أعمل فيها حالياً)، وذلك عن طريق جمع نسبة (5)"أوافق بشدة" ونسبة (4) "أوافق".</a:t>
            </a:r>
            <a:endParaRPr lang="en-US"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14</a:t>
            </a:fld>
            <a:endParaRPr lang="en-US" sz="1600" b="1" dirty="0">
              <a:solidFill>
                <a:prstClr val="black"/>
              </a:solidFill>
            </a:endParaRPr>
          </a:p>
        </p:txBody>
      </p:sp>
    </p:spTree>
    <p:extLst>
      <p:ext uri="{BB962C8B-B14F-4D97-AF65-F5344CB8AC3E}">
        <p14:creationId xmlns:p14="http://schemas.microsoft.com/office/powerpoint/2010/main" val="2724671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696" y="95833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590800" y="1044433"/>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 </a:t>
            </a:r>
            <a:endParaRPr lang="en-US" dirty="0">
              <a:solidFill>
                <a:prstClr val="white"/>
              </a:solidFill>
            </a:endParaRPr>
          </a:p>
        </p:txBody>
      </p:sp>
      <p:sp>
        <p:nvSpPr>
          <p:cNvPr id="3" name="Rectangle 2"/>
          <p:cNvSpPr/>
          <p:nvPr/>
        </p:nvSpPr>
        <p:spPr>
          <a:xfrm>
            <a:off x="609600" y="1371600"/>
            <a:ext cx="8153400" cy="4885953"/>
          </a:xfrm>
          <a:prstGeom prst="rect">
            <a:avLst/>
          </a:prstGeom>
        </p:spPr>
        <p:txBody>
          <a:bodyPr wrap="square">
            <a:spAutoFit/>
          </a:bodyPr>
          <a:lstStyle/>
          <a:p>
            <a:pPr algn="just"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endParaRPr lang="ar-AE" sz="1000" b="1" dirty="0">
              <a:solidFill>
                <a:srgbClr val="C00000"/>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نتائج تطوير لوائح وسياسات العمل المتعلقة بتطوير الموظفين ضمن الجهات الاتحادية التي تعدها الهيئة ومدى نجاح تطبيقها في استقطاب ورفع أعداد المواطنين ضمنها.</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a:t>
            </a:r>
            <a:r>
              <a:rPr lang="ar-AE" sz="1400" dirty="0" smtClean="0">
                <a:solidFill>
                  <a:prstClr val="black"/>
                </a:solidFill>
                <a:latin typeface="Sakkal Majalla" panose="02000000000000000000" pitchFamily="2" charset="-78"/>
                <a:cs typeface="Sakkal Majalla" panose="02000000000000000000" pitchFamily="2" charset="-78"/>
              </a:rPr>
              <a:t>جميع الجهات الاتحادية </a:t>
            </a:r>
            <a:r>
              <a:rPr lang="en-US" sz="1400" dirty="0" smtClean="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قبل التغيير الوزاري) </a:t>
            </a:r>
            <a:r>
              <a:rPr lang="ar-AE" sz="1400" dirty="0" smtClean="0">
                <a:solidFill>
                  <a:prstClr val="black"/>
                </a:solidFill>
                <a:latin typeface="Sakkal Majalla" panose="02000000000000000000" pitchFamily="2" charset="-78"/>
                <a:cs typeface="Sakkal Majalla" panose="02000000000000000000" pitchFamily="2" charset="-78"/>
              </a:rPr>
              <a:t>لدورة </a:t>
            </a:r>
            <a:r>
              <a:rPr lang="ar-AE" sz="14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نسب توظيف المواطنين في مختلف الفئات الوظيفية بصورة إجمالية وبناءً على النتائج التفصيلية للفئات الوظيفية والذي يعطي مؤشراً على مدى تطبيق خطة التوطين والعمل على زيادة نسبة الموظفين من </a:t>
            </a:r>
            <a:r>
              <a:rPr lang="ar-AE" sz="1400" dirty="0" smtClean="0">
                <a:solidFill>
                  <a:prstClr val="black"/>
                </a:solidFill>
                <a:latin typeface="Sakkal Majalla" panose="02000000000000000000" pitchFamily="2" charset="-78"/>
                <a:cs typeface="Sakkal Majalla" panose="02000000000000000000" pitchFamily="2" charset="-78"/>
              </a:rPr>
              <a:t>المواطنين</a:t>
            </a: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يتم قياس نسبة التوطين الإجمالية على مستوى الحكومة الاتحادية (على مستوى جميع الفئات الوظيفية الموضحة أدناه) ولكافة أنواع العقود شاملةً العقود الخاصة، وعقود </a:t>
            </a:r>
            <a:r>
              <a:rPr lang="ar-AE" sz="1400" dirty="0" err="1">
                <a:solidFill>
                  <a:prstClr val="black"/>
                </a:solidFill>
                <a:latin typeface="Sakkal Majalla" panose="02000000000000000000" pitchFamily="2" charset="-78"/>
                <a:cs typeface="Sakkal Majalla" panose="02000000000000000000" pitchFamily="2" charset="-78"/>
              </a:rPr>
              <a:t>التعهيد</a:t>
            </a:r>
            <a:r>
              <a:rPr lang="ar-AE" sz="1400" dirty="0">
                <a:solidFill>
                  <a:prstClr val="black"/>
                </a:solidFill>
                <a:latin typeface="Sakkal Majalla" panose="02000000000000000000" pitchFamily="2" charset="-78"/>
                <a:cs typeface="Sakkal Majalla" panose="02000000000000000000" pitchFamily="2" charset="-78"/>
              </a:rPr>
              <a:t> لأشخاص طبيعيين يقومون بمهام وظيفية في الجهة، والعاملين بدوام جزئي أو مؤقت، عقود الخبراء والمستشارين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استثناء الفئة المعاونة من نتائج المؤشر (عقود المكافآت (عقود المياومة)</a:t>
            </a:r>
            <a:endParaRPr lang="ar-AE" sz="1400" dirty="0" smtClean="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300"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400" b="1" dirty="0" smtClean="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600" b="1" dirty="0" smtClean="0">
              <a:solidFill>
                <a:srgbClr val="C00000"/>
              </a:solidFill>
              <a:latin typeface="Sakkal Majalla" panose="02000000000000000000" pitchFamily="2" charset="-78"/>
              <a:cs typeface="Sakkal Majalla" panose="02000000000000000000" pitchFamily="2" charset="-78"/>
            </a:endParaRPr>
          </a:p>
          <a:p>
            <a:pPr algn="just" rtl="1">
              <a:lnSpc>
                <a:spcPct val="150000"/>
              </a:lnSpc>
            </a:pPr>
            <a:r>
              <a:rPr lang="ar-AE" sz="1600" b="1" dirty="0" smtClean="0">
                <a:solidFill>
                  <a:srgbClr val="C00000"/>
                </a:solidFill>
                <a:latin typeface="Sakkal Majalla" panose="02000000000000000000" pitchFamily="2" charset="-78"/>
                <a:cs typeface="Sakkal Majalla" panose="02000000000000000000" pitchFamily="2" charset="-78"/>
              </a:rPr>
              <a:t>ملاحظة  :</a:t>
            </a:r>
            <a:endParaRPr lang="ar-AE"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يتطلب </a:t>
            </a:r>
            <a:r>
              <a:rPr lang="ar-AE" sz="1400" dirty="0">
                <a:solidFill>
                  <a:prstClr val="black"/>
                </a:solidFill>
                <a:latin typeface="Sakkal Majalla" panose="02000000000000000000" pitchFamily="2" charset="-78"/>
                <a:cs typeface="Sakkal Majalla" panose="02000000000000000000" pitchFamily="2" charset="-78"/>
              </a:rPr>
              <a:t>هذا المؤشر  الالتزام بإدخال بيانات الموظفين بالتفصيل في نظام ادارة معلومات الموارد البشرية ( بياناتي ) حسب المسميات الوظيفية المعتمدة في الحكومة الاتحادية  وتصنيفاتها .</a:t>
            </a:r>
          </a:p>
          <a:p>
            <a:pPr algn="just" rtl="1"/>
            <a:r>
              <a:rPr lang="ar-AE" sz="1400" dirty="0">
                <a:solidFill>
                  <a:prstClr val="black"/>
                </a:solidFill>
                <a:latin typeface="Sakkal Majalla" panose="02000000000000000000" pitchFamily="2" charset="-78"/>
                <a:cs typeface="Sakkal Majalla" panose="02000000000000000000" pitchFamily="2" charset="-78"/>
              </a:rPr>
              <a:t>يتطلب تحديث بيانات الفئة المعاونة (والتي تضم العديد من الوظائف أهمها السائقين والحراس والمراسلين) بكافة أنواع عقودها وعقود المكافأة والمياومة بالرغم من عدم احتسابها في  مؤشر </a:t>
            </a:r>
            <a:r>
              <a:rPr lang="ar-AE" sz="1400" dirty="0" smtClean="0">
                <a:solidFill>
                  <a:prstClr val="black"/>
                </a:solidFill>
                <a:latin typeface="Sakkal Majalla" panose="02000000000000000000" pitchFamily="2" charset="-78"/>
                <a:cs typeface="Sakkal Majalla" panose="02000000000000000000" pitchFamily="2" charset="-78"/>
              </a:rPr>
              <a:t>التوطين</a:t>
            </a:r>
            <a:endParaRPr lang="ar-AE"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045145646"/>
              </p:ext>
            </p:extLst>
          </p:nvPr>
        </p:nvGraphicFramePr>
        <p:xfrm>
          <a:off x="284602" y="3133557"/>
          <a:ext cx="8458200" cy="1569720"/>
        </p:xfrm>
        <a:graphic>
          <a:graphicData uri="http://schemas.openxmlformats.org/drawingml/2006/table">
            <a:tbl>
              <a:tblPr firstRow="1" bandRow="1">
                <a:tableStyleId>{5C22544A-7EE6-4342-B048-85BDC9FD1C3A}</a:tableStyleId>
              </a:tblPr>
              <a:tblGrid>
                <a:gridCol w="3532239"/>
                <a:gridCol w="4925961"/>
              </a:tblGrid>
              <a:tr h="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400" baseline="0" dirty="0" smtClean="0">
                          <a:solidFill>
                            <a:prstClr val="black"/>
                          </a:solidFill>
                          <a:latin typeface="Sakkal Majalla" panose="02000000000000000000" pitchFamily="2" charset="-78"/>
                          <a:cs typeface="Sakkal Majalla" panose="02000000000000000000" pitchFamily="2" charset="-78"/>
                        </a:rPr>
                        <a:t> ال</a:t>
                      </a:r>
                      <a:r>
                        <a:rPr lang="ar-AE" sz="1400" dirty="0" smtClean="0">
                          <a:solidFill>
                            <a:prstClr val="black"/>
                          </a:solidFill>
                          <a:latin typeface="Sakkal Majalla" panose="02000000000000000000" pitchFamily="2" charset="-78"/>
                          <a:cs typeface="Sakkal Majalla" panose="02000000000000000000" pitchFamily="2" charset="-78"/>
                        </a:rPr>
                        <a:t>مياومة</a:t>
                      </a:r>
                      <a:r>
                        <a:rPr lang="ar-AE" sz="1400" baseline="0" dirty="0" smtClean="0">
                          <a:solidFill>
                            <a:prstClr val="black"/>
                          </a:solidFill>
                          <a:latin typeface="Sakkal Majalla" panose="02000000000000000000" pitchFamily="2" charset="-78"/>
                          <a:cs typeface="Sakkal Majalla" panose="02000000000000000000" pitchFamily="2" charset="-78"/>
                        </a:rPr>
                        <a:t> أو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4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400" baseline="0" dirty="0" smtClean="0">
                        <a:solidFill>
                          <a:prstClr val="black"/>
                        </a:solidFill>
                        <a:latin typeface="Sakkal Majalla" panose="02000000000000000000" pitchFamily="2" charset="-78"/>
                        <a:cs typeface="Sakkal Majalla" panose="02000000000000000000" pitchFamily="2" charset="-78"/>
                      </a:endParaRP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15</a:t>
            </a:fld>
            <a:endParaRPr lang="en-US" sz="1600" b="1" dirty="0">
              <a:solidFill>
                <a:prstClr val="black"/>
              </a:solidFill>
            </a:endParaRPr>
          </a:p>
        </p:txBody>
      </p:sp>
    </p:spTree>
    <p:extLst>
      <p:ext uri="{BB962C8B-B14F-4D97-AF65-F5344CB8AC3E}">
        <p14:creationId xmlns:p14="http://schemas.microsoft.com/office/powerpoint/2010/main" val="3969899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nvPr>
        </p:nvGraphicFramePr>
        <p:xfrm>
          <a:off x="381000" y="1968047"/>
          <a:ext cx="8382000" cy="4585153"/>
        </p:xfrm>
        <a:graphic>
          <a:graphicData uri="http://schemas.openxmlformats.org/drawingml/2006/table">
            <a:tbl>
              <a:tblPr rtl="1" firstRow="1" firstCol="1" bandRow="1"/>
              <a:tblGrid>
                <a:gridCol w="1511507"/>
                <a:gridCol w="1692556"/>
                <a:gridCol w="5177937"/>
              </a:tblGrid>
              <a:tr h="407737">
                <a:tc>
                  <a:txBody>
                    <a:bodyPr/>
                    <a:lstStyle/>
                    <a:p>
                      <a:pPr marL="0" marR="0" algn="ctr" rtl="1">
                        <a:lnSpc>
                          <a:spcPct val="115000"/>
                        </a:lnSpc>
                        <a:spcBef>
                          <a:spcPts val="0"/>
                        </a:spcBef>
                        <a:spcAft>
                          <a:spcPts val="0"/>
                        </a:spcAft>
                      </a:pPr>
                      <a:r>
                        <a:rPr lang="en-US" sz="1200" b="1" dirty="0" smtClean="0">
                          <a:solidFill>
                            <a:schemeClr val="bg1"/>
                          </a:solidFill>
                          <a:effectLst/>
                          <a:latin typeface="Calibri"/>
                          <a:ea typeface="Calibri"/>
                          <a:cs typeface="PT Bold Heading" panose="02010400000000000000" pitchFamily="2" charset="-78"/>
                        </a:rPr>
                        <a:t>PMO</a:t>
                      </a:r>
                      <a:endParaRPr lang="en-US" sz="1200" b="1"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200" b="1" dirty="0" smtClean="0">
                          <a:solidFill>
                            <a:schemeClr val="bg1"/>
                          </a:solidFill>
                          <a:effectLst/>
                          <a:latin typeface="Calibri"/>
                          <a:ea typeface="Calibri"/>
                          <a:cs typeface="PT Bold Heading" panose="02010400000000000000" pitchFamily="2" charset="-78"/>
                        </a:rPr>
                        <a:t>نظام</a:t>
                      </a:r>
                      <a:r>
                        <a:rPr lang="ar-AE" sz="1200" b="1" baseline="0" dirty="0" smtClean="0">
                          <a:solidFill>
                            <a:schemeClr val="bg1"/>
                          </a:solidFill>
                          <a:effectLst/>
                          <a:latin typeface="Calibri"/>
                          <a:ea typeface="Calibri"/>
                          <a:cs typeface="PT Bold Heading" panose="02010400000000000000" pitchFamily="2" charset="-78"/>
                        </a:rPr>
                        <a:t> التقييم والتوصيف</a:t>
                      </a:r>
                      <a:endParaRPr lang="en-US" sz="1200"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Calibri"/>
                          <a:ea typeface="Calibri"/>
                          <a:cs typeface="PT Bold Heading" panose="02010400000000000000" pitchFamily="2" charset="-78"/>
                        </a:rPr>
                        <a:t>المسميات </a:t>
                      </a:r>
                      <a:r>
                        <a:rPr lang="ar-SA" sz="1200" b="1" dirty="0" smtClean="0">
                          <a:solidFill>
                            <a:schemeClr val="bg1"/>
                          </a:solidFill>
                          <a:effectLst/>
                          <a:latin typeface="Calibri"/>
                          <a:ea typeface="Calibri"/>
                          <a:cs typeface="PT Bold Heading" panose="02010400000000000000" pitchFamily="2" charset="-78"/>
                        </a:rPr>
                        <a:t>الوظيفية</a:t>
                      </a:r>
                      <a:r>
                        <a:rPr lang="ar-AE" sz="1200" b="1" dirty="0" smtClean="0">
                          <a:solidFill>
                            <a:schemeClr val="bg1"/>
                          </a:solidFill>
                          <a:effectLst/>
                          <a:latin typeface="Calibri"/>
                          <a:ea typeface="Calibri"/>
                          <a:cs typeface="PT Bold Heading" panose="02010400000000000000" pitchFamily="2" charset="-78"/>
                        </a:rPr>
                        <a:t> *</a:t>
                      </a:r>
                      <a:endParaRPr lang="en-US" sz="1200"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r>
              <a:tr h="457550">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القيادية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الإدارة العليا</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dirty="0" smtClean="0">
                          <a:solidFill>
                            <a:schemeClr val="tx1"/>
                          </a:solidFill>
                          <a:effectLst/>
                          <a:latin typeface="Calibri"/>
                          <a:ea typeface="Calibri"/>
                          <a:cs typeface="Arial"/>
                        </a:rPr>
                        <a:t>وزير - وكلاء</a:t>
                      </a:r>
                      <a:r>
                        <a:rPr lang="ar-AE" sz="1200" b="1" baseline="0" dirty="0" smtClean="0">
                          <a:solidFill>
                            <a:schemeClr val="tx1"/>
                          </a:solidFill>
                          <a:effectLst/>
                          <a:latin typeface="Calibri"/>
                          <a:ea typeface="Calibri"/>
                          <a:cs typeface="Arial"/>
                        </a:rPr>
                        <a:t> وزارات – مدراء عموم – وكلاء مساعدين – مدراء تنفيذيين – نواب المدراء - الأمين العام - رئيس الهيئة</a:t>
                      </a:r>
                      <a:endParaRPr lang="ar-AE" sz="1200" b="1" dirty="0" smtClean="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777">
                <a:tc gridSpan="3">
                  <a:txBody>
                    <a:bodyPr/>
                    <a:lstStyle/>
                    <a:p>
                      <a:pPr marL="0" marR="0" algn="ctr" rtl="1">
                        <a:lnSpc>
                          <a:spcPct val="115000"/>
                        </a:lnSpc>
                        <a:spcBef>
                          <a:spcPts val="0"/>
                        </a:spcBef>
                        <a:spcAft>
                          <a:spcPts val="0"/>
                        </a:spcAft>
                      </a:pPr>
                      <a:endParaRPr lang="en-US" sz="500" b="0" dirty="0">
                        <a:solidFill>
                          <a:schemeClr val="bg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1240938">
                <a:tc>
                  <a:txBody>
                    <a:bodyPr/>
                    <a:lstStyle/>
                    <a:p>
                      <a:pPr marL="0" marR="0" algn="ctr" rtl="1">
                        <a:lnSpc>
                          <a:spcPct val="115000"/>
                        </a:lnSpc>
                        <a:spcBef>
                          <a:spcPts val="0"/>
                        </a:spcBef>
                        <a:spcAft>
                          <a:spcPts val="0"/>
                        </a:spcAft>
                      </a:pPr>
                      <a:r>
                        <a:rPr lang="ar-AE" sz="1200" b="0" dirty="0" err="1" smtClean="0">
                          <a:solidFill>
                            <a:schemeClr val="tx1"/>
                          </a:solidFill>
                          <a:effectLst/>
                          <a:latin typeface="Calibri"/>
                          <a:ea typeface="Calibri"/>
                          <a:cs typeface="PT Bold Heading" panose="02010400000000000000" pitchFamily="2" charset="-78"/>
                        </a:rPr>
                        <a:t>الاشرافية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الإدارة الإشرافية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smtClean="0">
                          <a:solidFill>
                            <a:schemeClr val="tx1"/>
                          </a:solidFill>
                          <a:effectLst/>
                          <a:latin typeface="Calibri"/>
                          <a:ea typeface="Calibri"/>
                          <a:cs typeface="Arial"/>
                        </a:rPr>
                        <a:t>مدير إدارة </a:t>
                      </a:r>
                      <a:r>
                        <a:rPr lang="ar-AE" sz="1200" b="1" kern="1200" dirty="0" smtClean="0">
                          <a:solidFill>
                            <a:schemeClr val="tx1"/>
                          </a:solidFill>
                          <a:effectLst/>
                          <a:latin typeface="Calibri"/>
                          <a:ea typeface="Calibri"/>
                          <a:cs typeface="Arial"/>
                        </a:rPr>
                        <a:t>– </a:t>
                      </a:r>
                      <a:r>
                        <a:rPr lang="ar-SA" sz="1200" b="1" kern="1200" dirty="0" smtClean="0">
                          <a:solidFill>
                            <a:schemeClr val="tx1"/>
                          </a:solidFill>
                          <a:effectLst/>
                          <a:latin typeface="Calibri"/>
                          <a:ea typeface="Calibri"/>
                          <a:cs typeface="Arial"/>
                        </a:rPr>
                        <a:t>مدير منطقة / مستشفى</a:t>
                      </a:r>
                      <a:r>
                        <a:rPr lang="ar-AE" sz="1200" b="1" kern="1200" dirty="0" smtClean="0">
                          <a:solidFill>
                            <a:schemeClr val="tx1"/>
                          </a:solidFill>
                          <a:effectLst/>
                          <a:latin typeface="Calibri"/>
                          <a:ea typeface="Calibri"/>
                          <a:cs typeface="Arial"/>
                        </a:rPr>
                        <a:t>/ مدراء مكاتب الوزراء ووكلاء الوزارة</a:t>
                      </a:r>
                      <a:endParaRPr lang="ar-SA" sz="1200" b="1" kern="1200" noProof="0" dirty="0" smtClean="0">
                        <a:solidFill>
                          <a:schemeClr val="tx1"/>
                        </a:solidFill>
                        <a:effectLst/>
                        <a:latin typeface="Calibri"/>
                        <a:ea typeface="Calibri"/>
                        <a:cs typeface="Arial"/>
                      </a:endParaRPr>
                    </a:p>
                    <a:p>
                      <a:pPr marL="0" marR="0" algn="ctr" rtl="1">
                        <a:lnSpc>
                          <a:spcPct val="100000"/>
                        </a:lnSpc>
                        <a:spcBef>
                          <a:spcPts val="0"/>
                        </a:spcBef>
                        <a:spcAft>
                          <a:spcPts val="0"/>
                        </a:spcAft>
                      </a:pPr>
                      <a:r>
                        <a:rPr lang="ar-SA" sz="1200" b="1" kern="1200" dirty="0" smtClean="0">
                          <a:solidFill>
                            <a:schemeClr val="tx1"/>
                          </a:solidFill>
                          <a:effectLst/>
                          <a:latin typeface="Calibri"/>
                          <a:ea typeface="Calibri"/>
                          <a:cs typeface="Arial"/>
                        </a:rPr>
                        <a:t>مدير مكتب – رئيس قسم – رئيس وحدة – نائب مدير إدارة / منطقة / مستشفى -  مدير مكتب وزارة بمناطق الدولة</a:t>
                      </a:r>
                      <a:endParaRPr lang="en-US" sz="1200" b="1" kern="1200" dirty="0" smtClean="0">
                        <a:solidFill>
                          <a:schemeClr val="tx1"/>
                        </a:solidFill>
                        <a:effectLst/>
                        <a:latin typeface="Calibri"/>
                        <a:ea typeface="Calibri"/>
                        <a:cs typeface="Arial"/>
                      </a:endParaRPr>
                    </a:p>
                    <a:p>
                      <a:pPr algn="ctr" rtl="1">
                        <a:lnSpc>
                          <a:spcPct val="100000"/>
                        </a:lnSpc>
                        <a:spcBef>
                          <a:spcPts val="0"/>
                        </a:spcBef>
                        <a:spcAft>
                          <a:spcPts val="0"/>
                        </a:spcAft>
                      </a:pPr>
                      <a:r>
                        <a:rPr lang="ar-SA" sz="1200" b="1" kern="1200" dirty="0" smtClean="0">
                          <a:solidFill>
                            <a:schemeClr val="tx1"/>
                          </a:solidFill>
                          <a:effectLst/>
                          <a:latin typeface="Calibri"/>
                          <a:ea typeface="Calibri"/>
                          <a:cs typeface="Arial"/>
                        </a:rPr>
                        <a:t>مدراء الفروع (التابعة للوزارات داخل وخارج الدولة) – مدير مركز خدمة </a:t>
                      </a:r>
                      <a:endParaRPr lang="en-US" sz="1200" b="1" kern="1200" noProof="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707">
                <a:tc gridSpan="3">
                  <a:txBody>
                    <a:bodyPr/>
                    <a:lstStyle/>
                    <a:p>
                      <a:pPr marL="0" marR="0" algn="ctr" rtl="1">
                        <a:lnSpc>
                          <a:spcPct val="115000"/>
                        </a:lnSpc>
                        <a:spcBef>
                          <a:spcPts val="0"/>
                        </a:spcBef>
                        <a:spcAft>
                          <a:spcPts val="0"/>
                        </a:spcAft>
                      </a:pPr>
                      <a:endParaRPr lang="en-US" sz="5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815474">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التنفيذية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mn-lt"/>
                          <a:ea typeface="Calibri"/>
                          <a:cs typeface="PT Bold Heading" panose="02010400000000000000" pitchFamily="2" charset="-78"/>
                        </a:rPr>
                        <a:t>التنفيذية</a:t>
                      </a:r>
                      <a:endParaRPr lang="en-US" sz="1200" b="0" dirty="0">
                        <a:solidFill>
                          <a:schemeClr val="tx1"/>
                        </a:solidFill>
                        <a:effectLst/>
                        <a:latin typeface="+mn-lt"/>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kern="1200" dirty="0" smtClean="0">
                          <a:solidFill>
                            <a:schemeClr val="tx1"/>
                          </a:solidFill>
                          <a:effectLst/>
                          <a:latin typeface="Calibri"/>
                          <a:ea typeface="Calibri"/>
                          <a:cs typeface="Arial"/>
                        </a:rPr>
                        <a:t>(تنفيذي رئيسي – تنفيذي) استراتيجية، اتصال، إدارة مكاتب، سكرتاريا تنفيذية وسكرتيرة، إداري رئيسي - إداري أول، إداري في جميع التخصصات وبعض الوظائف الإدارية الداعمة </a:t>
                      </a:r>
                      <a:endParaRPr lang="en-US" sz="1200" b="1" kern="120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364">
                <a:tc gridSpan="3">
                  <a:txBody>
                    <a:bodyPr/>
                    <a:lstStyle/>
                    <a:p>
                      <a:pPr marL="0" marR="0" algn="ctr" rtl="1">
                        <a:lnSpc>
                          <a:spcPct val="115000"/>
                        </a:lnSpc>
                        <a:spcBef>
                          <a:spcPts val="0"/>
                        </a:spcBef>
                        <a:spcAft>
                          <a:spcPts val="0"/>
                        </a:spcAft>
                      </a:pPr>
                      <a:endParaRPr lang="en-US" sz="5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468841">
                <a:tc rowSpan="2">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 التخصصية والمهنية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الفنية</a:t>
                      </a:r>
                      <a:r>
                        <a:rPr lang="ar-AE" sz="1200" b="0" baseline="0" dirty="0" smtClean="0">
                          <a:solidFill>
                            <a:schemeClr val="tx1"/>
                          </a:solidFill>
                          <a:effectLst/>
                          <a:latin typeface="Calibri"/>
                          <a:ea typeface="Calibri"/>
                          <a:cs typeface="PT Bold Heading" panose="02010400000000000000" pitchFamily="2" charset="-78"/>
                        </a:rPr>
                        <a:t> والمهنية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kern="1200" dirty="0" smtClean="0">
                          <a:solidFill>
                            <a:schemeClr val="tx1"/>
                          </a:solidFill>
                          <a:effectLst/>
                          <a:latin typeface="Calibri"/>
                          <a:ea typeface="Calibri"/>
                          <a:cs typeface="Arial"/>
                        </a:rPr>
                        <a:t>مستشار أول، مستشار، خبير، أخصائي أول، إخصائي، أطباء، </a:t>
                      </a:r>
                      <a:r>
                        <a:rPr lang="ar-AE" sz="1200" b="1" baseline="0" dirty="0" smtClean="0">
                          <a:solidFill>
                            <a:schemeClr val="tx1"/>
                          </a:solidFill>
                          <a:effectLst/>
                          <a:latin typeface="Calibri"/>
                          <a:ea typeface="Calibri"/>
                          <a:cs typeface="Arial"/>
                        </a:rPr>
                        <a:t>مهندسين، محللين، قانونية، باحثين، مدققين، مالية</a:t>
                      </a:r>
                      <a:endParaRPr lang="en-US" sz="1200" b="1"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9327">
                <a:tc vMerge="1">
                  <a:txBody>
                    <a:bodyPr/>
                    <a:lstStyle/>
                    <a:p>
                      <a:pPr marL="0" marR="0" algn="ctr" rtl="0">
                        <a:lnSpc>
                          <a:spcPct val="115000"/>
                        </a:lnSpc>
                        <a:spcBef>
                          <a:spcPts val="0"/>
                        </a:spcBef>
                        <a:spcAft>
                          <a:spcPts val="0"/>
                        </a:spcAft>
                      </a:pPr>
                      <a:endParaRPr lang="en-US" sz="1400" b="1" dirty="0">
                        <a:solidFill>
                          <a:schemeClr val="bg1"/>
                        </a:solidFill>
                        <a:effectLst/>
                        <a:latin typeface="Calibri"/>
                        <a:ea typeface="Calibri"/>
                        <a:cs typeface="Arial"/>
                      </a:endParaRPr>
                    </a:p>
                  </a:txBody>
                  <a:tcPr marL="34154" marR="3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الدعم الفني</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dirty="0" smtClean="0">
                          <a:solidFill>
                            <a:schemeClr val="tx1"/>
                          </a:solidFill>
                          <a:effectLst/>
                          <a:latin typeface="Calibri"/>
                          <a:ea typeface="Calibri"/>
                          <a:cs typeface="Arial"/>
                        </a:rPr>
                        <a:t>مساعد فني مؤهل</a:t>
                      </a:r>
                      <a:r>
                        <a:rPr lang="ar-AE" sz="1200" b="1" baseline="0" dirty="0" smtClean="0">
                          <a:solidFill>
                            <a:schemeClr val="tx1"/>
                          </a:solidFill>
                          <a:effectLst/>
                          <a:latin typeface="Calibri"/>
                          <a:ea typeface="Calibri"/>
                          <a:cs typeface="Arial"/>
                        </a:rPr>
                        <a:t> </a:t>
                      </a:r>
                      <a:r>
                        <a:rPr lang="ar-AE" sz="1200" b="1" dirty="0" smtClean="0">
                          <a:solidFill>
                            <a:schemeClr val="tx1"/>
                          </a:solidFill>
                          <a:effectLst/>
                          <a:latin typeface="Calibri"/>
                          <a:ea typeface="Calibri"/>
                          <a:cs typeface="Arial"/>
                        </a:rPr>
                        <a:t>في مجالات صحية،</a:t>
                      </a:r>
                      <a:r>
                        <a:rPr lang="ar-AE" sz="1200" b="1" baseline="0" dirty="0" smtClean="0">
                          <a:solidFill>
                            <a:schemeClr val="tx1"/>
                          </a:solidFill>
                          <a:effectLst/>
                          <a:latin typeface="Calibri"/>
                          <a:ea typeface="Calibri"/>
                          <a:cs typeface="Arial"/>
                        </a:rPr>
                        <a:t> وهندسية، وصيانة، تقنية المعلومات</a:t>
                      </a:r>
                      <a:endParaRPr lang="en-US" sz="1200" b="1"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96">
                <a:tc gridSpan="3">
                  <a:txBody>
                    <a:bodyPr/>
                    <a:lstStyle/>
                    <a:p>
                      <a:pPr marL="0" marR="0" algn="ctr" rtl="1">
                        <a:lnSpc>
                          <a:spcPct val="115000"/>
                        </a:lnSpc>
                        <a:spcBef>
                          <a:spcPts val="0"/>
                        </a:spcBef>
                        <a:spcAft>
                          <a:spcPts val="0"/>
                        </a:spcAft>
                      </a:pPr>
                      <a:endParaRPr lang="en-US" sz="800" b="0" dirty="0">
                        <a:solidFill>
                          <a:schemeClr val="bg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422188">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المعاونة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mn-lt"/>
                          <a:ea typeface="Calibri"/>
                          <a:cs typeface="PT Bold Heading" panose="02010400000000000000" pitchFamily="2" charset="-78"/>
                        </a:rPr>
                        <a:t>الحرفية</a:t>
                      </a:r>
                      <a:r>
                        <a:rPr lang="ar-AE" sz="1200" b="0" baseline="0" dirty="0" smtClean="0">
                          <a:solidFill>
                            <a:schemeClr val="tx1"/>
                          </a:solidFill>
                          <a:effectLst/>
                          <a:latin typeface="+mn-lt"/>
                          <a:ea typeface="Calibri"/>
                          <a:cs typeface="PT Bold Heading" panose="02010400000000000000" pitchFamily="2" charset="-78"/>
                        </a:rPr>
                        <a:t> والخدمات المعاونة</a:t>
                      </a:r>
                      <a:endParaRPr lang="en-US" sz="1200" b="0" dirty="0">
                        <a:solidFill>
                          <a:schemeClr val="tx1"/>
                        </a:solidFill>
                        <a:effectLst/>
                        <a:latin typeface="+mn-lt"/>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0"/>
                        </a:spcAft>
                      </a:pPr>
                      <a:r>
                        <a:rPr lang="ar-AE" sz="1200" b="1" kern="1200" dirty="0" smtClean="0">
                          <a:solidFill>
                            <a:schemeClr val="tx1"/>
                          </a:solidFill>
                          <a:effectLst/>
                          <a:latin typeface="Calibri"/>
                          <a:ea typeface="Calibri"/>
                          <a:cs typeface="Arial"/>
                        </a:rPr>
                        <a:t>سائق حارس / حمال / مراسل/ فراش / مساعد غرفة البريد/ عامل</a:t>
                      </a:r>
                      <a:endParaRPr lang="en-US" sz="1200" b="1" kern="120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ounded Rectangle 2"/>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819400" y="9144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a:t>
            </a:r>
            <a:endParaRPr lang="en-US" dirty="0">
              <a:solidFill>
                <a:prstClr val="white"/>
              </a:solidFill>
            </a:endParaRPr>
          </a:p>
        </p:txBody>
      </p:sp>
      <p:sp>
        <p:nvSpPr>
          <p:cNvPr id="5" name="TextBox 4"/>
          <p:cNvSpPr txBox="1"/>
          <p:nvPr/>
        </p:nvSpPr>
        <p:spPr>
          <a:xfrm>
            <a:off x="1295400" y="1524000"/>
            <a:ext cx="76962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جدول يوضح تصنيف المسميات الوظيفية حسب تصنيف مكتب رئاسة مجلس الوزراء الموقر :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16</a:t>
            </a:fld>
            <a:endParaRPr lang="en-US" sz="1600" b="1" dirty="0">
              <a:solidFill>
                <a:prstClr val="black"/>
              </a:solidFill>
            </a:endParaRPr>
          </a:p>
        </p:txBody>
      </p:sp>
    </p:spTree>
    <p:extLst>
      <p:ext uri="{BB962C8B-B14F-4D97-AF65-F5344CB8AC3E}">
        <p14:creationId xmlns:p14="http://schemas.microsoft.com/office/powerpoint/2010/main" val="335145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3770068085"/>
              </p:ext>
            </p:extLst>
          </p:nvPr>
        </p:nvGraphicFramePr>
        <p:xfrm>
          <a:off x="381000" y="2209800"/>
          <a:ext cx="8458200" cy="1142999"/>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357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المصدر</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المعادلة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نمط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وحدة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الدورية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r>
              <a:tr h="785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نظام بياناتي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(عدد الموظفين المواطنين في الفئات الوظيفية المعتمدة ÷ إجمالي الموظفين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 سنوي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5715000" y="1796534"/>
            <a:ext cx="32766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 مؤشر التوطين</a:t>
            </a:r>
            <a:r>
              <a:rPr lang="en-US" b="1" dirty="0">
                <a:solidFill>
                  <a:srgbClr val="C00000"/>
                </a:solidFill>
                <a:latin typeface="Sakkal Majalla" panose="02000000000000000000" pitchFamily="2" charset="-78"/>
                <a:cs typeface="Sakkal Majalla" panose="02000000000000000000" pitchFamily="2" charset="-78"/>
              </a:rPr>
              <a:t>:</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4" name="Content Placeholder 9"/>
          <p:cNvGraphicFramePr>
            <a:graphicFrameLocks/>
          </p:cNvGraphicFramePr>
          <p:nvPr>
            <p:extLst>
              <p:ext uri="{D42A27DB-BD31-4B8C-83A1-F6EECF244321}">
                <p14:modId xmlns:p14="http://schemas.microsoft.com/office/powerpoint/2010/main" val="601408044"/>
              </p:ext>
            </p:extLst>
          </p:nvPr>
        </p:nvGraphicFramePr>
        <p:xfrm>
          <a:off x="381000" y="3606261"/>
          <a:ext cx="8458200" cy="976932"/>
        </p:xfrm>
        <a:graphic>
          <a:graphicData uri="http://schemas.openxmlformats.org/drawingml/2006/table">
            <a:tbl>
              <a:tblPr firstRow="1" bandRow="1">
                <a:tableStyleId>{5C22544A-7EE6-4342-B048-85BDC9FD1C3A}</a:tableStyleId>
              </a:tblPr>
              <a:tblGrid>
                <a:gridCol w="4229100"/>
                <a:gridCol w="4229100"/>
              </a:tblGrid>
              <a:tr h="29020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إجمالي الموظفين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المواطنين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11"/>
          <p:cNvGraphicFramePr>
            <a:graphicFrameLocks/>
          </p:cNvGraphicFramePr>
          <p:nvPr>
            <p:extLst>
              <p:ext uri="{D42A27DB-BD31-4B8C-83A1-F6EECF244321}">
                <p14:modId xmlns:p14="http://schemas.microsoft.com/office/powerpoint/2010/main" val="522570302"/>
              </p:ext>
            </p:extLst>
          </p:nvPr>
        </p:nvGraphicFramePr>
        <p:xfrm>
          <a:off x="381000" y="4796618"/>
          <a:ext cx="8458200" cy="1307374"/>
        </p:xfrm>
        <a:graphic>
          <a:graphicData uri="http://schemas.openxmlformats.org/drawingml/2006/table">
            <a:tbl>
              <a:tblPr firstRow="1" bandRow="1">
                <a:tableStyleId>{5C22544A-7EE6-4342-B048-85BDC9FD1C3A}</a:tableStyleId>
              </a:tblPr>
              <a:tblGrid>
                <a:gridCol w="7086600"/>
                <a:gridCol w="1371600"/>
              </a:tblGrid>
              <a:tr h="408214">
                <a:tc>
                  <a:txBody>
                    <a:bodyPr/>
                    <a:lstStyle/>
                    <a:p>
                      <a:pPr algn="ctr" rtl="1"/>
                      <a:r>
                        <a:rPr lang="ar-AE" sz="1400" b="1" dirty="0" smtClean="0">
                          <a:solidFill>
                            <a:schemeClr val="tx1"/>
                          </a:solidFill>
                          <a:latin typeface="Sakkal Majalla" panose="02000000000000000000" pitchFamily="2" charset="-78"/>
                          <a:cs typeface="Sakkal Majalla" panose="02000000000000000000" pitchFamily="2" charset="-78"/>
                        </a:rPr>
                        <a:t>المعادلة</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النصف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الوظيفية المعتمدة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نهاية النصف الاول ÷ إجمالي الموظفين في الفئات الوظيفية المعتمدة في نهاية النصف الاول)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 الوظيفية المعتمدة</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في نهاية العام</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 الموظفين في الفئات الوظيفية المختلفة في نهاية العام)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819400" y="10668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نسبة التوطين </a:t>
            </a:r>
            <a:r>
              <a:rPr lang="ar-AE" dirty="0" smtClean="0">
                <a:solidFill>
                  <a:prstClr val="white"/>
                </a:solidFill>
              </a:rPr>
              <a:t>(الإجمالي)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17</a:t>
            </a:fld>
            <a:endParaRPr lang="en-US" sz="1600" b="1" dirty="0">
              <a:solidFill>
                <a:prstClr val="black"/>
              </a:solidFill>
            </a:endParaRPr>
          </a:p>
        </p:txBody>
      </p:sp>
    </p:spTree>
    <p:extLst>
      <p:ext uri="{BB962C8B-B14F-4D97-AF65-F5344CB8AC3E}">
        <p14:creationId xmlns:p14="http://schemas.microsoft.com/office/powerpoint/2010/main" val="3667769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p:txBody>
      </p:sp>
      <p:sp>
        <p:nvSpPr>
          <p:cNvPr id="3" name="Rectangle 2"/>
          <p:cNvSpPr/>
          <p:nvPr/>
        </p:nvSpPr>
        <p:spPr>
          <a:xfrm>
            <a:off x="342900" y="1557891"/>
            <a:ext cx="8458200" cy="4527393"/>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يقيس هذا المؤشر أثر الإجازات التي يقوم الموظفين بأخذها على إنتاجيتهم، بحيث يتم احتساب عامل </a:t>
            </a:r>
            <a:r>
              <a:rPr lang="ar-AE" sz="1400" dirty="0" smtClean="0">
                <a:solidFill>
                  <a:prstClr val="black"/>
                </a:solidFill>
                <a:latin typeface="Sakkal Majalla" panose="02000000000000000000" pitchFamily="2" charset="-78"/>
                <a:cs typeface="Sakkal Majalla" panose="02000000000000000000" pitchFamily="2" charset="-78"/>
              </a:rPr>
              <a:t>لأثر </a:t>
            </a:r>
            <a:r>
              <a:rPr lang="ar-AE" sz="1400" dirty="0">
                <a:solidFill>
                  <a:prstClr val="black"/>
                </a:solidFill>
                <a:latin typeface="Sakkal Majalla" panose="02000000000000000000" pitchFamily="2" charset="-78"/>
                <a:cs typeface="Sakkal Majalla" panose="02000000000000000000" pitchFamily="2" charset="-78"/>
              </a:rPr>
              <a:t>الإجازات والذي يستخدم في إدارة الموارد البشرية كوسيلة لقياس حالات التغيب بين الموظفين ولتحديد حالات الغياب القصيرة أو التي تستدعي الانتباه ويتوجب معها اتخاذ الإجراءات اللازمة كما يستخدم كذلك كأحد وسائل قياس الانتاجية وذلك بتطبيق المعادلة التالية : عامل </a:t>
            </a:r>
            <a:r>
              <a:rPr lang="ar-AE" sz="1400" dirty="0" smtClean="0">
                <a:solidFill>
                  <a:prstClr val="black"/>
                </a:solidFill>
                <a:latin typeface="Sakkal Majalla" panose="02000000000000000000" pitchFamily="2" charset="-78"/>
                <a:cs typeface="Sakkal Majalla" panose="02000000000000000000" pitchFamily="2" charset="-78"/>
              </a:rPr>
              <a:t>أثر الإجازات= </a:t>
            </a:r>
            <a:r>
              <a:rPr lang="ar-AE" sz="1400" dirty="0">
                <a:solidFill>
                  <a:prstClr val="black"/>
                </a:solidFill>
                <a:latin typeface="Sakkal Majalla" panose="02000000000000000000" pitchFamily="2" charset="-78"/>
                <a:cs typeface="Sakkal Majalla" panose="02000000000000000000" pitchFamily="2" charset="-78"/>
              </a:rPr>
              <a:t>(أ^2 * ب)</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 مجموع حالات الغياب المنفصلة للموظف في السنة (</a:t>
            </a:r>
            <a:r>
              <a:rPr lang="en-US" sz="1400" dirty="0">
                <a:solidFill>
                  <a:prstClr val="black"/>
                </a:solidFill>
                <a:latin typeface="Sakkal Majalla" panose="02000000000000000000" pitchFamily="2" charset="-78"/>
                <a:cs typeface="Sakkal Majalla" panose="02000000000000000000" pitchFamily="2" charset="-78"/>
              </a:rPr>
              <a:t>occurrence) </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ب: مجموع أيام الغياب الكلي للموظف في السنة</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يتم تصنيف نتائج عامل برادفورد كالتالي:</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1</a:t>
            </a:r>
            <a:r>
              <a:rPr lang="ar-AE" sz="1400" dirty="0">
                <a:solidFill>
                  <a:prstClr val="black"/>
                </a:solidFill>
                <a:latin typeface="Sakkal Majalla" panose="02000000000000000000" pitchFamily="2" charset="-78"/>
                <a:cs typeface="Sakkal Majalla" panose="02000000000000000000" pitchFamily="2" charset="-78"/>
              </a:rPr>
              <a:t>) 125-0: النتيجة لا تستدعي رفع أية ملاحظات</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2) 500-126: النتيجة تستدعي الملاحظة والمراقبة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3) 1000-501: النتيجة تتطلب إجراء</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4) 2000-1001: النتيجة تستدعي النظر في تطبيق الإجراءات التأديبية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5) أعلى من 2000: النتيجة تستدعي تطبيق إجراءات تأديبية </a:t>
            </a:r>
            <a:r>
              <a:rPr lang="ar-AE" sz="1400" dirty="0" smtClean="0">
                <a:solidFill>
                  <a:prstClr val="black"/>
                </a:solidFill>
                <a:latin typeface="Sakkal Majalla" panose="02000000000000000000" pitchFamily="2" charset="-78"/>
                <a:cs typeface="Sakkal Majalla" panose="02000000000000000000" pitchFamily="2" charset="-78"/>
              </a:rPr>
              <a:t>صارمة</a:t>
            </a:r>
            <a:endParaRPr lang="ar-AE" sz="14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أنواع الإجازات المشمولة ضمن نطاق المؤشر: المرضية، المرضية بلجنة، مرافقة مريض داخل الدولة، مرافقة مريض خارج الدولة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أنوع الإجازات المستثناة: الإجازة السنوية ، إذن خروج، الدراسية، تأدية الخدمة الوطنية، </a:t>
            </a:r>
            <a:r>
              <a:rPr lang="ar-AE" sz="1400" dirty="0" smtClean="0">
                <a:solidFill>
                  <a:prstClr val="black"/>
                </a:solidFill>
                <a:latin typeface="Sakkal Majalla" panose="02000000000000000000" pitchFamily="2" charset="-78"/>
                <a:cs typeface="Sakkal Majalla" panose="02000000000000000000" pitchFamily="2" charset="-78"/>
              </a:rPr>
              <a:t>الحداد</a:t>
            </a:r>
            <a:endParaRPr lang="ar-AE" sz="14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 نطاق هذا المؤشر </a:t>
            </a:r>
            <a:r>
              <a:rPr lang="ar-AE" sz="1400" dirty="0" smtClean="0">
                <a:solidFill>
                  <a:prstClr val="black"/>
                </a:solidFill>
                <a:latin typeface="Sakkal Majalla" panose="02000000000000000000" pitchFamily="2" charset="-78"/>
                <a:cs typeface="Sakkal Majalla" panose="02000000000000000000" pitchFamily="2" charset="-78"/>
              </a:rPr>
              <a:t>يشمل</a:t>
            </a:r>
            <a:r>
              <a:rPr lang="en-US" sz="140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جميع الجهات الاتحادية </a:t>
            </a:r>
            <a:r>
              <a:rPr lang="en-US" sz="1400" dirty="0" smtClean="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قبل التغيير الوزاري) </a:t>
            </a:r>
            <a:r>
              <a:rPr lang="ar-AE" sz="1400" dirty="0" smtClean="0">
                <a:solidFill>
                  <a:prstClr val="black"/>
                </a:solidFill>
                <a:latin typeface="Sakkal Majalla" panose="02000000000000000000" pitchFamily="2" charset="-78"/>
                <a:cs typeface="Sakkal Majalla" panose="02000000000000000000" pitchFamily="2" charset="-78"/>
              </a:rPr>
              <a:t>لدورة </a:t>
            </a:r>
            <a:r>
              <a:rPr lang="ar-AE" sz="14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r>
              <a:rPr lang="ar-AE" sz="1400" dirty="0" smtClean="0">
                <a:solidFill>
                  <a:prstClr val="black"/>
                </a:solidFill>
                <a:latin typeface="Sakkal Majalla" panose="02000000000000000000" pitchFamily="2" charset="-78"/>
                <a:cs typeface="Sakkal Majalla" panose="02000000000000000000" pitchFamily="2" charset="-78"/>
              </a:rPr>
              <a:t>. ويستثنى من قياس المؤشر عقود </a:t>
            </a:r>
            <a:r>
              <a:rPr lang="ar-AE" sz="1400" dirty="0" err="1" smtClean="0">
                <a:solidFill>
                  <a:prstClr val="black"/>
                </a:solidFill>
                <a:latin typeface="Sakkal Majalla" panose="02000000000000000000" pitchFamily="2" charset="-78"/>
                <a:cs typeface="Sakkal Majalla" panose="02000000000000000000" pitchFamily="2" charset="-78"/>
              </a:rPr>
              <a:t>التعهيد</a:t>
            </a:r>
            <a:r>
              <a:rPr lang="ar-AE" sz="1400" dirty="0" smtClean="0">
                <a:solidFill>
                  <a:prstClr val="black"/>
                </a:solidFill>
                <a:latin typeface="Sakkal Majalla" panose="02000000000000000000" pitchFamily="2" charset="-78"/>
                <a:cs typeface="Sakkal Majalla" panose="02000000000000000000" pitchFamily="2" charset="-78"/>
              </a:rPr>
              <a:t>.</a:t>
            </a:r>
            <a:endParaRPr lang="ar-AE" sz="1000" dirty="0">
              <a:solidFill>
                <a:prstClr val="black"/>
              </a:solidFill>
              <a:latin typeface="Sakkal Majalla" panose="02000000000000000000" pitchFamily="2" charset="-78"/>
              <a:cs typeface="Sakkal Majalla" panose="02000000000000000000" pitchFamily="2" charset="-78"/>
            </a:endParaRP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18</a:t>
            </a:fld>
            <a:endParaRPr lang="en-US" sz="1600" b="1" dirty="0">
              <a:solidFill>
                <a:prstClr val="black"/>
              </a:solidFill>
            </a:endParaRPr>
          </a:p>
        </p:txBody>
      </p:sp>
      <p:sp>
        <p:nvSpPr>
          <p:cNvPr id="8" name="Rectangle 7"/>
          <p:cNvSpPr/>
          <p:nvPr/>
        </p:nvSpPr>
        <p:spPr>
          <a:xfrm>
            <a:off x="209550" y="6055689"/>
            <a:ext cx="8724900" cy="553998"/>
          </a:xfrm>
          <a:prstGeom prst="rect">
            <a:avLst/>
          </a:prstGeom>
        </p:spPr>
        <p:txBody>
          <a:bodyPr wrap="square">
            <a:spAutoFit/>
          </a:bodyPr>
          <a:lstStyle/>
          <a:p>
            <a:pPr algn="r"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r>
              <a:rPr lang="ar-AE" sz="500" b="1"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a:t>
            </a:r>
            <a:endParaRPr lang="en-US" sz="1400" dirty="0"/>
          </a:p>
        </p:txBody>
      </p:sp>
    </p:spTree>
    <p:extLst>
      <p:ext uri="{BB962C8B-B14F-4D97-AF65-F5344CB8AC3E}">
        <p14:creationId xmlns:p14="http://schemas.microsoft.com/office/powerpoint/2010/main" val="541558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217223049"/>
              </p:ext>
            </p:extLst>
          </p:nvPr>
        </p:nvGraphicFramePr>
        <p:xfrm>
          <a:off x="381000" y="2189452"/>
          <a:ext cx="8382000" cy="1476828"/>
        </p:xfrm>
        <a:graphic>
          <a:graphicData uri="http://schemas.openxmlformats.org/drawingml/2006/table">
            <a:tbl>
              <a:tblPr firstRow="1" bandRow="1">
                <a:tableStyleId>{5C22544A-7EE6-4342-B048-85BDC9FD1C3A}</a:tableStyleId>
              </a:tblPr>
              <a:tblGrid>
                <a:gridCol w="1219200"/>
                <a:gridCol w="2971800"/>
                <a:gridCol w="1397000"/>
                <a:gridCol w="1397000"/>
                <a:gridCol w="1397000"/>
              </a:tblGrid>
              <a:tr h="31858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dirty="0" smtClean="0">
                          <a:latin typeface="Sakkal Majalla" panose="02000000000000000000" pitchFamily="2" charset="-78"/>
                          <a:cs typeface="Sakkal Majalla" panose="02000000000000000000" pitchFamily="2" charset="-78"/>
                        </a:rPr>
                        <a:t>نظام بياناتي</a:t>
                      </a:r>
                      <a:endParaRPr lang="en-US" sz="140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 إجمالي الموظفين في الفئات الوظيفية المعتمدة في نهاية فترة القياس)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2305279332"/>
              </p:ext>
            </p:extLst>
          </p:nvPr>
        </p:nvGraphicFramePr>
        <p:xfrm>
          <a:off x="381000" y="5105400"/>
          <a:ext cx="8458200" cy="1324708"/>
        </p:xfrm>
        <a:graphic>
          <a:graphicData uri="http://schemas.openxmlformats.org/drawingml/2006/table">
            <a:tbl>
              <a:tblPr firstRow="1" bandRow="1">
                <a:tableStyleId>{5C22544A-7EE6-4342-B048-85BDC9FD1C3A}</a:tableStyleId>
              </a:tblPr>
              <a:tblGrid>
                <a:gridCol w="6518357"/>
                <a:gridCol w="1939843"/>
              </a:tblGrid>
              <a:tr h="410308">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2824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 الإجازات لهم ضمن التصنيف الرابع والخامس والذي يستدعي تطبيق إجراءات تأديبية وإجراءات تأديبية صارمة </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في النصف الاول ÷ إجمالي الموظفين في الفئات الوظيفية المعتمدة في النصف الاول )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2824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 الإجازات لهم ضمن التصنيف الرابع والخامس والذي يستدعي تطبيق إجراءات تأديبية وإجراءات تأديبية صارمة </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 في نهاية العام ÷ إجمالي الموظفين في الفئات الوظيفية المعتمدة في 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3366350642"/>
              </p:ext>
            </p:extLst>
          </p:nvPr>
        </p:nvGraphicFramePr>
        <p:xfrm>
          <a:off x="381000" y="3886200"/>
          <a:ext cx="8420100" cy="853440"/>
        </p:xfrm>
        <a:graphic>
          <a:graphicData uri="http://schemas.openxmlformats.org/drawingml/2006/table">
            <a:tbl>
              <a:tblPr firstRow="1" bandRow="1">
                <a:tableStyleId>{5C22544A-7EE6-4342-B048-85BDC9FD1C3A}</a:tableStyleId>
              </a:tblPr>
              <a:tblGrid>
                <a:gridCol w="4265195"/>
                <a:gridCol w="4154905"/>
              </a:tblGrid>
              <a:tr h="33528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الموظفين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عامل أثر الاجازات المرضية على الانتاجية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مؤشر أثر الإجازات على إنتاجية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19</a:t>
            </a:fld>
            <a:endParaRPr lang="en-US" sz="1600" b="1" dirty="0">
              <a:solidFill>
                <a:prstClr val="black"/>
              </a:solidFill>
            </a:endParaRPr>
          </a:p>
        </p:txBody>
      </p:sp>
    </p:spTree>
    <p:extLst>
      <p:ext uri="{BB962C8B-B14F-4D97-AF65-F5344CB8AC3E}">
        <p14:creationId xmlns:p14="http://schemas.microsoft.com/office/powerpoint/2010/main" val="66634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t>قانون الموارد البشرية في الحكومة الاتحادية ولائحته التنفيذية</a:t>
            </a:r>
            <a:endParaRPr lang="en-US" dirty="0"/>
          </a:p>
        </p:txBody>
      </p:sp>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8107" t="23137" r="38618" b="16644"/>
          <a:stretch/>
        </p:blipFill>
        <p:spPr bwMode="auto">
          <a:xfrm>
            <a:off x="372714" y="1447800"/>
            <a:ext cx="151846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6339" t="17532" r="36229" b="11493"/>
          <a:stretch/>
        </p:blipFill>
        <p:spPr bwMode="auto">
          <a:xfrm>
            <a:off x="372714" y="4038600"/>
            <a:ext cx="1518468" cy="2279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57400" y="1524000"/>
            <a:ext cx="6934200" cy="2308324"/>
          </a:xfrm>
          <a:prstGeom prst="rect">
            <a:avLst/>
          </a:prstGeom>
          <a:noFill/>
        </p:spPr>
        <p:txBody>
          <a:bodyPr wrap="square" rtlCol="0">
            <a:spAutoFit/>
          </a:bodyPr>
          <a:lstStyle/>
          <a:p>
            <a:pPr algn="justLow" rtl="1"/>
            <a:r>
              <a:rPr lang="ar-AE" sz="1400" b="1" dirty="0">
                <a:latin typeface="ae_AlMohanad" pitchFamily="18" charset="-78"/>
                <a:cs typeface="ae_AlMohanad" pitchFamily="18" charset="-78"/>
              </a:rPr>
              <a:t>قانون الموارد البشرية في الحكومة </a:t>
            </a:r>
            <a:r>
              <a:rPr lang="ar-AE" sz="1400" b="1" dirty="0" smtClean="0">
                <a:latin typeface="ae_AlMohanad" pitchFamily="18" charset="-78"/>
                <a:cs typeface="ae_AlMohanad" pitchFamily="18" charset="-78"/>
              </a:rPr>
              <a:t>الاتحادية : </a:t>
            </a:r>
          </a:p>
          <a:p>
            <a:pPr algn="justLow" rtl="1"/>
            <a:endParaRPr lang="ar-AE" sz="1400" dirty="0" smtClean="0"/>
          </a:p>
          <a:p>
            <a:pPr marL="285750" indent="-285750" algn="justLow" rtl="1">
              <a:buFont typeface="Arial" pitchFamily="34" charset="0"/>
              <a:buChar char="•"/>
            </a:pPr>
            <a:r>
              <a:rPr lang="ar-AE" sz="1400" dirty="0" smtClean="0"/>
              <a:t>صدر </a:t>
            </a:r>
            <a:r>
              <a:rPr lang="ar-AE" sz="1400" dirty="0"/>
              <a:t>قانون الموارد البشرية في الحكومة </a:t>
            </a:r>
            <a:r>
              <a:rPr lang="ar-AE" sz="1400" dirty="0" smtClean="0"/>
              <a:t>الاتحادية </a:t>
            </a:r>
            <a:r>
              <a:rPr lang="ar-AE" sz="1400" dirty="0"/>
              <a:t>بموجب مرسوم بقانون اتحادي رقم (11) لسنة 2008 بشأن الموارد البشرية في الحكومة الاتحادية والمعدل  بمرسوم بقانون اتحادي رقم 9 لسنة 2011 في شأن تعديل بعض احكام قانون الموارد البشرية في الحكومة الاتحادية .</a:t>
            </a:r>
            <a:br>
              <a:rPr lang="ar-AE" sz="1400" dirty="0"/>
            </a:br>
            <a:endParaRPr lang="ar-AE" sz="1400" dirty="0"/>
          </a:p>
          <a:p>
            <a:pPr marL="285750" indent="-285750" algn="justLow" rtl="1">
              <a:buFont typeface="Arial" pitchFamily="34" charset="0"/>
              <a:buChar char="•"/>
            </a:pPr>
            <a:r>
              <a:rPr lang="ar-AE" sz="1400" dirty="0"/>
              <a:t>ويركز القانون على العنصر البشري باعتباره أصلاً استثمارياً يجب إدارته وتطوره بفعالية وكفاءة ، كما أنه يعكس رؤيا مستقبلية وبعد نظر للاحتياجات المستقبلية للموارد البشرية ، ويساهم في تطوير النظم والسياسات ضمن بيئة العمل ويساهم بفعالية في تحفيز التنمية البشرية .</a:t>
            </a:r>
          </a:p>
          <a:p>
            <a:pPr algn="r" rtl="1"/>
            <a:endParaRPr lang="en-US" dirty="0"/>
          </a:p>
        </p:txBody>
      </p:sp>
      <p:sp>
        <p:nvSpPr>
          <p:cNvPr id="8" name="TextBox 7"/>
          <p:cNvSpPr txBox="1"/>
          <p:nvPr/>
        </p:nvSpPr>
        <p:spPr>
          <a:xfrm>
            <a:off x="2057400" y="4017764"/>
            <a:ext cx="6858000" cy="2316019"/>
          </a:xfrm>
          <a:prstGeom prst="rect">
            <a:avLst/>
          </a:prstGeom>
          <a:noFill/>
        </p:spPr>
        <p:txBody>
          <a:bodyPr wrap="square" rtlCol="0">
            <a:spAutoFit/>
          </a:bodyPr>
          <a:lstStyle/>
          <a:p>
            <a:pPr algn="justLow" rtl="1"/>
            <a:endParaRPr lang="ar-AE" dirty="0">
              <a:latin typeface="ae_AlMohanad" pitchFamily="18" charset="-78"/>
              <a:cs typeface="ae_AlMohanad" pitchFamily="18" charset="-78"/>
            </a:endParaRPr>
          </a:p>
          <a:p>
            <a:pPr algn="justLow" rtl="1"/>
            <a:r>
              <a:rPr lang="ar-AE" sz="1400" b="1" dirty="0">
                <a:latin typeface="ae_AlMohanad" pitchFamily="18" charset="-78"/>
                <a:cs typeface="ae_AlMohanad" pitchFamily="18" charset="-78"/>
              </a:rPr>
              <a:t>اللائحة التنفيذية لقانون الموارد البشرية في الحكومة الاتحادية </a:t>
            </a:r>
            <a:r>
              <a:rPr lang="ar-AE" sz="1400" b="1" dirty="0" smtClean="0">
                <a:latin typeface="ae_AlMohanad" pitchFamily="18" charset="-78"/>
                <a:cs typeface="ae_AlMohanad" pitchFamily="18" charset="-78"/>
              </a:rPr>
              <a:t>:</a:t>
            </a:r>
          </a:p>
          <a:p>
            <a:pPr algn="justLow" rtl="1"/>
            <a:endParaRPr lang="ar-AE" sz="1050" b="1" dirty="0">
              <a:solidFill>
                <a:srgbClr val="FF0000"/>
              </a:solidFill>
              <a:effectLst>
                <a:outerShdw blurRad="38100" dist="38100" dir="2700000" algn="tl">
                  <a:srgbClr val="000000">
                    <a:alpha val="43137"/>
                  </a:srgbClr>
                </a:outerShdw>
              </a:effectLst>
              <a:latin typeface="ae_AlMohanad" pitchFamily="18" charset="-78"/>
              <a:cs typeface="ae_AlMohanad" pitchFamily="18" charset="-78"/>
            </a:endParaRPr>
          </a:p>
          <a:p>
            <a:pPr marL="285750" indent="-285750" algn="justLow" rtl="1">
              <a:buFont typeface="Arial" pitchFamily="34" charset="0"/>
              <a:buChar char="•"/>
            </a:pPr>
            <a:r>
              <a:rPr lang="ar-AE" sz="1400" dirty="0"/>
              <a:t>صدرت اللائحة التنفيذية لقانون الموارد البشرية في الحكومة </a:t>
            </a:r>
            <a:r>
              <a:rPr lang="ar-AE" sz="1400" dirty="0" smtClean="0"/>
              <a:t>الاتحادية </a:t>
            </a:r>
            <a:r>
              <a:rPr lang="ar-AE" sz="1400" dirty="0"/>
              <a:t>وتعديلاته بموجب قرار مجلس الوزراء رقم ( 13 ) لسنة 2012م .</a:t>
            </a:r>
          </a:p>
          <a:p>
            <a:pPr algn="justLow" rtl="1"/>
            <a:endParaRPr lang="ar-AE" sz="1400" dirty="0"/>
          </a:p>
          <a:p>
            <a:pPr marL="285750" indent="-285750" algn="justLow" rtl="1">
              <a:buFont typeface="Arial" pitchFamily="34" charset="0"/>
              <a:buChar char="•"/>
            </a:pPr>
            <a:r>
              <a:rPr lang="ar-AE" sz="1400" dirty="0"/>
              <a:t>وتتضمن اللائحة التنفيذية لقانون الموارد البشرية كافة الضوابط والتفاصيل بحقوق وواجبات الموظفين وعمليات التوظيف والتقييم ، وأنظمة الحوافز والإجازات </a:t>
            </a:r>
            <a:r>
              <a:rPr lang="ar-AE" sz="1400" dirty="0" err="1"/>
              <a:t>والجزاءات</a:t>
            </a:r>
            <a:r>
              <a:rPr lang="ar-AE" sz="1400" dirty="0"/>
              <a:t> وغيرها من الأمور المتعلقة بالموارد البشرية العاملة في الجهات الحكومية الاتحادية.</a:t>
            </a:r>
          </a:p>
          <a:p>
            <a:endParaRPr lang="en-US" dirty="0"/>
          </a:p>
        </p:txBody>
      </p:sp>
    </p:spTree>
    <p:extLst>
      <p:ext uri="{BB962C8B-B14F-4D97-AF65-F5344CB8AC3E}">
        <p14:creationId xmlns:p14="http://schemas.microsoft.com/office/powerpoint/2010/main" val="3907173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7137462" y="4429336"/>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ar-AE" sz="1600" dirty="0" smtClean="0">
                          <a:solidFill>
                            <a:schemeClr val="tx1"/>
                          </a:solidFill>
                        </a:rPr>
                        <a:t>تصنيف</a:t>
                      </a:r>
                      <a:r>
                        <a:rPr lang="ar-AE" sz="1600" baseline="0" dirty="0" smtClean="0">
                          <a:solidFill>
                            <a:schemeClr val="tx1"/>
                          </a:solidFill>
                        </a:rPr>
                        <a:t> النقاط</a:t>
                      </a:r>
                      <a:endParaRPr lang="en-US" sz="1600" dirty="0">
                        <a:solidFill>
                          <a:schemeClr val="tx1"/>
                        </a:solidFill>
                      </a:endParaRPr>
                    </a:p>
                  </a:txBody>
                  <a:tcPr>
                    <a:solidFill>
                      <a:schemeClr val="bg2">
                        <a:lumMod val="75000"/>
                      </a:schemeClr>
                    </a:solidFill>
                  </a:tcPr>
                </a:tc>
              </a:tr>
            </a:tbl>
          </a:graphicData>
        </a:graphic>
      </p:graphicFrame>
      <p:graphicFrame>
        <p:nvGraphicFramePr>
          <p:cNvPr id="7" name="Table 6"/>
          <p:cNvGraphicFramePr>
            <a:graphicFrameLocks noGrp="1"/>
          </p:cNvGraphicFramePr>
          <p:nvPr>
            <p:extLst/>
          </p:nvPr>
        </p:nvGraphicFramePr>
        <p:xfrm>
          <a:off x="107504" y="4440136"/>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ar-AE" dirty="0" smtClean="0">
                          <a:solidFill>
                            <a:schemeClr val="tx1"/>
                          </a:solidFill>
                        </a:rPr>
                        <a:t> الملاحظات حسب نتائج النقاط </a:t>
                      </a:r>
                      <a:endParaRPr lang="en-US" dirty="0">
                        <a:solidFill>
                          <a:schemeClr val="tx1"/>
                        </a:solidFill>
                      </a:endParaRPr>
                    </a:p>
                  </a:txBody>
                  <a:tcPr>
                    <a:solidFill>
                      <a:schemeClr val="bg2">
                        <a:lumMod val="75000"/>
                      </a:schemeClr>
                    </a:solidFill>
                  </a:tcPr>
                </a:tc>
              </a:tr>
            </a:tbl>
          </a:graphicData>
        </a:graphic>
      </p:graphicFrame>
      <p:graphicFrame>
        <p:nvGraphicFramePr>
          <p:cNvPr id="4" name="Table 3"/>
          <p:cNvGraphicFramePr>
            <a:graphicFrameLocks noGrp="1"/>
          </p:cNvGraphicFramePr>
          <p:nvPr>
            <p:extLst/>
          </p:nvPr>
        </p:nvGraphicFramePr>
        <p:xfrm>
          <a:off x="7156512" y="4820314"/>
          <a:ext cx="1807976" cy="1785423"/>
        </p:xfrm>
        <a:graphic>
          <a:graphicData uri="http://schemas.openxmlformats.org/drawingml/2006/table">
            <a:tbl>
              <a:tblPr/>
              <a:tblGrid>
                <a:gridCol w="1368152"/>
                <a:gridCol w="439824"/>
              </a:tblGrid>
              <a:tr h="354410">
                <a:tc>
                  <a:txBody>
                    <a:bodyPr/>
                    <a:lstStyle/>
                    <a:p>
                      <a:pPr algn="ctr" fontAlgn="ctr"/>
                      <a:r>
                        <a:rPr lang="en-US" sz="1200" b="1" i="0" u="none" strike="noStrike" dirty="0">
                          <a:solidFill>
                            <a:schemeClr val="tx1"/>
                          </a:solidFill>
                          <a:effectLst/>
                          <a:latin typeface="Arial"/>
                        </a:rPr>
                        <a:t>125-0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fontAlgn="ctr"/>
                      <a:r>
                        <a:rPr lang="en-US" sz="1200" b="1" i="0" u="none" strike="noStrike" dirty="0">
                          <a:solidFill>
                            <a:schemeClr val="tx1"/>
                          </a:solidFill>
                          <a:effectLst/>
                          <a:latin typeface="Arial"/>
                        </a:rPr>
                        <a:t>500-126</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fontAlgn="ctr"/>
                      <a:r>
                        <a:rPr lang="en-US" sz="1200" b="1" i="0" u="none" strike="noStrike" dirty="0">
                          <a:solidFill>
                            <a:schemeClr val="tx1"/>
                          </a:solidFill>
                          <a:effectLst/>
                          <a:latin typeface="Arial"/>
                        </a:rPr>
                        <a:t>1000-501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fontAlgn="ctr"/>
                      <a:r>
                        <a:rPr lang="en-US" sz="1200" b="1" i="0" u="none" strike="noStrike" dirty="0">
                          <a:solidFill>
                            <a:schemeClr val="tx1"/>
                          </a:solidFill>
                          <a:effectLst/>
                          <a:latin typeface="Arial"/>
                        </a:rPr>
                        <a:t>2000-1001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8" name="TextBox 7"/>
          <p:cNvSpPr txBox="1"/>
          <p:nvPr/>
        </p:nvSpPr>
        <p:spPr>
          <a:xfrm>
            <a:off x="1981200" y="1371600"/>
            <a:ext cx="6983288" cy="461665"/>
          </a:xfrm>
          <a:prstGeom prst="rect">
            <a:avLst/>
          </a:prstGeom>
          <a:noFill/>
        </p:spPr>
        <p:txBody>
          <a:bodyPr wrap="square" rtlCol="0">
            <a:spAutoFit/>
          </a:bodyPr>
          <a:lstStyle/>
          <a:p>
            <a:pPr algn="r"/>
            <a:r>
              <a:rPr lang="ar-AE" b="1" dirty="0">
                <a:solidFill>
                  <a:srgbClr val="C00000"/>
                </a:solidFill>
                <a:latin typeface="Sakkal Majalla" panose="02000000000000000000" pitchFamily="2" charset="-78"/>
                <a:cs typeface="Sakkal Majalla" panose="02000000000000000000" pitchFamily="2" charset="-78"/>
              </a:rPr>
              <a:t>مثال لاحتساب نقاط عامل قياس أثر الاجازات المرضية على الانتاجية في نظام بياناتي :</a:t>
            </a:r>
            <a:r>
              <a:rPr lang="ar-AE" sz="2400" b="1" dirty="0">
                <a:solidFill>
                  <a:srgbClr val="C00000"/>
                </a:solidFill>
              </a:rPr>
              <a:t> </a:t>
            </a:r>
            <a:endParaRPr lang="en-US" sz="2400" b="1" dirty="0">
              <a:solidFill>
                <a:srgbClr val="C00000"/>
              </a:solidFill>
            </a:endParaRPr>
          </a:p>
        </p:txBody>
      </p:sp>
      <p:sp>
        <p:nvSpPr>
          <p:cNvPr id="9" name="TextBox 8"/>
          <p:cNvSpPr txBox="1"/>
          <p:nvPr/>
        </p:nvSpPr>
        <p:spPr>
          <a:xfrm>
            <a:off x="4779478" y="3832862"/>
            <a:ext cx="1080120" cy="261610"/>
          </a:xfrm>
          <a:prstGeom prst="rect">
            <a:avLst/>
          </a:prstGeom>
          <a:noFill/>
        </p:spPr>
        <p:txBody>
          <a:bodyPr wrap="square" rtlCol="0">
            <a:spAutoFit/>
          </a:bodyPr>
          <a:lstStyle/>
          <a:p>
            <a:pPr algn="ctr"/>
            <a:r>
              <a:rPr lang="ar-AE" sz="1100" dirty="0">
                <a:solidFill>
                  <a:prstClr val="black"/>
                </a:solidFill>
              </a:rPr>
              <a:t>تكرار = 6</a:t>
            </a:r>
            <a:endParaRPr lang="en-US" sz="1100" dirty="0">
              <a:solidFill>
                <a:prstClr val="black"/>
              </a:solidFill>
            </a:endParaRPr>
          </a:p>
        </p:txBody>
      </p:sp>
      <p:sp>
        <p:nvSpPr>
          <p:cNvPr id="10" name="Down Arrow 9"/>
          <p:cNvSpPr/>
          <p:nvPr/>
        </p:nvSpPr>
        <p:spPr>
          <a:xfrm>
            <a:off x="5175522"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048164" y="3848363"/>
            <a:ext cx="1080120" cy="261610"/>
          </a:xfrm>
          <a:prstGeom prst="rect">
            <a:avLst/>
          </a:prstGeom>
          <a:noFill/>
        </p:spPr>
        <p:txBody>
          <a:bodyPr wrap="square" rtlCol="0">
            <a:spAutoFit/>
          </a:bodyPr>
          <a:lstStyle/>
          <a:p>
            <a:pPr algn="ctr"/>
            <a:r>
              <a:rPr lang="ar-AE" sz="1100" dirty="0">
                <a:solidFill>
                  <a:prstClr val="black"/>
                </a:solidFill>
              </a:rPr>
              <a:t>مجموع الايام= 29</a:t>
            </a:r>
            <a:endParaRPr lang="en-US" sz="1100" dirty="0">
              <a:solidFill>
                <a:prstClr val="black"/>
              </a:solidFill>
            </a:endParaRPr>
          </a:p>
        </p:txBody>
      </p:sp>
      <p:sp>
        <p:nvSpPr>
          <p:cNvPr id="19" name="Down Arrow 18"/>
          <p:cNvSpPr/>
          <p:nvPr/>
        </p:nvSpPr>
        <p:spPr>
          <a:xfrm>
            <a:off x="6444208"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52400" y="3776355"/>
            <a:ext cx="2979440" cy="430887"/>
          </a:xfrm>
          <a:prstGeom prst="rect">
            <a:avLst/>
          </a:prstGeom>
          <a:noFill/>
        </p:spPr>
        <p:txBody>
          <a:bodyPr wrap="square" rtlCol="0">
            <a:spAutoFit/>
          </a:bodyPr>
          <a:lstStyle/>
          <a:p>
            <a:pPr algn="ctr"/>
            <a:r>
              <a:rPr lang="ar-AE" sz="1100" dirty="0">
                <a:solidFill>
                  <a:prstClr val="black"/>
                </a:solidFill>
              </a:rPr>
              <a:t>6*6*29 =   </a:t>
            </a:r>
            <a:r>
              <a:rPr lang="ar-AE" sz="1000" b="1" dirty="0">
                <a:solidFill>
                  <a:prstClr val="black"/>
                </a:solidFill>
              </a:rPr>
              <a:t>1.044</a:t>
            </a:r>
            <a:r>
              <a:rPr lang="ar-AE" sz="1100" b="1" dirty="0">
                <a:solidFill>
                  <a:prstClr val="black"/>
                </a:solidFill>
              </a:rPr>
              <a:t>  نقاط عامل قياس أثر الإجازات المرضية </a:t>
            </a:r>
            <a:endParaRPr lang="en-US" sz="1100" b="1" dirty="0">
              <a:solidFill>
                <a:prstClr val="black"/>
              </a:solidFill>
            </a:endParaRPr>
          </a:p>
        </p:txBody>
      </p:sp>
      <p:sp>
        <p:nvSpPr>
          <p:cNvPr id="15" name="Left Arrow 14"/>
          <p:cNvSpPr/>
          <p:nvPr/>
        </p:nvSpPr>
        <p:spPr>
          <a:xfrm>
            <a:off x="3285373" y="3596143"/>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050" b="1" dirty="0">
                <a:solidFill>
                  <a:prstClr val="white"/>
                </a:solidFill>
              </a:rPr>
              <a:t>المعادلة لاحتساب نقاط المعامل</a:t>
            </a:r>
            <a:endParaRPr lang="en-US" sz="1050" b="1" dirty="0">
              <a:solidFill>
                <a:prstClr val="white"/>
              </a:solidFill>
            </a:endParaRPr>
          </a:p>
        </p:txBody>
      </p:sp>
      <p:sp>
        <p:nvSpPr>
          <p:cNvPr id="16" name="Oval 15"/>
          <p:cNvSpPr/>
          <p:nvPr/>
        </p:nvSpPr>
        <p:spPr>
          <a:xfrm>
            <a:off x="7187208" y="5837314"/>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1828800" y="3634807"/>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nvPr>
        </p:nvGraphicFramePr>
        <p:xfrm>
          <a:off x="107504" y="4855870"/>
          <a:ext cx="6904360" cy="1773530"/>
        </p:xfrm>
        <a:graphic>
          <a:graphicData uri="http://schemas.openxmlformats.org/drawingml/2006/table">
            <a:tbl>
              <a:tblPr rtl="1"/>
              <a:tblGrid>
                <a:gridCol w="6904360"/>
              </a:tblGrid>
              <a:tr h="354706">
                <a:tc>
                  <a:txBody>
                    <a:bodyPr/>
                    <a:lstStyle/>
                    <a:p>
                      <a:pPr algn="r" rtl="1" fontAlgn="ctr"/>
                      <a:r>
                        <a:rPr lang="ar-AE" sz="1050" b="0" i="0" u="none" strike="noStrike" dirty="0">
                          <a:solidFill>
                            <a:srgbClr val="000000"/>
                          </a:solidFill>
                          <a:effectLst/>
                          <a:latin typeface="Arial"/>
                        </a:rPr>
                        <a:t>لا توجد ملاحظات على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منخفض</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وغير مؤثرة على الانتاجية ولا يستدعي الامر اتخاذ اية اجراءات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متوسط</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ولها تأثير محدود على الانتاجية ويتطلب الامر نصح وارشاد الموظف لضمان عدم ارتفاع اجازاته المرضية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عالي</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متزايدة ولها تأثير ملحوظ على الانتاجية وتستدعي اجراءات للحد من استغلال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r" rtl="1" fontAlgn="ctr"/>
                      <a:r>
                        <a:rPr lang="ar-AE" sz="1050" b="0" i="0" u="none" strike="noStrike" dirty="0" smtClean="0">
                          <a:solidFill>
                            <a:srgbClr val="FFFFFF"/>
                          </a:solidFill>
                          <a:effectLst/>
                          <a:latin typeface="Arial"/>
                        </a:rPr>
                        <a:t>مؤشر </a:t>
                      </a:r>
                      <a:r>
                        <a:rPr lang="ar-AE" sz="1050" b="1" i="0" u="none" strike="noStrike" dirty="0" smtClean="0">
                          <a:solidFill>
                            <a:srgbClr val="000000"/>
                          </a:solidFill>
                          <a:effectLst/>
                          <a:latin typeface="Arial"/>
                        </a:rPr>
                        <a:t>أثر الاجازات المرضية </a:t>
                      </a:r>
                      <a:r>
                        <a:rPr lang="ar-AE" sz="1050" b="1" i="0" u="none" strike="noStrike" dirty="0" smtClean="0">
                          <a:solidFill>
                            <a:srgbClr val="FFFFFF"/>
                          </a:solidFill>
                          <a:effectLst/>
                          <a:latin typeface="Arial"/>
                        </a:rPr>
                        <a:t>عالي</a:t>
                      </a:r>
                      <a:r>
                        <a:rPr lang="ar-AE" sz="1050" b="0" i="0" u="none" strike="noStrike" dirty="0" smtClean="0">
                          <a:solidFill>
                            <a:srgbClr val="FFFFFF"/>
                          </a:solidFill>
                          <a:effectLst/>
                          <a:latin typeface="Arial"/>
                        </a:rPr>
                        <a:t> </a:t>
                      </a:r>
                      <a:r>
                        <a:rPr lang="ar-AE" sz="1050" b="1" i="0" u="none" strike="noStrike" dirty="0">
                          <a:solidFill>
                            <a:srgbClr val="FFFFFF"/>
                          </a:solidFill>
                          <a:effectLst/>
                          <a:latin typeface="Arial"/>
                        </a:rPr>
                        <a:t>جداً</a:t>
                      </a:r>
                      <a:r>
                        <a:rPr lang="ar-AE" sz="1050" b="0" i="0" u="none" strike="noStrike" dirty="0">
                          <a:solidFill>
                            <a:srgbClr val="FFFFFF"/>
                          </a:solidFill>
                          <a:effectLst/>
                          <a:latin typeface="Arial"/>
                        </a:rPr>
                        <a:t> : لدى الموظف اجازات </a:t>
                      </a:r>
                      <a:r>
                        <a:rPr lang="ar-AE" sz="1050" b="0" i="0" u="none" strike="noStrike" dirty="0" smtClean="0">
                          <a:solidFill>
                            <a:srgbClr val="FFFFFF"/>
                          </a:solidFill>
                          <a:effectLst/>
                          <a:latin typeface="Arial"/>
                        </a:rPr>
                        <a:t>مرضية كثيرة </a:t>
                      </a:r>
                      <a:r>
                        <a:rPr lang="ar-AE" sz="1050" b="0" i="0" u="none" strike="noStrike" dirty="0">
                          <a:solidFill>
                            <a:srgbClr val="FFFFFF"/>
                          </a:solidFill>
                          <a:effectLst/>
                          <a:latin typeface="Arial"/>
                        </a:rPr>
                        <a:t>ولها تأثير عالي على الانتاجية </a:t>
                      </a:r>
                      <a:r>
                        <a:rPr lang="ar-AE" sz="1050" b="0" i="0" u="none" strike="noStrike" dirty="0" smtClean="0">
                          <a:solidFill>
                            <a:srgbClr val="FFFFFF"/>
                          </a:solidFill>
                          <a:effectLst/>
                          <a:latin typeface="Arial"/>
                        </a:rPr>
                        <a:t>وتستدعي اتخاذ </a:t>
                      </a:r>
                      <a:r>
                        <a:rPr lang="ar-AE" sz="1050" b="0" i="0" u="none" strike="noStrike" dirty="0">
                          <a:solidFill>
                            <a:srgbClr val="FFFFFF"/>
                          </a:solidFill>
                          <a:effectLst/>
                          <a:latin typeface="Arial"/>
                        </a:rPr>
                        <a:t>اجراءات سريعة بشأن الموظف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13" name="Table 12"/>
          <p:cNvGraphicFramePr>
            <a:graphicFrameLocks noGrp="1"/>
          </p:cNvGraphicFramePr>
          <p:nvPr>
            <p:extLst/>
          </p:nvPr>
        </p:nvGraphicFramePr>
        <p:xfrm>
          <a:off x="755576" y="2106960"/>
          <a:ext cx="8208911" cy="1333500"/>
        </p:xfrm>
        <a:graphic>
          <a:graphicData uri="http://schemas.openxmlformats.org/drawingml/2006/table">
            <a:tbl>
              <a:tblPr/>
              <a:tblGrid>
                <a:gridCol w="803363"/>
                <a:gridCol w="1723579"/>
                <a:gridCol w="1884252"/>
                <a:gridCol w="744937"/>
                <a:gridCol w="920216"/>
                <a:gridCol w="964036"/>
                <a:gridCol w="1168528"/>
              </a:tblGrid>
              <a:tr h="190500">
                <a:tc>
                  <a:txBody>
                    <a:bodyPr/>
                    <a:lstStyle/>
                    <a:p>
                      <a:pPr algn="ctr" rtl="1" fontAlgn="t"/>
                      <a:r>
                        <a:rPr lang="ar-AE" sz="1100" b="1" i="0" u="none" strike="noStrike" dirty="0">
                          <a:solidFill>
                            <a:srgbClr val="000000"/>
                          </a:solidFill>
                          <a:effectLst/>
                          <a:latin typeface="Arial"/>
                        </a:rPr>
                        <a:t>رقم التوظف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الوزارة / الجهة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اسم الموظف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نوع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عدد ايام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بدأ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انتهاء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Arrow Connector 20"/>
          <p:cNvCxnSpPr>
            <a:stCxn id="26" idx="5"/>
          </p:cNvCxnSpPr>
          <p:nvPr/>
        </p:nvCxnSpPr>
        <p:spPr>
          <a:xfrm>
            <a:off x="2197576" y="4051663"/>
            <a:ext cx="5041424" cy="1962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18248" y="1833265"/>
            <a:ext cx="6768752" cy="307777"/>
          </a:xfrm>
          <a:prstGeom prst="rect">
            <a:avLst/>
          </a:prstGeom>
          <a:noFill/>
        </p:spPr>
        <p:txBody>
          <a:bodyPr wrap="square" rtlCol="0">
            <a:spAutoFit/>
          </a:bodyPr>
          <a:lstStyle/>
          <a:p>
            <a:r>
              <a:rPr lang="ar-AE" sz="1400" dirty="0">
                <a:solidFill>
                  <a:prstClr val="black"/>
                </a:solidFill>
                <a:latin typeface="Sakkal Majalla" panose="02000000000000000000" pitchFamily="2" charset="-78"/>
                <a:cs typeface="Sakkal Majalla" panose="02000000000000000000" pitchFamily="2" charset="-78"/>
              </a:rPr>
              <a:t>جدول يوضح توزيع الاجازات المرضية لموظف في الحكومة الاتحادية وذلك حسب تكرار الاجازات وعدد الايام</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8" name="TextBox 27"/>
          <p:cNvSpPr txBox="1"/>
          <p:nvPr/>
        </p:nvSpPr>
        <p:spPr>
          <a:xfrm>
            <a:off x="971600" y="4211689"/>
            <a:ext cx="7992888" cy="307777"/>
          </a:xfrm>
          <a:prstGeom prst="rect">
            <a:avLst/>
          </a:prstGeom>
          <a:noFill/>
        </p:spPr>
        <p:txBody>
          <a:bodyPr wrap="square" rtlCol="0">
            <a:spAutoFit/>
          </a:bodyPr>
          <a:lstStyle/>
          <a:p>
            <a:pPr algn="ctr"/>
            <a:r>
              <a:rPr lang="ar-AE" sz="1400" dirty="0">
                <a:solidFill>
                  <a:prstClr val="black"/>
                </a:solidFill>
                <a:latin typeface="Sakkal Majalla" panose="02000000000000000000" pitchFamily="2" charset="-78"/>
                <a:cs typeface="Sakkal Majalla" panose="02000000000000000000" pitchFamily="2" charset="-78"/>
              </a:rPr>
              <a:t>جدول يوضح تصنيفات مؤشر عامل قياس أثر الاجازات المرضية على الانتاجية استنادا لنتائج الموظف وفق الاجازات المرضية المتكررة</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3" name="Rounded Rectangle 2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2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20</a:t>
            </a:fld>
            <a:endParaRPr lang="en-US" sz="1600" b="1" dirty="0">
              <a:solidFill>
                <a:prstClr val="black"/>
              </a:solidFill>
            </a:endParaRPr>
          </a:p>
        </p:txBody>
      </p:sp>
    </p:spTree>
    <p:extLst>
      <p:ext uri="{BB962C8B-B14F-4D97-AF65-F5344CB8AC3E}">
        <p14:creationId xmlns:p14="http://schemas.microsoft.com/office/powerpoint/2010/main" val="4244049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62" y="1543586"/>
            <a:ext cx="8569752" cy="3385542"/>
          </a:xfrm>
          <a:prstGeom prst="rect">
            <a:avLst/>
          </a:prstGeom>
        </p:spPr>
        <p:txBody>
          <a:bodyPr wrap="square">
            <a:spAutoFit/>
          </a:bodyPr>
          <a:lstStyle/>
          <a:p>
            <a:pPr algn="just"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400" dirty="0" err="1">
                <a:solidFill>
                  <a:prstClr val="black"/>
                </a:solidFill>
                <a:latin typeface="Sakkal Majalla" panose="02000000000000000000" pitchFamily="2" charset="-78"/>
                <a:cs typeface="Sakkal Majalla" panose="02000000000000000000" pitchFamily="2" charset="-78"/>
              </a:rPr>
              <a:t>تقتضيه</a:t>
            </a:r>
            <a:r>
              <a:rPr lang="ar-AE" sz="1400" dirty="0">
                <a:solidFill>
                  <a:prstClr val="black"/>
                </a:solidFill>
                <a:latin typeface="Sakkal Majalla" panose="02000000000000000000" pitchFamily="2" charset="-78"/>
                <a:cs typeface="Sakkal Majalla" panose="02000000000000000000" pitchFamily="2" charset="-78"/>
              </a:rPr>
              <a:t> متطلبات الوظيفة.</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a:t>
            </a:r>
            <a:r>
              <a:rPr lang="ar-AE" sz="1400" dirty="0" smtClean="0">
                <a:solidFill>
                  <a:prstClr val="black"/>
                </a:solidFill>
                <a:latin typeface="Sakkal Majalla" panose="02000000000000000000" pitchFamily="2" charset="-78"/>
                <a:cs typeface="Sakkal Majalla" panose="02000000000000000000" pitchFamily="2" charset="-78"/>
              </a:rPr>
              <a:t>جميع الجهات الاتحادية(قبل التغيير الوزاري) </a:t>
            </a:r>
            <a:r>
              <a:rPr lang="ar-AE" sz="1400" dirty="0">
                <a:solidFill>
                  <a:prstClr val="black"/>
                </a:solidFill>
                <a:latin typeface="Sakkal Majalla" panose="02000000000000000000" pitchFamily="2" charset="-78"/>
                <a:cs typeface="Sakkal Majalla" panose="02000000000000000000" pitchFamily="2" charset="-78"/>
              </a:rPr>
              <a:t>لدورة 2015-2016 ويقاس المؤشر على مستوى الحكومة الاتحادية، وكذلك على مستوى كل جهة اتحادية.</a:t>
            </a:r>
          </a:p>
          <a:p>
            <a:pPr algn="just" rtl="1"/>
            <a:r>
              <a:rPr lang="ar-AE" sz="14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عدد الموظفين في نهاية فترة القياس</a:t>
            </a:r>
          </a:p>
          <a:p>
            <a:pPr algn="just" rtl="1"/>
            <a:r>
              <a:rPr lang="ar-AE" sz="14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عدد ساعات التدريب الإجمالي المستلمة لجميع الموظفين حتى وإن تكررت أسماء الموظفين حيث أن الهدف من هذا المؤشر قياس عدد الساعات ومقارنتها بعدد الموظفين.</a:t>
            </a:r>
          </a:p>
          <a:p>
            <a:pPr algn="just" rtl="1"/>
            <a:r>
              <a:rPr lang="ar-AE" sz="1400" dirty="0" smtClean="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يتم احتساب النتيجة على جميع الفئات الوظيفية من الدرجة العاشرة فما فوق (أينما ينطبق</a:t>
            </a:r>
            <a:r>
              <a:rPr lang="ar-AE" sz="1400" dirty="0" smtClean="0">
                <a:solidFill>
                  <a:prstClr val="black"/>
                </a:solidFill>
                <a:latin typeface="Sakkal Majalla" panose="02000000000000000000" pitchFamily="2" charset="-78"/>
                <a:cs typeface="Sakkal Majalla" panose="02000000000000000000" pitchFamily="2" charset="-78"/>
              </a:rPr>
              <a:t>)</a:t>
            </a:r>
            <a:endParaRPr lang="ar-AE" sz="1600" b="1" dirty="0">
              <a:solidFill>
                <a:prstClr val="black"/>
              </a:solidFill>
              <a:latin typeface="Sakkal Majalla" panose="02000000000000000000" pitchFamily="2" charset="-78"/>
              <a:cs typeface="Sakkal Majalla" panose="02000000000000000000" pitchFamily="2" charset="-78"/>
            </a:endParaRPr>
          </a:p>
          <a:p>
            <a:pPr algn="just" rtl="1"/>
            <a:r>
              <a:rPr lang="ar-AE" sz="1600" b="1" dirty="0" smtClean="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p>
          <a:p>
            <a:pPr marL="285750" indent="-285750" algn="just" rtl="1">
              <a:buFontTx/>
              <a:buChar char="-"/>
            </a:pPr>
            <a:r>
              <a:rPr lang="ar-AE" sz="1200" b="1" dirty="0" smtClean="0">
                <a:solidFill>
                  <a:prstClr val="black"/>
                </a:solidFill>
                <a:latin typeface="Sakkal Majalla" panose="02000000000000000000" pitchFamily="2" charset="-78"/>
                <a:cs typeface="Sakkal Majalla" panose="02000000000000000000" pitchFamily="2" charset="-78"/>
              </a:rPr>
              <a:t>يرتبط </a:t>
            </a:r>
            <a:r>
              <a:rPr lang="ar-AE" sz="1200" b="1" dirty="0">
                <a:solidFill>
                  <a:prstClr val="black"/>
                </a:solidFill>
                <a:latin typeface="Sakkal Majalla" panose="02000000000000000000" pitchFamily="2" charset="-78"/>
                <a:cs typeface="Sakkal Majalla" panose="02000000000000000000" pitchFamily="2" charset="-78"/>
              </a:rPr>
              <a:t>هذا المؤشر بمؤشر اخر وهو نسبة المتدربين ولذلك يجب مراعاة الارقام التي يتم تجميعها ضمن المؤشرين بحيث يتم ضمان عدم وجود أي تناقضات أو تعارض</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ليس من الضروري ان يتم تدريب 100% من العاملين في الجهة بل يعتمد على عدة عوامل مثل خطة وميزانية  التدريب </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b="1" dirty="0">
              <a:solidFill>
                <a:prstClr val="black"/>
              </a:solidFill>
              <a:latin typeface="Sakkal Majalla" panose="02000000000000000000" pitchFamily="2" charset="-78"/>
              <a:cs typeface="Sakkal Majalla" panose="02000000000000000000" pitchFamily="2" charset="-78"/>
            </a:endParaRPr>
          </a:p>
        </p:txBody>
      </p:sp>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002268"/>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معدل الساعات التدريبية لكل موظف (الإجمالي</a:t>
            </a:r>
            <a:r>
              <a:rPr lang="ar-AE" dirty="0" smtClean="0">
                <a:solidFill>
                  <a:prstClr val="white"/>
                </a:solidFill>
              </a:rPr>
              <a:t>)</a:t>
            </a:r>
            <a:endParaRPr lang="en-US" dirty="0">
              <a:solidFill>
                <a:prstClr val="white"/>
              </a:solidFill>
            </a:endParaRPr>
          </a:p>
        </p:txBody>
      </p:sp>
      <p:sp>
        <p:nvSpPr>
          <p:cNvPr id="8" name="TextBox 7">
            <a:hlinkClick r:id="rId2" action="ppaction://hlinksldjump"/>
          </p:cNvPr>
          <p:cNvSpPr txBox="1"/>
          <p:nvPr/>
        </p:nvSpPr>
        <p:spPr>
          <a:xfrm>
            <a:off x="7086600" y="6443246"/>
            <a:ext cx="1905000" cy="338554"/>
          </a:xfrm>
          <a:prstGeom prst="rect">
            <a:avLst/>
          </a:prstGeom>
          <a:noFill/>
        </p:spPr>
        <p:txBody>
          <a:bodyPr wrap="square" rtlCol="0">
            <a:spAutoFit/>
          </a:bodyPr>
          <a:lstStyle/>
          <a:p>
            <a:pPr algn="ctr"/>
            <a:r>
              <a:rPr lang="ar-AE" sz="1600" dirty="0">
                <a:solidFill>
                  <a:srgbClr val="C00000"/>
                </a:solidFill>
                <a:latin typeface="Sakkal Majalla" panose="02000000000000000000" pitchFamily="2" charset="-78"/>
                <a:cs typeface="Sakkal Majalla" panose="02000000000000000000" pitchFamily="2" charset="-78"/>
                <a:hlinkClick r:id="rId2" action="ppaction://hlinksldjump"/>
              </a:rPr>
              <a:t>للعودة لقائمة المؤشرات</a:t>
            </a:r>
            <a:endParaRPr lang="en-US" sz="1600" dirty="0">
              <a:solidFill>
                <a:srgbClr val="C00000"/>
              </a:solidFill>
              <a:latin typeface="Sakkal Majalla" panose="02000000000000000000" pitchFamily="2" charset="-78"/>
              <a:cs typeface="Sakkal Majalla" panose="020000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514024341"/>
              </p:ext>
            </p:extLst>
          </p:nvPr>
        </p:nvGraphicFramePr>
        <p:xfrm>
          <a:off x="533400" y="4929128"/>
          <a:ext cx="8458200" cy="1783080"/>
        </p:xfrm>
        <a:graphic>
          <a:graphicData uri="http://schemas.openxmlformats.org/drawingml/2006/table">
            <a:tbl>
              <a:tblPr firstRow="1" bandRow="1">
                <a:tableStyleId>{5C22544A-7EE6-4342-B048-85BDC9FD1C3A}</a:tableStyleId>
              </a:tblPr>
              <a:tblGrid>
                <a:gridCol w="6172200"/>
                <a:gridCol w="2286000"/>
              </a:tblGrid>
              <a:tr h="30480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91590">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200" baseline="0" dirty="0" smtClean="0">
                          <a:solidFill>
                            <a:prstClr val="black"/>
                          </a:solidFill>
                          <a:latin typeface="Sakkal Majalla" panose="02000000000000000000" pitchFamily="2" charset="-78"/>
                          <a:cs typeface="Sakkal Majalla" panose="02000000000000000000" pitchFamily="2" charset="-78"/>
                        </a:rPr>
                        <a:t> ال</a:t>
                      </a:r>
                      <a:r>
                        <a:rPr lang="ar-AE" sz="1200" dirty="0" smtClean="0">
                          <a:solidFill>
                            <a:prstClr val="black"/>
                          </a:solidFill>
                          <a:latin typeface="Sakkal Majalla" panose="02000000000000000000" pitchFamily="2" charset="-78"/>
                          <a:cs typeface="Sakkal Majalla" panose="02000000000000000000" pitchFamily="2" charset="-78"/>
                        </a:rPr>
                        <a:t>مياومة</a:t>
                      </a:r>
                      <a:r>
                        <a:rPr lang="ar-AE" sz="1200" baseline="0" dirty="0" smtClean="0">
                          <a:solidFill>
                            <a:prstClr val="black"/>
                          </a:solidFill>
                          <a:latin typeface="Sakkal Majalla" panose="02000000000000000000" pitchFamily="2" charset="-78"/>
                          <a:cs typeface="Sakkal Majalla" panose="02000000000000000000" pitchFamily="2" charset="-78"/>
                        </a:rPr>
                        <a:t> أو 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200" dirty="0" smtClean="0">
                          <a:solidFill>
                            <a:prstClr val="black"/>
                          </a:solidFill>
                          <a:latin typeface="Sakkal Majalla" panose="02000000000000000000" pitchFamily="2" charset="-78"/>
                          <a:cs typeface="Sakkal Majalla" panose="02000000000000000000" pitchFamily="2" charset="-78"/>
                        </a:rPr>
                        <a:t>التعليمي</a:t>
                      </a:r>
                      <a:r>
                        <a:rPr lang="ar-AE" sz="12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200" dirty="0" smtClean="0">
                        <a:solidFill>
                          <a:prstClr val="black"/>
                        </a:solidFill>
                        <a:latin typeface="Sakkal Majalla" panose="02000000000000000000" pitchFamily="2" charset="-78"/>
                        <a:cs typeface="Sakkal Majalla" panose="02000000000000000000" pitchFamily="2" charset="-78"/>
                      </a:endParaRP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2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21</a:t>
            </a:fld>
            <a:endParaRPr lang="en-US" sz="1600" b="1" dirty="0">
              <a:solidFill>
                <a:prstClr val="black"/>
              </a:solidFill>
            </a:endParaRPr>
          </a:p>
        </p:txBody>
      </p:sp>
    </p:spTree>
    <p:extLst>
      <p:ext uri="{BB962C8B-B14F-4D97-AF65-F5344CB8AC3E}">
        <p14:creationId xmlns:p14="http://schemas.microsoft.com/office/powerpoint/2010/main" val="228829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3717098952"/>
              </p:ext>
            </p:extLst>
          </p:nvPr>
        </p:nvGraphicFramePr>
        <p:xfrm>
          <a:off x="304800" y="2229386"/>
          <a:ext cx="8534400" cy="1341120"/>
        </p:xfrm>
        <a:graphic>
          <a:graphicData uri="http://schemas.openxmlformats.org/drawingml/2006/table">
            <a:tbl>
              <a:tblPr firstRow="1" bandRow="1">
                <a:tableStyleId>{5C22544A-7EE6-4342-B048-85BDC9FD1C3A}</a:tableStyleId>
              </a:tblPr>
              <a:tblGrid>
                <a:gridCol w="1422400"/>
                <a:gridCol w="2844800"/>
                <a:gridCol w="1422400"/>
                <a:gridCol w="1422400"/>
                <a:gridCol w="1422400"/>
              </a:tblGrid>
              <a:tr h="3962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 ÷ إجمالي عدد الموظفين المستهدفين بالتدريب في الفئات الوظيفية المعتمدة في نهاية فترة القياس)</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ساعة</a:t>
                      </a:r>
                      <a:r>
                        <a:rPr lang="ar-AE" sz="1400" baseline="0" dirty="0" smtClean="0">
                          <a:latin typeface="Sakkal Majalla" panose="02000000000000000000" pitchFamily="2" charset="-78"/>
                          <a:cs typeface="Sakkal Majalla" panose="02000000000000000000" pitchFamily="2" charset="-78"/>
                        </a:rPr>
                        <a:t> لكل موظف</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1520832600"/>
              </p:ext>
            </p:extLst>
          </p:nvPr>
        </p:nvGraphicFramePr>
        <p:xfrm>
          <a:off x="304800" y="5029200"/>
          <a:ext cx="8534400" cy="1417320"/>
        </p:xfrm>
        <a:graphic>
          <a:graphicData uri="http://schemas.openxmlformats.org/drawingml/2006/table">
            <a:tbl>
              <a:tblPr firstRow="1" bandRow="1">
                <a:tableStyleId>{5C22544A-7EE6-4342-B048-85BDC9FD1C3A}</a:tableStyleId>
              </a:tblPr>
              <a:tblGrid>
                <a:gridCol w="6487983"/>
                <a:gridCol w="2046417"/>
              </a:tblGrid>
              <a:tr h="38100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في النصف الاول ÷ إجمالي عدد الموظفين المستهدفين بالتدريب في الفئات الوظيفية المعتمدة في نهاية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العام ÷ </a:t>
                      </a:r>
                      <a:r>
                        <a:rPr lang="ar-AE" sz="1400" b="0" i="0" u="none" strike="noStrike" dirty="0" err="1" smtClean="0">
                          <a:solidFill>
                            <a:srgbClr val="000000"/>
                          </a:solidFill>
                          <a:effectLst/>
                          <a:latin typeface="Sakkal Majalla" panose="02000000000000000000" pitchFamily="2" charset="-78"/>
                          <a:cs typeface="Sakkal Majalla" panose="02000000000000000000" pitchFamily="2" charset="-78"/>
                        </a:rPr>
                        <a:t>إإجمالي</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عدد الموظفين المستهدفين بالتدريب في الفئات الوظيفية المعتمدة في نهاية العام)</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04800" y="3810000"/>
          <a:ext cx="8534400" cy="976313"/>
        </p:xfrm>
        <a:graphic>
          <a:graphicData uri="http://schemas.openxmlformats.org/drawingml/2006/table">
            <a:tbl>
              <a:tblPr firstRow="1" bandRow="1">
                <a:tableStyleId>{5C22544A-7EE6-4342-B048-85BDC9FD1C3A}</a:tableStyleId>
              </a:tblPr>
              <a:tblGrid>
                <a:gridCol w="4267200"/>
                <a:gridCol w="4267200"/>
              </a:tblGrid>
              <a:tr h="228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1513">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71800" y="1676400"/>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معدل ساعات التدريب لكل موظف:</a:t>
            </a:r>
          </a:p>
        </p:txBody>
      </p:sp>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43000" y="1047214"/>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معدل الساعات التدريبية لكل موظف (الإجمالي)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22</a:t>
            </a:fld>
            <a:endParaRPr lang="en-US" sz="1600" b="1" dirty="0">
              <a:solidFill>
                <a:prstClr val="black"/>
              </a:solidFill>
            </a:endParaRPr>
          </a:p>
        </p:txBody>
      </p:sp>
    </p:spTree>
    <p:extLst>
      <p:ext uri="{BB962C8B-B14F-4D97-AF65-F5344CB8AC3E}">
        <p14:creationId xmlns:p14="http://schemas.microsoft.com/office/powerpoint/2010/main" val="4228922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52" y="1422015"/>
            <a:ext cx="8511695" cy="3805657"/>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 </a:t>
            </a:r>
            <a:r>
              <a:rPr lang="ar-AE" sz="1200" dirty="0">
                <a:solidFill>
                  <a:prstClr val="black"/>
                </a:solidFill>
                <a:latin typeface="Sakkal Majalla" panose="02000000000000000000" pitchFamily="2" charset="-78"/>
                <a:cs typeface="Sakkal Majalla" panose="02000000000000000000" pitchFamily="2" charset="-78"/>
              </a:rPr>
              <a:t>يقيس هذا المؤشر نسبة موظفي الحكومة الاتحادية المتدربين.</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نطاق هذا المؤشر يشمل </a:t>
            </a:r>
            <a:r>
              <a:rPr lang="ar-AE" sz="1200" dirty="0" smtClean="0">
                <a:solidFill>
                  <a:prstClr val="black"/>
                </a:solidFill>
                <a:latin typeface="Sakkal Majalla" panose="02000000000000000000" pitchFamily="2" charset="-78"/>
                <a:cs typeface="Sakkal Majalla" panose="02000000000000000000" pitchFamily="2" charset="-78"/>
              </a:rPr>
              <a:t>جميع الجهات الاتحادية</a:t>
            </a:r>
            <a:r>
              <a:rPr lang="en-US" sz="1200" dirty="0" smtClean="0">
                <a:solidFill>
                  <a:prstClr val="black"/>
                </a:solidFill>
                <a:latin typeface="Sakkal Majalla" panose="02000000000000000000" pitchFamily="2" charset="-78"/>
                <a:cs typeface="Sakkal Majalla" panose="02000000000000000000" pitchFamily="2" charset="-78"/>
              </a:rPr>
              <a:t>)</a:t>
            </a:r>
            <a:r>
              <a:rPr lang="ar-AE" sz="1200" dirty="0" smtClean="0">
                <a:solidFill>
                  <a:prstClr val="black"/>
                </a:solidFill>
                <a:latin typeface="Sakkal Majalla" panose="02000000000000000000" pitchFamily="2" charset="-78"/>
                <a:cs typeface="Sakkal Majalla" panose="02000000000000000000" pitchFamily="2" charset="-78"/>
              </a:rPr>
              <a:t>قبل التغيير الوزاري</a:t>
            </a:r>
            <a:r>
              <a:rPr lang="en-US" sz="1200" dirty="0" smtClean="0">
                <a:solidFill>
                  <a:prstClr val="black"/>
                </a:solidFill>
                <a:latin typeface="Sakkal Majalla" panose="02000000000000000000" pitchFamily="2" charset="-78"/>
                <a:cs typeface="Sakkal Majalla" panose="02000000000000000000" pitchFamily="2" charset="-78"/>
              </a:rPr>
              <a:t>(</a:t>
            </a:r>
            <a:r>
              <a:rPr lang="ar-AE" sz="1200" dirty="0" smtClean="0">
                <a:solidFill>
                  <a:prstClr val="black"/>
                </a:solidFill>
                <a:latin typeface="Sakkal Majalla" panose="02000000000000000000" pitchFamily="2" charset="-78"/>
                <a:cs typeface="Sakkal Majalla" panose="02000000000000000000" pitchFamily="2" charset="-78"/>
              </a:rPr>
              <a:t> لدورة </a:t>
            </a:r>
            <a:r>
              <a:rPr lang="ar-AE" sz="12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200" dirty="0" err="1">
                <a:solidFill>
                  <a:prstClr val="black"/>
                </a:solidFill>
                <a:latin typeface="Sakkal Majalla" panose="02000000000000000000" pitchFamily="2" charset="-78"/>
                <a:cs typeface="Sakkal Majalla" panose="02000000000000000000" pitchFamily="2" charset="-78"/>
              </a:rPr>
              <a:t>تقتضيه</a:t>
            </a:r>
            <a:r>
              <a:rPr lang="ar-AE" sz="1200" dirty="0">
                <a:solidFill>
                  <a:prstClr val="black"/>
                </a:solidFill>
                <a:latin typeface="Sakkal Majalla" panose="02000000000000000000" pitchFamily="2" charset="-78"/>
                <a:cs typeface="Sakkal Majalla" panose="02000000000000000000" pitchFamily="2" charset="-78"/>
              </a:rPr>
              <a:t> متطلبات الوظيفة.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تحديد عدد موظفي الحكومة الاتحادية في كل فئة وظيفية (قيادية، </a:t>
            </a:r>
            <a:r>
              <a:rPr lang="ar-AE" sz="1200" dirty="0" err="1">
                <a:solidFill>
                  <a:prstClr val="black"/>
                </a:solidFill>
                <a:latin typeface="Sakkal Majalla" panose="02000000000000000000" pitchFamily="2" charset="-78"/>
                <a:cs typeface="Sakkal Majalla" panose="02000000000000000000" pitchFamily="2" charset="-78"/>
              </a:rPr>
              <a:t>إشرافية</a:t>
            </a:r>
            <a:r>
              <a:rPr lang="ar-AE" sz="1200" dirty="0">
                <a:solidFill>
                  <a:prstClr val="black"/>
                </a:solidFill>
                <a:latin typeface="Sakkal Majalla" panose="02000000000000000000" pitchFamily="2" charset="-78"/>
                <a:cs typeface="Sakkal Majalla" panose="02000000000000000000" pitchFamily="2" charset="-78"/>
              </a:rPr>
              <a:t>، تنفيذية، فنية وتخصصية) المستهدفين بخطط التدريب والتطوير.</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آخر قيمة نهاية فترة القياس</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تحتسب مشاركة الموظف في حضور برامج التدريب والتطوير كمرة واحدة بغض النظر عن تكرار مشاركته لأكثر من مرة، لأن الهدف هو قياس حجم مشاركة الموظفين وليس مدى تكرار مشاركتهم.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استثناء الموظفين التاركين للخدمة من نتيجة المؤشر في البسط والمقام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r>
              <a:rPr lang="ar-AE" sz="1200" dirty="0" smtClean="0">
                <a:solidFill>
                  <a:prstClr val="black"/>
                </a:solidFill>
                <a:latin typeface="Sakkal Majalla" panose="02000000000000000000" pitchFamily="2" charset="-78"/>
                <a:cs typeface="Sakkal Majalla" panose="02000000000000000000" pitchFamily="2" charset="-78"/>
              </a:rPr>
              <a:t>)</a:t>
            </a:r>
            <a:r>
              <a:rPr lang="ar-AE" sz="1200" b="1" dirty="0" smtClean="0">
                <a:solidFill>
                  <a:prstClr val="black"/>
                </a:solidFill>
                <a:latin typeface="Sakkal Majalla" panose="02000000000000000000" pitchFamily="2" charset="-78"/>
                <a:cs typeface="Sakkal Majalla" panose="02000000000000000000" pitchFamily="2" charset="-78"/>
              </a:rPr>
              <a:t>.</a:t>
            </a:r>
            <a:endParaRPr lang="en-US" sz="300" dirty="0">
              <a:solidFill>
                <a:srgbClr val="FF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200" b="1" dirty="0">
                <a:solidFill>
                  <a:srgbClr val="C00000"/>
                </a:solidFill>
                <a:latin typeface="Sakkal Majalla" panose="02000000000000000000" pitchFamily="2" charset="-78"/>
                <a:cs typeface="Sakkal Majalla" panose="02000000000000000000" pitchFamily="2" charset="-78"/>
              </a:rPr>
              <a:t>ملاحظة :</a:t>
            </a:r>
            <a:endParaRPr lang="ar-AE" sz="1100" b="1" dirty="0">
              <a:solidFill>
                <a:srgbClr val="C00000"/>
              </a:solidFill>
              <a:latin typeface="Sakkal Majalla" panose="02000000000000000000" pitchFamily="2" charset="-78"/>
              <a:cs typeface="Sakkal Majalla" panose="02000000000000000000" pitchFamily="2" charset="-78"/>
            </a:endParaRPr>
          </a:p>
          <a:p>
            <a:pPr marL="285750" indent="-285750" algn="just" defTabSz="800100" rtl="1">
              <a:spcBef>
                <a:spcPct val="0"/>
              </a:spcBef>
              <a:spcAft>
                <a:spcPct val="35000"/>
              </a:spcAft>
              <a:buFontTx/>
              <a:buChar char="-"/>
            </a:pPr>
            <a:r>
              <a:rPr lang="ar-AE" sz="1200" dirty="0">
                <a:solidFill>
                  <a:prstClr val="black"/>
                </a:solidFill>
                <a:latin typeface="Sakkal Majalla" panose="02000000000000000000" pitchFamily="2" charset="-78"/>
                <a:cs typeface="Sakkal Majalla" panose="02000000000000000000" pitchFamily="2" charset="-78"/>
              </a:rPr>
              <a:t>يرتبط هذا المؤشر بمؤشر اخر هو معدل ساعات التدريب ولذلك يجب مراعاة الارقام التي يتم تجميعها ضمن المؤشرين بحيث يتم ضمان عدم وجود أي تناقضات أو تعارض.</a:t>
            </a:r>
            <a:endParaRPr lang="en-US" sz="1200" dirty="0">
              <a:solidFill>
                <a:prstClr val="black"/>
              </a:solidFill>
              <a:latin typeface="Sakkal Majalla" panose="02000000000000000000" pitchFamily="2" charset="-78"/>
              <a:cs typeface="Sakkal Majalla" panose="02000000000000000000" pitchFamily="2" charset="-78"/>
            </a:endParaRPr>
          </a:p>
          <a:p>
            <a:pPr marL="285750" indent="-285750" algn="just" defTabSz="800100" rtl="1">
              <a:spcBef>
                <a:spcPct val="0"/>
              </a:spcBef>
              <a:spcAft>
                <a:spcPct val="35000"/>
              </a:spcAft>
              <a:buFontTx/>
              <a:buChar char="-"/>
            </a:pPr>
            <a:endParaRPr lang="en-US" sz="300"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4" name="Rounded Rectangle 3"/>
          <p:cNvSpPr/>
          <p:nvPr/>
        </p:nvSpPr>
        <p:spPr>
          <a:xfrm>
            <a:off x="152400" y="971014"/>
            <a:ext cx="8839200" cy="434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828800" y="1047214"/>
            <a:ext cx="4888152"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نسبة المتدربين من إجمالي الموظفين (الإجمالي</a:t>
            </a:r>
            <a:r>
              <a:rPr lang="ar-AE" dirty="0" smtClean="0">
                <a:solidFill>
                  <a:prstClr val="white"/>
                </a:solidFill>
              </a:rPr>
              <a:t>) </a:t>
            </a:r>
            <a:endParaRPr lang="en-US" dirty="0">
              <a:solidFill>
                <a:prstClr val="white"/>
              </a:solidFill>
            </a:endParaRPr>
          </a:p>
        </p:txBody>
      </p:sp>
      <p:sp>
        <p:nvSpPr>
          <p:cNvPr id="7" name="TextBox 6">
            <a:hlinkClick r:id="rId2" action="ppaction://hlinksldjump"/>
          </p:cNvPr>
          <p:cNvSpPr txBox="1"/>
          <p:nvPr/>
        </p:nvSpPr>
        <p:spPr>
          <a:xfrm>
            <a:off x="7086600" y="6443246"/>
            <a:ext cx="1905000" cy="338554"/>
          </a:xfrm>
          <a:prstGeom prst="rect">
            <a:avLst/>
          </a:prstGeom>
          <a:noFill/>
        </p:spPr>
        <p:txBody>
          <a:bodyPr wrap="square" rtlCol="0">
            <a:spAutoFit/>
          </a:bodyPr>
          <a:lstStyle/>
          <a:p>
            <a:pPr algn="ctr"/>
            <a:r>
              <a:rPr lang="ar-AE" sz="1600" dirty="0">
                <a:solidFill>
                  <a:srgbClr val="C00000"/>
                </a:solidFill>
                <a:latin typeface="Sakkal Majalla" panose="02000000000000000000" pitchFamily="2" charset="-78"/>
                <a:cs typeface="Sakkal Majalla" panose="02000000000000000000" pitchFamily="2" charset="-78"/>
                <a:hlinkClick r:id="rId2" action="ppaction://hlinksldjump"/>
              </a:rPr>
              <a:t>للعودة لقائمة المؤشرات</a:t>
            </a:r>
            <a:endParaRPr lang="en-US" sz="1600" dirty="0">
              <a:solidFill>
                <a:srgbClr val="C0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973513635"/>
              </p:ext>
            </p:extLst>
          </p:nvPr>
        </p:nvGraphicFramePr>
        <p:xfrm>
          <a:off x="762000" y="5060541"/>
          <a:ext cx="7693967" cy="1630680"/>
        </p:xfrm>
        <a:graphic>
          <a:graphicData uri="http://schemas.openxmlformats.org/drawingml/2006/table">
            <a:tbl>
              <a:tblPr firstRow="1" bandRow="1">
                <a:tableStyleId>{5C22544A-7EE6-4342-B048-85BDC9FD1C3A}</a:tableStyleId>
              </a:tblPr>
              <a:tblGrid>
                <a:gridCol w="5407967"/>
                <a:gridCol w="2286000"/>
              </a:tblGrid>
              <a:tr h="182880">
                <a:tc>
                  <a:txBody>
                    <a:bodyPr/>
                    <a:lstStyle/>
                    <a:p>
                      <a:pPr algn="ctr" rtl="1">
                        <a:lnSpc>
                          <a:spcPct val="150000"/>
                        </a:lnSpc>
                      </a:pPr>
                      <a:r>
                        <a:rPr lang="ar-AE" sz="12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200" b="1" dirty="0" smtClean="0">
                          <a:solidFill>
                            <a:prstClr val="black"/>
                          </a:solidFill>
                          <a:latin typeface="Sakkal Majalla" panose="02000000000000000000" pitchFamily="2" charset="-78"/>
                          <a:cs typeface="Sakkal Majalla" panose="02000000000000000000" pitchFamily="2" charset="-78"/>
                        </a:rPr>
                        <a:t>:</a:t>
                      </a:r>
                      <a:endParaRPr lang="ar-AE" sz="12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2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1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100" baseline="0" dirty="0" smtClean="0">
                          <a:solidFill>
                            <a:prstClr val="black"/>
                          </a:solidFill>
                          <a:latin typeface="Sakkal Majalla" panose="02000000000000000000" pitchFamily="2" charset="-78"/>
                          <a:cs typeface="Sakkal Majalla" panose="02000000000000000000" pitchFamily="2" charset="-78"/>
                        </a:rPr>
                        <a:t> ال</a:t>
                      </a:r>
                      <a:r>
                        <a:rPr lang="ar-AE" sz="1100" dirty="0" smtClean="0">
                          <a:solidFill>
                            <a:prstClr val="black"/>
                          </a:solidFill>
                          <a:latin typeface="Sakkal Majalla" panose="02000000000000000000" pitchFamily="2" charset="-78"/>
                          <a:cs typeface="Sakkal Majalla" panose="02000000000000000000" pitchFamily="2" charset="-78"/>
                        </a:rPr>
                        <a:t>مياومة</a:t>
                      </a:r>
                      <a:r>
                        <a:rPr lang="ar-AE" sz="1100" baseline="0" dirty="0" smtClean="0">
                          <a:solidFill>
                            <a:prstClr val="black"/>
                          </a:solidFill>
                          <a:latin typeface="Sakkal Majalla" panose="02000000000000000000" pitchFamily="2" charset="-78"/>
                          <a:cs typeface="Sakkal Majalla" panose="02000000000000000000" pitchFamily="2" charset="-78"/>
                        </a:rPr>
                        <a:t> أو ال</a:t>
                      </a:r>
                      <a:r>
                        <a:rPr lang="ar-AE" sz="11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100" dirty="0" smtClean="0">
                          <a:solidFill>
                            <a:prstClr val="black"/>
                          </a:solidFill>
                          <a:latin typeface="Sakkal Majalla" panose="02000000000000000000" pitchFamily="2" charset="-78"/>
                          <a:cs typeface="Sakkal Majalla" panose="02000000000000000000" pitchFamily="2" charset="-78"/>
                        </a:rPr>
                        <a:t>(4)</a:t>
                      </a:r>
                      <a:r>
                        <a:rPr lang="ar-AE" sz="1100" baseline="0" dirty="0" smtClean="0">
                          <a:solidFill>
                            <a:prstClr val="black"/>
                          </a:solidFill>
                          <a:latin typeface="Sakkal Majalla" panose="02000000000000000000" pitchFamily="2" charset="-78"/>
                          <a:cs typeface="Sakkal Majalla" panose="02000000000000000000" pitchFamily="2" charset="-78"/>
                        </a:rPr>
                        <a:t> </a:t>
                      </a:r>
                      <a:r>
                        <a:rPr lang="ar-AE" sz="11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100" dirty="0" smtClean="0">
                          <a:solidFill>
                            <a:prstClr val="black"/>
                          </a:solidFill>
                          <a:latin typeface="Sakkal Majalla" panose="02000000000000000000" pitchFamily="2" charset="-78"/>
                          <a:cs typeface="Sakkal Majalla" panose="02000000000000000000" pitchFamily="2" charset="-78"/>
                        </a:rPr>
                        <a:t>(5)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1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100" dirty="0" smtClean="0">
                          <a:solidFill>
                            <a:prstClr val="black"/>
                          </a:solidFill>
                          <a:latin typeface="Sakkal Majalla" panose="02000000000000000000" pitchFamily="2" charset="-78"/>
                          <a:cs typeface="Sakkal Majalla" panose="02000000000000000000" pitchFamily="2" charset="-78"/>
                        </a:rPr>
                        <a:t>التعليمي</a:t>
                      </a:r>
                      <a:r>
                        <a:rPr lang="ar-AE" sz="11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(2) يشمل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1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1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23</a:t>
            </a:fld>
            <a:endParaRPr lang="en-US" sz="1600" b="1" dirty="0">
              <a:solidFill>
                <a:prstClr val="black"/>
              </a:solidFill>
            </a:endParaRPr>
          </a:p>
        </p:txBody>
      </p:sp>
    </p:spTree>
    <p:extLst>
      <p:ext uri="{BB962C8B-B14F-4D97-AF65-F5344CB8AC3E}">
        <p14:creationId xmlns:p14="http://schemas.microsoft.com/office/powerpoint/2010/main" val="1804957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2560624442"/>
              </p:ext>
            </p:extLst>
          </p:nvPr>
        </p:nvGraphicFramePr>
        <p:xfrm>
          <a:off x="326956" y="2066657"/>
          <a:ext cx="8534400" cy="126492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3200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7724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 إجمالي عدد الموظفين المستهدفين بالتدريب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3480046340"/>
              </p:ext>
            </p:extLst>
          </p:nvPr>
        </p:nvGraphicFramePr>
        <p:xfrm>
          <a:off x="278603" y="4800600"/>
          <a:ext cx="8560597" cy="1554480"/>
        </p:xfrm>
        <a:graphic>
          <a:graphicData uri="http://schemas.openxmlformats.org/drawingml/2006/table">
            <a:tbl>
              <a:tblPr firstRow="1" bandRow="1">
                <a:tableStyleId>{5C22544A-7EE6-4342-B048-85BDC9FD1C3A}</a:tableStyleId>
              </a:tblPr>
              <a:tblGrid>
                <a:gridCol w="6565826"/>
                <a:gridCol w="1994771"/>
              </a:tblGrid>
              <a:tr h="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خلال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 إجمالي عدد الموظفين المستهدفين بالتدريب في الفئات الوظيفية المعتمدة في</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النصف الاول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حصلوا على تدريب خلال</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العام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(بدون تكرار) ÷ إجمالي عدد الموظفين المستهدفين بالتدريب في الفئات الوظيفية المعتمدة في</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2144103403"/>
              </p:ext>
            </p:extLst>
          </p:nvPr>
        </p:nvGraphicFramePr>
        <p:xfrm>
          <a:off x="305348" y="36576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المتدربين: </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066800" y="1066800"/>
            <a:ext cx="583217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a:solidFill>
                  <a:prstClr val="white"/>
                </a:solidFill>
              </a:rPr>
              <a:t>8</a:t>
            </a:r>
            <a:r>
              <a:rPr lang="ar-AE" dirty="0">
                <a:solidFill>
                  <a:prstClr val="white"/>
                </a:solidFill>
              </a:rPr>
              <a:t>: نسبة المتدربين من إجمالي الموظفين (الإجمالي) </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24</a:t>
            </a:fld>
            <a:endParaRPr lang="en-US" sz="1600" b="1" dirty="0">
              <a:solidFill>
                <a:prstClr val="black"/>
              </a:solidFill>
            </a:endParaRPr>
          </a:p>
        </p:txBody>
      </p:sp>
    </p:spTree>
    <p:extLst>
      <p:ext uri="{BB962C8B-B14F-4D97-AF65-F5344CB8AC3E}">
        <p14:creationId xmlns:p14="http://schemas.microsoft.com/office/powerpoint/2010/main" val="1908971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905000"/>
            <a:ext cx="8382000" cy="4785926"/>
          </a:xfrm>
          <a:prstGeom prst="rect">
            <a:avLst/>
          </a:prstGeom>
        </p:spPr>
        <p:txBody>
          <a:bodyPr wrap="square">
            <a:spAutoFit/>
          </a:bodyPr>
          <a:lstStyle/>
          <a:p>
            <a:pPr lvl="0" algn="just"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r>
              <a:rPr lang="en-US" b="1" dirty="0" smtClean="0">
                <a:solidFill>
                  <a:srgbClr val="C00000"/>
                </a:solidFill>
                <a:latin typeface="Sakkal Majalla" panose="02000000000000000000" pitchFamily="2" charset="-78"/>
                <a:cs typeface="Sakkal Majalla" panose="02000000000000000000" pitchFamily="2" charset="-78"/>
              </a:rPr>
              <a:t>:</a:t>
            </a:r>
            <a:endParaRPr lang="ar-AE" sz="1000" dirty="0">
              <a:solidFill>
                <a:srgbClr val="C00000"/>
              </a:solidFill>
              <a:latin typeface="Sakkal Majalla" panose="02000000000000000000" pitchFamily="2" charset="-78"/>
              <a:cs typeface="Sakkal Majalla" panose="02000000000000000000" pitchFamily="2" charset="-78"/>
            </a:endParaRPr>
          </a:p>
          <a:p>
            <a:pPr lvl="0" algn="just" rtl="1"/>
            <a:r>
              <a:rPr lang="ar-AE" sz="1600" dirty="0">
                <a:latin typeface="Sakkal Majalla" panose="02000000000000000000" pitchFamily="2" charset="-78"/>
                <a:cs typeface="Sakkal Majalla" panose="02000000000000000000" pitchFamily="2" charset="-78"/>
              </a:rPr>
              <a:t>يقيس نسبة الدوران </a:t>
            </a:r>
            <a:r>
              <a:rPr lang="ar-AE" sz="1600" dirty="0" smtClean="0">
                <a:latin typeface="Sakkal Majalla" panose="02000000000000000000" pitchFamily="2" charset="-78"/>
                <a:cs typeface="Sakkal Majalla" panose="02000000000000000000" pitchFamily="2" charset="-78"/>
              </a:rPr>
              <a:t>الوظيفي </a:t>
            </a:r>
            <a:r>
              <a:rPr lang="ar-AE" sz="1600" dirty="0">
                <a:latin typeface="Sakkal Majalla" panose="02000000000000000000" pitchFamily="2" charset="-78"/>
                <a:cs typeface="Sakkal Majalla" panose="02000000000000000000" pitchFamily="2" charset="-78"/>
              </a:rPr>
              <a:t>جهود الجهة الاتحادية في المحافظة على الموظفين بحيث يعكس رضاهم </a:t>
            </a:r>
            <a:r>
              <a:rPr lang="ar-AE" sz="1600" dirty="0" smtClean="0">
                <a:latin typeface="Sakkal Majalla" panose="02000000000000000000" pitchFamily="2" charset="-78"/>
                <a:cs typeface="Sakkal Majalla" panose="02000000000000000000" pitchFamily="2" charset="-78"/>
              </a:rPr>
              <a:t>عنها </a:t>
            </a:r>
            <a:r>
              <a:rPr lang="ar-AE" sz="1600" dirty="0">
                <a:latin typeface="Sakkal Majalla" panose="02000000000000000000" pitchFamily="2" charset="-78"/>
                <a:cs typeface="Sakkal Majalla" panose="02000000000000000000" pitchFamily="2" charset="-78"/>
              </a:rPr>
              <a:t>ومعدل ترك الوظيفة وتسرب الكفاءات في الحكومة الاتحادية سواء كان إنهاء الخدمة اختيارية كالاستقالة أو إجبارية كالإقالة أو النقل إلى خارج </a:t>
            </a:r>
            <a:r>
              <a:rPr lang="ar-AE" sz="1600" dirty="0" smtClean="0">
                <a:latin typeface="Sakkal Majalla" panose="02000000000000000000" pitchFamily="2" charset="-78"/>
                <a:cs typeface="Sakkal Majalla" panose="02000000000000000000" pitchFamily="2" charset="-78"/>
              </a:rPr>
              <a:t>الجهة</a:t>
            </a:r>
          </a:p>
          <a:p>
            <a:pPr lvl="0" algn="just" rtl="1"/>
            <a:endParaRPr lang="ar-AE" sz="1600" dirty="0">
              <a:latin typeface="Sakkal Majalla" panose="02000000000000000000" pitchFamily="2" charset="-78"/>
              <a:cs typeface="Sakkal Majalla" panose="02000000000000000000" pitchFamily="2" charset="-78"/>
            </a:endParaRPr>
          </a:p>
          <a:p>
            <a:pPr lvl="0" algn="just" rtl="1"/>
            <a:endParaRPr lang="en-US" sz="1600" dirty="0">
              <a:latin typeface="Sakkal Majalla" panose="02000000000000000000" pitchFamily="2" charset="-78"/>
              <a:cs typeface="Sakkal Majalla" panose="02000000000000000000" pitchFamily="2" charset="-78"/>
            </a:endParaRPr>
          </a:p>
          <a:p>
            <a:pPr lvl="0" algn="just" rtl="1"/>
            <a:endParaRPr lang="ar-AE" sz="1600" dirty="0" smtClean="0">
              <a:latin typeface="Sakkal Majalla" panose="02000000000000000000" pitchFamily="2" charset="-78"/>
              <a:cs typeface="Sakkal Majalla" panose="02000000000000000000" pitchFamily="2" charset="-78"/>
            </a:endParaRPr>
          </a:p>
          <a:p>
            <a:pPr lvl="0" algn="just" rtl="1"/>
            <a:endParaRPr lang="ar-AE" sz="1600" dirty="0">
              <a:latin typeface="Sakkal Majalla" panose="02000000000000000000" pitchFamily="2" charset="-78"/>
              <a:cs typeface="Sakkal Majalla" panose="02000000000000000000" pitchFamily="2" charset="-78"/>
            </a:endParaRPr>
          </a:p>
          <a:p>
            <a:pPr lvl="0" algn="just" rtl="1"/>
            <a:endParaRPr lang="ar-AE" sz="1600" dirty="0" smtClean="0">
              <a:latin typeface="Sakkal Majalla" panose="02000000000000000000" pitchFamily="2" charset="-78"/>
              <a:cs typeface="Sakkal Majalla" panose="02000000000000000000" pitchFamily="2" charset="-78"/>
            </a:endParaRPr>
          </a:p>
          <a:p>
            <a:pPr lvl="0" algn="just" rtl="1"/>
            <a:endParaRPr lang="ar-AE" sz="1600" dirty="0">
              <a:latin typeface="Sakkal Majalla" panose="02000000000000000000" pitchFamily="2" charset="-78"/>
              <a:cs typeface="Sakkal Majalla" panose="02000000000000000000" pitchFamily="2" charset="-78"/>
            </a:endParaRPr>
          </a:p>
          <a:p>
            <a:pPr lvl="0" algn="just" rtl="1"/>
            <a:endParaRPr lang="ar-AE" sz="1600" dirty="0" smtClean="0">
              <a:latin typeface="Sakkal Majalla" panose="02000000000000000000" pitchFamily="2" charset="-78"/>
              <a:cs typeface="Sakkal Majalla" panose="02000000000000000000" pitchFamily="2" charset="-78"/>
            </a:endParaRPr>
          </a:p>
          <a:p>
            <a:pPr lvl="0" algn="just" rtl="1"/>
            <a:endParaRPr lang="ar-AE" sz="1600" dirty="0">
              <a:latin typeface="Sakkal Majalla" panose="02000000000000000000" pitchFamily="2" charset="-78"/>
              <a:cs typeface="Sakkal Majalla" panose="02000000000000000000" pitchFamily="2" charset="-78"/>
            </a:endParaRPr>
          </a:p>
          <a:p>
            <a:pPr lvl="0" algn="just" rtl="1"/>
            <a:endParaRPr lang="ar-AE" sz="1600" dirty="0" smtClean="0">
              <a:latin typeface="Sakkal Majalla" panose="02000000000000000000" pitchFamily="2" charset="-78"/>
              <a:cs typeface="Sakkal Majalla" panose="02000000000000000000" pitchFamily="2" charset="-78"/>
            </a:endParaRPr>
          </a:p>
          <a:p>
            <a:pPr lvl="0" algn="just" rtl="1"/>
            <a:endParaRPr lang="en-US" sz="1600" dirty="0">
              <a:latin typeface="Sakkal Majalla" panose="02000000000000000000" pitchFamily="2" charset="-78"/>
              <a:cs typeface="Sakkal Majalla" panose="02000000000000000000" pitchFamily="2" charset="-78"/>
            </a:endParaRPr>
          </a:p>
          <a:p>
            <a:pPr lvl="0" algn="just" rtl="1"/>
            <a:r>
              <a:rPr lang="ar-AE" sz="1600" b="1" dirty="0">
                <a:solidFill>
                  <a:srgbClr val="C00000"/>
                </a:solidFill>
                <a:latin typeface="Sakkal Majalla" panose="02000000000000000000" pitchFamily="2" charset="-78"/>
                <a:cs typeface="Sakkal Majalla" panose="02000000000000000000" pitchFamily="2" charset="-78"/>
              </a:rPr>
              <a:t>ملاحظة </a:t>
            </a:r>
            <a:r>
              <a:rPr lang="ar-AE" sz="1600" b="1" dirty="0" smtClean="0">
                <a:solidFill>
                  <a:srgbClr val="C00000"/>
                </a:solidFill>
                <a:latin typeface="Sakkal Majalla" panose="02000000000000000000" pitchFamily="2" charset="-78"/>
                <a:cs typeface="Sakkal Majalla" panose="02000000000000000000" pitchFamily="2" charset="-78"/>
              </a:rPr>
              <a:t>:</a:t>
            </a:r>
            <a:endParaRPr lang="en-US" sz="1600" b="1" dirty="0" smtClean="0">
              <a:solidFill>
                <a:srgbClr val="C00000"/>
              </a:solidFill>
              <a:latin typeface="Sakkal Majalla" panose="02000000000000000000" pitchFamily="2" charset="-78"/>
              <a:cs typeface="Sakkal Majalla" panose="02000000000000000000" pitchFamily="2" charset="-78"/>
            </a:endParaRPr>
          </a:p>
          <a:p>
            <a:pPr lvl="0" algn="just" rtl="1"/>
            <a:endParaRPr lang="ar-AE" sz="500" b="1" dirty="0">
              <a:solidFill>
                <a:srgbClr val="C00000"/>
              </a:solidFill>
              <a:latin typeface="Sakkal Majalla" panose="02000000000000000000" pitchFamily="2" charset="-78"/>
              <a:cs typeface="Sakkal Majalla" panose="02000000000000000000" pitchFamily="2" charset="-78"/>
            </a:endParaRPr>
          </a:p>
          <a:p>
            <a:pPr marL="285750" lvl="0" indent="-285750" algn="just" rtl="1">
              <a:buFontTx/>
              <a:buChar char="-"/>
            </a:pPr>
            <a:r>
              <a:rPr lang="ar-AE" sz="1600" dirty="0" smtClean="0">
                <a:latin typeface="Sakkal Majalla" panose="02000000000000000000" pitchFamily="2" charset="-78"/>
                <a:cs typeface="Sakkal Majalla" panose="02000000000000000000" pitchFamily="2" charset="-78"/>
              </a:rPr>
              <a:t>يشترط </a:t>
            </a:r>
            <a:r>
              <a:rPr lang="ar-AE" sz="1600" dirty="0">
                <a:latin typeface="Sakkal Majalla" panose="02000000000000000000" pitchFamily="2" charset="-78"/>
                <a:cs typeface="Sakkal Majalla" panose="02000000000000000000" pitchFamily="2" charset="-78"/>
              </a:rPr>
              <a:t>مؤشر الدوران الوظيفي انقضاء فترة الانذار الخاصة بالموظف المستقيل وذلك لاحتسابه ضمن المؤشر. على سبيل المثال : تم تحديد 1-7-2015 كأخر يوم لموظف و عليه يتم احتساب الموظف في مؤشر الدوران الوظيفي «للنصف الثاني» وليس ابتداءً من تاريخ طلب </a:t>
            </a:r>
            <a:r>
              <a:rPr lang="ar-AE" sz="1600" dirty="0" smtClean="0">
                <a:latin typeface="Sakkal Majalla" panose="02000000000000000000" pitchFamily="2" charset="-78"/>
                <a:cs typeface="Sakkal Majalla" panose="02000000000000000000" pitchFamily="2" charset="-78"/>
              </a:rPr>
              <a:t>الاستقالة</a:t>
            </a:r>
            <a:endParaRPr lang="en-US" sz="1600" dirty="0" smtClean="0">
              <a:latin typeface="Sakkal Majalla" panose="02000000000000000000" pitchFamily="2" charset="-78"/>
              <a:cs typeface="Sakkal Majalla" panose="02000000000000000000" pitchFamily="2" charset="-78"/>
            </a:endParaRPr>
          </a:p>
          <a:p>
            <a:pPr marL="285750" lvl="0" indent="-285750" algn="just" rtl="1">
              <a:buFontTx/>
              <a:buChar char="-"/>
            </a:pPr>
            <a:endParaRPr lang="en-US" sz="500" dirty="0" smtClean="0">
              <a:latin typeface="Sakkal Majalla" panose="02000000000000000000" pitchFamily="2" charset="-78"/>
              <a:cs typeface="Sakkal Majalla" panose="02000000000000000000" pitchFamily="2" charset="-78"/>
            </a:endParaRPr>
          </a:p>
          <a:p>
            <a:pPr marL="285750" lvl="0" indent="-285750" algn="just" rtl="1">
              <a:buFontTx/>
              <a:buChar char="-"/>
            </a:pPr>
            <a:r>
              <a:rPr lang="ar-AE" sz="1600" dirty="0" smtClean="0">
                <a:latin typeface="Sakkal Majalla" panose="02000000000000000000" pitchFamily="2" charset="-78"/>
                <a:cs typeface="Sakkal Majalla" panose="02000000000000000000" pitchFamily="2" charset="-78"/>
              </a:rPr>
              <a:t>سيقوم الفريق </a:t>
            </a:r>
            <a:r>
              <a:rPr lang="ar-AE" sz="1600" dirty="0">
                <a:latin typeface="Sakkal Majalla" panose="02000000000000000000" pitchFamily="2" charset="-78"/>
                <a:cs typeface="Sakkal Majalla" panose="02000000000000000000" pitchFamily="2" charset="-78"/>
              </a:rPr>
              <a:t>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600" dirty="0">
              <a:latin typeface="Sakkal Majalla" panose="02000000000000000000" pitchFamily="2" charset="-78"/>
              <a:cs typeface="Sakkal Majalla" panose="02000000000000000000" pitchFamily="2" charset="-78"/>
            </a:endParaRPr>
          </a:p>
        </p:txBody>
      </p:sp>
      <p:sp>
        <p:nvSpPr>
          <p:cNvPr id="3" name="Rounded Rectangle 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t>المؤشر </a:t>
            </a:r>
            <a:r>
              <a:rPr lang="ar-AE" dirty="0" smtClean="0"/>
              <a:t>9 </a:t>
            </a:r>
            <a:r>
              <a:rPr lang="ar-AE" dirty="0"/>
              <a:t>: </a:t>
            </a:r>
            <a:r>
              <a:rPr lang="ar-AE" dirty="0" smtClean="0"/>
              <a:t>نسبة </a:t>
            </a:r>
            <a:r>
              <a:rPr lang="ar-AE" dirty="0"/>
              <a:t>الدوران الوظيفي</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86504240"/>
              </p:ext>
            </p:extLst>
          </p:nvPr>
        </p:nvGraphicFramePr>
        <p:xfrm>
          <a:off x="228600" y="3124200"/>
          <a:ext cx="8458200" cy="1783080"/>
        </p:xfrm>
        <a:graphic>
          <a:graphicData uri="http://schemas.openxmlformats.org/drawingml/2006/table">
            <a:tbl>
              <a:tblPr firstRow="1" bandRow="1">
                <a:tableStyleId>{5C22544A-7EE6-4342-B048-85BDC9FD1C3A}</a:tableStyleId>
              </a:tblPr>
              <a:tblGrid>
                <a:gridCol w="3532239"/>
                <a:gridCol w="4925961"/>
              </a:tblGrid>
              <a:tr h="290208">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( 2) العقود المؤقتة أو</a:t>
                      </a:r>
                      <a:r>
                        <a:rPr lang="ar-AE" sz="1400" baseline="0" dirty="0" smtClean="0">
                          <a:solidFill>
                            <a:prstClr val="black"/>
                          </a:solidFill>
                          <a:latin typeface="Sakkal Majalla" panose="02000000000000000000" pitchFamily="2" charset="-78"/>
                          <a:cs typeface="Sakkal Majalla" panose="02000000000000000000" pitchFamily="2" charset="-78"/>
                        </a:rPr>
                        <a:t> ال</a:t>
                      </a:r>
                      <a:r>
                        <a:rPr lang="ar-AE" sz="1400" dirty="0" smtClean="0">
                          <a:solidFill>
                            <a:prstClr val="black"/>
                          </a:solidFill>
                          <a:latin typeface="Sakkal Majalla" panose="02000000000000000000" pitchFamily="2" charset="-78"/>
                          <a:cs typeface="Sakkal Majalla" panose="02000000000000000000" pitchFamily="2" charset="-78"/>
                        </a:rPr>
                        <a:t>مياومة</a:t>
                      </a:r>
                      <a:r>
                        <a:rPr lang="ar-AE" sz="1400" baseline="0" dirty="0" smtClean="0">
                          <a:solidFill>
                            <a:prstClr val="black"/>
                          </a:solidFill>
                          <a:latin typeface="Sakkal Majalla" panose="02000000000000000000" pitchFamily="2" charset="-78"/>
                          <a:cs typeface="Sakkal Majalla" panose="02000000000000000000" pitchFamily="2" charset="-78"/>
                        </a:rPr>
                        <a:t> أو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(3)</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حالات بلوغ سن التقاعد</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حالات الوفاة</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والمستشارين</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p>
                      <a:pPr marL="0" marR="0" indent="0" algn="just" defTabSz="914400" rtl="1" eaLnBrk="1" fontAlgn="auto" latinLnBrk="0" hangingPunct="1">
                        <a:lnSpc>
                          <a:spcPct val="100000"/>
                        </a:lnSpc>
                        <a:spcBef>
                          <a:spcPts val="0"/>
                        </a:spcBef>
                        <a:spcAft>
                          <a:spcPts val="0"/>
                        </a:spcAft>
                        <a:buClrTx/>
                        <a:buSzTx/>
                        <a:buFontTx/>
                        <a:buNone/>
                        <a:tabLst/>
                        <a:defRPr/>
                      </a:pPr>
                      <a:r>
                        <a:rPr lang="ar-AE" sz="1400" baseline="0" dirty="0" smtClean="0">
                          <a:solidFill>
                            <a:prstClr val="black"/>
                          </a:solidFill>
                          <a:latin typeface="Sakkal Majalla" panose="02000000000000000000" pitchFamily="2" charset="-78"/>
                          <a:cs typeface="Sakkal Majalla" panose="02000000000000000000" pitchFamily="2" charset="-78"/>
                        </a:rPr>
                        <a:t>(6) </a:t>
                      </a:r>
                      <a:r>
                        <a:rPr lang="ar-AE" sz="1400" dirty="0" smtClean="0">
                          <a:solidFill>
                            <a:prstClr val="black"/>
                          </a:solidFill>
                          <a:latin typeface="Sakkal Majalla" panose="02000000000000000000" pitchFamily="2" charset="-78"/>
                          <a:cs typeface="Sakkal Majalla" panose="02000000000000000000" pitchFamily="2" charset="-78"/>
                        </a:rPr>
                        <a:t>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25</a:t>
            </a:fld>
            <a:endParaRPr lang="en-US" sz="1600" b="1" dirty="0">
              <a:solidFill>
                <a:prstClr val="black"/>
              </a:solidFill>
            </a:endParaRPr>
          </a:p>
        </p:txBody>
      </p:sp>
    </p:spTree>
    <p:extLst>
      <p:ext uri="{BB962C8B-B14F-4D97-AF65-F5344CB8AC3E}">
        <p14:creationId xmlns:p14="http://schemas.microsoft.com/office/powerpoint/2010/main" val="20109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4229867884"/>
              </p:ext>
            </p:extLst>
          </p:nvPr>
        </p:nvGraphicFramePr>
        <p:xfrm>
          <a:off x="381000" y="2139244"/>
          <a:ext cx="8458200" cy="893324"/>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249676">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المصدر</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المعادلة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نمط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وحدة القياس</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الدورية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88524">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نظام بياناتي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kern="120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 معدل الموظفين الفعليين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التناقص  أفضل</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نسبة</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نصف سنوي</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71532523"/>
              </p:ext>
            </p:extLst>
          </p:nvPr>
        </p:nvGraphicFramePr>
        <p:xfrm>
          <a:off x="380999" y="4648200"/>
          <a:ext cx="8458201" cy="1219200"/>
        </p:xfrm>
        <a:graphic>
          <a:graphicData uri="http://schemas.openxmlformats.org/drawingml/2006/table">
            <a:tbl>
              <a:tblPr firstRow="1" bandRow="1">
                <a:tableStyleId>{5C22544A-7EE6-4342-B048-85BDC9FD1C3A}</a:tableStyleId>
              </a:tblPr>
              <a:tblGrid>
                <a:gridCol w="6947807"/>
                <a:gridCol w="1510394"/>
              </a:tblGrid>
              <a:tr h="457199">
                <a:tc>
                  <a:txBody>
                    <a:bodyPr/>
                    <a:lstStyle/>
                    <a:p>
                      <a:pPr algn="ctr" rtl="1"/>
                      <a:r>
                        <a:rPr lang="ar-AE" sz="1400" dirty="0" smtClean="0">
                          <a:latin typeface="Sakkal Majalla" panose="02000000000000000000" pitchFamily="2" charset="-78"/>
                          <a:cs typeface="Sakkal Majalla" panose="02000000000000000000" pitchFamily="2" charset="-78"/>
                        </a:rPr>
                        <a:t>المعادلة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latin typeface="Sakkal Majalla" panose="02000000000000000000" pitchFamily="2" charset="-78"/>
                          <a:cs typeface="Sakkal Majalla" panose="02000000000000000000" pitchFamily="2" charset="-78"/>
                        </a:rPr>
                        <a:t>الربع</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1">
                <a:tc>
                  <a:txBody>
                    <a:bodyPr/>
                    <a:lstStyle/>
                    <a:p>
                      <a:pPr algn="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في النصف الاول /</a:t>
                      </a:r>
                      <a:r>
                        <a:rPr lang="en-US" sz="1400" kern="1200" baseline="0" dirty="0" smtClean="0">
                          <a:solidFill>
                            <a:schemeClr val="dk1"/>
                          </a:solidFill>
                          <a:latin typeface="Sakkal Majalla" panose="02000000000000000000" pitchFamily="2" charset="-78"/>
                          <a:ea typeface="+mn-ea"/>
                          <a:cs typeface="Sakkal Majalla" panose="02000000000000000000" pitchFamily="2" charset="-78"/>
                        </a:rPr>
                        <a:t>)</a:t>
                      </a: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في بداية العام +عدد الموظفين في النصف الاول ) / 2</a:t>
                      </a:r>
                      <a:r>
                        <a:rPr lang="en-US" sz="1400" kern="1200" baseline="0" dirty="0" smtClean="0">
                          <a:solidFill>
                            <a:schemeClr val="dk1"/>
                          </a:solidFill>
                          <a:latin typeface="Sakkal Majalla" panose="02000000000000000000" pitchFamily="2" charset="-78"/>
                          <a:ea typeface="+mn-ea"/>
                          <a:cs typeface="Sakkal Majalla" panose="02000000000000000000" pitchFamily="2" charset="-78"/>
                        </a:rPr>
                        <a:t>(</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خلال العام /(عدد الموظفين في بداية العام +عدد الموظفين في النهاية العام ) / 2</a:t>
                      </a:r>
                      <a:r>
                        <a:rPr lang="en-US" sz="1400" kern="1200" baseline="0" dirty="0" smtClean="0">
                          <a:solidFill>
                            <a:schemeClr val="dk1"/>
                          </a:solidFill>
                          <a:latin typeface="Sakkal Majalla" panose="02000000000000000000" pitchFamily="2" charset="-78"/>
                          <a:ea typeface="+mn-ea"/>
                          <a:cs typeface="Sakkal Majalla" panose="02000000000000000000" pitchFamily="2" charset="-78"/>
                        </a:rPr>
                        <a:t>(</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1" dirty="0" smtClean="0">
                          <a:latin typeface="Sakkal Majalla" panose="02000000000000000000" pitchFamily="2" charset="-78"/>
                          <a:cs typeface="Sakkal Majalla" panose="02000000000000000000" pitchFamily="2" charset="-78"/>
                        </a:rPr>
                        <a:t> الثاني </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1371251954"/>
              </p:ext>
            </p:extLst>
          </p:nvPr>
        </p:nvGraphicFramePr>
        <p:xfrm>
          <a:off x="381000" y="3282244"/>
          <a:ext cx="8458200" cy="832556"/>
        </p:xfrm>
        <a:graphic>
          <a:graphicData uri="http://schemas.openxmlformats.org/drawingml/2006/table">
            <a:tbl>
              <a:tblPr firstRow="1" bandRow="1">
                <a:tableStyleId>{5C22544A-7EE6-4342-B048-85BDC9FD1C3A}</a:tableStyleId>
              </a:tblPr>
              <a:tblGrid>
                <a:gridCol w="4480161"/>
                <a:gridCol w="3978039"/>
              </a:tblGrid>
              <a:tr h="3048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7756">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في بداية العام +عدد الموظفين في نهاية فترة القياس ) / 2</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(عدد الموظفين التاركين للخدمة من بداية العام حتى نهاية فترة القياس)</a:t>
                      </a:r>
                      <a:endParaRPr lang="en-US" sz="1400" kern="1200" baseline="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819400" y="1047214"/>
            <a:ext cx="335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t>المؤشر </a:t>
            </a:r>
            <a:r>
              <a:rPr lang="ar-AE" dirty="0" smtClean="0"/>
              <a:t>9 </a:t>
            </a:r>
            <a:r>
              <a:rPr lang="ar-AE" dirty="0"/>
              <a:t>: </a:t>
            </a:r>
            <a:r>
              <a:rPr lang="ar-AE" dirty="0" smtClean="0"/>
              <a:t>نسبة </a:t>
            </a:r>
            <a:r>
              <a:rPr lang="ar-AE" dirty="0"/>
              <a:t>الدوران الوظيفي</a:t>
            </a:r>
            <a:endParaRPr lang="en-US" dirty="0"/>
          </a:p>
        </p:txBody>
      </p:sp>
      <p:sp>
        <p:nvSpPr>
          <p:cNvPr id="7" name="TextBox 6"/>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a:t>
            </a:r>
            <a:r>
              <a:rPr lang="ar-AE" b="1" dirty="0" smtClean="0">
                <a:solidFill>
                  <a:srgbClr val="C00000"/>
                </a:solidFill>
                <a:latin typeface="Sakkal Majalla" panose="02000000000000000000" pitchFamily="2" charset="-78"/>
                <a:cs typeface="Sakkal Majalla" panose="02000000000000000000" pitchFamily="2" charset="-78"/>
              </a:rPr>
              <a:t>نسبة الدوران الوظيفي:</a:t>
            </a:r>
            <a:endParaRPr lang="ar-AE"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26</a:t>
            </a:fld>
            <a:endParaRPr lang="en-US" sz="1600" b="1" dirty="0">
              <a:solidFill>
                <a:prstClr val="black"/>
              </a:solidFill>
            </a:endParaRPr>
          </a:p>
        </p:txBody>
      </p:sp>
    </p:spTree>
    <p:extLst>
      <p:ext uri="{BB962C8B-B14F-4D97-AF65-F5344CB8AC3E}">
        <p14:creationId xmlns:p14="http://schemas.microsoft.com/office/powerpoint/2010/main" val="2361324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143000" y="1066800"/>
            <a:ext cx="7162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a:t>المؤشر </a:t>
            </a:r>
            <a:r>
              <a:rPr lang="ar-AE" dirty="0" smtClean="0"/>
              <a:t>10 </a:t>
            </a:r>
            <a:r>
              <a:rPr lang="ar-AE" dirty="0" smtClean="0"/>
              <a:t>: نسبة </a:t>
            </a:r>
            <a:r>
              <a:rPr lang="ar-AE" dirty="0"/>
              <a:t>تكلفة اجمالي الموظفين من ميزانية الجهة</a:t>
            </a:r>
            <a:endParaRPr lang="en-US" dirty="0"/>
          </a:p>
        </p:txBody>
      </p:sp>
      <p:sp>
        <p:nvSpPr>
          <p:cNvPr id="10" name="Rectangle 9"/>
          <p:cNvSpPr/>
          <p:nvPr/>
        </p:nvSpPr>
        <p:spPr>
          <a:xfrm>
            <a:off x="533400" y="1676400"/>
            <a:ext cx="8305800" cy="2163669"/>
          </a:xfrm>
          <a:prstGeom prst="rect">
            <a:avLst/>
          </a:prstGeom>
        </p:spPr>
        <p:txBody>
          <a:bodyPr wrap="square">
            <a:spAutoFit/>
          </a:bodyPr>
          <a:lstStyle/>
          <a:p>
            <a:pPr lvl="0" algn="just" defTabSz="800100" rtl="1">
              <a:spcBef>
                <a:spcPct val="0"/>
              </a:spcBef>
              <a:spcAft>
                <a:spcPct val="35000"/>
              </a:spcAft>
            </a:pPr>
            <a:endParaRPr lang="en-US" sz="1600" b="1" dirty="0">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en-US" b="1" dirty="0">
              <a:solidFill>
                <a:srgbClr val="C00000"/>
              </a:solidFill>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sz="1600" b="1" dirty="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يقيس هذا المؤشر نسبة تكلفة الانتاجية لرأس المال البشري في الجهات الاتحادية مقارنة بإجمالي </a:t>
            </a:r>
            <a:r>
              <a:rPr lang="ar-AE" sz="1600" dirty="0" smtClean="0">
                <a:latin typeface="Sakkal Majalla" panose="02000000000000000000" pitchFamily="2" charset="-78"/>
                <a:cs typeface="Sakkal Majalla" panose="02000000000000000000" pitchFamily="2" charset="-78"/>
              </a:rPr>
              <a:t>الموظفين بحيث يتم احتساب نسبة التكلفة المالية التي تُنفق على الموظفين من  الميزانية العامة للجهة </a:t>
            </a:r>
            <a:endParaRPr lang="en-US" sz="1600" dirty="0">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endParaRPr lang="en-US" sz="1000" dirty="0">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sz="1600" b="1" dirty="0">
                <a:latin typeface="Sakkal Majalla" panose="02000000000000000000" pitchFamily="2" charset="-78"/>
                <a:cs typeface="Sakkal Majalla" panose="02000000000000000000" pitchFamily="2" charset="-78"/>
              </a:rPr>
              <a:t>يستثنى من قياس </a:t>
            </a:r>
            <a:r>
              <a:rPr lang="ar-AE" sz="1600" b="1" dirty="0" smtClean="0">
                <a:latin typeface="Sakkal Majalla" panose="02000000000000000000" pitchFamily="2" charset="-78"/>
                <a:cs typeface="Sakkal Majalla" panose="02000000000000000000" pitchFamily="2" charset="-78"/>
              </a:rPr>
              <a:t>المؤشر</a:t>
            </a:r>
            <a:r>
              <a:rPr lang="en-US" sz="1600" b="1" dirty="0" smtClean="0">
                <a:latin typeface="Sakkal Majalla" panose="02000000000000000000" pitchFamily="2" charset="-78"/>
                <a:cs typeface="Sakkal Majalla" panose="02000000000000000000" pitchFamily="2" charset="-78"/>
              </a:rPr>
              <a:t>:</a:t>
            </a:r>
            <a:endParaRPr lang="ar-AE" sz="1600" dirty="0">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latin typeface="Sakkal Majalla" panose="02000000000000000000" pitchFamily="2" charset="-78"/>
                <a:cs typeface="Sakkal Majalla" panose="02000000000000000000" pitchFamily="2" charset="-78"/>
              </a:rPr>
              <a:t>المصروفات التي ترتبط </a:t>
            </a:r>
            <a:r>
              <a:rPr lang="ar-AE" sz="1600" dirty="0" smtClean="0">
                <a:latin typeface="Sakkal Majalla" panose="02000000000000000000" pitchFamily="2" charset="-78"/>
                <a:cs typeface="Sakkal Majalla" panose="02000000000000000000" pitchFamily="2" charset="-78"/>
              </a:rPr>
              <a:t> </a:t>
            </a:r>
            <a:r>
              <a:rPr lang="ar-AE" sz="1600" dirty="0" err="1" smtClean="0">
                <a:latin typeface="Sakkal Majalla" panose="02000000000000000000" pitchFamily="2" charset="-78"/>
                <a:cs typeface="Sakkal Majalla" panose="02000000000000000000" pitchFamily="2" charset="-78"/>
              </a:rPr>
              <a:t>بالانشطة</a:t>
            </a: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الاساسية للجهة  </a:t>
            </a:r>
            <a:r>
              <a:rPr lang="ar-AE" sz="1600" dirty="0" smtClean="0">
                <a:latin typeface="Sakkal Majalla" panose="02000000000000000000" pitchFamily="2" charset="-78"/>
                <a:cs typeface="Sakkal Majalla" panose="02000000000000000000" pitchFamily="2" charset="-78"/>
              </a:rPr>
              <a:t>وليست لها علاقة مباشرة بكلفة الموظفين ( الاعانات الاجتماعية ، البعثات الدراسية ،،الخ )</a:t>
            </a:r>
            <a:endParaRPr lang="en-US" sz="1600" dirty="0">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ext uri="{D42A27DB-BD31-4B8C-83A1-F6EECF244321}">
                <p14:modId xmlns:p14="http://schemas.microsoft.com/office/powerpoint/2010/main" val="943120503"/>
              </p:ext>
            </p:extLst>
          </p:nvPr>
        </p:nvGraphicFramePr>
        <p:xfrm>
          <a:off x="522514" y="4419602"/>
          <a:ext cx="8294915" cy="887186"/>
        </p:xfrm>
        <a:graphic>
          <a:graphicData uri="http://schemas.openxmlformats.org/drawingml/2006/table">
            <a:tbl>
              <a:tblPr firstRow="1" bandRow="1">
                <a:tableStyleId>{5C22544A-7EE6-4342-B048-85BDC9FD1C3A}</a:tableStyleId>
              </a:tblPr>
              <a:tblGrid>
                <a:gridCol w="1382486"/>
                <a:gridCol w="2764971"/>
                <a:gridCol w="1382486"/>
                <a:gridCol w="1382486"/>
                <a:gridCol w="1382486"/>
              </a:tblGrid>
              <a:tr h="35733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9856">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إجمالي المصروفات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2746553406"/>
              </p:ext>
            </p:extLst>
          </p:nvPr>
        </p:nvGraphicFramePr>
        <p:xfrm>
          <a:off x="533400" y="5562600"/>
          <a:ext cx="8294914" cy="762002"/>
        </p:xfrm>
        <a:graphic>
          <a:graphicData uri="http://schemas.openxmlformats.org/drawingml/2006/table">
            <a:tbl>
              <a:tblPr firstRow="1" bandRow="1">
                <a:tableStyleId>{5C22544A-7EE6-4342-B048-85BDC9FD1C3A}</a:tableStyleId>
              </a:tblPr>
              <a:tblGrid>
                <a:gridCol w="4147457"/>
                <a:gridCol w="4147457"/>
              </a:tblGrid>
              <a:tr h="32870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293">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إجمالي المصروفات</a:t>
                      </a:r>
                      <a:endParaRPr lang="en-US" sz="11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3418114" y="37338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27</a:t>
            </a:fld>
            <a:endParaRPr lang="en-US" sz="1600" b="1" dirty="0">
              <a:solidFill>
                <a:prstClr val="black"/>
              </a:solidFill>
            </a:endParaRPr>
          </a:p>
        </p:txBody>
      </p:sp>
    </p:spTree>
    <p:extLst>
      <p:ext uri="{BB962C8B-B14F-4D97-AF65-F5344CB8AC3E}">
        <p14:creationId xmlns:p14="http://schemas.microsoft.com/office/powerpoint/2010/main" val="4012023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1000" y="1447800"/>
            <a:ext cx="8420100" cy="1621982"/>
          </a:xfrm>
          <a:prstGeom prst="rect">
            <a:avLst/>
          </a:prstGeom>
        </p:spPr>
        <p:txBody>
          <a:bodyPr wrap="square">
            <a:spAutoFit/>
          </a:bodyPr>
          <a:lstStyle/>
          <a:p>
            <a:pPr lvl="0" algn="just" defTabSz="800100" rtl="1">
              <a:lnSpc>
                <a:spcPct val="150000"/>
              </a:lnSpc>
              <a:spcBef>
                <a:spcPct val="0"/>
              </a:spcBef>
              <a:spcAft>
                <a:spcPct val="35000"/>
              </a:spcAft>
            </a:pPr>
            <a:endParaRPr lang="en-US" sz="1600" b="1" dirty="0">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ar-AE" b="1" dirty="0" smtClean="0">
                <a:solidFill>
                  <a:srgbClr val="C00000"/>
                </a:solidFill>
                <a:latin typeface="Sakkal Majalla" panose="02000000000000000000" pitchFamily="2" charset="-78"/>
                <a:cs typeface="Sakkal Majalla" panose="02000000000000000000" pitchFamily="2" charset="-78"/>
              </a:rPr>
              <a:t>:</a:t>
            </a:r>
            <a:endParaRPr lang="en-US" b="1" dirty="0" smtClean="0">
              <a:solidFill>
                <a:srgbClr val="C00000"/>
              </a:solidFill>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endParaRPr lang="en-US" sz="1000" b="1" dirty="0">
              <a:solidFill>
                <a:srgbClr val="C00000"/>
              </a:solidFill>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sz="1600" b="1" dirty="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يقيس هذا المؤشر معدل تكلفة الموظف في </a:t>
            </a:r>
            <a:r>
              <a:rPr lang="ar-AE" sz="1600" dirty="0" smtClean="0">
                <a:latin typeface="Sakkal Majalla" panose="02000000000000000000" pitchFamily="2" charset="-78"/>
                <a:cs typeface="Sakkal Majalla" panose="02000000000000000000" pitchFamily="2" charset="-78"/>
              </a:rPr>
              <a:t>الجهة بحيث يتم قياس المعدل العام لتكلفة كل موظف في الجهة من خلال الميزانية المرص</a:t>
            </a:r>
            <a:r>
              <a:rPr lang="ar-AE" sz="1600" dirty="0">
                <a:latin typeface="Sakkal Majalla" panose="02000000000000000000" pitchFamily="2" charset="-78"/>
                <a:cs typeface="Sakkal Majalla" panose="02000000000000000000" pitchFamily="2" charset="-78"/>
              </a:rPr>
              <a:t>ودة </a:t>
            </a:r>
            <a:r>
              <a:rPr lang="ar-AE" sz="1600" b="1" dirty="0" smtClean="0">
                <a:solidFill>
                  <a:prstClr val="black"/>
                </a:solidFill>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للموظفين في الجهة </a:t>
            </a:r>
          </a:p>
        </p:txBody>
      </p:sp>
      <p:sp>
        <p:nvSpPr>
          <p:cNvPr id="15" name="Title 1"/>
          <p:cNvSpPr txBox="1">
            <a:spLocks/>
          </p:cNvSpPr>
          <p:nvPr/>
        </p:nvSpPr>
        <p:spPr>
          <a:xfrm>
            <a:off x="1143000" y="1066800"/>
            <a:ext cx="6515100" cy="369332"/>
          </a:xfrm>
          <a:prstGeom prst="rect">
            <a:avLst/>
          </a:prstGeom>
          <a:noFill/>
          <a:ln>
            <a:noFill/>
          </a:ln>
        </p:spPr>
        <p:txBody>
          <a:bodyPr wrap="square" rtlCol="0">
            <a:spAutoFit/>
          </a:bodyPr>
          <a:lstStyle>
            <a:defPPr>
              <a:defRPr lang="en-US"/>
            </a:defPPr>
            <a:lvl1pPr algn="ctr" rtl="1">
              <a:defRPr>
                <a:solidFill>
                  <a:schemeClr val="bg1"/>
                </a:solidFill>
                <a:cs typeface="PT Bold Heading" panose="02010400000000000000" pitchFamily="2" charset="-78"/>
              </a:defRPr>
            </a:lvl1pPr>
          </a:lstStyle>
          <a:p>
            <a:r>
              <a:rPr lang="ar-AE" dirty="0"/>
              <a:t>المؤشر </a:t>
            </a:r>
            <a:r>
              <a:rPr lang="ar-AE" dirty="0" smtClean="0"/>
              <a:t>11 </a:t>
            </a:r>
            <a:r>
              <a:rPr lang="ar-AE" dirty="0"/>
              <a:t>: </a:t>
            </a:r>
            <a:r>
              <a:rPr lang="ar-AE" dirty="0" smtClean="0"/>
              <a:t>معدل </a:t>
            </a:r>
            <a:r>
              <a:rPr lang="ar-AE" dirty="0"/>
              <a:t>تكلفة الموظف</a:t>
            </a:r>
            <a:r>
              <a:rPr lang="en-US" dirty="0"/>
              <a:t> </a:t>
            </a:r>
            <a:r>
              <a:rPr lang="ar-AE" dirty="0"/>
              <a:t>في الجهة</a:t>
            </a:r>
            <a:endParaRPr lang="en-US" dirty="0"/>
          </a:p>
        </p:txBody>
      </p:sp>
      <p:graphicFrame>
        <p:nvGraphicFramePr>
          <p:cNvPr id="16" name="Content Placeholder 9"/>
          <p:cNvGraphicFramePr>
            <a:graphicFrameLocks/>
          </p:cNvGraphicFramePr>
          <p:nvPr>
            <p:extLst>
              <p:ext uri="{D42A27DB-BD31-4B8C-83A1-F6EECF244321}">
                <p14:modId xmlns:p14="http://schemas.microsoft.com/office/powerpoint/2010/main" val="4195058707"/>
              </p:ext>
            </p:extLst>
          </p:nvPr>
        </p:nvGraphicFramePr>
        <p:xfrm>
          <a:off x="457200" y="3657600"/>
          <a:ext cx="8371115" cy="1066800"/>
        </p:xfrm>
        <a:graphic>
          <a:graphicData uri="http://schemas.openxmlformats.org/drawingml/2006/table">
            <a:tbl>
              <a:tblPr firstRow="1" bandRow="1">
                <a:tableStyleId>{5C22544A-7EE6-4342-B048-85BDC9FD1C3A}</a:tableStyleId>
              </a:tblPr>
              <a:tblGrid>
                <a:gridCol w="1395186"/>
                <a:gridCol w="2790371"/>
                <a:gridCol w="1395186"/>
                <a:gridCol w="1395186"/>
                <a:gridCol w="1395186"/>
              </a:tblGrid>
              <a:tr h="355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11200">
                <a:tc>
                  <a:txBody>
                    <a:bodyPr/>
                    <a:lstStyle/>
                    <a:p>
                      <a:pPr algn="ctr" rtl="1"/>
                      <a:r>
                        <a:rPr lang="ar-AE" sz="1400" dirty="0" smtClean="0">
                          <a:latin typeface="Sakkal Majalla" panose="02000000000000000000" pitchFamily="2" charset="-78"/>
                          <a:cs typeface="Sakkal Majalla" panose="02000000000000000000" pitchFamily="2" charset="-78"/>
                        </a:rPr>
                        <a:t>ميزانية الجهة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 ÷ مجموع الموظفين في نهاية فترة القياس </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ext uri="{D42A27DB-BD31-4B8C-83A1-F6EECF244321}">
                <p14:modId xmlns:p14="http://schemas.microsoft.com/office/powerpoint/2010/main" val="744523857"/>
              </p:ext>
            </p:extLst>
          </p:nvPr>
        </p:nvGraphicFramePr>
        <p:xfrm>
          <a:off x="457200" y="4953000"/>
          <a:ext cx="8371114" cy="838200"/>
        </p:xfrm>
        <a:graphic>
          <a:graphicData uri="http://schemas.openxmlformats.org/drawingml/2006/table">
            <a:tbl>
              <a:tblPr firstRow="1" bandRow="1">
                <a:tableStyleId>{5C22544A-7EE6-4342-B048-85BDC9FD1C3A}</a:tableStyleId>
              </a:tblPr>
              <a:tblGrid>
                <a:gridCol w="4185557"/>
                <a:gridCol w="4185557"/>
              </a:tblGrid>
              <a:tr h="26232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3340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مجموع الموظفين</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kern="1200" noProof="0" dirty="0" smtClean="0">
                          <a:solidFill>
                            <a:srgbClr val="000000"/>
                          </a:solidFill>
                          <a:effectLst/>
                          <a:latin typeface="Sakkal Majalla" panose="02000000000000000000" pitchFamily="2" charset="-78"/>
                          <a:ea typeface="+mn-ea"/>
                          <a:cs typeface="Sakkal Majalla" panose="02000000000000000000" pitchFamily="2" charset="-78"/>
                        </a:rPr>
                        <a:t>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تكلفة 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extBox 17"/>
          <p:cNvSpPr txBox="1"/>
          <p:nvPr/>
        </p:nvSpPr>
        <p:spPr>
          <a:xfrm>
            <a:off x="3418114" y="31242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28</a:t>
            </a:fld>
            <a:endParaRPr lang="en-US" sz="1600" b="1" dirty="0">
              <a:solidFill>
                <a:prstClr val="black"/>
              </a:solidFill>
            </a:endParaRPr>
          </a:p>
        </p:txBody>
      </p:sp>
    </p:spTree>
    <p:extLst>
      <p:ext uri="{BB962C8B-B14F-4D97-AF65-F5344CB8AC3E}">
        <p14:creationId xmlns:p14="http://schemas.microsoft.com/office/powerpoint/2010/main" val="164772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700" y="1603444"/>
            <a:ext cx="8496300" cy="1443472"/>
          </a:xfrm>
          <a:prstGeom prst="rect">
            <a:avLst/>
          </a:prstGeom>
        </p:spPr>
        <p:txBody>
          <a:bodyPr wrap="square">
            <a:spAutoFit/>
          </a:bodyPr>
          <a:lstStyle/>
          <a:p>
            <a:pPr lvl="0"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r>
              <a:rPr lang="en-US" b="1" dirty="0" smtClean="0">
                <a:solidFill>
                  <a:srgbClr val="C00000"/>
                </a:solidFill>
                <a:latin typeface="Sakkal Majalla" panose="02000000000000000000" pitchFamily="2" charset="-78"/>
                <a:cs typeface="Sakkal Majalla" panose="02000000000000000000" pitchFamily="2" charset="-78"/>
              </a:rPr>
              <a:t>:</a:t>
            </a:r>
            <a:endParaRPr lang="en-US" sz="1000" dirty="0">
              <a:solidFill>
                <a:srgbClr val="C00000"/>
              </a:solidFill>
              <a:latin typeface="Sakkal Majalla" panose="02000000000000000000" pitchFamily="2" charset="-78"/>
              <a:cs typeface="Sakkal Majalla" panose="02000000000000000000" pitchFamily="2" charset="-78"/>
            </a:endParaRPr>
          </a:p>
          <a:p>
            <a:pPr marL="171450" indent="-171450" algn="r" rtl="1">
              <a:buFont typeface="Arial" pitchFamily="34" charset="0"/>
              <a:buChar char="•"/>
            </a:pPr>
            <a:r>
              <a:rPr lang="ar-AE" sz="1600" dirty="0">
                <a:latin typeface="Sakkal Majalla" panose="02000000000000000000" pitchFamily="2" charset="-78"/>
                <a:cs typeface="Sakkal Majalla" panose="02000000000000000000" pitchFamily="2" charset="-78"/>
              </a:rPr>
              <a:t>يقيس المؤشر مدى أتمته (الانظمة) التي قامت الهيئة بإعدادها لتغطية متطلبات الموارد البشرية في الجهات الاتحادية </a:t>
            </a:r>
          </a:p>
          <a:p>
            <a:pPr marL="171450" indent="-171450" algn="r" rtl="1">
              <a:buFont typeface="Arial" pitchFamily="34" charset="0"/>
              <a:buChar char="•"/>
            </a:pPr>
            <a:r>
              <a:rPr lang="ar-AE" sz="1600" dirty="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يهدف </a:t>
            </a:r>
            <a:r>
              <a:rPr lang="ar-AE" sz="1600" dirty="0">
                <a:latin typeface="Sakkal Majalla" panose="02000000000000000000" pitchFamily="2" charset="-78"/>
                <a:cs typeface="Sakkal Majalla" panose="02000000000000000000" pitchFamily="2" charset="-78"/>
              </a:rPr>
              <a:t>المؤشر الى قياس نسبة التحول الالكتروني لأنظمة الهيئة التي تم اعدادها لتغطية متطلبات الجهات الحكومية الاتحادية</a:t>
            </a:r>
          </a:p>
          <a:p>
            <a:pPr lvl="0" algn="just" defTabSz="800100" rtl="1">
              <a:spcBef>
                <a:spcPct val="0"/>
              </a:spcBef>
              <a:spcAft>
                <a:spcPct val="35000"/>
              </a:spcAft>
            </a:pPr>
            <a:endParaRPr lang="ar-AE" sz="1000" dirty="0">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الخدمات المخطط تحويلها إلى خدمات الكترونية : </a:t>
            </a:r>
          </a:p>
        </p:txBody>
      </p:sp>
      <p:sp>
        <p:nvSpPr>
          <p:cNvPr id="10" name="Title 1"/>
          <p:cNvSpPr txBox="1">
            <a:spLocks/>
          </p:cNvSpPr>
          <p:nvPr/>
        </p:nvSpPr>
        <p:spPr>
          <a:xfrm>
            <a:off x="1371600" y="1064593"/>
            <a:ext cx="6494027"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12 </a:t>
            </a:r>
            <a:r>
              <a:rPr lang="ar-AE" sz="1800" dirty="0">
                <a:solidFill>
                  <a:schemeClr val="bg1"/>
                </a:solidFill>
                <a:latin typeface="+mn-lt"/>
                <a:ea typeface="+mn-ea"/>
                <a:cs typeface="PT Bold Heading" panose="02010400000000000000" pitchFamily="2" charset="-78"/>
              </a:rPr>
              <a:t>: </a:t>
            </a:r>
            <a:r>
              <a:rPr lang="ar-AE" sz="1800" dirty="0" smtClean="0">
                <a:solidFill>
                  <a:schemeClr val="bg1"/>
                </a:solidFill>
                <a:latin typeface="+mn-lt"/>
                <a:ea typeface="+mn-ea"/>
                <a:cs typeface="PT Bold Heading" panose="02010400000000000000" pitchFamily="2" charset="-78"/>
              </a:rPr>
              <a:t>نسبة تفعيل نظام بياناتي – نسبة أتمتة أنظمة الموارد البشرية  </a:t>
            </a:r>
            <a:endParaRPr lang="en-US" sz="1800" dirty="0">
              <a:solidFill>
                <a:schemeClr val="bg1"/>
              </a:solidFill>
              <a:latin typeface="+mn-lt"/>
              <a:ea typeface="+mn-ea"/>
              <a:cs typeface="PT Bold Heading" panose="02010400000000000000" pitchFamily="2" charset="-78"/>
            </a:endParaRPr>
          </a:p>
        </p:txBody>
      </p:sp>
      <p:graphicFrame>
        <p:nvGraphicFramePr>
          <p:cNvPr id="11" name="Content Placeholder 9"/>
          <p:cNvGraphicFramePr>
            <a:graphicFrameLocks/>
          </p:cNvGraphicFramePr>
          <p:nvPr>
            <p:extLst>
              <p:ext uri="{D42A27DB-BD31-4B8C-83A1-F6EECF244321}">
                <p14:modId xmlns:p14="http://schemas.microsoft.com/office/powerpoint/2010/main" val="1969994846"/>
              </p:ext>
            </p:extLst>
          </p:nvPr>
        </p:nvGraphicFramePr>
        <p:xfrm>
          <a:off x="152400" y="4876800"/>
          <a:ext cx="8675915" cy="822960"/>
        </p:xfrm>
        <a:graphic>
          <a:graphicData uri="http://schemas.openxmlformats.org/drawingml/2006/table">
            <a:tbl>
              <a:tblPr firstRow="1" bandRow="1">
                <a:tableStyleId>{5C22544A-7EE6-4342-B048-85BDC9FD1C3A}</a:tableStyleId>
              </a:tblPr>
              <a:tblGrid>
                <a:gridCol w="2961073"/>
                <a:gridCol w="3439727"/>
                <a:gridCol w="838200"/>
                <a:gridCol w="838200"/>
                <a:gridCol w="598715"/>
              </a:tblGrid>
              <a:tr h="156575">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1" eaLnBrk="1" fontAlgn="ctr" latinLnBrk="0" hangingPunct="1"/>
                      <a:r>
                        <a:rPr lang="ar-AE" sz="1400" b="0" i="0" u="none" strike="noStrike" dirty="0" smtClean="0">
                          <a:solidFill>
                            <a:srgbClr val="000000"/>
                          </a:solidFill>
                          <a:effectLst/>
                          <a:latin typeface="Arial"/>
                        </a:rPr>
                        <a:t> </a:t>
                      </a:r>
                      <a:r>
                        <a:rPr lang="ar-AE" sz="1400" kern="1200" dirty="0" smtClean="0">
                          <a:solidFill>
                            <a:schemeClr val="dk1"/>
                          </a:solidFill>
                          <a:latin typeface="Sakkal Majalla" panose="02000000000000000000" pitchFamily="2" charset="-78"/>
                          <a:ea typeface="+mn-ea"/>
                          <a:cs typeface="Sakkal Majalla" panose="02000000000000000000" pitchFamily="2" charset="-78"/>
                        </a:rPr>
                        <a:t>عدد الخدمات التي تحويلها لخدمات</a:t>
                      </a: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 </a:t>
                      </a:r>
                      <a:r>
                        <a:rPr lang="ar-AE" sz="1400" kern="1200" dirty="0" smtClean="0">
                          <a:solidFill>
                            <a:schemeClr val="dk1"/>
                          </a:solidFill>
                          <a:latin typeface="Sakkal Majalla" panose="02000000000000000000" pitchFamily="2" charset="-78"/>
                          <a:ea typeface="+mn-ea"/>
                          <a:cs typeface="Sakkal Majalla" panose="02000000000000000000" pitchFamily="2" charset="-78"/>
                        </a:rPr>
                        <a:t>إلكترونية حسب خطة العمل÷ اجمالي عدد الخدمات المخطط تحويلها إلى خدمات الكترونية</a:t>
                      </a: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 </a:t>
                      </a:r>
                      <a:r>
                        <a:rPr lang="ar-AE" sz="1400" kern="1200" dirty="0" smtClean="0">
                          <a:solidFill>
                            <a:schemeClr val="dk1"/>
                          </a:solidFill>
                          <a:latin typeface="Sakkal Majalla" panose="02000000000000000000" pitchFamily="2" charset="-78"/>
                          <a:ea typeface="+mn-ea"/>
                          <a:cs typeface="Sakkal Majalla" panose="02000000000000000000" pitchFamily="2" charset="-78"/>
                        </a:rPr>
                        <a:t>× 100</a:t>
                      </a:r>
                      <a:endParaRPr lang="ar-AE" sz="1400" kern="1200" dirty="0">
                        <a:solidFill>
                          <a:schemeClr val="dk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2822342396"/>
              </p:ext>
            </p:extLst>
          </p:nvPr>
        </p:nvGraphicFramePr>
        <p:xfrm>
          <a:off x="152400" y="5858933"/>
          <a:ext cx="8676419" cy="618067"/>
        </p:xfrm>
        <a:graphic>
          <a:graphicData uri="http://schemas.openxmlformats.org/drawingml/2006/table">
            <a:tbl>
              <a:tblPr firstRow="1" bandRow="1">
                <a:tableStyleId>{5C22544A-7EE6-4342-B048-85BDC9FD1C3A}</a:tableStyleId>
              </a:tblPr>
              <a:tblGrid>
                <a:gridCol w="4426702"/>
                <a:gridCol w="4249717"/>
              </a:tblGrid>
              <a:tr h="296333">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مكونات المقام</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1" eaLnBrk="1" latinLnBrk="0" hangingPunct="1"/>
                      <a:r>
                        <a:rPr lang="ar-AE" sz="1400" kern="1200" dirty="0" smtClean="0">
                          <a:solidFill>
                            <a:schemeClr val="dk1"/>
                          </a:solidFill>
                          <a:latin typeface="Sakkal Majalla" panose="02000000000000000000" pitchFamily="2" charset="-78"/>
                          <a:ea typeface="+mn-ea"/>
                          <a:cs typeface="Sakkal Majalla" panose="02000000000000000000" pitchFamily="2" charset="-78"/>
                        </a:rPr>
                        <a:t>اجمالي عدد الخدمات المخطط تحويلها إلى خدمات الكترونية</a:t>
                      </a: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 </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kern="1200" dirty="0" smtClean="0">
                          <a:solidFill>
                            <a:schemeClr val="dk1"/>
                          </a:solidFill>
                          <a:latin typeface="Sakkal Majalla" panose="02000000000000000000" pitchFamily="2" charset="-78"/>
                          <a:ea typeface="+mn-ea"/>
                          <a:cs typeface="Sakkal Majalla" panose="02000000000000000000" pitchFamily="2" charset="-78"/>
                        </a:rPr>
                        <a:t>عدد الخدمات التي تحويلها لخدمات</a:t>
                      </a:r>
                      <a:r>
                        <a:rPr lang="ar-AE" sz="1400" kern="1200" baseline="0" dirty="0" smtClean="0">
                          <a:solidFill>
                            <a:schemeClr val="dk1"/>
                          </a:solidFill>
                          <a:latin typeface="Sakkal Majalla" panose="02000000000000000000" pitchFamily="2" charset="-78"/>
                          <a:ea typeface="+mn-ea"/>
                          <a:cs typeface="Sakkal Majalla" panose="02000000000000000000" pitchFamily="2" charset="-78"/>
                        </a:rPr>
                        <a:t> </a:t>
                      </a:r>
                      <a:r>
                        <a:rPr lang="ar-AE" sz="1400" kern="1200" dirty="0" smtClean="0">
                          <a:solidFill>
                            <a:schemeClr val="dk1"/>
                          </a:solidFill>
                          <a:latin typeface="Sakkal Majalla" panose="02000000000000000000" pitchFamily="2" charset="-78"/>
                          <a:ea typeface="+mn-ea"/>
                          <a:cs typeface="Sakkal Majalla" panose="02000000000000000000" pitchFamily="2" charset="-78"/>
                        </a:rPr>
                        <a:t>إلكترونية حسب خطة العمل</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3418114" y="44958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3187724314"/>
              </p:ext>
            </p:extLst>
          </p:nvPr>
        </p:nvGraphicFramePr>
        <p:xfrm>
          <a:off x="380999" y="2971800"/>
          <a:ext cx="8305801" cy="1472184"/>
        </p:xfrm>
        <a:graphic>
          <a:graphicData uri="http://schemas.openxmlformats.org/drawingml/2006/table">
            <a:tbl>
              <a:tblPr rtl="1" firstRow="1" firstCol="1" bandRow="1"/>
              <a:tblGrid>
                <a:gridCol w="2466832"/>
                <a:gridCol w="2420204"/>
                <a:gridCol w="3418765"/>
              </a:tblGrid>
              <a:tr h="0">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اجراءات </a:t>
                      </a:r>
                      <a:r>
                        <a:rPr lang="ar-SA" sz="1400" b="1" dirty="0">
                          <a:solidFill>
                            <a:srgbClr val="000000"/>
                          </a:solidFill>
                          <a:effectLst/>
                          <a:latin typeface="Calibri"/>
                          <a:ea typeface="Calibri"/>
                          <a:cs typeface="Sakkal Majalla"/>
                        </a:rPr>
                        <a:t>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الأجور والرواتب</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التقارير الاحصائية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إدارة الأداء الوظيفي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التدريب والتطوير الالكتروني</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التطبيقات الذكية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a:t>
                      </a:r>
                      <a:r>
                        <a:rPr lang="ar-AE" sz="1400" b="1" dirty="0" smtClean="0">
                          <a:solidFill>
                            <a:srgbClr val="000000"/>
                          </a:solidFill>
                          <a:effectLst/>
                          <a:latin typeface="Calibri"/>
                          <a:ea typeface="Calibri"/>
                          <a:cs typeface="Sakkal Majalla"/>
                        </a:rPr>
                        <a:t>ا</a:t>
                      </a:r>
                      <a:r>
                        <a:rPr lang="ar-SA" sz="1400" b="1" dirty="0" smtClean="0">
                          <a:solidFill>
                            <a:srgbClr val="000000"/>
                          </a:solidFill>
                          <a:effectLst/>
                          <a:latin typeface="Calibri"/>
                          <a:ea typeface="Calibri"/>
                          <a:cs typeface="Sakkal Majalla"/>
                        </a:rPr>
                        <a:t>لموافقات </a:t>
                      </a:r>
                      <a:r>
                        <a:rPr lang="ar-SA" sz="1400" b="1" dirty="0">
                          <a:solidFill>
                            <a:srgbClr val="000000"/>
                          </a:solidFill>
                          <a:effectLst/>
                          <a:latin typeface="Calibri"/>
                          <a:ea typeface="Calibri"/>
                          <a:cs typeface="Sakkal Majalla"/>
                        </a:rPr>
                        <a:t>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التقارير الذكية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أتمته </a:t>
                      </a:r>
                      <a:r>
                        <a:rPr lang="ar-SA" sz="1400" b="1" dirty="0" smtClean="0">
                          <a:solidFill>
                            <a:srgbClr val="000000"/>
                          </a:solidFill>
                          <a:effectLst/>
                          <a:latin typeface="Calibri"/>
                          <a:ea typeface="Calibri"/>
                          <a:cs typeface="Sakkal Majalla"/>
                        </a:rPr>
                        <a:t>سياسات</a:t>
                      </a:r>
                      <a:r>
                        <a:rPr lang="ar-AE" sz="1400" b="1" dirty="0" smtClean="0">
                          <a:solidFill>
                            <a:srgbClr val="000000"/>
                          </a:solidFill>
                          <a:effectLst/>
                          <a:latin typeface="Calibri"/>
                          <a:ea typeface="Calibri"/>
                          <a:cs typeface="Sakkal Majalla"/>
                        </a:rPr>
                        <a:t> الموارد البشرية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الهياكل التنظيمية الالكترونية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الخدمة الذاتية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التوظيف الالكتروني</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1">
                        <a:lnSpc>
                          <a:spcPct val="115000"/>
                        </a:lnSpc>
                        <a:spcBef>
                          <a:spcPts val="0"/>
                        </a:spcBef>
                        <a:spcAft>
                          <a:spcPts val="0"/>
                        </a:spcAft>
                        <a:buFont typeface="+mj-lt"/>
                        <a:buNone/>
                      </a:pPr>
                      <a:r>
                        <a:rPr lang="ar-AE" sz="1400" b="1" dirty="0" smtClean="0">
                          <a:solidFill>
                            <a:srgbClr val="000000"/>
                          </a:solidFill>
                          <a:effectLst/>
                          <a:latin typeface="Calibri"/>
                          <a:ea typeface="Calibri"/>
                          <a:cs typeface="Sakkal Majalla"/>
                        </a:rPr>
                        <a:t>نظام </a:t>
                      </a:r>
                      <a:r>
                        <a:rPr lang="ar-SA" sz="1400" b="1" dirty="0" smtClean="0">
                          <a:solidFill>
                            <a:srgbClr val="000000"/>
                          </a:solidFill>
                          <a:effectLst/>
                          <a:latin typeface="Calibri"/>
                          <a:ea typeface="Calibri"/>
                          <a:cs typeface="Sakkal Majalla"/>
                        </a:rPr>
                        <a:t>الحضور </a:t>
                      </a:r>
                      <a:r>
                        <a:rPr lang="ar-SA" sz="1400" b="1" dirty="0">
                          <a:solidFill>
                            <a:srgbClr val="000000"/>
                          </a:solidFill>
                          <a:effectLst/>
                          <a:latin typeface="Calibri"/>
                          <a:ea typeface="Calibri"/>
                          <a:cs typeface="Sakkal Majalla"/>
                        </a:rPr>
                        <a:t>والانصراف</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مكتب خدمة الدعم</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تخطيط القوى العاملة</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الربط الالكتروني </a:t>
                      </a:r>
                      <a:r>
                        <a:rPr lang="ar-AE" sz="1400" b="1" dirty="0" smtClean="0">
                          <a:solidFill>
                            <a:srgbClr val="000000"/>
                          </a:solidFill>
                          <a:effectLst/>
                          <a:latin typeface="Calibri"/>
                          <a:ea typeface="Calibri"/>
                          <a:cs typeface="Sakkal Majalla"/>
                        </a:rPr>
                        <a:t>لقواعد بيانات</a:t>
                      </a:r>
                      <a:r>
                        <a:rPr lang="ar-AE" sz="1400" b="1" baseline="0" dirty="0" smtClean="0">
                          <a:solidFill>
                            <a:srgbClr val="000000"/>
                          </a:solidFill>
                          <a:effectLst/>
                          <a:latin typeface="Calibri"/>
                          <a:ea typeface="Calibri"/>
                          <a:cs typeface="Sakkal Majalla"/>
                        </a:rPr>
                        <a:t> الموارد البشرية (</a:t>
                      </a:r>
                      <a:r>
                        <a:rPr lang="en-US" sz="1400" b="1" baseline="0" dirty="0" smtClean="0">
                          <a:solidFill>
                            <a:srgbClr val="000000"/>
                          </a:solidFill>
                          <a:effectLst/>
                          <a:latin typeface="Calibri"/>
                          <a:ea typeface="Calibri"/>
                          <a:cs typeface="Sakkal Majalla"/>
                        </a:rPr>
                        <a:t>ESB</a:t>
                      </a:r>
                      <a:r>
                        <a:rPr lang="ar-AE" sz="1400" b="1" baseline="0" dirty="0" smtClean="0">
                          <a:solidFill>
                            <a:srgbClr val="000000"/>
                          </a:solidFill>
                          <a:effectLst/>
                          <a:latin typeface="Calibri"/>
                          <a:ea typeface="Calibri"/>
                          <a:cs typeface="Sakkal Majalla"/>
                        </a:rPr>
                        <a:t>)</a:t>
                      </a:r>
                      <a:endParaRPr lang="en-US" sz="1100" dirty="0">
                        <a:effectLst/>
                        <a:latin typeface="Calibri"/>
                        <a:ea typeface="Calibri"/>
                        <a:cs typeface="Arial"/>
                      </a:endParaRPr>
                    </a:p>
                    <a:p>
                      <a:pPr marL="0" marR="0" lvl="0" indent="0" algn="just" rtl="1">
                        <a:lnSpc>
                          <a:spcPct val="115000"/>
                        </a:lnSpc>
                        <a:spcBef>
                          <a:spcPts val="0"/>
                        </a:spcBef>
                        <a:spcAft>
                          <a:spcPts val="0"/>
                        </a:spcAft>
                        <a:buFont typeface="+mj-lt"/>
                        <a:buNone/>
                      </a:pPr>
                      <a:r>
                        <a:rPr lang="ar-SA" sz="1400" b="1" dirty="0">
                          <a:solidFill>
                            <a:srgbClr val="000000"/>
                          </a:solidFill>
                          <a:effectLst/>
                          <a:latin typeface="Calibri"/>
                          <a:ea typeface="Calibri"/>
                          <a:cs typeface="Sakkal Majalla"/>
                        </a:rPr>
                        <a:t>نظام الأرشفة الإلكترونية لإجراءات الموارد البشرية</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29</a:t>
            </a:fld>
            <a:endParaRPr lang="en-US" sz="1600" b="1" dirty="0">
              <a:solidFill>
                <a:prstClr val="black"/>
              </a:solidFill>
            </a:endParaRPr>
          </a:p>
        </p:txBody>
      </p:sp>
    </p:spTree>
    <p:extLst>
      <p:ext uri="{BB962C8B-B14F-4D97-AF65-F5344CB8AC3E}">
        <p14:creationId xmlns:p14="http://schemas.microsoft.com/office/powerpoint/2010/main" val="53126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 t="12949" r="68838" b="9645"/>
          <a:stretch/>
        </p:blipFill>
        <p:spPr bwMode="auto">
          <a:xfrm>
            <a:off x="304800" y="2057400"/>
            <a:ext cx="1539973" cy="2208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1905000"/>
            <a:ext cx="6172200" cy="4416594"/>
          </a:xfrm>
          <a:prstGeom prst="rect">
            <a:avLst/>
          </a:prstGeom>
          <a:noFill/>
        </p:spPr>
        <p:txBody>
          <a:bodyPr wrap="square" rtlCol="0">
            <a:spAutoFit/>
          </a:bodyPr>
          <a:lstStyle/>
          <a:p>
            <a:pPr algn="just" rtl="1"/>
            <a:r>
              <a:rPr lang="ar-AE" sz="1400" b="1" dirty="0">
                <a:latin typeface="ae_AlMohanad" pitchFamily="18" charset="-78"/>
                <a:cs typeface="ae_AlMohanad" pitchFamily="18" charset="-78"/>
              </a:rPr>
              <a:t>لائحة الموارد البشرية في الجهات الاتحادية المستقلة : </a:t>
            </a:r>
          </a:p>
          <a:p>
            <a:pPr algn="just" rtl="1"/>
            <a:endParaRPr lang="ar-AE" sz="1100" dirty="0">
              <a:latin typeface="ae_AlMohanad" pitchFamily="18" charset="-78"/>
              <a:cs typeface="ae_AlMohanad" pitchFamily="18" charset="-78"/>
            </a:endParaRPr>
          </a:p>
          <a:p>
            <a:pPr marL="285750" indent="-285750" algn="justLow" rtl="1">
              <a:buFont typeface="Arial" pitchFamily="34" charset="0"/>
              <a:buChar char="•"/>
            </a:pPr>
            <a:r>
              <a:rPr lang="ar-AE" sz="1400" dirty="0"/>
              <a:t>صدرت لائحة الموارد البشرية في الجهات الاتحادية المستقلة بموجب قرار مجلس الوزراء رقم (</a:t>
            </a:r>
            <a:r>
              <a:rPr lang="en-US" sz="1400" dirty="0"/>
              <a:t>15</a:t>
            </a:r>
            <a:r>
              <a:rPr lang="ar-AE" sz="1400" dirty="0"/>
              <a:t>) لسنة 2013 من اجل توحيد مبادئ ومفاهيم الموارد البشرية التي تنظم عمل الموارد البشرية في الجهات الاتحادية المستقلة وذلك بما يتوافق مع المبادئ العامة لقانون الموارد البشرية في الحكومة </a:t>
            </a:r>
            <a:r>
              <a:rPr lang="ar-AE" sz="1400" dirty="0" smtClean="0"/>
              <a:t>الاتحادية </a:t>
            </a:r>
            <a:r>
              <a:rPr lang="ar-AE" sz="1400" dirty="0"/>
              <a:t>ـ بحيث تكون مرجعية واحدة من خلال تشريع ينظم ذلك.</a:t>
            </a:r>
            <a:endParaRPr lang="en-US" sz="1400" dirty="0"/>
          </a:p>
          <a:p>
            <a:pPr marL="285750" indent="-285750" algn="justLow" rtl="1">
              <a:buFont typeface="Arial" pitchFamily="34" charset="0"/>
              <a:buChar char="•"/>
            </a:pPr>
            <a:endParaRPr lang="en-US" sz="1400" dirty="0"/>
          </a:p>
          <a:p>
            <a:pPr marL="285750" indent="-285750" algn="justLow" rtl="1">
              <a:buFont typeface="Arial" pitchFamily="34" charset="0"/>
              <a:buChar char="•"/>
            </a:pPr>
            <a:r>
              <a:rPr lang="ar-AE" altLang="en-US" sz="1400" dirty="0"/>
              <a:t>تميزت اللائحة </a:t>
            </a:r>
            <a:r>
              <a:rPr lang="ar-AE" altLang="en-US" sz="1400" dirty="0" smtClean="0"/>
              <a:t>بانسجامها </a:t>
            </a:r>
            <a:r>
              <a:rPr lang="ar-AE" altLang="en-US" sz="1400" dirty="0"/>
              <a:t>مع احكام اللائحة التنفيذية  للمرسوم بقانون اتحادي رقم 11لسنه 2008 وتعديلاته وتوافقها في كثير من النصوص معها مما يسهل في تطبيق الانظمة المعتمدة في الحكومة الاتحادية على الجهات الاتحادية ( منها على سبيل المثال نظام بياناتي ونظام إدارة الاداء ونظام التدريب والتطوير ونظام تقييم وتوصيف </a:t>
            </a:r>
            <a:r>
              <a:rPr lang="ar-AE" altLang="en-US" sz="1400" dirty="0" smtClean="0"/>
              <a:t>الوظائف... الخ )</a:t>
            </a:r>
          </a:p>
          <a:p>
            <a:pPr marL="285750" indent="-285750" algn="justLow" rtl="1">
              <a:buFont typeface="Arial" pitchFamily="34" charset="0"/>
              <a:buChar char="•"/>
            </a:pPr>
            <a:r>
              <a:rPr lang="ar-AE" sz="1400" dirty="0" smtClean="0"/>
              <a:t>كما صدر جدول مرفق بقرار مجلس الوزراء </a:t>
            </a:r>
            <a:r>
              <a:rPr lang="ar-AE" sz="1400" dirty="0"/>
              <a:t>رقم (</a:t>
            </a:r>
            <a:r>
              <a:rPr lang="en-US" sz="1400" dirty="0"/>
              <a:t>15</a:t>
            </a:r>
            <a:r>
              <a:rPr lang="ar-AE" sz="1400" dirty="0"/>
              <a:t>) لسنة 2013 </a:t>
            </a:r>
            <a:r>
              <a:rPr lang="ar-AE" sz="1400" dirty="0" smtClean="0"/>
              <a:t>بشأن لائحة الموارد البشرية في الجهات الاتحادية المستقلة يتضمن الجهات الاتحادية التي يسري عليها نطاق تطبيق اللائحة .</a:t>
            </a:r>
            <a:endParaRPr lang="en-US" sz="1400" dirty="0"/>
          </a:p>
          <a:p>
            <a:pPr marL="285750" indent="-285750" algn="justLow" rtl="1">
              <a:buFont typeface="Arial" pitchFamily="34" charset="0"/>
              <a:buChar char="•"/>
            </a:pPr>
            <a:r>
              <a:rPr lang="ar-AE" sz="1400" dirty="0"/>
              <a:t/>
            </a:r>
            <a:br>
              <a:rPr lang="ar-AE" sz="1400" dirty="0"/>
            </a:br>
            <a:r>
              <a:rPr lang="ar-AE" sz="1400" b="1" dirty="0"/>
              <a:t>علما بأن هذه اللائحة لا تتعارض مع استقلالية تلك الجهات حيث احتفظت كل جهة تماماً بـ </a:t>
            </a:r>
            <a:r>
              <a:rPr lang="ar-AE" sz="1400" b="1" dirty="0" smtClean="0"/>
              <a:t>:</a:t>
            </a:r>
          </a:p>
          <a:p>
            <a:pPr marL="285750" indent="-285750" algn="justLow" rtl="1">
              <a:buFont typeface="Arial" pitchFamily="34" charset="0"/>
              <a:buChar char="•"/>
            </a:pPr>
            <a:endParaRPr lang="ar-AE" sz="1400" dirty="0"/>
          </a:p>
          <a:p>
            <a:pPr marL="285750" indent="-285750" algn="justLow" rtl="1">
              <a:buFont typeface="Arial" pitchFamily="34" charset="0"/>
              <a:buChar char="•"/>
            </a:pPr>
            <a:r>
              <a:rPr lang="ar-AE" sz="1400" dirty="0"/>
              <a:t>جدول الدرجات والرواتب الخاص بها وما يرتبط بذلك من بدلات وعلاوات تتوافق مع طبيعة عملها.</a:t>
            </a:r>
          </a:p>
          <a:p>
            <a:pPr marL="285750" indent="-285750" algn="justLow" rtl="1">
              <a:buFont typeface="Arial" pitchFamily="34" charset="0"/>
              <a:buChar char="•"/>
            </a:pPr>
            <a:r>
              <a:rPr lang="ar-AE" sz="1400" dirty="0"/>
              <a:t> الهيكل التنظيمي الذي يتوافق مع خصوصيتها، والمهام الرئيسية المعتمدة .</a:t>
            </a:r>
          </a:p>
          <a:p>
            <a:pPr marL="285750" indent="-285750" algn="justLow" rtl="1">
              <a:buFont typeface="Arial" pitchFamily="34" charset="0"/>
              <a:buChar char="•"/>
            </a:pPr>
            <a:r>
              <a:rPr lang="ar-AE" sz="1400" dirty="0"/>
              <a:t> المرونة في بعض الجوانب إدارية أخرى</a:t>
            </a:r>
          </a:p>
          <a:p>
            <a:pPr algn="r" rtl="1"/>
            <a:endParaRPr lang="en-US" dirty="0"/>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t>لائحة الموارد البشرية في الجهات الاتحادية المستقلة </a:t>
            </a:r>
            <a:endParaRPr lang="en-US" dirty="0"/>
          </a:p>
        </p:txBody>
      </p:sp>
    </p:spTree>
    <p:extLst>
      <p:ext uri="{BB962C8B-B14F-4D97-AF65-F5344CB8AC3E}">
        <p14:creationId xmlns:p14="http://schemas.microsoft.com/office/powerpoint/2010/main" val="1527868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1682874"/>
            <a:ext cx="8686799" cy="3270126"/>
          </a:xfrm>
          <a:prstGeom prst="rect">
            <a:avLst/>
          </a:prstGeom>
        </p:spPr>
        <p:txBody>
          <a:bodyPr wrap="square">
            <a:spAutoFit/>
          </a:bodyPr>
          <a:lstStyle/>
          <a:p>
            <a:pPr lvl="0" algn="just" defTabSz="800100" rtl="1">
              <a:lnSpc>
                <a:spcPct val="90000"/>
              </a:lnSpc>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r>
              <a:rPr lang="en-US" b="1" dirty="0" smtClean="0">
                <a:solidFill>
                  <a:srgbClr val="C00000"/>
                </a:solidFill>
                <a:latin typeface="Sakkal Majalla" panose="02000000000000000000" pitchFamily="2" charset="-78"/>
                <a:cs typeface="Sakkal Majalla" panose="02000000000000000000" pitchFamily="2" charset="-78"/>
              </a:rPr>
              <a:t>:</a:t>
            </a:r>
          </a:p>
          <a:p>
            <a:pPr lvl="0" algn="just" defTabSz="800100" rtl="1">
              <a:lnSpc>
                <a:spcPct val="150000"/>
              </a:lnSpc>
              <a:spcBef>
                <a:spcPct val="0"/>
              </a:spcBef>
              <a:spcAft>
                <a:spcPct val="35000"/>
              </a:spcAft>
            </a:pPr>
            <a:r>
              <a:rPr lang="ar-AE" sz="1600" dirty="0" smtClean="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يقيس هذا المؤشر نسبة الوزارات و الجهات الحكومية الاتحادية الملتزمة بتطبيق اركان نظام ادارة الاداء المعتمد من قبل الحكومة </a:t>
            </a:r>
          </a:p>
          <a:p>
            <a:pPr lvl="0" algn="just" defTabSz="800100" rtl="1">
              <a:lnSpc>
                <a:spcPct val="90000"/>
              </a:lnSpc>
              <a:spcBef>
                <a:spcPct val="0"/>
              </a:spcBef>
              <a:spcAft>
                <a:spcPct val="35000"/>
              </a:spcAft>
            </a:pPr>
            <a:endParaRPr lang="ar-AE" sz="1000" b="1" dirty="0">
              <a:latin typeface="Sakkal Majalla" panose="02000000000000000000" pitchFamily="2" charset="-78"/>
              <a:cs typeface="Sakkal Majalla" panose="02000000000000000000" pitchFamily="2" charset="-78"/>
            </a:endParaRPr>
          </a:p>
          <a:p>
            <a:pPr lvl="0" algn="just" defTabSz="800100" rtl="1">
              <a:lnSpc>
                <a:spcPct val="90000"/>
              </a:lnSpc>
              <a:spcBef>
                <a:spcPct val="0"/>
              </a:spcBef>
              <a:spcAft>
                <a:spcPct val="35000"/>
              </a:spcAft>
            </a:pPr>
            <a:r>
              <a:rPr lang="ar-AE" sz="1600" b="1" dirty="0">
                <a:latin typeface="Sakkal Majalla" panose="02000000000000000000" pitchFamily="2" charset="-78"/>
                <a:cs typeface="Sakkal Majalla" panose="02000000000000000000" pitchFamily="2" charset="-78"/>
              </a:rPr>
              <a:t>يجب تنفيذ شروط واركان نظام ادارة الاداء التالية: </a:t>
            </a:r>
          </a:p>
          <a:p>
            <a:pPr lvl="0" algn="just" defTabSz="800100" rtl="1">
              <a:lnSpc>
                <a:spcPct val="90000"/>
              </a:lnSpc>
              <a:spcBef>
                <a:spcPct val="0"/>
              </a:spcBef>
              <a:spcAft>
                <a:spcPct val="35000"/>
              </a:spcAft>
            </a:pPr>
            <a:r>
              <a:rPr lang="en-US" sz="1600" dirty="0" smtClean="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تشكيل </a:t>
            </a:r>
            <a:r>
              <a:rPr lang="ar-AE" sz="1600" dirty="0">
                <a:latin typeface="Sakkal Majalla" panose="02000000000000000000" pitchFamily="2" charset="-78"/>
                <a:cs typeface="Sakkal Majalla" panose="02000000000000000000" pitchFamily="2" charset="-78"/>
              </a:rPr>
              <a:t>لجنة الضبط والموازنة</a:t>
            </a:r>
          </a:p>
          <a:p>
            <a:pPr lvl="0" algn="just" defTabSz="800100" rtl="1">
              <a:lnSpc>
                <a:spcPct val="90000"/>
              </a:lnSpc>
              <a:spcBef>
                <a:spcPct val="0"/>
              </a:spcBef>
              <a:spcAft>
                <a:spcPct val="35000"/>
              </a:spcAft>
            </a:pPr>
            <a:r>
              <a:rPr lang="en-US" sz="1600" dirty="0" smtClean="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أن </a:t>
            </a:r>
            <a:r>
              <a:rPr lang="ar-AE" sz="1600" dirty="0">
                <a:latin typeface="Sakkal Majalla" panose="02000000000000000000" pitchFamily="2" charset="-78"/>
                <a:cs typeface="Sakkal Majalla" panose="02000000000000000000" pitchFamily="2" charset="-78"/>
              </a:rPr>
              <a:t>يكون النظام مبني على اهداف وكفاءات </a:t>
            </a:r>
          </a:p>
          <a:p>
            <a:pPr lvl="0" algn="just" defTabSz="800100" rtl="1">
              <a:lnSpc>
                <a:spcPct val="90000"/>
              </a:lnSpc>
              <a:spcBef>
                <a:spcPct val="0"/>
              </a:spcBef>
              <a:spcAft>
                <a:spcPct val="35000"/>
              </a:spcAft>
            </a:pPr>
            <a:r>
              <a:rPr lang="en-US" sz="1600" dirty="0" smtClean="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الالتزام </a:t>
            </a:r>
            <a:r>
              <a:rPr lang="ar-AE" sz="1600" dirty="0">
                <a:latin typeface="Sakkal Majalla" panose="02000000000000000000" pitchFamily="2" charset="-78"/>
                <a:cs typeface="Sakkal Majalla" panose="02000000000000000000" pitchFamily="2" charset="-78"/>
              </a:rPr>
              <a:t>بنسب الضبط والموازنة </a:t>
            </a:r>
          </a:p>
          <a:p>
            <a:pPr lvl="0" algn="just" defTabSz="800100" rtl="1">
              <a:lnSpc>
                <a:spcPct val="90000"/>
              </a:lnSpc>
              <a:spcBef>
                <a:spcPct val="0"/>
              </a:spcBef>
              <a:spcAft>
                <a:spcPct val="35000"/>
              </a:spcAft>
            </a:pPr>
            <a:r>
              <a:rPr lang="en-US" sz="1600" dirty="0" smtClean="0">
                <a:latin typeface="Sakkal Majalla" panose="02000000000000000000" pitchFamily="2" charset="-78"/>
                <a:cs typeface="Sakkal Majalla" panose="02000000000000000000" pitchFamily="2" charset="-78"/>
              </a:rPr>
              <a:t>- </a:t>
            </a:r>
            <a:r>
              <a:rPr lang="ar-AE" sz="1600" dirty="0" smtClean="0">
                <a:latin typeface="Sakkal Majalla" panose="02000000000000000000" pitchFamily="2" charset="-78"/>
                <a:cs typeface="Sakkal Majalla" panose="02000000000000000000" pitchFamily="2" charset="-78"/>
              </a:rPr>
              <a:t>تنفيذ </a:t>
            </a:r>
            <a:r>
              <a:rPr lang="ar-AE" sz="1600" dirty="0">
                <a:latin typeface="Sakkal Majalla" panose="02000000000000000000" pitchFamily="2" charset="-78"/>
                <a:cs typeface="Sakkal Majalla" panose="02000000000000000000" pitchFamily="2" charset="-78"/>
              </a:rPr>
              <a:t>المراحل الثلاث للنظام </a:t>
            </a:r>
            <a:r>
              <a:rPr lang="ar-AE" sz="1600" dirty="0" smtClean="0">
                <a:latin typeface="Sakkal Majalla" panose="02000000000000000000" pitchFamily="2" charset="-78"/>
                <a:cs typeface="Sakkal Majalla" panose="02000000000000000000" pitchFamily="2" charset="-78"/>
              </a:rPr>
              <a:t>(تخطيط الاداء، </a:t>
            </a:r>
            <a:r>
              <a:rPr lang="ar-AE" sz="1600" dirty="0">
                <a:latin typeface="Sakkal Majalla" panose="02000000000000000000" pitchFamily="2" charset="-78"/>
                <a:cs typeface="Sakkal Majalla" panose="02000000000000000000" pitchFamily="2" charset="-78"/>
              </a:rPr>
              <a:t>المراجعة المرحلية، التقييم النهائي</a:t>
            </a:r>
            <a:r>
              <a:rPr lang="ar-AE" sz="1600" dirty="0" smtClean="0">
                <a:latin typeface="Sakkal Majalla" panose="02000000000000000000" pitchFamily="2" charset="-78"/>
                <a:cs typeface="Sakkal Majalla" panose="02000000000000000000" pitchFamily="2" charset="-78"/>
              </a:rPr>
              <a:t>)</a:t>
            </a:r>
            <a:endParaRPr lang="en-US" sz="1600" dirty="0" smtClean="0">
              <a:latin typeface="Sakkal Majalla" panose="02000000000000000000" pitchFamily="2" charset="-78"/>
              <a:cs typeface="Sakkal Majalla" panose="02000000000000000000" pitchFamily="2" charset="-78"/>
            </a:endParaRPr>
          </a:p>
          <a:p>
            <a:pPr lvl="0" algn="just" defTabSz="800100" rtl="1">
              <a:lnSpc>
                <a:spcPct val="90000"/>
              </a:lnSpc>
              <a:spcBef>
                <a:spcPct val="0"/>
              </a:spcBef>
              <a:spcAft>
                <a:spcPct val="35000"/>
              </a:spcAft>
            </a:pPr>
            <a:endParaRPr lang="en-US" sz="1600" dirty="0">
              <a:latin typeface="Sakkal Majalla" panose="02000000000000000000" pitchFamily="2" charset="-78"/>
              <a:cs typeface="Sakkal Majalla" panose="02000000000000000000" pitchFamily="2" charset="-78"/>
            </a:endParaRPr>
          </a:p>
          <a:p>
            <a:pPr lvl="0" algn="just" defTabSz="800100" rtl="1">
              <a:lnSpc>
                <a:spcPct val="90000"/>
              </a:lnSpc>
              <a:spcBef>
                <a:spcPct val="0"/>
              </a:spcBef>
              <a:spcAft>
                <a:spcPct val="35000"/>
              </a:spcAft>
            </a:pPr>
            <a:endParaRPr lang="en-US" sz="1600" b="1" dirty="0">
              <a:latin typeface="Sakkal Majalla" panose="02000000000000000000" pitchFamily="2" charset="-78"/>
              <a:cs typeface="Sakkal Majalla" panose="02000000000000000000" pitchFamily="2" charset="-78"/>
            </a:endParaRPr>
          </a:p>
        </p:txBody>
      </p:sp>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219200" y="1049399"/>
            <a:ext cx="6400800" cy="47460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t>المؤشر </a:t>
            </a:r>
            <a:r>
              <a:rPr lang="ar-AE" dirty="0" smtClean="0"/>
              <a:t>13 </a:t>
            </a:r>
            <a:r>
              <a:rPr lang="ar-AE" dirty="0"/>
              <a:t>: </a:t>
            </a:r>
            <a:r>
              <a:rPr lang="ar-AE" dirty="0" smtClean="0"/>
              <a:t>نسبة </a:t>
            </a:r>
            <a:r>
              <a:rPr lang="ar-AE" dirty="0"/>
              <a:t>الالتزام بتطبيق مراحل نظام ادارة الاداء</a:t>
            </a:r>
            <a:endParaRPr lang="en-US" dirty="0"/>
          </a:p>
        </p:txBody>
      </p:sp>
      <p:graphicFrame>
        <p:nvGraphicFramePr>
          <p:cNvPr id="12" name="Content Placeholder 9"/>
          <p:cNvGraphicFramePr>
            <a:graphicFrameLocks/>
          </p:cNvGraphicFramePr>
          <p:nvPr>
            <p:extLst>
              <p:ext uri="{D42A27DB-BD31-4B8C-83A1-F6EECF244321}">
                <p14:modId xmlns:p14="http://schemas.microsoft.com/office/powerpoint/2010/main" val="3337730794"/>
              </p:ext>
            </p:extLst>
          </p:nvPr>
        </p:nvGraphicFramePr>
        <p:xfrm>
          <a:off x="152402" y="4724400"/>
          <a:ext cx="8686798" cy="846406"/>
        </p:xfrm>
        <a:graphic>
          <a:graphicData uri="http://schemas.openxmlformats.org/drawingml/2006/table">
            <a:tbl>
              <a:tblPr firstRow="1" bandRow="1">
                <a:tableStyleId>{5C22544A-7EE6-4342-B048-85BDC9FD1C3A}</a:tableStyleId>
              </a:tblPr>
              <a:tblGrid>
                <a:gridCol w="3124198"/>
                <a:gridCol w="2217535"/>
                <a:gridCol w="1242210"/>
                <a:gridCol w="1126530"/>
                <a:gridCol w="976325"/>
              </a:tblGrid>
              <a:tr h="328246">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754">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اركان النظام التي تم تنفيذها ÷ عدد اركان النظام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313431849"/>
              </p:ext>
            </p:extLst>
          </p:nvPr>
        </p:nvGraphicFramePr>
        <p:xfrm>
          <a:off x="152400" y="5638800"/>
          <a:ext cx="8686798" cy="685800"/>
        </p:xfrm>
        <a:graphic>
          <a:graphicData uri="http://schemas.openxmlformats.org/drawingml/2006/table">
            <a:tbl>
              <a:tblPr firstRow="1" bandRow="1">
                <a:tableStyleId>{5C22544A-7EE6-4342-B048-85BDC9FD1C3A}</a:tableStyleId>
              </a:tblPr>
              <a:tblGrid>
                <a:gridCol w="4343399"/>
                <a:gridCol w="4343399"/>
              </a:tblGrid>
              <a:tr h="327991">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7809">
                <a:tc>
                  <a:txBody>
                    <a:bodyPr/>
                    <a:lstStyle/>
                    <a:p>
                      <a:pPr algn="ctr" rtl="1"/>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عدد الاركان </a:t>
                      </a:r>
                      <a:r>
                        <a:rPr lang="ar-AE" sz="1200" b="1" i="0" u="none" strike="noStrike" baseline="0" dirty="0" smtClean="0">
                          <a:solidFill>
                            <a:srgbClr val="000000"/>
                          </a:solidFill>
                          <a:effectLst/>
                          <a:latin typeface="Sakkal Majalla" panose="02000000000000000000" pitchFamily="2" charset="-78"/>
                          <a:cs typeface="Sakkal Majalla" panose="02000000000000000000" pitchFamily="2" charset="-78"/>
                        </a:rPr>
                        <a:t>المعتمدة في النظام</a:t>
                      </a:r>
                      <a:endParaRPr lang="en-US" sz="11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200" b="1" i="0" u="none" strike="noStrike" dirty="0" smtClean="0">
                          <a:solidFill>
                            <a:srgbClr val="000000"/>
                          </a:solidFill>
                          <a:effectLst/>
                          <a:latin typeface="Sakkal Majalla" panose="02000000000000000000" pitchFamily="2" charset="-78"/>
                          <a:cs typeface="Sakkal Majalla" panose="02000000000000000000" pitchFamily="2" charset="-78"/>
                        </a:rPr>
                        <a:t>عدد اركان النظام التي تم تنفيذها</a:t>
                      </a:r>
                      <a:endParaRPr lang="en-US" sz="14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9" name="TextBox 18"/>
          <p:cNvSpPr txBox="1"/>
          <p:nvPr/>
        </p:nvSpPr>
        <p:spPr>
          <a:xfrm>
            <a:off x="3429000" y="43434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30</a:t>
            </a:fld>
            <a:endParaRPr lang="en-US" sz="1600" b="1" dirty="0">
              <a:solidFill>
                <a:prstClr val="black"/>
              </a:solidFill>
            </a:endParaRPr>
          </a:p>
        </p:txBody>
      </p:sp>
    </p:spTree>
    <p:extLst>
      <p:ext uri="{BB962C8B-B14F-4D97-AF65-F5344CB8AC3E}">
        <p14:creationId xmlns:p14="http://schemas.microsoft.com/office/powerpoint/2010/main" val="2348869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1" y="1828800"/>
            <a:ext cx="8229600" cy="4293483"/>
          </a:xfrm>
          <a:prstGeom prst="rect">
            <a:avLst/>
          </a:prstGeom>
        </p:spPr>
        <p:txBody>
          <a:bodyPr wrap="square">
            <a:spAutoFit/>
          </a:bodyPr>
          <a:lstStyle/>
          <a:p>
            <a:pPr lvl="0"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r>
              <a:rPr lang="en-US" b="1" dirty="0" smtClean="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lvl="0" algn="r" rtl="1">
              <a:lnSpc>
                <a:spcPct val="150000"/>
              </a:lnSpc>
            </a:pPr>
            <a:r>
              <a:rPr lang="ar-AE" sz="1600" dirty="0">
                <a:latin typeface="Sakkal Majalla" panose="02000000000000000000" pitchFamily="2" charset="-78"/>
                <a:cs typeface="Sakkal Majalla" panose="02000000000000000000" pitchFamily="2" charset="-78"/>
              </a:rPr>
              <a:t> يقيس هذا المؤشر نسبة التزام الوزارات و الجهات الحكومية الاتحادية بنسب الضبط و الموازنة كأحد الشروط الهامة في نظام ادارة الأداء المعتمد من قبل الحكومة</a:t>
            </a:r>
          </a:p>
          <a:p>
            <a:pPr lvl="0" algn="r" rtl="1"/>
            <a:endParaRPr lang="ar-AE" sz="1600" dirty="0">
              <a:latin typeface="Sakkal Majalla" panose="02000000000000000000" pitchFamily="2" charset="-78"/>
              <a:cs typeface="Sakkal Majalla" panose="02000000000000000000" pitchFamily="2" charset="-78"/>
            </a:endParaRPr>
          </a:p>
          <a:p>
            <a:pPr lvl="0" algn="r" rtl="1">
              <a:lnSpc>
                <a:spcPct val="150000"/>
              </a:lnSpc>
            </a:pPr>
            <a:r>
              <a:rPr lang="ar-AE" sz="1600" b="1" dirty="0">
                <a:latin typeface="Sakkal Majalla" panose="02000000000000000000" pitchFamily="2" charset="-78"/>
                <a:cs typeface="Sakkal Majalla" panose="02000000000000000000" pitchFamily="2" charset="-78"/>
              </a:rPr>
              <a:t>معايير تقييم الأداء الوظيفي النهائي:   </a:t>
            </a:r>
          </a:p>
          <a:p>
            <a:pPr lvl="0" algn="r" rtl="1">
              <a:lnSpc>
                <a:spcPct val="150000"/>
              </a:lnSpc>
            </a:pPr>
            <a:r>
              <a:rPr lang="ar-AE" sz="1600" dirty="0">
                <a:latin typeface="Sakkal Majalla" panose="02000000000000000000" pitchFamily="2" charset="-78"/>
                <a:cs typeface="Sakkal Majalla" panose="02000000000000000000" pitchFamily="2" charset="-78"/>
              </a:rPr>
              <a:t>4= يفوق التوقعات بشكل ملحوظ (ما بين 0%-5%)</a:t>
            </a:r>
          </a:p>
          <a:p>
            <a:pPr lvl="0" algn="r" rtl="1">
              <a:lnSpc>
                <a:spcPct val="150000"/>
              </a:lnSpc>
            </a:pPr>
            <a:r>
              <a:rPr lang="ar-AE" sz="1600" dirty="0">
                <a:latin typeface="Sakkal Majalla" panose="02000000000000000000" pitchFamily="2" charset="-78"/>
                <a:cs typeface="Sakkal Majalla" panose="02000000000000000000" pitchFamily="2" charset="-78"/>
              </a:rPr>
              <a:t>3= يفوق التوقعات (ما بين 0%-10%) </a:t>
            </a:r>
          </a:p>
          <a:p>
            <a:pPr lvl="0" algn="r" rtl="1">
              <a:lnSpc>
                <a:spcPct val="150000"/>
              </a:lnSpc>
            </a:pPr>
            <a:r>
              <a:rPr lang="ar-AE" sz="1600" dirty="0">
                <a:latin typeface="Sakkal Majalla" panose="02000000000000000000" pitchFamily="2" charset="-78"/>
                <a:cs typeface="Sakkal Majalla" panose="02000000000000000000" pitchFamily="2" charset="-78"/>
              </a:rPr>
              <a:t>2= يلبي التوقعات (ما بين 80%-100%)</a:t>
            </a:r>
          </a:p>
          <a:p>
            <a:pPr lvl="0" algn="r" rtl="1">
              <a:lnSpc>
                <a:spcPct val="150000"/>
              </a:lnSpc>
            </a:pPr>
            <a:r>
              <a:rPr lang="ar-AE" sz="1600" dirty="0">
                <a:latin typeface="Sakkal Majalla" panose="02000000000000000000" pitchFamily="2" charset="-78"/>
                <a:cs typeface="Sakkal Majalla" panose="02000000000000000000" pitchFamily="2" charset="-78"/>
              </a:rPr>
              <a:t>1= يحتاج إلى تحسين (ما بين 0%-5%) </a:t>
            </a:r>
          </a:p>
          <a:p>
            <a:pPr lvl="0" algn="r" rtl="1">
              <a:lnSpc>
                <a:spcPct val="150000"/>
              </a:lnSpc>
            </a:pPr>
            <a:endParaRPr lang="en-US" sz="1000" dirty="0" smtClean="0">
              <a:latin typeface="Sakkal Majalla" panose="02000000000000000000" pitchFamily="2" charset="-78"/>
              <a:cs typeface="Sakkal Majalla" panose="02000000000000000000" pitchFamily="2" charset="-78"/>
            </a:endParaRPr>
          </a:p>
          <a:p>
            <a:pPr algn="r" rtl="1">
              <a:lnSpc>
                <a:spcPct val="150000"/>
              </a:lnSpc>
            </a:pPr>
            <a:r>
              <a:rPr lang="ar-AE" sz="1600" b="1" dirty="0">
                <a:solidFill>
                  <a:srgbClr val="C00000"/>
                </a:solidFill>
                <a:latin typeface="Sakkal Majalla" panose="02000000000000000000" pitchFamily="2" charset="-78"/>
                <a:cs typeface="Sakkal Majalla" panose="02000000000000000000" pitchFamily="2" charset="-78"/>
              </a:rPr>
              <a:t>ملاحظة : </a:t>
            </a:r>
            <a:endParaRPr lang="en-US" sz="1600" dirty="0">
              <a:solidFill>
                <a:srgbClr val="C00000"/>
              </a:solidFill>
              <a:latin typeface="Sakkal Majalla" panose="02000000000000000000" pitchFamily="2" charset="-78"/>
              <a:cs typeface="Sakkal Majalla" panose="02000000000000000000" pitchFamily="2" charset="-78"/>
            </a:endParaRPr>
          </a:p>
          <a:p>
            <a:pPr algn="r" rtl="1"/>
            <a:r>
              <a:rPr lang="ar-AE" sz="1600" dirty="0" smtClean="0">
                <a:latin typeface="Sakkal Majalla" panose="02000000000000000000" pitchFamily="2" charset="-78"/>
                <a:cs typeface="Sakkal Majalla" panose="02000000000000000000" pitchFamily="2" charset="-78"/>
              </a:rPr>
              <a:t>سيقوم </a:t>
            </a:r>
            <a:r>
              <a:rPr lang="ar-AE" sz="1600" dirty="0">
                <a:latin typeface="Sakkal Majalla" panose="02000000000000000000" pitchFamily="2" charset="-78"/>
                <a:cs typeface="Sakkal Majalla" panose="02000000000000000000" pitchFamily="2" charset="-78"/>
              </a:rPr>
              <a:t>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r>
              <a:rPr lang="ar-AE" sz="1600" dirty="0" smtClean="0">
                <a:latin typeface="Sakkal Majalla" panose="02000000000000000000" pitchFamily="2" charset="-78"/>
                <a:cs typeface="Sakkal Majalla" panose="02000000000000000000" pitchFamily="2" charset="-78"/>
              </a:rPr>
              <a:t>.</a:t>
            </a: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t>المؤشر </a:t>
            </a:r>
            <a:r>
              <a:rPr lang="ar-AE" dirty="0" smtClean="0"/>
              <a:t>14: </a:t>
            </a:r>
            <a:r>
              <a:rPr lang="ar-AE" dirty="0" smtClean="0"/>
              <a:t>نسب </a:t>
            </a:r>
            <a:r>
              <a:rPr lang="ar-AE" dirty="0"/>
              <a:t>الالتزام بنتائج تقييم الأداء الوظيفي النهائي (الضبط و الموازنة)</a:t>
            </a:r>
            <a:endParaRPr lang="en-US" dirty="0"/>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31</a:t>
            </a:fld>
            <a:endParaRPr lang="en-US" sz="1600" b="1" dirty="0">
              <a:solidFill>
                <a:prstClr val="black"/>
              </a:solidFill>
            </a:endParaRPr>
          </a:p>
        </p:txBody>
      </p:sp>
    </p:spTree>
    <p:extLst>
      <p:ext uri="{BB962C8B-B14F-4D97-AF65-F5344CB8AC3E}">
        <p14:creationId xmlns:p14="http://schemas.microsoft.com/office/powerpoint/2010/main" val="990193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246742" y="1019669"/>
            <a:ext cx="8440058" cy="428131"/>
          </a:xfrm>
          <a:prstGeom prst="rect">
            <a:avLst/>
          </a:prstGeom>
        </p:spPr>
        <p:txBody>
          <a:bodyPr>
            <a:normAutofit/>
          </a:bodyPr>
          <a:lstStyle>
            <a:defPPr>
              <a:defRPr lang="en-US"/>
            </a:defPPr>
            <a:lvl1pPr algn="ctr" rtl="1">
              <a:spcBef>
                <a:spcPct val="0"/>
              </a:spcBef>
              <a:buNone/>
              <a:defRPr>
                <a:solidFill>
                  <a:schemeClr val="bg1"/>
                </a:solidFill>
                <a:cs typeface="PT Bold Heading" panose="02010400000000000000" pitchFamily="2" charset="-78"/>
              </a:defRPr>
            </a:lvl1pPr>
          </a:lstStyle>
          <a:p>
            <a:r>
              <a:rPr lang="ar-AE" dirty="0"/>
              <a:t>المؤشر </a:t>
            </a:r>
            <a:r>
              <a:rPr lang="ar-AE" dirty="0" smtClean="0"/>
              <a:t>14: </a:t>
            </a:r>
            <a:r>
              <a:rPr lang="ar-AE" dirty="0" smtClean="0"/>
              <a:t>نسب </a:t>
            </a:r>
            <a:r>
              <a:rPr lang="ar-AE" dirty="0"/>
              <a:t>الالتزام بنتائج تقييم الأداء الوظيفي النهائي (الضبط و الموازنة)</a:t>
            </a:r>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538682399"/>
              </p:ext>
            </p:extLst>
          </p:nvPr>
        </p:nvGraphicFramePr>
        <p:xfrm>
          <a:off x="457200" y="2819399"/>
          <a:ext cx="8382000" cy="990600"/>
        </p:xfrm>
        <a:graphic>
          <a:graphicData uri="http://schemas.openxmlformats.org/drawingml/2006/table">
            <a:tbl>
              <a:tblPr firstRow="1" bandRow="1">
                <a:tableStyleId>{5C22544A-7EE6-4342-B048-85BDC9FD1C3A}</a:tableStyleId>
              </a:tblPr>
              <a:tblGrid>
                <a:gridCol w="3048000"/>
                <a:gridCol w="2362200"/>
                <a:gridCol w="1295400"/>
                <a:gridCol w="990600"/>
                <a:gridCol w="685800"/>
              </a:tblGrid>
              <a:tr h="355372">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35228">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كل معيار)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عدد الموظفين الذين تم تقيمهم </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aseline="0" dirty="0" smtClean="0">
                          <a:latin typeface="Sakkal Majalla" panose="02000000000000000000" pitchFamily="2" charset="-78"/>
                          <a:cs typeface="Sakkal Majalla" panose="02000000000000000000" pitchFamily="2" charset="-78"/>
                        </a:rPr>
                        <a:t>تحقيق نسب الضبط المحددة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2777455613"/>
              </p:ext>
            </p:extLst>
          </p:nvPr>
        </p:nvGraphicFramePr>
        <p:xfrm>
          <a:off x="457200" y="4191000"/>
          <a:ext cx="8382000" cy="1524000"/>
        </p:xfrm>
        <a:graphic>
          <a:graphicData uri="http://schemas.openxmlformats.org/drawingml/2006/table">
            <a:tbl>
              <a:tblPr firstRow="1" bandRow="1">
                <a:tableStyleId>{5C22544A-7EE6-4342-B048-85BDC9FD1C3A}</a:tableStyleId>
              </a:tblPr>
              <a:tblGrid>
                <a:gridCol w="3958167"/>
                <a:gridCol w="4423833"/>
              </a:tblGrid>
              <a:tr h="356681">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67319">
                <a:tc>
                  <a:txBody>
                    <a:bodyPr/>
                    <a:lstStyle/>
                    <a:p>
                      <a:pPr algn="ctr" rtl="1"/>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إجمالي عدد الموظفين الذين تم تقيمهم </a:t>
                      </a:r>
                      <a:endParaRPr lang="en-US" sz="14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(في كل معيار) :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بشكل ملحوظ</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يفوق التوقعات </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يلبي التوقعات</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الحاصلين على تقييم يحتاج إلى تحسين  </a:t>
                      </a:r>
                      <a:endParaRPr lang="en-US"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685800" y="2037193"/>
            <a:ext cx="82296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a:t>
            </a:r>
            <a:r>
              <a:rPr lang="en-US" b="1" dirty="0">
                <a:solidFill>
                  <a:srgbClr val="C00000"/>
                </a:solidFill>
                <a:latin typeface="Sakkal Majalla" panose="02000000000000000000" pitchFamily="2" charset="-78"/>
                <a:cs typeface="Sakkal Majalla" panose="02000000000000000000" pitchFamily="2" charset="-78"/>
              </a:rPr>
              <a:t> </a:t>
            </a:r>
            <a:r>
              <a:rPr lang="ar-AE" b="1" dirty="0">
                <a:solidFill>
                  <a:srgbClr val="C00000"/>
                </a:solidFill>
                <a:latin typeface="Sakkal Majalla" panose="02000000000000000000" pitchFamily="2" charset="-78"/>
                <a:cs typeface="Sakkal Majalla" panose="02000000000000000000" pitchFamily="2" charset="-78"/>
              </a:rPr>
              <a:t>الالتزام بنتائج تقييم الأداء الوظيفي النهائي (الضبط و الموازنة</a:t>
            </a:r>
            <a:r>
              <a:rPr lang="ar-AE" b="1" dirty="0" smtClean="0">
                <a:solidFill>
                  <a:srgbClr val="C00000"/>
                </a:solidFill>
                <a:latin typeface="Sakkal Majalla" panose="02000000000000000000" pitchFamily="2" charset="-78"/>
                <a:cs typeface="Sakkal Majalla" panose="02000000000000000000" pitchFamily="2" charset="-78"/>
              </a:rPr>
              <a:t>)</a:t>
            </a:r>
            <a:r>
              <a:rPr lang="en-US" b="1" dirty="0" smtClean="0">
                <a:solidFill>
                  <a:srgbClr val="C00000"/>
                </a:solidFill>
                <a:latin typeface="Sakkal Majalla" panose="02000000000000000000" pitchFamily="2" charset="-78"/>
                <a:cs typeface="Sakkal Majalla" panose="02000000000000000000" pitchFamily="2" charset="-78"/>
              </a:rPr>
              <a:t> </a:t>
            </a:r>
            <a:r>
              <a:rPr lang="ar-AE" b="1" dirty="0" smtClean="0">
                <a:solidFill>
                  <a:srgbClr val="C00000"/>
                </a:solidFill>
                <a:latin typeface="Sakkal Majalla" panose="02000000000000000000" pitchFamily="2" charset="-78"/>
                <a:cs typeface="Sakkal Majalla" panose="02000000000000000000" pitchFamily="2" charset="-78"/>
              </a:rPr>
              <a:t>:</a:t>
            </a:r>
            <a:endParaRPr lang="ar-AE" b="1" dirty="0">
              <a:solidFill>
                <a:srgbClr val="C00000"/>
              </a:solidFill>
              <a:latin typeface="Sakkal Majalla" panose="02000000000000000000" pitchFamily="2" charset="-78"/>
              <a:cs typeface="Sakkal Majalla" panose="02000000000000000000" pitchFamily="2" charset="-78"/>
            </a:endParaRPr>
          </a:p>
        </p:txBody>
      </p:sp>
      <p:sp>
        <p:nvSpPr>
          <p:cNvPr id="2" name="Rectangle 1"/>
          <p:cNvSpPr/>
          <p:nvPr/>
        </p:nvSpPr>
        <p:spPr>
          <a:xfrm>
            <a:off x="457200" y="5768370"/>
            <a:ext cx="8382000" cy="784830"/>
          </a:xfrm>
          <a:prstGeom prst="rect">
            <a:avLst/>
          </a:prstGeom>
        </p:spPr>
        <p:txBody>
          <a:bodyPr wrap="square">
            <a:spAutoFit/>
          </a:bodyPr>
          <a:lstStyle/>
          <a:p>
            <a:pPr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ملاحظة : </a:t>
            </a:r>
            <a:endParaRPr lang="en-US" dirty="0">
              <a:solidFill>
                <a:srgbClr val="C00000"/>
              </a:solidFill>
              <a:latin typeface="Sakkal Majalla" panose="02000000000000000000" pitchFamily="2" charset="-78"/>
              <a:cs typeface="Sakkal Majalla" panose="02000000000000000000" pitchFamily="2" charset="-78"/>
            </a:endParaRPr>
          </a:p>
          <a:p>
            <a:pPr algn="r" rtl="1"/>
            <a:r>
              <a:rPr lang="ar-AE" dirty="0" smtClean="0">
                <a:latin typeface="Sakkal Majalla" panose="02000000000000000000" pitchFamily="2" charset="-78"/>
                <a:cs typeface="Sakkal Majalla" panose="02000000000000000000" pitchFamily="2" charset="-78"/>
              </a:rPr>
              <a:t>قد تختلف مكونات البسط وفقا للمقياس المستخدم في الجهة الاتحادية (ثلاثي، رباعي، خماسي)</a:t>
            </a:r>
            <a:endParaRPr lang="ar-AE" dirty="0">
              <a:solidFill>
                <a:prstClr val="black"/>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32</a:t>
            </a:fld>
            <a:endParaRPr lang="en-US" sz="1600" b="1" dirty="0">
              <a:solidFill>
                <a:prstClr val="black"/>
              </a:solidFill>
            </a:endParaRPr>
          </a:p>
        </p:txBody>
      </p:sp>
    </p:spTree>
    <p:extLst>
      <p:ext uri="{BB962C8B-B14F-4D97-AF65-F5344CB8AC3E}">
        <p14:creationId xmlns:p14="http://schemas.microsoft.com/office/powerpoint/2010/main" val="105648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1905000"/>
            <a:ext cx="8382000" cy="3477875"/>
          </a:xfrm>
          <a:prstGeom prst="rect">
            <a:avLst/>
          </a:prstGeom>
        </p:spPr>
        <p:txBody>
          <a:bodyPr wrap="square">
            <a:spAutoFit/>
          </a:bodyPr>
          <a:lstStyle/>
          <a:p>
            <a:pPr lvl="0"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r>
              <a:rPr lang="en-US" b="1" dirty="0" smtClean="0">
                <a:solidFill>
                  <a:srgbClr val="C00000"/>
                </a:solidFill>
                <a:latin typeface="Sakkal Majalla" panose="02000000000000000000" pitchFamily="2" charset="-78"/>
                <a:cs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lvl="0" algn="r" rtl="1"/>
            <a:endParaRPr lang="en-US" sz="1600" dirty="0">
              <a:latin typeface="Sakkal Majalla" panose="02000000000000000000" pitchFamily="2" charset="-78"/>
              <a:cs typeface="Sakkal Majalla" panose="02000000000000000000" pitchFamily="2" charset="-78"/>
            </a:endParaRPr>
          </a:p>
          <a:p>
            <a:pPr marL="285750" indent="-285750" algn="r" rtl="1">
              <a:buFontTx/>
              <a:buChar char="-"/>
            </a:pPr>
            <a:r>
              <a:rPr lang="ar-AE" sz="1600" dirty="0" smtClean="0">
                <a:latin typeface="Sakkal Majalla" panose="02000000000000000000" pitchFamily="2" charset="-78"/>
                <a:cs typeface="Sakkal Majalla" panose="02000000000000000000" pitchFamily="2" charset="-78"/>
              </a:rPr>
              <a:t>يقيس </a:t>
            </a:r>
            <a:r>
              <a:rPr lang="ar-AE" sz="1600" dirty="0">
                <a:latin typeface="Sakkal Majalla" panose="02000000000000000000" pitchFamily="2" charset="-78"/>
                <a:cs typeface="Sakkal Majalla" panose="02000000000000000000" pitchFamily="2" charset="-78"/>
              </a:rPr>
              <a:t>هذا المؤشر نسبة الجهات الحكومية الاتحادية الملتزمة بتطبيق خطة القوى العاملة بناءً على دليل / نظام تخطيط القوى العاملة المعد من قبل الهيئة ومدى ربط هذا التخطيط بالنظام الإلكتروني لتخطيط القوى العاملة مرتبط مع بياناتي ونظام الرواتب لقياس مدى مواءمة مع بنود تخطيط القوى </a:t>
            </a:r>
            <a:r>
              <a:rPr lang="ar-AE" sz="1600" dirty="0" smtClean="0">
                <a:latin typeface="Sakkal Majalla" panose="02000000000000000000" pitchFamily="2" charset="-78"/>
                <a:cs typeface="Sakkal Majalla" panose="02000000000000000000" pitchFamily="2" charset="-78"/>
              </a:rPr>
              <a:t>العاملة</a:t>
            </a:r>
            <a:endParaRPr lang="en-US" sz="1600" dirty="0">
              <a:latin typeface="Sakkal Majalla" panose="02000000000000000000" pitchFamily="2" charset="-78"/>
              <a:cs typeface="Sakkal Majalla" panose="02000000000000000000" pitchFamily="2" charset="-78"/>
            </a:endParaRPr>
          </a:p>
          <a:p>
            <a:pPr marL="285750" lvl="0" indent="-285750" algn="r" rtl="1">
              <a:buFontTx/>
              <a:buChar char="-"/>
            </a:pPr>
            <a:endParaRPr lang="en-US" sz="1600" dirty="0" smtClean="0">
              <a:latin typeface="Sakkal Majalla" panose="02000000000000000000" pitchFamily="2" charset="-78"/>
              <a:cs typeface="Sakkal Majalla" panose="02000000000000000000" pitchFamily="2" charset="-78"/>
            </a:endParaRPr>
          </a:p>
          <a:p>
            <a:pPr marL="285750" lvl="0" indent="-285750" algn="r" rtl="1">
              <a:buFontTx/>
              <a:buChar char="-"/>
            </a:pPr>
            <a:r>
              <a:rPr lang="ar-AE" sz="1600" dirty="0" smtClean="0">
                <a:latin typeface="Sakkal Majalla" panose="02000000000000000000" pitchFamily="2" charset="-78"/>
                <a:cs typeface="Sakkal Majalla" panose="02000000000000000000" pitchFamily="2" charset="-78"/>
              </a:rPr>
              <a:t>يخدم </a:t>
            </a:r>
            <a:r>
              <a:rPr lang="ar-AE" sz="1600" dirty="0">
                <a:latin typeface="Sakkal Majalla" panose="02000000000000000000" pitchFamily="2" charset="-78"/>
                <a:cs typeface="Sakkal Majalla" panose="02000000000000000000" pitchFamily="2" charset="-78"/>
              </a:rPr>
              <a:t>هذا المؤشر توجهات الحكومة في التخطيط الفاعل لرأس المال البشري لرفع مستوى الانتاجية في الحكومة الاتحادية حيث يساعد على تحديد التوقعات  المستقبلية من الوظائف والكفاءات اللازمة مما يحسن عمليات الاستقطاب والتطوير</a:t>
            </a:r>
            <a:r>
              <a:rPr lang="ar-AE" sz="1600" dirty="0" smtClean="0">
                <a:latin typeface="Sakkal Majalla" panose="02000000000000000000" pitchFamily="2" charset="-78"/>
                <a:cs typeface="Sakkal Majalla" panose="02000000000000000000" pitchFamily="2" charset="-78"/>
              </a:rPr>
              <a:t>.</a:t>
            </a:r>
            <a:r>
              <a:rPr lang="ar-AE" sz="1600" b="1" dirty="0">
                <a:latin typeface="Sakkal Majalla" panose="02000000000000000000" pitchFamily="2" charset="-78"/>
                <a:cs typeface="Sakkal Majalla" panose="02000000000000000000" pitchFamily="2" charset="-78"/>
              </a:rPr>
              <a:t> </a:t>
            </a:r>
            <a:endParaRPr lang="en-US" sz="1600" b="1" dirty="0" smtClean="0">
              <a:latin typeface="Sakkal Majalla" panose="02000000000000000000" pitchFamily="2" charset="-78"/>
              <a:cs typeface="Sakkal Majalla" panose="02000000000000000000" pitchFamily="2" charset="-78"/>
            </a:endParaRPr>
          </a:p>
          <a:p>
            <a:pPr algn="r" rtl="1"/>
            <a:endParaRPr lang="en-US" sz="1600" b="1" dirty="0">
              <a:latin typeface="Sakkal Majalla" panose="02000000000000000000" pitchFamily="2" charset="-78"/>
              <a:cs typeface="Sakkal Majalla" panose="02000000000000000000" pitchFamily="2" charset="-78"/>
            </a:endParaRPr>
          </a:p>
          <a:p>
            <a:pPr algn="r" rtl="1"/>
            <a:endParaRPr lang="en-US" sz="1600" b="1" dirty="0">
              <a:latin typeface="Sakkal Majalla" panose="02000000000000000000" pitchFamily="2" charset="-78"/>
              <a:cs typeface="Sakkal Majalla" panose="02000000000000000000" pitchFamily="2" charset="-78"/>
            </a:endParaRPr>
          </a:p>
          <a:p>
            <a:pPr algn="r" rtl="1"/>
            <a:r>
              <a:rPr lang="ar-AE" sz="1600" b="1" dirty="0" smtClean="0">
                <a:solidFill>
                  <a:srgbClr val="C00000"/>
                </a:solidFill>
                <a:latin typeface="Sakkal Majalla" panose="02000000000000000000" pitchFamily="2" charset="-78"/>
                <a:cs typeface="Sakkal Majalla" panose="02000000000000000000" pitchFamily="2" charset="-78"/>
              </a:rPr>
              <a:t>ملاحظة </a:t>
            </a:r>
            <a:r>
              <a:rPr lang="ar-AE" sz="1600" b="1" dirty="0">
                <a:solidFill>
                  <a:srgbClr val="C00000"/>
                </a:solidFill>
                <a:latin typeface="Sakkal Majalla" panose="02000000000000000000" pitchFamily="2" charset="-78"/>
                <a:cs typeface="Sakkal Majalla" panose="02000000000000000000" pitchFamily="2" charset="-78"/>
              </a:rPr>
              <a:t>: </a:t>
            </a:r>
            <a:endParaRPr lang="ar-AE" sz="1600" b="1" dirty="0" smtClean="0">
              <a:solidFill>
                <a:srgbClr val="C00000"/>
              </a:solidFill>
              <a:latin typeface="Sakkal Majalla" panose="02000000000000000000" pitchFamily="2" charset="-78"/>
              <a:cs typeface="Sakkal Majalla" panose="02000000000000000000" pitchFamily="2" charset="-78"/>
            </a:endParaRPr>
          </a:p>
          <a:p>
            <a:pPr algn="r" rtl="1"/>
            <a:endParaRPr lang="ar-AE" sz="1000" dirty="0">
              <a:solidFill>
                <a:srgbClr val="C00000"/>
              </a:solidFill>
              <a:latin typeface="Sakkal Majalla" panose="02000000000000000000" pitchFamily="2" charset="-78"/>
              <a:cs typeface="Sakkal Majalla" panose="02000000000000000000" pitchFamily="2" charset="-78"/>
            </a:endParaRPr>
          </a:p>
          <a:p>
            <a:pPr lvl="0" algn="just" defTabSz="800100" rtl="1">
              <a:spcBef>
                <a:spcPct val="0"/>
              </a:spcBef>
              <a:spcAft>
                <a:spcPct val="35000"/>
              </a:spcAft>
            </a:pPr>
            <a:r>
              <a:rPr lang="ar-AE" sz="1600" dirty="0">
                <a:latin typeface="Sakkal Majalla" panose="02000000000000000000" pitchFamily="2" charset="-78"/>
                <a:cs typeface="Sakkal Majalla" panose="02000000000000000000" pitchFamily="2" charset="-78"/>
              </a:rPr>
              <a:t>سيقوم </a:t>
            </a:r>
            <a:r>
              <a:rPr lang="ar-AE" sz="1600" dirty="0" smtClean="0">
                <a:latin typeface="Sakkal Majalla" panose="02000000000000000000" pitchFamily="2" charset="-78"/>
                <a:cs typeface="Sakkal Majalla" panose="02000000000000000000" pitchFamily="2" charset="-78"/>
              </a:rPr>
              <a:t>الفريق </a:t>
            </a:r>
            <a:r>
              <a:rPr lang="ar-AE" sz="1600" dirty="0">
                <a:latin typeface="Sakkal Majalla" panose="02000000000000000000" pitchFamily="2" charset="-78"/>
                <a:cs typeface="Sakkal Majalla" panose="02000000000000000000" pitchFamily="2" charset="-78"/>
              </a:rPr>
              <a:t>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 .</a:t>
            </a:r>
            <a:endParaRPr lang="ar-AE" sz="1600" dirty="0">
              <a:solidFill>
                <a:prstClr val="black"/>
              </a:solidFill>
              <a:latin typeface="Sakkal Majalla" panose="02000000000000000000" pitchFamily="2" charset="-78"/>
              <a:cs typeface="Sakkal Majalla" panose="02000000000000000000" pitchFamily="2" charset="-78"/>
            </a:endParaRP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schemeClr val="bg1"/>
                </a:solidFill>
                <a:latin typeface="+mn-lt"/>
                <a:ea typeface="+mn-ea"/>
                <a:cs typeface="PT Bold Heading" panose="02010400000000000000" pitchFamily="2" charset="-78"/>
              </a:rPr>
              <a:t>المؤشر15 : </a:t>
            </a:r>
            <a:r>
              <a:rPr lang="ar-AE" sz="1800" dirty="0" smtClean="0">
                <a:solidFill>
                  <a:schemeClr val="bg1"/>
                </a:solidFill>
                <a:latin typeface="+mn-lt"/>
                <a:ea typeface="+mn-ea"/>
                <a:cs typeface="PT Bold Heading" panose="02010400000000000000" pitchFamily="2" charset="-78"/>
              </a:rPr>
              <a:t>نسبة </a:t>
            </a:r>
            <a:r>
              <a:rPr lang="ar-AE" sz="1800" dirty="0">
                <a:solidFill>
                  <a:schemeClr val="bg1"/>
                </a:solidFill>
                <a:latin typeface="+mn-lt"/>
                <a:ea typeface="+mn-ea"/>
                <a:cs typeface="PT Bold Heading" panose="02010400000000000000" pitchFamily="2" charset="-78"/>
              </a:rPr>
              <a:t>الالتزام بتطبيق مراحل تخطيط القوى العاملة وفق الاطار المحدد</a:t>
            </a:r>
            <a:endParaRPr lang="en-US" sz="1800" dirty="0">
              <a:solidFill>
                <a:schemeClr val="bg1"/>
              </a:solidFill>
              <a:latin typeface="+mn-lt"/>
              <a:ea typeface="+mn-ea"/>
              <a:cs typeface="PT Bold Heading" panose="02010400000000000000" pitchFamily="2" charset="-78"/>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33</a:t>
            </a:fld>
            <a:endParaRPr lang="en-US" sz="1600" b="1" dirty="0">
              <a:solidFill>
                <a:prstClr val="black"/>
              </a:solidFill>
            </a:endParaRPr>
          </a:p>
        </p:txBody>
      </p:sp>
    </p:spTree>
    <p:extLst>
      <p:ext uri="{BB962C8B-B14F-4D97-AF65-F5344CB8AC3E}">
        <p14:creationId xmlns:p14="http://schemas.microsoft.com/office/powerpoint/2010/main" val="1982476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smtClean="0">
                <a:solidFill>
                  <a:schemeClr val="bg1"/>
                </a:solidFill>
                <a:latin typeface="+mn-lt"/>
                <a:ea typeface="+mn-ea"/>
                <a:cs typeface="PT Bold Heading" panose="02010400000000000000" pitchFamily="2" charset="-78"/>
              </a:rPr>
              <a:t>المؤشر 15 : </a:t>
            </a:r>
            <a:r>
              <a:rPr lang="ar-AE" sz="1800" dirty="0" smtClean="0">
                <a:solidFill>
                  <a:schemeClr val="bg1"/>
                </a:solidFill>
                <a:latin typeface="+mn-lt"/>
                <a:ea typeface="+mn-ea"/>
                <a:cs typeface="PT Bold Heading" panose="02010400000000000000" pitchFamily="2" charset="-78"/>
              </a:rPr>
              <a:t>نسبة </a:t>
            </a:r>
            <a:r>
              <a:rPr lang="ar-AE" sz="1800" dirty="0">
                <a:solidFill>
                  <a:schemeClr val="bg1"/>
                </a:solidFill>
                <a:latin typeface="+mn-lt"/>
                <a:ea typeface="+mn-ea"/>
                <a:cs typeface="PT Bold Heading" panose="02010400000000000000" pitchFamily="2" charset="-78"/>
              </a:rPr>
              <a:t>الالتزام بتطبيق مراحل تخطيط القوى العاملة وفق الاطار المحدد</a:t>
            </a:r>
            <a:endParaRPr lang="en-US" sz="1800" dirty="0">
              <a:solidFill>
                <a:schemeClr val="bg1"/>
              </a:solidFill>
              <a:latin typeface="+mn-lt"/>
              <a:ea typeface="+mn-ea"/>
              <a:cs typeface="PT Bold Heading" panose="02010400000000000000" pitchFamily="2" charset="-78"/>
            </a:endParaRPr>
          </a:p>
        </p:txBody>
      </p:sp>
      <p:graphicFrame>
        <p:nvGraphicFramePr>
          <p:cNvPr id="5" name="Content Placeholder 9"/>
          <p:cNvGraphicFramePr>
            <a:graphicFrameLocks/>
          </p:cNvGraphicFramePr>
          <p:nvPr>
            <p:extLst>
              <p:ext uri="{D42A27DB-BD31-4B8C-83A1-F6EECF244321}">
                <p14:modId xmlns:p14="http://schemas.microsoft.com/office/powerpoint/2010/main" val="159186707"/>
              </p:ext>
            </p:extLst>
          </p:nvPr>
        </p:nvGraphicFramePr>
        <p:xfrm>
          <a:off x="533398" y="2286001"/>
          <a:ext cx="8305801" cy="1717024"/>
        </p:xfrm>
        <a:graphic>
          <a:graphicData uri="http://schemas.openxmlformats.org/drawingml/2006/table">
            <a:tbl>
              <a:tblPr firstRow="1" bandRow="1">
                <a:tableStyleId>{5C22544A-7EE6-4342-B048-85BDC9FD1C3A}</a:tableStyleId>
              </a:tblPr>
              <a:tblGrid>
                <a:gridCol w="3048002"/>
                <a:gridCol w="2819400"/>
                <a:gridCol w="990600"/>
                <a:gridCol w="838200"/>
                <a:gridCol w="609599"/>
              </a:tblGrid>
              <a:tr h="380999">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98864">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dirty="0" smtClean="0">
                          <a:latin typeface="Sakkal Majalla" panose="02000000000000000000" pitchFamily="2" charset="-78"/>
                          <a:cs typeface="Sakkal Majalla" panose="02000000000000000000" pitchFamily="2" charset="-78"/>
                        </a:rPr>
                        <a:t>اجمالي الوظائف *100</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341224238"/>
              </p:ext>
            </p:extLst>
          </p:nvPr>
        </p:nvGraphicFramePr>
        <p:xfrm>
          <a:off x="533398" y="4343400"/>
          <a:ext cx="8338894" cy="1285407"/>
        </p:xfrm>
        <a:graphic>
          <a:graphicData uri="http://schemas.openxmlformats.org/drawingml/2006/table">
            <a:tbl>
              <a:tblPr firstRow="1" bandRow="1">
                <a:tableStyleId>{5C22544A-7EE6-4342-B048-85BDC9FD1C3A}</a:tableStyleId>
              </a:tblPr>
              <a:tblGrid>
                <a:gridCol w="4169447"/>
                <a:gridCol w="4169447"/>
              </a:tblGrid>
              <a:tr h="4572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828207">
                <a:tc>
                  <a:txBody>
                    <a:bodyPr/>
                    <a:lstStyle/>
                    <a:p>
                      <a:pPr algn="ctr" rtl="1"/>
                      <a:r>
                        <a:rPr lang="ar-AE" sz="1400" b="0" dirty="0" smtClean="0">
                          <a:latin typeface="Sakkal Majalla" panose="02000000000000000000" pitchFamily="2" charset="-78"/>
                          <a:cs typeface="Sakkal Majalla" panose="02000000000000000000" pitchFamily="2" charset="-78"/>
                        </a:rPr>
                        <a:t>اجمالي الوظائف في الجهة (بدون تكرار)</a:t>
                      </a:r>
                      <a:endParaRPr lang="en-US" sz="1400" b="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1"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الوظائف في المرحلة الأخيرة </a:t>
                      </a:r>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وهي الوظائف التي تم الانتهاء من تحديد الاولويات الخاصة</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بالاستقطاب والمحافظة عليها</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a:t>
            </a:r>
            <a:r>
              <a:rPr lang="ar-AE" b="1" dirty="0" smtClean="0">
                <a:solidFill>
                  <a:srgbClr val="C00000"/>
                </a:solidFill>
                <a:latin typeface="Sakkal Majalla" panose="02000000000000000000" pitchFamily="2" charset="-78"/>
                <a:cs typeface="Sakkal Majalla" panose="02000000000000000000" pitchFamily="2" charset="-78"/>
              </a:rPr>
              <a:t>نسبة الالتزام بتطبيق مراحل تخطيط القوى العاملة </a:t>
            </a:r>
            <a:r>
              <a:rPr lang="en-US" b="1" dirty="0" smtClean="0">
                <a:solidFill>
                  <a:srgbClr val="C00000"/>
                </a:solidFill>
                <a:latin typeface="Sakkal Majalla" panose="02000000000000000000" pitchFamily="2" charset="-78"/>
                <a:cs typeface="Sakkal Majalla" panose="02000000000000000000" pitchFamily="2" charset="-78"/>
              </a:rPr>
              <a:t>:</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34</a:t>
            </a:fld>
            <a:endParaRPr lang="en-US" sz="1600" b="1" dirty="0">
              <a:solidFill>
                <a:prstClr val="black"/>
              </a:solidFill>
            </a:endParaRPr>
          </a:p>
        </p:txBody>
      </p:sp>
    </p:spTree>
    <p:extLst>
      <p:ext uri="{BB962C8B-B14F-4D97-AF65-F5344CB8AC3E}">
        <p14:creationId xmlns:p14="http://schemas.microsoft.com/office/powerpoint/2010/main" val="1648387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1905000"/>
            <a:ext cx="8305800" cy="2092881"/>
          </a:xfrm>
          <a:prstGeom prst="rect">
            <a:avLst/>
          </a:prstGeom>
        </p:spPr>
        <p:txBody>
          <a:bodyPr wrap="square">
            <a:spAutoFit/>
          </a:bodyPr>
          <a:lstStyle/>
          <a:p>
            <a:pPr lvl="0"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en-US" dirty="0" smtClean="0">
              <a:solidFill>
                <a:srgbClr val="C00000"/>
              </a:solidFill>
              <a:latin typeface="Sakkal Majalla" panose="02000000000000000000" pitchFamily="2" charset="-78"/>
              <a:cs typeface="Sakkal Majalla" panose="02000000000000000000" pitchFamily="2" charset="-78"/>
            </a:endParaRPr>
          </a:p>
          <a:p>
            <a:pPr lvl="0" algn="r" rtl="1"/>
            <a:r>
              <a:rPr lang="ar-AE" sz="1600" dirty="0" smtClean="0">
                <a:latin typeface="Sakkal Majalla" panose="02000000000000000000" pitchFamily="2" charset="-78"/>
                <a:cs typeface="Sakkal Majalla" panose="02000000000000000000" pitchFamily="2" charset="-78"/>
              </a:rPr>
              <a:t> </a:t>
            </a:r>
            <a:endParaRPr lang="en-US" sz="1600" dirty="0">
              <a:latin typeface="Sakkal Majalla" panose="02000000000000000000" pitchFamily="2" charset="-78"/>
              <a:cs typeface="Sakkal Majalla" panose="02000000000000000000" pitchFamily="2" charset="-78"/>
            </a:endParaRPr>
          </a:p>
          <a:p>
            <a:pPr lvl="0" algn="r" rtl="1"/>
            <a:r>
              <a:rPr lang="ar-AE" sz="1600" dirty="0">
                <a:latin typeface="Sakkal Majalla" panose="02000000000000000000" pitchFamily="2" charset="-78"/>
                <a:cs typeface="Sakkal Majalla" panose="02000000000000000000" pitchFamily="2" charset="-78"/>
              </a:rPr>
              <a:t>ي</a:t>
            </a:r>
            <a:r>
              <a:rPr lang="ar-AE" sz="1600" dirty="0" smtClean="0">
                <a:latin typeface="Sakkal Majalla" panose="02000000000000000000" pitchFamily="2" charset="-78"/>
                <a:cs typeface="Sakkal Majalla" panose="02000000000000000000" pitchFamily="2" charset="-78"/>
              </a:rPr>
              <a:t>قيس </a:t>
            </a:r>
            <a:r>
              <a:rPr lang="ar-AE" sz="1600" dirty="0">
                <a:latin typeface="Sakkal Majalla" panose="02000000000000000000" pitchFamily="2" charset="-78"/>
                <a:cs typeface="Sakkal Majalla" panose="02000000000000000000" pitchFamily="2" charset="-78"/>
              </a:rPr>
              <a:t>هذا المؤشر نسبة الوظائف التي تم وضع أو تحديث الوصف الوظيفي </a:t>
            </a:r>
            <a:r>
              <a:rPr lang="ar-AE" sz="1600" dirty="0" smtClean="0">
                <a:latin typeface="Sakkal Majalla" panose="02000000000000000000" pitchFamily="2" charset="-78"/>
                <a:cs typeface="Sakkal Majalla" panose="02000000000000000000" pitchFamily="2" charset="-78"/>
              </a:rPr>
              <a:t>لها ، حيث تهدف </a:t>
            </a:r>
            <a:r>
              <a:rPr lang="ar-AE" sz="1600" dirty="0">
                <a:latin typeface="Sakkal Majalla" panose="02000000000000000000" pitchFamily="2" charset="-78"/>
                <a:cs typeface="Sakkal Majalla" panose="02000000000000000000" pitchFamily="2" charset="-78"/>
              </a:rPr>
              <a:t>عملية القياس إلى متابعة عملية تقييم وتوصيف الوظائف على مستوى الحكومة </a:t>
            </a:r>
            <a:r>
              <a:rPr lang="ar-AE" sz="1600" dirty="0" smtClean="0">
                <a:latin typeface="Sakkal Majalla" panose="02000000000000000000" pitchFamily="2" charset="-78"/>
                <a:cs typeface="Sakkal Majalla" panose="02000000000000000000" pitchFamily="2" charset="-78"/>
              </a:rPr>
              <a:t>الاتحادية  ويعتمد </a:t>
            </a:r>
            <a:r>
              <a:rPr lang="ar-AE" sz="1600" dirty="0">
                <a:latin typeface="Sakkal Majalla" panose="02000000000000000000" pitchFamily="2" charset="-78"/>
                <a:cs typeface="Sakkal Majalla" panose="02000000000000000000" pitchFamily="2" charset="-78"/>
              </a:rPr>
              <a:t>تقييم وتوصيف الوظائف حسب الآلية والنظام الصادر عن الهيئة الاتحادية للموارد البشرية </a:t>
            </a:r>
            <a:r>
              <a:rPr lang="ar-AE" sz="1600" dirty="0" smtClean="0">
                <a:latin typeface="Sakkal Majalla" panose="02000000000000000000" pitchFamily="2" charset="-78"/>
                <a:cs typeface="Sakkal Majalla" panose="02000000000000000000" pitchFamily="2" charset="-78"/>
              </a:rPr>
              <a:t>الحكومية. ، و يتم تحديد </a:t>
            </a:r>
            <a:r>
              <a:rPr lang="ar-AE" sz="1600" dirty="0">
                <a:latin typeface="Sakkal Majalla" panose="02000000000000000000" pitchFamily="2" charset="-78"/>
                <a:cs typeface="Sakkal Majalla" panose="02000000000000000000" pitchFamily="2" charset="-78"/>
              </a:rPr>
              <a:t>إجمالي عدد الوظائف المعتمدة في نظام  تقييم وتوصيف الوظائف (الخطة المعتمدة</a:t>
            </a:r>
            <a:r>
              <a:rPr lang="ar-AE" sz="1600" dirty="0" smtClean="0">
                <a:latin typeface="Sakkal Majalla" panose="02000000000000000000" pitchFamily="2" charset="-78"/>
                <a:cs typeface="Sakkal Majalla" panose="02000000000000000000" pitchFamily="2" charset="-78"/>
              </a:rPr>
              <a:t>).</a:t>
            </a:r>
          </a:p>
          <a:p>
            <a:pPr marL="285750" lvl="0" indent="-285750" algn="r" rtl="1">
              <a:lnSpc>
                <a:spcPct val="150000"/>
              </a:lnSpc>
              <a:buFontTx/>
              <a:buChar char="-"/>
            </a:pPr>
            <a:endParaRPr lang="ar-AE" sz="1600" dirty="0" smtClean="0">
              <a:latin typeface="Sakkal Majalla" panose="02000000000000000000" pitchFamily="2" charset="-78"/>
              <a:cs typeface="Sakkal Majalla" panose="02000000000000000000" pitchFamily="2" charset="-78"/>
            </a:endParaRPr>
          </a:p>
          <a:p>
            <a:pPr lvl="0" algn="r" rtl="1">
              <a:lnSpc>
                <a:spcPct val="150000"/>
              </a:lnSpc>
            </a:pPr>
            <a:endParaRPr lang="ar-AE" sz="1600" dirty="0" smtClean="0">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16: </a:t>
            </a:r>
            <a:r>
              <a:rPr lang="ar-AE" sz="1800" dirty="0" smtClean="0">
                <a:solidFill>
                  <a:schemeClr val="bg1"/>
                </a:solidFill>
                <a:latin typeface="+mn-lt"/>
                <a:ea typeface="+mn-ea"/>
                <a:cs typeface="PT Bold Heading" panose="02010400000000000000" pitchFamily="2" charset="-78"/>
              </a:rPr>
              <a:t>نسبة  </a:t>
            </a:r>
            <a:r>
              <a:rPr lang="ar-AE" sz="1800" dirty="0">
                <a:solidFill>
                  <a:schemeClr val="bg1"/>
                </a:solidFill>
                <a:latin typeface="+mn-lt"/>
                <a:ea typeface="+mn-ea"/>
                <a:cs typeface="PT Bold Heading" panose="02010400000000000000" pitchFamily="2" charset="-78"/>
              </a:rPr>
              <a:t>الوظائف التي تم توصيفها واعتمادها وفق آليات نظام تقييم وتوصيف الوظائف</a:t>
            </a:r>
            <a:endParaRPr lang="en-US" sz="1800" dirty="0">
              <a:solidFill>
                <a:schemeClr val="bg1"/>
              </a:solidFill>
              <a:latin typeface="+mn-lt"/>
              <a:ea typeface="+mn-ea"/>
              <a:cs typeface="PT Bold Heading" panose="02010400000000000000" pitchFamily="2" charset="-78"/>
            </a:endParaRPr>
          </a:p>
        </p:txBody>
      </p:sp>
      <p:graphicFrame>
        <p:nvGraphicFramePr>
          <p:cNvPr id="5" name="Content Placeholder 9"/>
          <p:cNvGraphicFramePr>
            <a:graphicFrameLocks/>
          </p:cNvGraphicFramePr>
          <p:nvPr>
            <p:extLst>
              <p:ext uri="{D42A27DB-BD31-4B8C-83A1-F6EECF244321}">
                <p14:modId xmlns:p14="http://schemas.microsoft.com/office/powerpoint/2010/main" val="1940460505"/>
              </p:ext>
            </p:extLst>
          </p:nvPr>
        </p:nvGraphicFramePr>
        <p:xfrm>
          <a:off x="647700" y="3884951"/>
          <a:ext cx="8115300" cy="1082039"/>
        </p:xfrm>
        <a:graphic>
          <a:graphicData uri="http://schemas.openxmlformats.org/drawingml/2006/table">
            <a:tbl>
              <a:tblPr firstRow="1" bandRow="1">
                <a:tableStyleId>{5C22544A-7EE6-4342-B048-85BDC9FD1C3A}</a:tableStyleId>
              </a:tblPr>
              <a:tblGrid>
                <a:gridCol w="2247900"/>
                <a:gridCol w="3058257"/>
                <a:gridCol w="936381"/>
                <a:gridCol w="1170476"/>
                <a:gridCol w="702286"/>
              </a:tblGrid>
              <a:tr h="350519">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 ÷  مجموع الوظائف التي تم حصرها ضمن نطاق نظام تقييم وتوصيف الوظائف)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التزايد أفضل</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نسبة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سنوي</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2810835174"/>
              </p:ext>
            </p:extLst>
          </p:nvPr>
        </p:nvGraphicFramePr>
        <p:xfrm>
          <a:off x="609600" y="5256551"/>
          <a:ext cx="8193332" cy="1068049"/>
        </p:xfrm>
        <a:graphic>
          <a:graphicData uri="http://schemas.openxmlformats.org/drawingml/2006/table">
            <a:tbl>
              <a:tblPr firstRow="1" bandRow="1">
                <a:tableStyleId>{5C22544A-7EE6-4342-B048-85BDC9FD1C3A}</a:tableStyleId>
              </a:tblPr>
              <a:tblGrid>
                <a:gridCol w="4096666"/>
                <a:gridCol w="4096666"/>
              </a:tblGrid>
              <a:tr h="227351">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المقام</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مكونات</a:t>
                      </a:r>
                      <a:r>
                        <a:rPr lang="ar-AE" sz="1400" b="1" baseline="0" dirty="0" smtClean="0">
                          <a:solidFill>
                            <a:schemeClr val="tx1"/>
                          </a:solidFill>
                          <a:latin typeface="Sakkal Majalla" panose="02000000000000000000" pitchFamily="2" charset="-78"/>
                          <a:cs typeface="Sakkal Majalla" panose="02000000000000000000" pitchFamily="2" charset="-78"/>
                        </a:rPr>
                        <a:t> البسط</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3249">
                <a:tc>
                  <a:txBody>
                    <a:bodyPr/>
                    <a:lstStyle/>
                    <a:p>
                      <a:pPr algn="ctr" rtl="1"/>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(بدون تكرار) التي تم حصرها ضمن نطاق نظام تقييم وتوصيف الوظائف</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rPr>
                        <a:t>مجموع الوظائف التي تم توصيفها واعتمادها من اللجنة</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429000" y="3351551"/>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35</a:t>
            </a:fld>
            <a:endParaRPr lang="en-US" sz="1600" b="1" dirty="0">
              <a:solidFill>
                <a:prstClr val="black"/>
              </a:solidFill>
            </a:endParaRPr>
          </a:p>
        </p:txBody>
      </p:sp>
    </p:spTree>
    <p:extLst>
      <p:ext uri="{BB962C8B-B14F-4D97-AF65-F5344CB8AC3E}">
        <p14:creationId xmlns:p14="http://schemas.microsoft.com/office/powerpoint/2010/main" val="881955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1514" y="1600200"/>
            <a:ext cx="8665727" cy="2600712"/>
          </a:xfrm>
          <a:prstGeom prst="rect">
            <a:avLst/>
          </a:prstGeom>
        </p:spPr>
        <p:txBody>
          <a:bodyPr wrap="square">
            <a:spAutoFit/>
          </a:bodyPr>
          <a:lstStyle/>
          <a:p>
            <a:pPr lvl="0" algn="r"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en-US" b="1" dirty="0" smtClean="0">
              <a:solidFill>
                <a:srgbClr val="C00000"/>
              </a:solidFill>
              <a:latin typeface="Sakkal Majalla" panose="02000000000000000000" pitchFamily="2" charset="-78"/>
              <a:cs typeface="Sakkal Majalla" panose="02000000000000000000" pitchFamily="2" charset="-78"/>
            </a:endParaRPr>
          </a:p>
          <a:p>
            <a:pPr algn="justLow" rtl="1">
              <a:lnSpc>
                <a:spcPct val="150000"/>
              </a:lnSpc>
            </a:pPr>
            <a:r>
              <a:rPr lang="ar-AE" sz="1600" dirty="0">
                <a:solidFill>
                  <a:prstClr val="black"/>
                </a:solidFill>
                <a:latin typeface="Sakkal Majalla" panose="02000000000000000000" pitchFamily="2" charset="-78"/>
                <a:cs typeface="Sakkal Majalla" panose="02000000000000000000" pitchFamily="2" charset="-78"/>
              </a:rPr>
              <a:t>يهدف النظام إلى رفع </a:t>
            </a:r>
            <a:r>
              <a:rPr lang="ar-SA" sz="1600" dirty="0">
                <a:solidFill>
                  <a:prstClr val="black"/>
                </a:solidFill>
                <a:latin typeface="Sakkal Majalla" panose="02000000000000000000" pitchFamily="2" charset="-78"/>
                <a:cs typeface="Sakkal Majalla" panose="02000000000000000000" pitchFamily="2" charset="-78"/>
              </a:rPr>
              <a:t>تنافسية الحكومة الاتحادية لتكون بيئة جاذبة للكفاءات الوطنية</a:t>
            </a:r>
            <a:r>
              <a:rPr lang="ar-AE" sz="1600" dirty="0">
                <a:solidFill>
                  <a:prstClr val="black"/>
                </a:solidFill>
                <a:latin typeface="Sakkal Majalla" panose="02000000000000000000" pitchFamily="2" charset="-78"/>
                <a:cs typeface="Sakkal Majalla" panose="02000000000000000000" pitchFamily="2" charset="-78"/>
              </a:rPr>
              <a:t> من خلال </a:t>
            </a:r>
            <a:r>
              <a:rPr lang="ar-SA" sz="1600" dirty="0">
                <a:solidFill>
                  <a:prstClr val="black"/>
                </a:solidFill>
                <a:latin typeface="Sakkal Majalla" panose="02000000000000000000" pitchFamily="2" charset="-78"/>
                <a:cs typeface="Sakkal Majalla" panose="02000000000000000000" pitchFamily="2" charset="-78"/>
              </a:rPr>
              <a:t>منح المكافآت والحوافز لموظفي الحكومة الاتحادية في إطار منظومة متكاملة من أنظمة وتشريعات الموارد البشرية في الحكومة الاتحادية والمبادرات والبرامج التحفيزية التي تعزز الأداء وترفع الإنتاجية وتضمن سعادة الموظفين والمتعاملين على حد سواء</a:t>
            </a:r>
            <a:r>
              <a:rPr lang="ar-AE" sz="1600" dirty="0">
                <a:solidFill>
                  <a:prstClr val="black"/>
                </a:solidFill>
                <a:latin typeface="Sakkal Majalla" panose="02000000000000000000" pitchFamily="2" charset="-78"/>
                <a:cs typeface="Sakkal Majalla" panose="02000000000000000000" pitchFamily="2" charset="-78"/>
              </a:rPr>
              <a:t>.</a:t>
            </a:r>
            <a:endParaRPr lang="en-US" sz="1600" dirty="0">
              <a:solidFill>
                <a:prstClr val="black"/>
              </a:solidFill>
              <a:latin typeface="Sakkal Majalla" panose="02000000000000000000" pitchFamily="2" charset="-78"/>
              <a:cs typeface="Sakkal Majalla" panose="02000000000000000000" pitchFamily="2" charset="-78"/>
            </a:endParaRPr>
          </a:p>
          <a:p>
            <a:pPr lvl="0" algn="r" rtl="1"/>
            <a:r>
              <a:rPr lang="ar-AE" sz="1600" b="1" dirty="0" smtClean="0">
                <a:solidFill>
                  <a:srgbClr val="C00000"/>
                </a:solidFill>
                <a:latin typeface="Sakkal Majalla" panose="02000000000000000000" pitchFamily="2" charset="-78"/>
                <a:cs typeface="Sakkal Majalla" panose="02000000000000000000" pitchFamily="2" charset="-78"/>
              </a:rPr>
              <a:t>ملاحظة :</a:t>
            </a:r>
          </a:p>
          <a:p>
            <a:pPr algn="r" rtl="1"/>
            <a:r>
              <a:rPr lang="ar-AE" sz="1600" dirty="0">
                <a:solidFill>
                  <a:prstClr val="black"/>
                </a:solidFill>
                <a:latin typeface="Sakkal Majalla" panose="02000000000000000000" pitchFamily="2" charset="-78"/>
                <a:cs typeface="Sakkal Majalla" panose="02000000000000000000" pitchFamily="2" charset="-78"/>
              </a:rPr>
              <a:t>يتم تطبيق </a:t>
            </a:r>
            <a:r>
              <a:rPr lang="ar-SA" sz="1600" dirty="0" smtClean="0">
                <a:solidFill>
                  <a:prstClr val="black"/>
                </a:solidFill>
                <a:latin typeface="Sakkal Majalla" panose="02000000000000000000" pitchFamily="2" charset="-78"/>
                <a:cs typeface="Sakkal Majalla" panose="02000000000000000000" pitchFamily="2" charset="-78"/>
              </a:rPr>
              <a:t>نظام </a:t>
            </a:r>
            <a:r>
              <a:rPr lang="ar-AE" sz="1600" dirty="0">
                <a:solidFill>
                  <a:prstClr val="black"/>
                </a:solidFill>
                <a:latin typeface="Sakkal Majalla" panose="02000000000000000000" pitchFamily="2" charset="-78"/>
                <a:cs typeface="Sakkal Majalla" panose="02000000000000000000" pitchFamily="2" charset="-78"/>
              </a:rPr>
              <a:t>المكافآت و الحوافز لموظفي الحكومة الاتحادية </a:t>
            </a:r>
            <a:r>
              <a:rPr lang="ar-SA" sz="1600" dirty="0">
                <a:solidFill>
                  <a:prstClr val="black"/>
                </a:solidFill>
                <a:latin typeface="Sakkal Majalla" panose="02000000000000000000" pitchFamily="2" charset="-78"/>
                <a:cs typeface="Sakkal Majalla" panose="02000000000000000000" pitchFamily="2" charset="-78"/>
              </a:rPr>
              <a:t>وفق قرار مجلس الوزراء رقم (18) لسنة 2015 </a:t>
            </a:r>
            <a:r>
              <a:rPr lang="ar-AE" sz="1600" dirty="0">
                <a:solidFill>
                  <a:prstClr val="black"/>
                </a:solidFill>
                <a:latin typeface="Sakkal Majalla" panose="02000000000000000000" pitchFamily="2" charset="-78"/>
                <a:cs typeface="Sakkal Majalla" panose="02000000000000000000" pitchFamily="2" charset="-78"/>
              </a:rPr>
              <a:t> </a:t>
            </a:r>
            <a:r>
              <a:rPr lang="ar-AE" sz="1600" dirty="0" smtClean="0">
                <a:solidFill>
                  <a:prstClr val="black"/>
                </a:solidFill>
                <a:latin typeface="Sakkal Majalla" panose="02000000000000000000" pitchFamily="2" charset="-78"/>
                <a:cs typeface="Sakkal Majalla" panose="02000000000000000000" pitchFamily="2" charset="-78"/>
              </a:rPr>
              <a:t>، ودليل النظام متوفر في موقع الهيئة الاتحادية للموارد البشرية الحكومية للاستدلال عن كيفية التطبيق </a:t>
            </a:r>
            <a:r>
              <a:rPr lang="en-US" sz="1600" dirty="0" smtClean="0">
                <a:solidFill>
                  <a:prstClr val="black"/>
                </a:solidFill>
                <a:latin typeface="Sakkal Majalla" panose="02000000000000000000" pitchFamily="2" charset="-78"/>
                <a:cs typeface="Sakkal Majalla" panose="02000000000000000000" pitchFamily="2" charset="-78"/>
                <a:hlinkClick r:id="rId2"/>
              </a:rPr>
              <a:t>www.fahr.gov.ae</a:t>
            </a:r>
            <a:r>
              <a:rPr lang="en-US" sz="1600" dirty="0" smtClean="0">
                <a:solidFill>
                  <a:prstClr val="black"/>
                </a:solidFill>
                <a:latin typeface="Sakkal Majalla" panose="02000000000000000000" pitchFamily="2" charset="-78"/>
                <a:cs typeface="Sakkal Majalla" panose="02000000000000000000" pitchFamily="2" charset="-78"/>
              </a:rPr>
              <a:t> </a:t>
            </a:r>
            <a:endParaRPr lang="ar-AE" sz="1600" dirty="0">
              <a:solidFill>
                <a:prstClr val="black"/>
              </a:solidFill>
              <a:latin typeface="Sakkal Majalla" panose="02000000000000000000" pitchFamily="2" charset="-78"/>
              <a:cs typeface="Sakkal Majalla" panose="02000000000000000000" pitchFamily="2" charset="-78"/>
            </a:endParaRPr>
          </a:p>
          <a:p>
            <a:pPr lvl="0" algn="r" rtl="1"/>
            <a:endParaRPr lang="en-US" sz="1600" b="1" dirty="0">
              <a:solidFill>
                <a:srgbClr val="C00000"/>
              </a:solidFill>
              <a:latin typeface="Sakkal Majalla" panose="02000000000000000000" pitchFamily="2" charset="-78"/>
              <a:cs typeface="Sakkal Majalla" panose="02000000000000000000" pitchFamily="2" charset="-78"/>
            </a:endParaRPr>
          </a:p>
        </p:txBody>
      </p:sp>
      <p:sp>
        <p:nvSpPr>
          <p:cNvPr id="12" name="Title 1"/>
          <p:cNvSpPr txBox="1">
            <a:spLocks/>
          </p:cNvSpPr>
          <p:nvPr/>
        </p:nvSpPr>
        <p:spPr>
          <a:xfrm>
            <a:off x="609600" y="1049399"/>
            <a:ext cx="7620000" cy="6270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17: </a:t>
            </a:r>
            <a:r>
              <a:rPr lang="ar-AE" sz="1800" dirty="0" smtClean="0">
                <a:solidFill>
                  <a:schemeClr val="bg1"/>
                </a:solidFill>
                <a:latin typeface="+mn-lt"/>
                <a:ea typeface="+mn-ea"/>
                <a:cs typeface="PT Bold Heading" panose="02010400000000000000" pitchFamily="2" charset="-78"/>
              </a:rPr>
              <a:t>نسبة </a:t>
            </a:r>
            <a:r>
              <a:rPr lang="ar-AE" sz="1800" dirty="0">
                <a:solidFill>
                  <a:schemeClr val="bg1"/>
                </a:solidFill>
                <a:latin typeface="+mn-lt"/>
                <a:ea typeface="+mn-ea"/>
                <a:cs typeface="PT Bold Heading" panose="02010400000000000000" pitchFamily="2" charset="-78"/>
              </a:rPr>
              <a:t>الموظفين الذين تم تكريمهم ضمن نظام المكافآت والحوافز</a:t>
            </a:r>
          </a:p>
        </p:txBody>
      </p:sp>
      <p:graphicFrame>
        <p:nvGraphicFramePr>
          <p:cNvPr id="14" name="Content Placeholder 9"/>
          <p:cNvGraphicFramePr>
            <a:graphicFrameLocks/>
          </p:cNvGraphicFramePr>
          <p:nvPr>
            <p:extLst>
              <p:ext uri="{D42A27DB-BD31-4B8C-83A1-F6EECF244321}">
                <p14:modId xmlns:p14="http://schemas.microsoft.com/office/powerpoint/2010/main" val="985870529"/>
              </p:ext>
            </p:extLst>
          </p:nvPr>
        </p:nvGraphicFramePr>
        <p:xfrm>
          <a:off x="838200" y="4419600"/>
          <a:ext cx="7969042" cy="932058"/>
        </p:xfrm>
        <a:graphic>
          <a:graphicData uri="http://schemas.openxmlformats.org/drawingml/2006/table">
            <a:tbl>
              <a:tblPr firstRow="1" bandRow="1">
                <a:tableStyleId>{5C22544A-7EE6-4342-B048-85BDC9FD1C3A}</a:tableStyleId>
              </a:tblPr>
              <a:tblGrid>
                <a:gridCol w="1687561"/>
                <a:gridCol w="2296959"/>
                <a:gridCol w="1328174"/>
                <a:gridCol w="1328174"/>
                <a:gridCol w="1328174"/>
              </a:tblGrid>
              <a:tr h="413898">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5261">
                <a:tc>
                  <a:txBody>
                    <a:bodyPr/>
                    <a:lstStyle/>
                    <a:p>
                      <a:pPr algn="ctr" rtl="1"/>
                      <a:r>
                        <a:rPr lang="ar-AE" sz="14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 (بدون تكرار)</a:t>
                      </a:r>
                      <a:r>
                        <a:rPr lang="en-US" sz="1400" b="0" i="0" u="none" strike="noStrike"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r>
                        <a:rPr lang="en-US" sz="1400" b="0" i="0" u="none" strike="noStrike"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 الموظفين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2896074560"/>
              </p:ext>
            </p:extLst>
          </p:nvPr>
        </p:nvGraphicFramePr>
        <p:xfrm>
          <a:off x="838200" y="5562600"/>
          <a:ext cx="7969042" cy="762000"/>
        </p:xfrm>
        <a:graphic>
          <a:graphicData uri="http://schemas.openxmlformats.org/drawingml/2006/table">
            <a:tbl>
              <a:tblPr firstRow="1" bandRow="1">
                <a:tableStyleId>{5C22544A-7EE6-4342-B048-85BDC9FD1C3A}</a:tableStyleId>
              </a:tblPr>
              <a:tblGrid>
                <a:gridCol w="3984521"/>
                <a:gridCol w="3984521"/>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اجمالي الموظفين</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المكرمين في الجهة (بدون تكرار)</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439886" y="39624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36</a:t>
            </a:fld>
            <a:endParaRPr lang="en-US" sz="1600" b="1" dirty="0">
              <a:solidFill>
                <a:prstClr val="black"/>
              </a:solidFill>
            </a:endParaRPr>
          </a:p>
        </p:txBody>
      </p:sp>
    </p:spTree>
    <p:extLst>
      <p:ext uri="{BB962C8B-B14F-4D97-AF65-F5344CB8AC3E}">
        <p14:creationId xmlns:p14="http://schemas.microsoft.com/office/powerpoint/2010/main" val="1512139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1" y="1676400"/>
            <a:ext cx="8284726" cy="1615827"/>
          </a:xfrm>
          <a:prstGeom prst="rect">
            <a:avLst/>
          </a:prstGeom>
        </p:spPr>
        <p:txBody>
          <a:bodyPr wrap="square">
            <a:spAutoFit/>
          </a:bodyPr>
          <a:lstStyle/>
          <a:p>
            <a:pPr lvl="0" algn="r" rtl="1">
              <a:lnSpc>
                <a:spcPct val="150000"/>
              </a:lnSpc>
            </a:pPr>
            <a:r>
              <a:rPr lang="ar-AE" b="1" dirty="0" smtClean="0">
                <a:solidFill>
                  <a:srgbClr val="C00000"/>
                </a:solidFill>
                <a:latin typeface="Sakkal Majalla" panose="02000000000000000000" pitchFamily="2" charset="-78"/>
                <a:cs typeface="Sakkal Majalla" panose="02000000000000000000" pitchFamily="2" charset="-78"/>
              </a:rPr>
              <a:t>وصف المؤشر</a:t>
            </a:r>
            <a:endParaRPr lang="en-US" sz="1000" dirty="0">
              <a:latin typeface="Sakkal Majalla" panose="02000000000000000000" pitchFamily="2" charset="-78"/>
              <a:cs typeface="Sakkal Majalla" panose="02000000000000000000" pitchFamily="2" charset="-78"/>
            </a:endParaRPr>
          </a:p>
          <a:p>
            <a:pPr algn="justLow" rtl="1">
              <a:lnSpc>
                <a:spcPct val="150000"/>
              </a:lnSpc>
            </a:pPr>
            <a:r>
              <a:rPr lang="ar-AE" sz="1600" dirty="0" smtClean="0">
                <a:solidFill>
                  <a:prstClr val="black"/>
                </a:solidFill>
                <a:latin typeface="Sakkal Majalla" panose="02000000000000000000" pitchFamily="2" charset="-78"/>
                <a:cs typeface="Sakkal Majalla" panose="02000000000000000000" pitchFamily="2" charset="-78"/>
              </a:rPr>
              <a:t>يهدف هذا المؤشر  الى  رفع مستويات </a:t>
            </a:r>
            <a:r>
              <a:rPr lang="ar-AE" sz="1600" dirty="0">
                <a:solidFill>
                  <a:prstClr val="black"/>
                </a:solidFill>
                <a:latin typeface="Sakkal Majalla" panose="02000000000000000000" pitchFamily="2" charset="-78"/>
                <a:cs typeface="Sakkal Majalla" panose="02000000000000000000" pitchFamily="2" charset="-78"/>
              </a:rPr>
              <a:t>الصحة والسلامة المهنية في مواقع العمل ( بيئة العمل المكتبي)  من خلال دعم الوزارات والجهات الاتحادية في أخذ التدابير اللازمة لإيجاد بيئة عمل صحية وآمنه وذلك لضمان سلامة الموظفين والمتعاملين </a:t>
            </a:r>
            <a:r>
              <a:rPr lang="ar-SA" sz="1600" dirty="0">
                <a:solidFill>
                  <a:prstClr val="black"/>
                </a:solidFill>
                <a:latin typeface="Sakkal Majalla" panose="02000000000000000000" pitchFamily="2" charset="-78"/>
                <a:cs typeface="Sakkal Majalla" panose="02000000000000000000" pitchFamily="2" charset="-78"/>
              </a:rPr>
              <a:t>وفقاً لأعلى مستويات الصحة والسلامة المهنية في بيئة العمل.</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spcBef>
                <a:spcPts val="0"/>
              </a:spcBef>
            </a:pPr>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18:</a:t>
            </a:r>
            <a:r>
              <a:rPr lang="en-US" sz="1800" dirty="0" smtClean="0">
                <a:solidFill>
                  <a:schemeClr val="bg1"/>
                </a:solidFill>
                <a:latin typeface="+mn-lt"/>
                <a:ea typeface="+mn-ea"/>
                <a:cs typeface="PT Bold Heading" panose="02010400000000000000" pitchFamily="2" charset="-78"/>
              </a:rPr>
              <a:t> </a:t>
            </a:r>
            <a:r>
              <a:rPr lang="ar-SA" sz="1800" dirty="0">
                <a:solidFill>
                  <a:schemeClr val="bg1"/>
                </a:solidFill>
                <a:latin typeface="+mn-lt"/>
                <a:ea typeface="+mn-ea"/>
                <a:cs typeface="PT Bold Heading" panose="02010400000000000000" pitchFamily="2" charset="-78"/>
              </a:rPr>
              <a:t>معدل تكرار الإصابات المسببة لهدر الوقت</a:t>
            </a:r>
            <a:endParaRPr lang="en-US" sz="1800" dirty="0">
              <a:solidFill>
                <a:schemeClr val="bg1"/>
              </a:solidFill>
              <a:latin typeface="+mn-lt"/>
              <a:ea typeface="+mn-ea"/>
              <a:cs typeface="PT Bold Heading" panose="020104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492093253"/>
              </p:ext>
            </p:extLst>
          </p:nvPr>
        </p:nvGraphicFramePr>
        <p:xfrm>
          <a:off x="560964" y="3733800"/>
          <a:ext cx="8202036" cy="1036320"/>
        </p:xfrm>
        <a:graphic>
          <a:graphicData uri="http://schemas.openxmlformats.org/drawingml/2006/table">
            <a:tbl>
              <a:tblPr firstRow="1" bandRow="1">
                <a:tableStyleId>{5C22544A-7EE6-4342-B048-85BDC9FD1C3A}</a:tableStyleId>
              </a:tblPr>
              <a:tblGrid>
                <a:gridCol w="1736902"/>
                <a:gridCol w="2568259"/>
                <a:gridCol w="1162863"/>
                <a:gridCol w="1367006"/>
                <a:gridCol w="1367006"/>
              </a:tblGrid>
              <a:tr h="304800">
                <a:tc>
                  <a:txBody>
                    <a:bodyPr/>
                    <a:lstStyle/>
                    <a:p>
                      <a:pPr algn="ctr"/>
                      <a:r>
                        <a:rPr lang="ar-AE" sz="1400" dirty="0" smtClean="0">
                          <a:latin typeface="Sakkal Majalla" panose="02000000000000000000" pitchFamily="2" charset="-78"/>
                          <a:cs typeface="Sakkal Majalla" panose="02000000000000000000" pitchFamily="2" charset="-78"/>
                        </a:rPr>
                        <a:t>المصدر</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latin typeface="Sakkal Majalla" panose="02000000000000000000" pitchFamily="2" charset="-78"/>
                          <a:cs typeface="Sakkal Majalla" panose="02000000000000000000" pitchFamily="2" charset="-78"/>
                        </a:rPr>
                        <a:t>المعادلة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latin typeface="Sakkal Majalla" panose="02000000000000000000" pitchFamily="2" charset="-78"/>
                          <a:cs typeface="Sakkal Majalla" panose="02000000000000000000" pitchFamily="2" charset="-78"/>
                        </a:rPr>
                        <a:t>نمط القياس</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latin typeface="Sakkal Majalla" panose="02000000000000000000" pitchFamily="2" charset="-78"/>
                          <a:cs typeface="Sakkal Majalla" panose="02000000000000000000" pitchFamily="2" charset="-78"/>
                        </a:rPr>
                        <a:t>وحدة</a:t>
                      </a:r>
                      <a:r>
                        <a:rPr lang="ar-AE" sz="1400" baseline="0" dirty="0" smtClean="0">
                          <a:latin typeface="Sakkal Majalla" panose="02000000000000000000" pitchFamily="2" charset="-78"/>
                          <a:cs typeface="Sakkal Majalla" panose="02000000000000000000" pitchFamily="2" charset="-78"/>
                        </a:rPr>
                        <a:t> القياس</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latin typeface="Sakkal Majalla" panose="02000000000000000000" pitchFamily="2" charset="-78"/>
                          <a:cs typeface="Sakkal Majalla" panose="02000000000000000000" pitchFamily="2" charset="-78"/>
                        </a:rPr>
                        <a:t>الدورية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61280">
                <a:tc>
                  <a:txBody>
                    <a:bodyPr/>
                    <a:lstStyle/>
                    <a:p>
                      <a:pPr algn="ctr" rtl="1"/>
                      <a:r>
                        <a:rPr lang="ar-AE" sz="1400" dirty="0" smtClean="0">
                          <a:latin typeface="Sakkal Majalla" panose="02000000000000000000" pitchFamily="2" charset="-78"/>
                          <a:cs typeface="Sakkal Majalla" panose="02000000000000000000" pitchFamily="2" charset="-78"/>
                        </a:rPr>
                        <a:t>الجهة الاتحادية</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150000"/>
                        </a:lnSpc>
                        <a:spcBef>
                          <a:spcPts val="0"/>
                        </a:spcBef>
                        <a:spcAft>
                          <a:spcPts val="0"/>
                        </a:spcAft>
                      </a:pPr>
                      <a:r>
                        <a:rPr lang="ar-AE" sz="1400" dirty="0" smtClean="0">
                          <a:effectLst/>
                          <a:latin typeface="+mn-lt"/>
                          <a:ea typeface="Calibri"/>
                          <a:cs typeface="Sakkal Majalla"/>
                        </a:rPr>
                        <a:t>(مجموع الإصابات المسببة لهدر الوقت/ عدد ساعات العمل) </a:t>
                      </a:r>
                      <a:r>
                        <a:rPr lang="en-US" sz="1400" dirty="0" smtClean="0">
                          <a:effectLst/>
                          <a:latin typeface="Sakkal Majalla"/>
                          <a:ea typeface="Calibri"/>
                          <a:cs typeface="Times New Roman"/>
                        </a:rPr>
                        <a:t>x</a:t>
                      </a:r>
                      <a:r>
                        <a:rPr lang="ar-AE" sz="1400" dirty="0" smtClean="0">
                          <a:effectLst/>
                          <a:latin typeface="+mn-lt"/>
                          <a:ea typeface="Calibri"/>
                          <a:cs typeface="Sakkal Majalla"/>
                        </a:rPr>
                        <a:t> </a:t>
                      </a:r>
                      <a:r>
                        <a:rPr lang="en-US" sz="1400" dirty="0" smtClean="0">
                          <a:effectLst/>
                          <a:latin typeface="Sakkal Majalla"/>
                          <a:ea typeface="Calibri"/>
                          <a:cs typeface="Times New Roman"/>
                        </a:rPr>
                        <a:t>1,000,000</a:t>
                      </a:r>
                      <a:endParaRPr lang="en-US" sz="1400" dirty="0">
                        <a:effectLst/>
                        <a:latin typeface="+mn-lt"/>
                        <a:ea typeface="Calibri"/>
                        <a:cs typeface="Times New Roman"/>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Content Placeholder 9"/>
          <p:cNvGraphicFramePr>
            <a:graphicFrameLocks/>
          </p:cNvGraphicFramePr>
          <p:nvPr>
            <p:extLst>
              <p:ext uri="{D42A27DB-BD31-4B8C-83A1-F6EECF244321}">
                <p14:modId xmlns:p14="http://schemas.microsoft.com/office/powerpoint/2010/main" val="2191434401"/>
              </p:ext>
            </p:extLst>
          </p:nvPr>
        </p:nvGraphicFramePr>
        <p:xfrm>
          <a:off x="560964" y="4953000"/>
          <a:ext cx="8202036" cy="813680"/>
        </p:xfrm>
        <a:graphic>
          <a:graphicData uri="http://schemas.openxmlformats.org/drawingml/2006/table">
            <a:tbl>
              <a:tblPr firstRow="1" bandRow="1">
                <a:tableStyleId>{5C22544A-7EE6-4342-B048-85BDC9FD1C3A}</a:tableStyleId>
              </a:tblPr>
              <a:tblGrid>
                <a:gridCol w="4101018"/>
                <a:gridCol w="4101018"/>
              </a:tblGrid>
              <a:tr h="365763">
                <a:tc>
                  <a:txBody>
                    <a:bodyPr/>
                    <a:lstStyle/>
                    <a:p>
                      <a:pPr algn="ctr"/>
                      <a:r>
                        <a:rPr lang="ar-AE" sz="1400" dirty="0" smtClean="0">
                          <a:latin typeface="Sakkal Majalla" panose="02000000000000000000" pitchFamily="2" charset="-78"/>
                          <a:cs typeface="Sakkal Majalla" panose="02000000000000000000" pitchFamily="2" charset="-78"/>
                        </a:rPr>
                        <a:t>مكونات</a:t>
                      </a:r>
                      <a:r>
                        <a:rPr lang="ar-AE" sz="1400" baseline="0" dirty="0" smtClean="0">
                          <a:latin typeface="Sakkal Majalla" panose="02000000000000000000" pitchFamily="2" charset="-78"/>
                          <a:cs typeface="Sakkal Majalla" panose="02000000000000000000" pitchFamily="2" charset="-78"/>
                        </a:rPr>
                        <a:t> المقام</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latin typeface="Sakkal Majalla" panose="02000000000000000000" pitchFamily="2" charset="-78"/>
                          <a:cs typeface="Sakkal Majalla" panose="02000000000000000000" pitchFamily="2" charset="-78"/>
                        </a:rPr>
                        <a:t>مكونات</a:t>
                      </a:r>
                      <a:r>
                        <a:rPr lang="ar-AE" sz="1400" baseline="0" dirty="0" smtClean="0">
                          <a:latin typeface="Sakkal Majalla" panose="02000000000000000000" pitchFamily="2" charset="-78"/>
                          <a:cs typeface="Sakkal Majalla" panose="02000000000000000000" pitchFamily="2" charset="-78"/>
                        </a:rPr>
                        <a:t> البسط</a:t>
                      </a:r>
                      <a:endParaRPr lang="en-US" sz="1400" dirty="0">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47917">
                <a:tc>
                  <a:txBody>
                    <a:bodyPr/>
                    <a:lstStyle/>
                    <a:p>
                      <a:pPr marL="0" marR="0" algn="ctr" rtl="1">
                        <a:lnSpc>
                          <a:spcPct val="150000"/>
                        </a:lnSpc>
                        <a:spcBef>
                          <a:spcPts val="0"/>
                        </a:spcBef>
                        <a:spcAft>
                          <a:spcPts val="0"/>
                        </a:spcAft>
                      </a:pPr>
                      <a:r>
                        <a:rPr lang="ar-AE" sz="1600" dirty="0" smtClean="0">
                          <a:effectLst/>
                          <a:latin typeface="+mn-lt"/>
                          <a:ea typeface="Calibri"/>
                          <a:cs typeface="Sakkal Majalla"/>
                        </a:rPr>
                        <a:t>عدد ساعات العمل</a:t>
                      </a:r>
                      <a:endParaRPr lang="en-US" sz="1600" dirty="0">
                        <a:effectLst/>
                        <a:latin typeface="Calibri"/>
                        <a:ea typeface="Calibri"/>
                        <a:cs typeface="Times New Roman"/>
                      </a:endParaRPr>
                    </a:p>
                  </a:txBody>
                  <a:tcPr marL="68580" marR="68580"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algn="ctr" rtl="1">
                        <a:lnSpc>
                          <a:spcPct val="150000"/>
                        </a:lnSpc>
                        <a:spcBef>
                          <a:spcPts val="0"/>
                        </a:spcBef>
                        <a:spcAft>
                          <a:spcPts val="0"/>
                        </a:spcAft>
                      </a:pPr>
                      <a:r>
                        <a:rPr lang="ar-AE" sz="1600" dirty="0" smtClean="0">
                          <a:effectLst/>
                          <a:latin typeface="+mn-lt"/>
                          <a:ea typeface="Calibri"/>
                          <a:cs typeface="Sakkal Majalla"/>
                        </a:rPr>
                        <a:t>مجموع الإصابات المسببة لهدر الوقت</a:t>
                      </a:r>
                      <a:endParaRPr lang="en-US" sz="1600" dirty="0">
                        <a:effectLst/>
                        <a:latin typeface="Calibri"/>
                        <a:ea typeface="Calibri"/>
                        <a:cs typeface="Times New Roman"/>
                      </a:endParaRPr>
                    </a:p>
                  </a:txBody>
                  <a:tcPr marL="68580" marR="68580" marT="0" marB="0">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9" name="TextBox 18"/>
          <p:cNvSpPr txBox="1"/>
          <p:nvPr/>
        </p:nvSpPr>
        <p:spPr>
          <a:xfrm>
            <a:off x="3352800" y="330112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37</a:t>
            </a:fld>
            <a:endParaRPr lang="en-US" sz="1600" b="1" dirty="0">
              <a:solidFill>
                <a:prstClr val="black"/>
              </a:solidFill>
            </a:endParaRPr>
          </a:p>
        </p:txBody>
      </p:sp>
      <p:sp>
        <p:nvSpPr>
          <p:cNvPr id="11" name="TextBox 10"/>
          <p:cNvSpPr txBox="1"/>
          <p:nvPr/>
        </p:nvSpPr>
        <p:spPr>
          <a:xfrm>
            <a:off x="3429000" y="579120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ملاحظة :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457201" y="6044625"/>
            <a:ext cx="8381999" cy="584775"/>
          </a:xfrm>
          <a:prstGeom prst="rect">
            <a:avLst/>
          </a:prstGeom>
          <a:noFill/>
        </p:spPr>
        <p:txBody>
          <a:bodyPr wrap="square" rtlCol="0">
            <a:spAutoFit/>
          </a:bodyPr>
          <a:lstStyle/>
          <a:p>
            <a:pPr algn="r" rtl="1"/>
            <a:r>
              <a:rPr lang="ar-AE" sz="1600" dirty="0">
                <a:solidFill>
                  <a:prstClr val="black"/>
                </a:solidFill>
                <a:latin typeface="Sakkal Majalla" panose="02000000000000000000" pitchFamily="2" charset="-78"/>
                <a:cs typeface="Sakkal Majalla" panose="02000000000000000000" pitchFamily="2" charset="-78"/>
              </a:rPr>
              <a:t>المقصود بمجموع الاصابات المسببة لهدر الوقت هي ( عدد الاصابات في </a:t>
            </a:r>
            <a:r>
              <a:rPr lang="ar-AE" sz="1600" dirty="0" smtClean="0">
                <a:solidFill>
                  <a:prstClr val="black"/>
                </a:solidFill>
                <a:latin typeface="Sakkal Majalla" panose="02000000000000000000" pitchFamily="2" charset="-78"/>
                <a:cs typeface="Sakkal Majalla" panose="02000000000000000000" pitchFamily="2" charset="-78"/>
              </a:rPr>
              <a:t>السنة التي </a:t>
            </a:r>
            <a:r>
              <a:rPr lang="ar-AE" sz="1600" dirty="0">
                <a:solidFill>
                  <a:prstClr val="black"/>
                </a:solidFill>
                <a:latin typeface="Sakkal Majalla" panose="02000000000000000000" pitchFamily="2" charset="-78"/>
                <a:cs typeface="Sakkal Majalla" panose="02000000000000000000" pitchFamily="2" charset="-78"/>
              </a:rPr>
              <a:t>تعرض لها الموظفين </a:t>
            </a:r>
            <a:r>
              <a:rPr lang="ar-AE" sz="1600" dirty="0" smtClean="0">
                <a:solidFill>
                  <a:prstClr val="black"/>
                </a:solidFill>
                <a:latin typeface="Sakkal Majalla" panose="02000000000000000000" pitchFamily="2" charset="-78"/>
                <a:cs typeface="Sakkal Majalla" panose="02000000000000000000" pitchFamily="2" charset="-78"/>
              </a:rPr>
              <a:t>أثناء </a:t>
            </a:r>
            <a:r>
              <a:rPr lang="ar-AE" sz="1600" dirty="0">
                <a:solidFill>
                  <a:prstClr val="black"/>
                </a:solidFill>
                <a:latin typeface="Sakkal Majalla" panose="02000000000000000000" pitchFamily="2" charset="-78"/>
                <a:cs typeface="Sakkal Majalla" panose="02000000000000000000" pitchFamily="2" charset="-78"/>
              </a:rPr>
              <a:t>العمل ) اما </a:t>
            </a:r>
            <a:r>
              <a:rPr lang="ar-AE" sz="1600" dirty="0" smtClean="0">
                <a:solidFill>
                  <a:prstClr val="black"/>
                </a:solidFill>
                <a:latin typeface="Sakkal Majalla" panose="02000000000000000000" pitchFamily="2" charset="-78"/>
                <a:cs typeface="Sakkal Majalla" panose="02000000000000000000" pitchFamily="2" charset="-78"/>
              </a:rPr>
              <a:t>المقصود  بعدد </a:t>
            </a:r>
            <a:r>
              <a:rPr lang="ar-AE" sz="1600" dirty="0">
                <a:solidFill>
                  <a:prstClr val="black"/>
                </a:solidFill>
                <a:latin typeface="Sakkal Majalla" panose="02000000000000000000" pitchFamily="2" charset="-78"/>
                <a:cs typeface="Sakkal Majalla" panose="02000000000000000000" pitchFamily="2" charset="-78"/>
              </a:rPr>
              <a:t>ساعات العمل </a:t>
            </a:r>
            <a:r>
              <a:rPr lang="ar-AE" sz="1600" dirty="0" smtClean="0">
                <a:solidFill>
                  <a:prstClr val="black"/>
                </a:solidFill>
                <a:latin typeface="Sakkal Majalla" panose="02000000000000000000" pitchFamily="2" charset="-78"/>
                <a:cs typeface="Sakkal Majalla" panose="02000000000000000000" pitchFamily="2" charset="-78"/>
              </a:rPr>
              <a:t>فهي </a:t>
            </a:r>
            <a:r>
              <a:rPr lang="ar-AE" sz="1600" dirty="0">
                <a:solidFill>
                  <a:prstClr val="black"/>
                </a:solidFill>
                <a:latin typeface="Sakkal Majalla" panose="02000000000000000000" pitchFamily="2" charset="-78"/>
                <a:cs typeface="Sakkal Majalla" panose="02000000000000000000" pitchFamily="2" charset="-78"/>
              </a:rPr>
              <a:t>( عدد ساعات العمل من خلال الايام التي تغيب </a:t>
            </a:r>
            <a:r>
              <a:rPr lang="ar-AE" sz="1600" dirty="0" smtClean="0">
                <a:solidFill>
                  <a:prstClr val="black"/>
                </a:solidFill>
                <a:latin typeface="Sakkal Majalla" panose="02000000000000000000" pitchFamily="2" charset="-78"/>
                <a:cs typeface="Sakkal Majalla" panose="02000000000000000000" pitchFamily="2" charset="-78"/>
              </a:rPr>
              <a:t>عنها المصاب </a:t>
            </a:r>
            <a:r>
              <a:rPr lang="ar-AE" sz="1600" dirty="0">
                <a:solidFill>
                  <a:prstClr val="black"/>
                </a:solidFill>
                <a:latin typeface="Sakkal Majalla" panose="02000000000000000000" pitchFamily="2" charset="-78"/>
                <a:cs typeface="Sakkal Majalla" panose="02000000000000000000" pitchFamily="2" charset="-78"/>
              </a:rPr>
              <a:t>جراء الاصابة  )</a:t>
            </a:r>
            <a:endParaRPr lang="en-US" sz="1600"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1886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1956137"/>
            <a:ext cx="8382000" cy="923330"/>
          </a:xfrm>
          <a:prstGeom prst="rect">
            <a:avLst/>
          </a:prstGeom>
        </p:spPr>
        <p:txBody>
          <a:bodyPr wrap="square">
            <a:spAutoFit/>
          </a:bodyPr>
          <a:lstStyle/>
          <a:p>
            <a:pPr lvl="0"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err="1" smtClean="0">
                <a:solidFill>
                  <a:srgbClr val="C00000"/>
                </a:solidFill>
                <a:latin typeface="Sakkal Majalla" panose="02000000000000000000" pitchFamily="2" charset="-78"/>
                <a:cs typeface="Sakkal Majalla" panose="02000000000000000000" pitchFamily="2" charset="-78"/>
              </a:rPr>
              <a:t>الممؤشر</a:t>
            </a:r>
            <a:r>
              <a:rPr lang="ar-AE" b="1" dirty="0" smtClean="0">
                <a:solidFill>
                  <a:srgbClr val="C00000"/>
                </a:solidFill>
                <a:latin typeface="Sakkal Majalla" panose="02000000000000000000" pitchFamily="2" charset="-78"/>
                <a:cs typeface="Sakkal Majalla" panose="02000000000000000000" pitchFamily="2" charset="-78"/>
              </a:rPr>
              <a:t>  :</a:t>
            </a:r>
          </a:p>
          <a:p>
            <a:pPr lvl="0" algn="r" rtl="1"/>
            <a:r>
              <a:rPr lang="ar-AE" b="1" dirty="0" smtClean="0">
                <a:latin typeface="Sakkal Majalla" panose="02000000000000000000" pitchFamily="2" charset="-78"/>
                <a:cs typeface="Sakkal Majalla" panose="02000000000000000000" pitchFamily="2" charset="-78"/>
              </a:rPr>
              <a:t>يقيس هذا المؤشر عدد المخالفات المعتمدة في الجهة من قبل لجان المخالفات والموثقة عبر شاشات بياناتي او اي نظام الكتروني آخر .</a:t>
            </a:r>
            <a:endParaRPr lang="ar-AE" b="1" dirty="0" smtClean="0">
              <a:latin typeface="Sakkal Majalla" panose="02000000000000000000" pitchFamily="2" charset="-78"/>
              <a:cs typeface="Sakkal Majalla" panose="02000000000000000000" pitchFamily="2" charset="-78"/>
            </a:endParaRPr>
          </a:p>
        </p:txBody>
      </p:sp>
      <p:sp>
        <p:nvSpPr>
          <p:cNvPr id="12" name="Title 1"/>
          <p:cNvSpPr txBox="1">
            <a:spLocks/>
          </p:cNvSpPr>
          <p:nvPr/>
        </p:nvSpPr>
        <p:spPr>
          <a:xfrm>
            <a:off x="1352550" y="990600"/>
            <a:ext cx="6438900" cy="5043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19:نسبة </a:t>
            </a:r>
            <a:r>
              <a:rPr lang="ar-AE" sz="1800" dirty="0">
                <a:solidFill>
                  <a:schemeClr val="bg1"/>
                </a:solidFill>
                <a:latin typeface="+mn-lt"/>
                <a:ea typeface="+mn-ea"/>
                <a:cs typeface="PT Bold Heading" panose="02010400000000000000" pitchFamily="2" charset="-78"/>
              </a:rPr>
              <a:t>المخالفات</a:t>
            </a:r>
          </a:p>
        </p:txBody>
      </p:sp>
      <p:graphicFrame>
        <p:nvGraphicFramePr>
          <p:cNvPr id="14" name="Content Placeholder 9"/>
          <p:cNvGraphicFramePr>
            <a:graphicFrameLocks/>
          </p:cNvGraphicFramePr>
          <p:nvPr>
            <p:extLst>
              <p:ext uri="{D42A27DB-BD31-4B8C-83A1-F6EECF244321}">
                <p14:modId xmlns:p14="http://schemas.microsoft.com/office/powerpoint/2010/main" val="1508152666"/>
              </p:ext>
            </p:extLst>
          </p:nvPr>
        </p:nvGraphicFramePr>
        <p:xfrm>
          <a:off x="457200" y="3810000"/>
          <a:ext cx="8305800" cy="1112520"/>
        </p:xfrm>
        <a:graphic>
          <a:graphicData uri="http://schemas.openxmlformats.org/drawingml/2006/table">
            <a:tbl>
              <a:tblPr firstRow="1" bandRow="1">
                <a:tableStyleId>{5C22544A-7EE6-4342-B048-85BDC9FD1C3A}</a:tableStyleId>
              </a:tblPr>
              <a:tblGrid>
                <a:gridCol w="1758875"/>
                <a:gridCol w="2394025"/>
                <a:gridCol w="1384300"/>
                <a:gridCol w="1384300"/>
                <a:gridCol w="1384300"/>
              </a:tblGrid>
              <a:tr h="381000">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ext uri="{D42A27DB-BD31-4B8C-83A1-F6EECF244321}">
                <p14:modId xmlns:p14="http://schemas.microsoft.com/office/powerpoint/2010/main" val="3092344858"/>
              </p:ext>
            </p:extLst>
          </p:nvPr>
        </p:nvGraphicFramePr>
        <p:xfrm>
          <a:off x="457200" y="5181600"/>
          <a:ext cx="8305800" cy="838200"/>
        </p:xfrm>
        <a:graphic>
          <a:graphicData uri="http://schemas.openxmlformats.org/drawingml/2006/table">
            <a:tbl>
              <a:tblPr firstRow="1" bandRow="1">
                <a:tableStyleId>{5C22544A-7EE6-4342-B048-85BDC9FD1C3A}</a:tableStyleId>
              </a:tblPr>
              <a:tblGrid>
                <a:gridCol w="4152900"/>
                <a:gridCol w="4152900"/>
              </a:tblGrid>
              <a:tr h="351692">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6508">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الموظفين في نهاية فترة القياس</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المخالفات المسجلة في النظام </a:t>
                      </a:r>
                      <a:endParaRPr lang="en-US" sz="14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3352800" y="330112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38</a:t>
            </a:fld>
            <a:endParaRPr lang="en-US" sz="1600" b="1" dirty="0">
              <a:solidFill>
                <a:prstClr val="black"/>
              </a:solidFill>
            </a:endParaRPr>
          </a:p>
        </p:txBody>
      </p:sp>
    </p:spTree>
    <p:extLst>
      <p:ext uri="{BB962C8B-B14F-4D97-AF65-F5344CB8AC3E}">
        <p14:creationId xmlns:p14="http://schemas.microsoft.com/office/powerpoint/2010/main" val="444849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714373"/>
            <a:ext cx="8686800" cy="1200329"/>
          </a:xfrm>
          <a:prstGeom prst="rect">
            <a:avLst/>
          </a:prstGeom>
        </p:spPr>
        <p:txBody>
          <a:bodyPr wrap="square">
            <a:spAutoFit/>
          </a:bodyPr>
          <a:lstStyle/>
          <a:p>
            <a:pPr lvl="0" algn="r" rtl="1"/>
            <a:endParaRPr lang="en-US" b="1" dirty="0">
              <a:latin typeface="Sakkal Majalla" panose="02000000000000000000" pitchFamily="2" charset="-78"/>
              <a:cs typeface="Sakkal Majalla" panose="02000000000000000000" pitchFamily="2" charset="-78"/>
            </a:endParaRPr>
          </a:p>
          <a:p>
            <a:pPr lvl="0" algn="r" rtl="1"/>
            <a:r>
              <a:rPr lang="ar-AE" b="1" dirty="0">
                <a:solidFill>
                  <a:srgbClr val="C00000"/>
                </a:solidFill>
                <a:latin typeface="Sakkal Majalla" panose="02000000000000000000" pitchFamily="2" charset="-78"/>
                <a:cs typeface="Sakkal Majalla" panose="02000000000000000000" pitchFamily="2" charset="-78"/>
              </a:rPr>
              <a:t>وصف </a:t>
            </a:r>
            <a:r>
              <a:rPr lang="ar-AE" b="1" dirty="0" smtClean="0">
                <a:solidFill>
                  <a:srgbClr val="C00000"/>
                </a:solidFill>
                <a:latin typeface="Sakkal Majalla" panose="02000000000000000000" pitchFamily="2" charset="-78"/>
                <a:cs typeface="Sakkal Majalla" panose="02000000000000000000" pitchFamily="2" charset="-78"/>
              </a:rPr>
              <a:t>المؤشر</a:t>
            </a:r>
            <a:endParaRPr lang="en-US" dirty="0" smtClean="0">
              <a:solidFill>
                <a:srgbClr val="C00000"/>
              </a:solidFill>
              <a:latin typeface="Sakkal Majalla" panose="02000000000000000000" pitchFamily="2" charset="-78"/>
              <a:cs typeface="Sakkal Majalla" panose="02000000000000000000" pitchFamily="2" charset="-78"/>
            </a:endParaRPr>
          </a:p>
          <a:p>
            <a:pPr lvl="0" algn="r" rtl="1"/>
            <a:r>
              <a:rPr lang="ar-AE" b="1" dirty="0">
                <a:latin typeface="Sakkal Majalla" panose="02000000000000000000" pitchFamily="2" charset="-78"/>
                <a:cs typeface="Sakkal Majalla" panose="02000000000000000000" pitchFamily="2" charset="-78"/>
              </a:rPr>
              <a:t>يقيس هذا المؤشر عدد التظلمات التي تقدم بها </a:t>
            </a:r>
            <a:r>
              <a:rPr lang="ar-AE" b="1" dirty="0" smtClean="0">
                <a:latin typeface="Sakkal Majalla" panose="02000000000000000000" pitchFamily="2" charset="-78"/>
                <a:cs typeface="Sakkal Majalla" panose="02000000000000000000" pitchFamily="2" charset="-78"/>
              </a:rPr>
              <a:t>الموظفين في الجهات </a:t>
            </a:r>
            <a:r>
              <a:rPr lang="ar-AE" b="1" dirty="0">
                <a:latin typeface="Sakkal Majalla" panose="02000000000000000000" pitchFamily="2" charset="-78"/>
                <a:cs typeface="Sakkal Majalla" panose="02000000000000000000" pitchFamily="2" charset="-78"/>
              </a:rPr>
              <a:t>عبر لجان التظلمات والموثقة عبر نظام بياناتي او اي نظام </a:t>
            </a:r>
            <a:r>
              <a:rPr lang="ar-AE" b="1" dirty="0" smtClean="0">
                <a:latin typeface="Sakkal Majalla" panose="02000000000000000000" pitchFamily="2" charset="-78"/>
                <a:cs typeface="Sakkal Majalla" panose="02000000000000000000" pitchFamily="2" charset="-78"/>
              </a:rPr>
              <a:t>الإلكتروني </a:t>
            </a:r>
            <a:r>
              <a:rPr lang="ar-AE" b="1" dirty="0">
                <a:latin typeface="Sakkal Majalla" panose="02000000000000000000" pitchFamily="2" charset="-78"/>
                <a:cs typeface="Sakkal Majalla" panose="02000000000000000000" pitchFamily="2" charset="-78"/>
              </a:rPr>
              <a:t>آخر </a:t>
            </a:r>
            <a:r>
              <a:rPr lang="ar-AE" b="1" dirty="0" smtClean="0">
                <a:latin typeface="Sakkal Majalla" panose="02000000000000000000" pitchFamily="2" charset="-78"/>
                <a:cs typeface="Sakkal Majalla" panose="02000000000000000000" pitchFamily="2" charset="-78"/>
              </a:rPr>
              <a:t> .</a:t>
            </a:r>
            <a:endParaRPr lang="en-US" b="1" dirty="0">
              <a:latin typeface="Sakkal Majalla" panose="02000000000000000000" pitchFamily="2" charset="-78"/>
              <a:cs typeface="Sakkal Majalla" panose="02000000000000000000" pitchFamily="2" charset="-78"/>
            </a:endParaRPr>
          </a:p>
        </p:txBody>
      </p:sp>
      <p:graphicFrame>
        <p:nvGraphicFramePr>
          <p:cNvPr id="13" name="Content Placeholder 9"/>
          <p:cNvGraphicFramePr>
            <a:graphicFrameLocks/>
          </p:cNvGraphicFramePr>
          <p:nvPr>
            <p:extLst>
              <p:ext uri="{D42A27DB-BD31-4B8C-83A1-F6EECF244321}">
                <p14:modId xmlns:p14="http://schemas.microsoft.com/office/powerpoint/2010/main" val="568981583"/>
              </p:ext>
            </p:extLst>
          </p:nvPr>
        </p:nvGraphicFramePr>
        <p:xfrm>
          <a:off x="762000" y="3886200"/>
          <a:ext cx="8077200" cy="1118480"/>
        </p:xfrm>
        <a:graphic>
          <a:graphicData uri="http://schemas.openxmlformats.org/drawingml/2006/table">
            <a:tbl>
              <a:tblPr firstRow="1" bandRow="1">
                <a:tableStyleId>{5C22544A-7EE6-4342-B048-85BDC9FD1C3A}</a:tableStyleId>
              </a:tblPr>
              <a:tblGrid>
                <a:gridCol w="1710466"/>
                <a:gridCol w="2328134"/>
                <a:gridCol w="1346200"/>
                <a:gridCol w="1346200"/>
                <a:gridCol w="1346200"/>
              </a:tblGrid>
              <a:tr h="349525">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المصدر</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ysClr val="windowText" lastClr="000000"/>
                          </a:solidFill>
                          <a:latin typeface="Sakkal Majalla" panose="02000000000000000000" pitchFamily="2" charset="-78"/>
                          <a:cs typeface="Sakkal Majalla" panose="02000000000000000000" pitchFamily="2" charset="-78"/>
                        </a:rPr>
                        <a:t>المعادلة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نمط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وحدة</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القياس</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الدورية</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8955">
                <a:tc>
                  <a:txBody>
                    <a:bodyPr/>
                    <a:lstStyle/>
                    <a:p>
                      <a:pPr algn="r" rtl="1"/>
                      <a:r>
                        <a:rPr lang="ar-AE" sz="1400" dirty="0" smtClean="0">
                          <a:latin typeface="Sakkal Majalla" panose="02000000000000000000" pitchFamily="2" charset="-78"/>
                          <a:cs typeface="Sakkal Majalla" panose="02000000000000000000" pitchFamily="2" charset="-78"/>
                        </a:rPr>
                        <a:t>نظام بياناتي للجهات</a:t>
                      </a:r>
                      <a:r>
                        <a:rPr lang="ar-AE" sz="1400" baseline="0" dirty="0" smtClean="0">
                          <a:latin typeface="Sakkal Majalla" panose="02000000000000000000" pitchFamily="2" charset="-78"/>
                          <a:cs typeface="Sakkal Majalla" panose="02000000000000000000" pitchFamily="2" charset="-78"/>
                        </a:rPr>
                        <a:t> المشغلة </a:t>
                      </a:r>
                    </a:p>
                    <a:p>
                      <a:pPr algn="r" rtl="1"/>
                      <a:r>
                        <a:rPr lang="ar-AE" sz="1400" baseline="0" dirty="0" smtClean="0">
                          <a:latin typeface="Sakkal Majalla" panose="02000000000000000000" pitchFamily="2" charset="-78"/>
                          <a:cs typeface="Sakkal Majalla" panose="02000000000000000000" pitchFamily="2" charset="-78"/>
                        </a:rPr>
                        <a:t>نظام ناقل الخدمات المؤسسية (</a:t>
                      </a:r>
                      <a:r>
                        <a:rPr lang="en-US" sz="1400" baseline="0" dirty="0" smtClean="0">
                          <a:latin typeface="Sakkal Majalla" panose="02000000000000000000" pitchFamily="2" charset="-78"/>
                          <a:cs typeface="Sakkal Majalla" panose="02000000000000000000" pitchFamily="2" charset="-78"/>
                        </a:rPr>
                        <a:t>ESB</a:t>
                      </a:r>
                      <a:r>
                        <a:rPr lang="ar-AE" sz="1400" baseline="0" dirty="0" smtClean="0">
                          <a:latin typeface="Sakkal Majalla" panose="02000000000000000000" pitchFamily="2" charset="-78"/>
                          <a:cs typeface="Sakkal Majalla" panose="02000000000000000000" pitchFamily="2" charset="-78"/>
                        </a:rPr>
                        <a:t>) للجهات غير المشغلة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 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المسجلة في النظام لدى الجهة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ext uri="{D42A27DB-BD31-4B8C-83A1-F6EECF244321}">
                <p14:modId xmlns:p14="http://schemas.microsoft.com/office/powerpoint/2010/main" val="3980051107"/>
              </p:ext>
            </p:extLst>
          </p:nvPr>
        </p:nvGraphicFramePr>
        <p:xfrm>
          <a:off x="762000" y="5181600"/>
          <a:ext cx="8077200" cy="990600"/>
        </p:xfrm>
        <a:graphic>
          <a:graphicData uri="http://schemas.openxmlformats.org/drawingml/2006/table">
            <a:tbl>
              <a:tblPr firstRow="1" bandRow="1">
                <a:tableStyleId>{5C22544A-7EE6-4342-B048-85BDC9FD1C3A}</a:tableStyleId>
              </a:tblPr>
              <a:tblGrid>
                <a:gridCol w="4038600"/>
                <a:gridCol w="4038600"/>
              </a:tblGrid>
              <a:tr h="317617">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المقام</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ysClr val="windowText" lastClr="000000"/>
                          </a:solidFill>
                          <a:latin typeface="Sakkal Majalla" panose="02000000000000000000" pitchFamily="2" charset="-78"/>
                          <a:cs typeface="Sakkal Majalla" panose="02000000000000000000" pitchFamily="2" charset="-78"/>
                        </a:rPr>
                        <a:t>مكونات</a:t>
                      </a:r>
                      <a:r>
                        <a:rPr lang="ar-AE" sz="1400" baseline="0" dirty="0" smtClean="0">
                          <a:solidFill>
                            <a:sysClr val="windowText" lastClr="000000"/>
                          </a:solidFill>
                          <a:latin typeface="Sakkal Majalla" panose="02000000000000000000" pitchFamily="2" charset="-78"/>
                          <a:cs typeface="Sakkal Majalla" panose="02000000000000000000" pitchFamily="2" charset="-78"/>
                        </a:rPr>
                        <a:t> البسط</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9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اجمالي</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التظلمات لدى الجهة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التظلمات التي تم البت فيها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itle 1"/>
          <p:cNvSpPr txBox="1">
            <a:spLocks/>
          </p:cNvSpPr>
          <p:nvPr/>
        </p:nvSpPr>
        <p:spPr>
          <a:xfrm>
            <a:off x="1676400" y="1049399"/>
            <a:ext cx="6438900" cy="62700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AE" sz="1800" dirty="0">
                <a:solidFill>
                  <a:schemeClr val="bg1"/>
                </a:solidFill>
                <a:latin typeface="+mn-lt"/>
                <a:ea typeface="+mn-ea"/>
                <a:cs typeface="PT Bold Heading" panose="02010400000000000000" pitchFamily="2" charset="-78"/>
              </a:rPr>
              <a:t>المؤشر </a:t>
            </a:r>
            <a:r>
              <a:rPr lang="ar-AE" sz="1800" dirty="0" smtClean="0">
                <a:solidFill>
                  <a:schemeClr val="bg1"/>
                </a:solidFill>
                <a:latin typeface="+mn-lt"/>
                <a:ea typeface="+mn-ea"/>
                <a:cs typeface="PT Bold Heading" panose="02010400000000000000" pitchFamily="2" charset="-78"/>
              </a:rPr>
              <a:t>20: </a:t>
            </a:r>
            <a:r>
              <a:rPr lang="ar-AE" sz="1800" dirty="0">
                <a:solidFill>
                  <a:schemeClr val="bg1"/>
                </a:solidFill>
                <a:latin typeface="+mn-lt"/>
                <a:ea typeface="+mn-ea"/>
                <a:cs typeface="PT Bold Heading" panose="02010400000000000000" pitchFamily="2" charset="-78"/>
              </a:rPr>
              <a:t>نسبة التظلمات التي تم البت فيها</a:t>
            </a:r>
          </a:p>
        </p:txBody>
      </p:sp>
      <p:sp>
        <p:nvSpPr>
          <p:cNvPr id="19" name="TextBox 18"/>
          <p:cNvSpPr txBox="1"/>
          <p:nvPr/>
        </p:nvSpPr>
        <p:spPr>
          <a:xfrm>
            <a:off x="3352800" y="3301120"/>
            <a:ext cx="5410200" cy="381000"/>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طريقة القياس</a:t>
            </a:r>
            <a:r>
              <a:rPr lang="en-US" b="1" dirty="0" smtClean="0">
                <a:solidFill>
                  <a:srgbClr val="C00000"/>
                </a:solidFill>
                <a:latin typeface="Sakkal Majalla" panose="02000000000000000000" pitchFamily="2" charset="-78"/>
                <a:cs typeface="Sakkal Majalla" panose="02000000000000000000" pitchFamily="2" charset="-78"/>
              </a:rPr>
              <a:t> : </a:t>
            </a:r>
            <a:r>
              <a:rPr lang="ar-AE" b="1" dirty="0" smtClean="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39</a:t>
            </a:fld>
            <a:endParaRPr lang="en-US" sz="1600" b="1" dirty="0">
              <a:solidFill>
                <a:prstClr val="black"/>
              </a:solidFill>
            </a:endParaRPr>
          </a:p>
        </p:txBody>
      </p:sp>
    </p:spTree>
    <p:extLst>
      <p:ext uri="{BB962C8B-B14F-4D97-AF65-F5344CB8AC3E}">
        <p14:creationId xmlns:p14="http://schemas.microsoft.com/office/powerpoint/2010/main" val="144025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0" y="1587817"/>
            <a:ext cx="3429000" cy="4893647"/>
          </a:xfrm>
          <a:prstGeom prst="rect">
            <a:avLst/>
          </a:prstGeom>
          <a:noFill/>
        </p:spPr>
        <p:txBody>
          <a:bodyPr wrap="square" rtlCol="0">
            <a:spAutoFit/>
          </a:bodyPr>
          <a:lstStyle/>
          <a:p>
            <a:pPr algn="justLow" rtl="1">
              <a:lnSpc>
                <a:spcPct val="150000"/>
              </a:lnSpc>
            </a:pPr>
            <a:r>
              <a:rPr lang="ar-AE" sz="1600" dirty="0" smtClean="0"/>
              <a:t>اطلق </a:t>
            </a:r>
            <a:r>
              <a:rPr lang="ar-AE" sz="1600" dirty="0"/>
              <a:t>مكتب رئاسة مجلس الوزراء </a:t>
            </a:r>
            <a:r>
              <a:rPr lang="ar-AE" sz="1600" dirty="0" smtClean="0"/>
              <a:t>الموقر مشروع </a:t>
            </a:r>
            <a:r>
              <a:rPr lang="ar-AE" sz="1600" dirty="0"/>
              <a:t>الممكنات الحكومية للدورة الاستراتيجية 2014- 2016 والتي شملت المحاور الأربعة التالية: المحور المالي، محور الموارد البشرية، محور الحكومة الذكية ومحور المتعاملين . </a:t>
            </a:r>
          </a:p>
          <a:p>
            <a:pPr algn="justLow" rtl="1">
              <a:lnSpc>
                <a:spcPct val="150000"/>
              </a:lnSpc>
            </a:pPr>
            <a:r>
              <a:rPr lang="ar-AE" sz="1600" dirty="0" smtClean="0"/>
              <a:t>وعليه </a:t>
            </a:r>
            <a:r>
              <a:rPr lang="ar-AE" sz="1600" dirty="0"/>
              <a:t>أطلقت الهيئة الاتحادية للموارد البشرية الحكومية مؤشرات ممكن الموارد البشرية في 14-10-2014 متضمنا 5 مؤشرات استراتيجية و12 مؤشر </a:t>
            </a:r>
            <a:r>
              <a:rPr lang="ar-AE" sz="1600" dirty="0" smtClean="0"/>
              <a:t>تشغيلي ، وفي بداية عام 2016 قامت الهيئة الاتحادية للموارد البشرية الحكومية بالاتفاق مع مكتب رئاسة مجلس الوزراء الموقر بتحديث المؤشرات بحيث شملت 6 مؤشرات استراتيجية و2 مؤشر تشغيلي . </a:t>
            </a:r>
            <a:endParaRPr lang="en-US" dirty="0">
              <a:latin typeface="ae_AlMohanad" panose="02060603050605020204" pitchFamily="18" charset="-78"/>
              <a:ea typeface="Arial Unicode MS" panose="020B0604020202020204" pitchFamily="34" charset="-128"/>
              <a:cs typeface="ae_AlMohanad" panose="02060603050605020204" pitchFamily="18" charset="-78"/>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t>مقدمة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5978"/>
            <a:ext cx="3810000" cy="49863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442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ktangel 76"/>
          <p:cNvSpPr>
            <a:spLocks noChangeArrowheads="1"/>
          </p:cNvSpPr>
          <p:nvPr/>
        </p:nvSpPr>
        <p:spPr bwMode="auto">
          <a:xfrm>
            <a:off x="3987839" y="4805819"/>
            <a:ext cx="1380332" cy="307777"/>
          </a:xfrm>
          <a:prstGeom prst="rect">
            <a:avLst/>
          </a:prstGeom>
          <a:noFill/>
          <a:ln w="9525">
            <a:noFill/>
            <a:miter lim="800000"/>
            <a:headEnd/>
            <a:tailEnd/>
          </a:ln>
        </p:spPr>
        <p:txBody>
          <a:bodyPr wrap="square">
            <a:spAutoFit/>
          </a:bodyPr>
          <a:lstStyle/>
          <a:p>
            <a:endParaRPr lang="en-US" sz="1400" b="1" noProof="1">
              <a:solidFill>
                <a:srgbClr val="FFFFFF"/>
              </a:solidFill>
              <a:latin typeface="Calibri" pitchFamily="-105" charset="0"/>
              <a:cs typeface="Arial" charset="0"/>
            </a:endParaRPr>
          </a:p>
        </p:txBody>
      </p:sp>
      <p:sp>
        <p:nvSpPr>
          <p:cNvPr id="12" name="Content Placeholder 5"/>
          <p:cNvSpPr txBox="1">
            <a:spLocks/>
          </p:cNvSpPr>
          <p:nvPr/>
        </p:nvSpPr>
        <p:spPr>
          <a:xfrm>
            <a:off x="-76200" y="2982710"/>
            <a:ext cx="67152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238" indent="-404813" algn="r" rtl="1">
              <a:buFont typeface="Arial" panose="020B0604020202020204" pitchFamily="34" charset="0"/>
              <a:buNone/>
            </a:pPr>
            <a:endParaRPr lang="en-US" sz="2300" dirty="0">
              <a:solidFill>
                <a:prstClr val="black"/>
              </a:solidFill>
              <a:latin typeface="Times New Roman" pitchFamily="18" charset="0"/>
              <a:cs typeface="Times New Roman" pitchFamily="18" charset="0"/>
            </a:endParaRPr>
          </a:p>
        </p:txBody>
      </p:sp>
      <p:sp>
        <p:nvSpPr>
          <p:cNvPr id="14" name="Rectangle 13"/>
          <p:cNvSpPr/>
          <p:nvPr/>
        </p:nvSpPr>
        <p:spPr>
          <a:xfrm>
            <a:off x="2209800" y="6276201"/>
            <a:ext cx="6364842" cy="276999"/>
          </a:xfrm>
          <a:prstGeom prst="rect">
            <a:avLst/>
          </a:prstGeom>
        </p:spPr>
        <p:txBody>
          <a:bodyPr wrap="square">
            <a:spAutoFit/>
          </a:bodyPr>
          <a:lstStyle/>
          <a:p>
            <a:pPr algn="ctr" rtl="1"/>
            <a:r>
              <a:rPr lang="ar-AE" sz="1200" b="1" dirty="0" smtClean="0">
                <a:solidFill>
                  <a:prstClr val="black"/>
                </a:solidFill>
              </a:rPr>
              <a:t>الموقع الإلكتروني:  </a:t>
            </a:r>
            <a:r>
              <a:rPr lang="en-US" sz="1200" dirty="0" smtClean="0">
                <a:solidFill>
                  <a:srgbClr val="002060"/>
                </a:solidFill>
              </a:rPr>
              <a:t>www.fahr.gov.ae</a:t>
            </a:r>
            <a:r>
              <a:rPr lang="ar-AE" sz="1200" b="1" dirty="0" smtClean="0">
                <a:solidFill>
                  <a:prstClr val="black"/>
                </a:solidFill>
              </a:rPr>
              <a:t> 	</a:t>
            </a:r>
            <a:r>
              <a:rPr lang="ar-SA" sz="1200" b="1" dirty="0" smtClean="0">
                <a:solidFill>
                  <a:prstClr val="black"/>
                </a:solidFill>
              </a:rPr>
              <a:t>البريد </a:t>
            </a:r>
            <a:r>
              <a:rPr lang="ar-SA" sz="1200" b="1" dirty="0">
                <a:solidFill>
                  <a:prstClr val="black"/>
                </a:solidFill>
              </a:rPr>
              <a:t>الالكتروني للهيئة</a:t>
            </a:r>
            <a:r>
              <a:rPr lang="ar-SA" sz="1200" b="1" dirty="0" smtClean="0">
                <a:solidFill>
                  <a:prstClr val="black"/>
                </a:solidFill>
              </a:rPr>
              <a:t>:</a:t>
            </a:r>
            <a:r>
              <a:rPr lang="ar-AE" sz="1200" b="1" dirty="0" smtClean="0">
                <a:solidFill>
                  <a:prstClr val="black"/>
                </a:solidFill>
              </a:rPr>
              <a:t>  </a:t>
            </a:r>
            <a:r>
              <a:rPr lang="en-US" sz="1200" dirty="0" smtClean="0">
                <a:solidFill>
                  <a:srgbClr val="002060"/>
                </a:solidFill>
              </a:rPr>
              <a:t> info@fahr.gov.ae</a:t>
            </a:r>
            <a:r>
              <a:rPr lang="ar-AE" sz="12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5" name="Rectangle 14"/>
          <p:cNvSpPr/>
          <p:nvPr/>
        </p:nvSpPr>
        <p:spPr>
          <a:xfrm>
            <a:off x="2334755" y="3200400"/>
            <a:ext cx="5562600" cy="1754326"/>
          </a:xfrm>
          <a:prstGeom prst="rect">
            <a:avLst/>
          </a:prstGeom>
        </p:spPr>
        <p:txBody>
          <a:bodyPr wrap="square">
            <a:spAutoFit/>
          </a:bodyPr>
          <a:lstStyle/>
          <a:p>
            <a:pPr algn="r" rtl="1">
              <a:lnSpc>
                <a:spcPct val="200000"/>
              </a:lnSpc>
            </a:pPr>
            <a:r>
              <a:rPr lang="ar-SA" dirty="0" smtClean="0">
                <a:solidFill>
                  <a:prstClr val="black"/>
                </a:solidFill>
              </a:rPr>
              <a:t>تويتر:</a:t>
            </a:r>
            <a:r>
              <a:rPr lang="en-US" u="sng" dirty="0">
                <a:solidFill>
                  <a:srgbClr val="002060"/>
                </a:solidFill>
              </a:rPr>
              <a:t>https://twitter.com/FAHR_UAE</a:t>
            </a:r>
            <a:r>
              <a:rPr lang="en-US" dirty="0">
                <a:solidFill>
                  <a:prstClr val="black"/>
                </a:solidFill>
              </a:rPr>
              <a:t> </a:t>
            </a:r>
          </a:p>
          <a:p>
            <a:pPr algn="r" rtl="1">
              <a:lnSpc>
                <a:spcPct val="200000"/>
              </a:lnSpc>
            </a:pPr>
            <a:r>
              <a:rPr lang="ar-SA" dirty="0">
                <a:solidFill>
                  <a:prstClr val="black"/>
                </a:solidFill>
              </a:rPr>
              <a:t>يوتيوب: </a:t>
            </a:r>
            <a:r>
              <a:rPr lang="en-US" u="sng" dirty="0">
                <a:solidFill>
                  <a:srgbClr val="002060"/>
                </a:solidFill>
              </a:rPr>
              <a:t>http://www.youtube.com/user/FAHR2011</a:t>
            </a:r>
            <a:endParaRPr lang="en-US" dirty="0">
              <a:solidFill>
                <a:srgbClr val="002060"/>
              </a:solidFill>
            </a:endParaRPr>
          </a:p>
          <a:p>
            <a:pPr algn="r" rtl="1">
              <a:lnSpc>
                <a:spcPct val="200000"/>
              </a:lnSpc>
            </a:pPr>
            <a:r>
              <a:rPr lang="ar-SA" dirty="0" err="1">
                <a:solidFill>
                  <a:prstClr val="black"/>
                </a:solidFill>
              </a:rPr>
              <a:t>انستجرام</a:t>
            </a:r>
            <a:r>
              <a:rPr lang="ar-SA" dirty="0">
                <a:solidFill>
                  <a:prstClr val="black"/>
                </a:solidFill>
              </a:rPr>
              <a:t>:</a:t>
            </a:r>
            <a:r>
              <a:rPr lang="ar-SA" u="sng" dirty="0">
                <a:solidFill>
                  <a:prstClr val="black"/>
                </a:solidFill>
              </a:rPr>
              <a:t> </a:t>
            </a:r>
            <a:r>
              <a:rPr lang="en-GB" u="sng" dirty="0">
                <a:solidFill>
                  <a:srgbClr val="002060"/>
                </a:solidFill>
              </a:rPr>
              <a:t>FAHR_UAE</a:t>
            </a:r>
            <a:endParaRPr lang="en-US" dirty="0">
              <a:solidFill>
                <a:srgbClr val="002060"/>
              </a:solidFill>
            </a:endParaRPr>
          </a:p>
        </p:txBody>
      </p:sp>
      <p:sp>
        <p:nvSpPr>
          <p:cNvPr id="16" name="Rectangle 15"/>
          <p:cNvSpPr/>
          <p:nvPr/>
        </p:nvSpPr>
        <p:spPr>
          <a:xfrm>
            <a:off x="2209800" y="5334000"/>
            <a:ext cx="6184797" cy="830997"/>
          </a:xfrm>
          <a:prstGeom prst="rect">
            <a:avLst/>
          </a:prstGeom>
        </p:spPr>
        <p:txBody>
          <a:bodyPr wrap="square">
            <a:spAutoFit/>
          </a:bodyPr>
          <a:lstStyle/>
          <a:p>
            <a:pPr algn="just" rtl="1"/>
            <a:r>
              <a:rPr lang="ar-AE" sz="1200" b="1" dirty="0" smtClean="0">
                <a:solidFill>
                  <a:prstClr val="black"/>
                </a:solidFill>
              </a:rPr>
              <a:t>أبوظبي: 	</a:t>
            </a:r>
            <a:r>
              <a:rPr lang="ar-SA" sz="1200" dirty="0" smtClean="0">
                <a:solidFill>
                  <a:prstClr val="black"/>
                </a:solidFill>
              </a:rPr>
              <a:t>صندوق </a:t>
            </a:r>
            <a:r>
              <a:rPr lang="ar-SA" sz="1200" dirty="0">
                <a:solidFill>
                  <a:prstClr val="black"/>
                </a:solidFill>
              </a:rPr>
              <a:t>البريد: </a:t>
            </a:r>
            <a:r>
              <a:rPr lang="ar-AE" sz="1200" dirty="0" smtClean="0">
                <a:solidFill>
                  <a:prstClr val="black"/>
                </a:solidFill>
              </a:rPr>
              <a:t>2350	</a:t>
            </a:r>
            <a:r>
              <a:rPr lang="ar-SA" sz="1200" dirty="0" smtClean="0">
                <a:solidFill>
                  <a:prstClr val="black"/>
                </a:solidFill>
              </a:rPr>
              <a:t>رقم </a:t>
            </a:r>
            <a:r>
              <a:rPr lang="ar-SA" sz="1200" dirty="0">
                <a:solidFill>
                  <a:prstClr val="black"/>
                </a:solidFill>
              </a:rPr>
              <a:t>الهاتف: </a:t>
            </a:r>
            <a:r>
              <a:rPr lang="en-US" sz="1200" dirty="0">
                <a:solidFill>
                  <a:prstClr val="black"/>
                </a:solidFill>
              </a:rPr>
              <a:t>+971 2 - 4036000 </a:t>
            </a:r>
            <a:r>
              <a:rPr lang="en-GB" sz="1200" dirty="0" smtClean="0">
                <a:solidFill>
                  <a:prstClr val="black"/>
                </a:solidFill>
              </a:rPr>
              <a:t> </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الفاكس: </a:t>
            </a:r>
            <a:r>
              <a:rPr lang="en-US" sz="1200" dirty="0">
                <a:solidFill>
                  <a:prstClr val="black"/>
                </a:solidFill>
              </a:rPr>
              <a:t>+971 2 - 6266767 </a:t>
            </a:r>
            <a:r>
              <a:rPr lang="ar-SA" sz="1200" dirty="0" smtClean="0">
                <a:solidFill>
                  <a:prstClr val="black"/>
                </a:solidFill>
              </a:rPr>
              <a:t> </a:t>
            </a:r>
            <a:r>
              <a:rPr lang="en-US" sz="1200" dirty="0" smtClean="0">
                <a:solidFill>
                  <a:prstClr val="black"/>
                </a:solidFill>
              </a:rPr>
              <a:t>   </a:t>
            </a:r>
            <a:endParaRPr lang="en-US" sz="1200" dirty="0">
              <a:solidFill>
                <a:prstClr val="black"/>
              </a:solidFill>
            </a:endParaRPr>
          </a:p>
          <a:p>
            <a:pPr algn="just" rtl="1"/>
            <a:r>
              <a:rPr lang="ar-AE" sz="1200" b="1" dirty="0" smtClean="0">
                <a:solidFill>
                  <a:prstClr val="black"/>
                </a:solidFill>
              </a:rPr>
              <a:t>دبي: 	</a:t>
            </a:r>
            <a:r>
              <a:rPr lang="ar-SA" sz="1200" dirty="0" smtClean="0">
                <a:solidFill>
                  <a:prstClr val="black"/>
                </a:solidFill>
              </a:rPr>
              <a:t>صندوق </a:t>
            </a:r>
            <a:r>
              <a:rPr lang="ar-SA" sz="1200" dirty="0">
                <a:solidFill>
                  <a:prstClr val="black"/>
                </a:solidFill>
              </a:rPr>
              <a:t>البريد: </a:t>
            </a:r>
            <a:r>
              <a:rPr lang="ar-SA" sz="1200" dirty="0" smtClean="0">
                <a:solidFill>
                  <a:prstClr val="black"/>
                </a:solidFill>
              </a:rPr>
              <a:t>5002</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الهاتف: </a:t>
            </a:r>
            <a:r>
              <a:rPr lang="en-US" sz="1200" dirty="0">
                <a:solidFill>
                  <a:prstClr val="black"/>
                </a:solidFill>
              </a:rPr>
              <a:t>+971 4 - 2319000 </a:t>
            </a:r>
            <a:r>
              <a:rPr lang="en-GB" sz="1200" dirty="0" smtClean="0">
                <a:solidFill>
                  <a:prstClr val="black"/>
                </a:solidFill>
              </a:rPr>
              <a:t> </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الفاكس: </a:t>
            </a:r>
            <a:r>
              <a:rPr lang="en-US" sz="1200" dirty="0">
                <a:solidFill>
                  <a:prstClr val="black"/>
                </a:solidFill>
              </a:rPr>
              <a:t>+971 4 - 2941216 </a:t>
            </a:r>
            <a:r>
              <a:rPr lang="en-US" sz="1200" dirty="0" smtClean="0">
                <a:solidFill>
                  <a:prstClr val="black"/>
                </a:solidFill>
              </a:rPr>
              <a:t> </a:t>
            </a:r>
            <a:endParaRPr lang="en-US" sz="1200" dirty="0">
              <a:solidFill>
                <a:prstClr val="black"/>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516536131"/>
              </p:ext>
            </p:extLst>
          </p:nvPr>
        </p:nvGraphicFramePr>
        <p:xfrm>
          <a:off x="533401" y="2184444"/>
          <a:ext cx="7933809" cy="1015956"/>
        </p:xfrm>
        <a:graphic>
          <a:graphicData uri="http://schemas.openxmlformats.org/drawingml/2006/table">
            <a:tbl>
              <a:tblPr rtl="1"/>
              <a:tblGrid>
                <a:gridCol w="1405748"/>
                <a:gridCol w="2739235"/>
                <a:gridCol w="2624279"/>
                <a:gridCol w="1164547"/>
              </a:tblGrid>
              <a:tr h="330156">
                <a:tc>
                  <a:txBody>
                    <a:bodyPr/>
                    <a:lstStyle/>
                    <a:p>
                      <a:pPr algn="ctr" rtl="1"/>
                      <a:r>
                        <a:rPr lang="ar-AE" sz="1500" b="1" dirty="0" smtClean="0">
                          <a:latin typeface="Sakkal Majalla" panose="02000000000000000000" pitchFamily="2" charset="-78"/>
                          <a:cs typeface="Sakkal Majalla" panose="02000000000000000000" pitchFamily="2" charset="-78"/>
                        </a:rPr>
                        <a:t>عمر</a:t>
                      </a:r>
                      <a:r>
                        <a:rPr lang="ar-AE" sz="1500" b="1" baseline="0" dirty="0" smtClean="0">
                          <a:latin typeface="Sakkal Majalla" panose="02000000000000000000" pitchFamily="2" charset="-78"/>
                          <a:cs typeface="Sakkal Majalla" panose="02000000000000000000" pitchFamily="2" charset="-78"/>
                        </a:rPr>
                        <a:t> البلوشي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تنفيذي مؤشرات الأداء والمتابعة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OAlBalooshi@fahr.gov.ae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04231 9118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1000">
                <a:tc>
                  <a:txBody>
                    <a:bodyPr/>
                    <a:lstStyle/>
                    <a:p>
                      <a:pPr algn="ctr" rtl="1"/>
                      <a:r>
                        <a:rPr lang="ar-AE" sz="1500" b="1" dirty="0" smtClean="0">
                          <a:latin typeface="Sakkal Majalla" panose="02000000000000000000" pitchFamily="2" charset="-78"/>
                          <a:cs typeface="Sakkal Majalla" panose="02000000000000000000" pitchFamily="2" charset="-78"/>
                        </a:rPr>
                        <a:t>فاطمة</a:t>
                      </a:r>
                      <a:r>
                        <a:rPr lang="ar-AE" sz="1500" b="1" baseline="0" dirty="0" smtClean="0">
                          <a:latin typeface="Sakkal Majalla" panose="02000000000000000000" pitchFamily="2" charset="-78"/>
                          <a:cs typeface="Sakkal Majalla" panose="02000000000000000000" pitchFamily="2" charset="-78"/>
                        </a:rPr>
                        <a:t> عبدالله راشد</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smtClean="0">
                          <a:solidFill>
                            <a:schemeClr val="tx1"/>
                          </a:solidFill>
                          <a:latin typeface="Sakkal Majalla" panose="02000000000000000000" pitchFamily="2" charset="-78"/>
                          <a:ea typeface="+mn-ea"/>
                          <a:cs typeface="Sakkal Majalla" panose="02000000000000000000" pitchFamily="2" charset="-78"/>
                        </a:rPr>
                        <a:t>اخصائي موارد بشرية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frashed@fahr.gov.ae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 042319043</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rtl="1"/>
                      <a:r>
                        <a:rPr lang="ar-AE" sz="1500" b="1" dirty="0">
                          <a:latin typeface="Sakkal Majalla" panose="02000000000000000000" pitchFamily="2" charset="-78"/>
                          <a:cs typeface="Sakkal Majalla" panose="02000000000000000000" pitchFamily="2" charset="-78"/>
                        </a:rPr>
                        <a:t> أحمد المهيري</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a:solidFill>
                            <a:schemeClr val="tx1"/>
                          </a:solidFill>
                          <a:latin typeface="Sakkal Majalla" panose="02000000000000000000" pitchFamily="2" charset="-78"/>
                          <a:ea typeface="+mn-ea"/>
                          <a:cs typeface="Sakkal Majalla" panose="02000000000000000000" pitchFamily="2" charset="-78"/>
                        </a:rPr>
                        <a:t> رئيس قسم مؤشرات الأداء </a:t>
                      </a:r>
                      <a:r>
                        <a:rPr lang="ar-AE" sz="1500" kern="1200" dirty="0" smtClean="0">
                          <a:solidFill>
                            <a:schemeClr val="tx1"/>
                          </a:solidFill>
                          <a:latin typeface="Sakkal Majalla" panose="02000000000000000000" pitchFamily="2" charset="-78"/>
                          <a:ea typeface="+mn-ea"/>
                          <a:cs typeface="Sakkal Majalla" panose="02000000000000000000" pitchFamily="2" charset="-78"/>
                        </a:rPr>
                        <a:t>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a:solidFill>
                            <a:srgbClr val="002060"/>
                          </a:solidFill>
                          <a:latin typeface="Sakkal Majalla" panose="02000000000000000000" pitchFamily="2" charset="-78"/>
                          <a:cs typeface="Sakkal Majalla" panose="02000000000000000000" pitchFamily="2" charset="-78"/>
                        </a:rPr>
                        <a:t> aalmuhairi@fahr.gov.ae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a:solidFill>
                            <a:schemeClr val="tx1"/>
                          </a:solidFill>
                          <a:latin typeface="Sakkal Majalla" panose="02000000000000000000" pitchFamily="2" charset="-78"/>
                          <a:ea typeface="+mn-ea"/>
                          <a:cs typeface="Sakkal Majalla" panose="02000000000000000000" pitchFamily="2" charset="-78"/>
                        </a:rPr>
                        <a:t> 042319121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1" name="Rectangle 1"/>
          <p:cNvSpPr>
            <a:spLocks noChangeArrowheads="1"/>
          </p:cNvSpPr>
          <p:nvPr/>
        </p:nvSpPr>
        <p:spPr bwMode="auto">
          <a:xfrm>
            <a:off x="2006639" y="1544159"/>
            <a:ext cx="6742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SA" altLang="en-US" sz="2400" b="1" u="sng" dirty="0" smtClean="0">
                <a:solidFill>
                  <a:prstClr val="black"/>
                </a:solidFill>
                <a:latin typeface="Sakkal Majalla" panose="02000000000000000000" pitchFamily="2" charset="-78"/>
                <a:cs typeface="Sakkal Majalla" panose="02000000000000000000" pitchFamily="2" charset="-78"/>
              </a:rPr>
              <a:t>فريق عمل </a:t>
            </a:r>
            <a:r>
              <a:rPr lang="ar-AE" altLang="en-US" sz="2400" b="1" u="sng" dirty="0" smtClean="0">
                <a:solidFill>
                  <a:prstClr val="black"/>
                </a:solidFill>
                <a:latin typeface="Sakkal Majalla" panose="02000000000000000000" pitchFamily="2" charset="-78"/>
                <a:cs typeface="Sakkal Majalla" panose="02000000000000000000" pitchFamily="2" charset="-78"/>
              </a:rPr>
              <a:t>مؤشرات ممكن ا</a:t>
            </a:r>
            <a:r>
              <a:rPr lang="ar-SA" altLang="en-US" sz="2400" b="1" u="sng" dirty="0" smtClean="0">
                <a:solidFill>
                  <a:prstClr val="black"/>
                </a:solidFill>
                <a:latin typeface="Sakkal Majalla" panose="02000000000000000000" pitchFamily="2" charset="-78"/>
                <a:cs typeface="Sakkal Majalla" panose="02000000000000000000" pitchFamily="2" charset="-78"/>
              </a:rPr>
              <a:t>لموارد البشرية في الحكومة الاتحادية</a:t>
            </a:r>
            <a:r>
              <a:rPr lang="en-US" altLang="en-US" sz="2400" b="1" u="sng" dirty="0" smtClean="0">
                <a:solidFill>
                  <a:prstClr val="black"/>
                </a:solidFill>
                <a:latin typeface="Sakkal Majalla" panose="02000000000000000000" pitchFamily="2" charset="-78"/>
                <a:cs typeface="Sakkal Majalla" panose="02000000000000000000" pitchFamily="2" charset="-78"/>
              </a:rPr>
              <a:t>:</a:t>
            </a:r>
            <a:endParaRPr lang="en-US" altLang="en-US" sz="2400" u="sng" dirty="0" smtClean="0">
              <a:solidFill>
                <a:prstClr val="black"/>
              </a:solidFill>
              <a:latin typeface="Sakkal Majalla" panose="02000000000000000000" pitchFamily="2" charset="-78"/>
              <a:cs typeface="Sakkal Majalla" panose="02000000000000000000" pitchFamily="2" charset="-78"/>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297237"/>
            <a:ext cx="3968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3886200"/>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476750"/>
            <a:ext cx="244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524000" y="1024039"/>
            <a:ext cx="6598414" cy="4999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AE" sz="1800" dirty="0">
                <a:solidFill>
                  <a:schemeClr val="bg1"/>
                </a:solidFill>
                <a:latin typeface="+mn-lt"/>
                <a:ea typeface="+mn-ea"/>
                <a:cs typeface="PT Bold Heading" panose="02010400000000000000" pitchFamily="2" charset="-78"/>
              </a:rPr>
              <a:t>بيانات التواصل</a:t>
            </a:r>
          </a:p>
        </p:txBody>
      </p:sp>
      <p:sp>
        <p:nvSpPr>
          <p:cNvPr id="1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40</a:t>
            </a:fld>
            <a:endParaRPr lang="en-US" sz="1600" b="1" dirty="0">
              <a:solidFill>
                <a:prstClr val="black"/>
              </a:solidFill>
            </a:endParaRPr>
          </a:p>
        </p:txBody>
      </p:sp>
    </p:spTree>
    <p:extLst>
      <p:ext uri="{BB962C8B-B14F-4D97-AF65-F5344CB8AC3E}">
        <p14:creationId xmlns:p14="http://schemas.microsoft.com/office/powerpoint/2010/main" val="249272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قرار تطوير ومتابعة ادارات الموارد البشرية.pdf - Adobe Reader"/>
          <p:cNvPicPr>
            <a:picLocks noChangeAspect="1"/>
          </p:cNvPicPr>
          <p:nvPr/>
        </p:nvPicPr>
        <p:blipFill rotWithShape="1">
          <a:blip r:embed="rId2">
            <a:extLst>
              <a:ext uri="{28A0092B-C50C-407E-A947-70E740481C1C}">
                <a14:useLocalDpi xmlns:a14="http://schemas.microsoft.com/office/drawing/2010/main" val="0"/>
              </a:ext>
            </a:extLst>
          </a:blip>
          <a:srcRect l="25952" t="12186" r="40834" b="14397"/>
          <a:stretch/>
        </p:blipFill>
        <p:spPr>
          <a:xfrm>
            <a:off x="304800" y="1428249"/>
            <a:ext cx="4343401" cy="5168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105400" y="1612880"/>
            <a:ext cx="3581400" cy="3416320"/>
          </a:xfrm>
          <a:prstGeom prst="rect">
            <a:avLst/>
          </a:prstGeom>
          <a:noFill/>
        </p:spPr>
        <p:txBody>
          <a:bodyPr wrap="square" rtlCol="0">
            <a:spAutoFit/>
          </a:bodyPr>
          <a:lstStyle/>
          <a:p>
            <a:pPr algn="justLow" rtl="1"/>
            <a:r>
              <a:rPr lang="ar-AE" dirty="0" smtClean="0"/>
              <a:t>وفق قرار المجلس الوزاري للتنمية ( الخدمات سابقا ) رقم ( 52/ 4خ/ 2) لسنة 2013 بخصوص الموافقة على مشروع تطوير وتحسين اداء ادارات الموارد البشرية في الجهات الاتحادية وفق منهجية بطاقة الاداء المتوازن والمتوافقة مع  مؤشرات الموارد البشرية في الحكومة الاتحادية ، بحيث تقوم الهيئة الاتحادية للموارد البشرية بمتابعة هذه المؤشرات مع الجهات الاتحادية وفق هذا القرار ، ورفع التقرير السنوي لأداء جميع الجهات الاتحادية لعرضه على المجلس الوزاري للتنمية ( الخدمات سابقاً )</a:t>
            </a: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914400"/>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t>قرار مشروع تطوير وتحسين اداء ادارات الموارد البشرية في الحكومة الاتحادية</a:t>
            </a:r>
            <a:endParaRPr lang="en-US" dirty="0"/>
          </a:p>
        </p:txBody>
      </p:sp>
    </p:spTree>
    <p:extLst>
      <p:ext uri="{BB962C8B-B14F-4D97-AF65-F5344CB8AC3E}">
        <p14:creationId xmlns:p14="http://schemas.microsoft.com/office/powerpoint/2010/main" val="2030615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قرار المجلس الوزاري للخدمات رقم 16بياناتي.pdf - Adobe Reader"/>
          <p:cNvPicPr>
            <a:picLocks noChangeAspect="1"/>
          </p:cNvPicPr>
          <p:nvPr/>
        </p:nvPicPr>
        <p:blipFill rotWithShape="1">
          <a:blip r:embed="rId2">
            <a:extLst>
              <a:ext uri="{28A0092B-C50C-407E-A947-70E740481C1C}">
                <a14:useLocalDpi xmlns:a14="http://schemas.microsoft.com/office/drawing/2010/main" val="0"/>
              </a:ext>
            </a:extLst>
          </a:blip>
          <a:srcRect l="26072" t="13046" r="41191" b="15970"/>
          <a:stretch/>
        </p:blipFill>
        <p:spPr>
          <a:xfrm>
            <a:off x="152400" y="1447800"/>
            <a:ext cx="4569629"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29200" y="2286000"/>
            <a:ext cx="3810000" cy="2031325"/>
          </a:xfrm>
          <a:prstGeom prst="rect">
            <a:avLst/>
          </a:prstGeom>
          <a:noFill/>
        </p:spPr>
        <p:txBody>
          <a:bodyPr wrap="square" rtlCol="0">
            <a:spAutoFit/>
          </a:bodyPr>
          <a:lstStyle/>
          <a:p>
            <a:pPr algn="justLow" rtl="1"/>
            <a:r>
              <a:rPr lang="ar-AE" dirty="0" smtClean="0"/>
              <a:t>وفق قرار المجلس الوزاري للتنمية ( الخدمات سابقا ) رقم ( 16 /1خ/16) لسنة 2013 الذي وجه كافة </a:t>
            </a:r>
            <a:r>
              <a:rPr lang="ar-AE" u="sng" dirty="0" smtClean="0"/>
              <a:t>الهيئات والمؤسسات الاتحادية </a:t>
            </a:r>
            <a:r>
              <a:rPr lang="ar-AE" dirty="0" smtClean="0"/>
              <a:t>بتزويد الهيئة الاتحادية للموارد البشرية الحكومية بكافة بيانات موظفيها وذلك لاستكمال البيانات الخاصة ببرنامج بياناتي وفقا للآلية التي تحددها الهيئة الاتحادية للموارد البشرية الحكومية بهذا الشأن . </a:t>
            </a:r>
          </a:p>
        </p:txBody>
      </p:sp>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914400"/>
            <a:ext cx="4724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t>نظام بياناتي في الحكومة الاتحادية</a:t>
            </a:r>
            <a:endParaRPr lang="en-US" dirty="0"/>
          </a:p>
        </p:txBody>
      </p:sp>
    </p:spTree>
    <p:extLst>
      <p:ext uri="{BB962C8B-B14F-4D97-AF65-F5344CB8AC3E}">
        <p14:creationId xmlns:p14="http://schemas.microsoft.com/office/powerpoint/2010/main" val="265068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05200" y="838200"/>
            <a:ext cx="2819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AE" b="1" dirty="0" smtClean="0"/>
              <a:t>مصادر البيانات والنتائج لممكنات ومؤشرات الموارد البشرية  </a:t>
            </a:r>
            <a:endParaRPr lang="en-US" b="1" dirty="0"/>
          </a:p>
        </p:txBody>
      </p:sp>
      <p:cxnSp>
        <p:nvCxnSpPr>
          <p:cNvPr id="5" name="Straight Connector 4"/>
          <p:cNvCxnSpPr>
            <a:stCxn id="3" idx="2"/>
          </p:cNvCxnSpPr>
          <p:nvPr/>
        </p:nvCxnSpPr>
        <p:spPr>
          <a:xfrm>
            <a:off x="4914900" y="1447800"/>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295400" y="1600200"/>
            <a:ext cx="66294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295400"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909458"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924800"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781800" y="1796142"/>
            <a:ext cx="2209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smtClean="0"/>
              <a:t>نظام بياناتي</a:t>
            </a:r>
            <a:endParaRPr lang="en-US" dirty="0"/>
          </a:p>
        </p:txBody>
      </p:sp>
      <p:sp>
        <p:nvSpPr>
          <p:cNvPr id="13" name="Rounded Rectangle 12"/>
          <p:cNvSpPr/>
          <p:nvPr/>
        </p:nvSpPr>
        <p:spPr>
          <a:xfrm>
            <a:off x="3804558" y="1807028"/>
            <a:ext cx="2209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smtClean="0"/>
              <a:t>ناقل الخدمات المؤسسة </a:t>
            </a:r>
          </a:p>
          <a:p>
            <a:pPr algn="ctr"/>
            <a:r>
              <a:rPr lang="en-US" dirty="0" smtClean="0"/>
              <a:t>ESB</a:t>
            </a:r>
            <a:endParaRPr lang="en-US" dirty="0"/>
          </a:p>
        </p:txBody>
      </p:sp>
      <p:sp>
        <p:nvSpPr>
          <p:cNvPr id="14" name="Rounded Rectangle 13"/>
          <p:cNvSpPr/>
          <p:nvPr/>
        </p:nvSpPr>
        <p:spPr>
          <a:xfrm>
            <a:off x="381000" y="1801585"/>
            <a:ext cx="2209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AE" dirty="0" smtClean="0"/>
              <a:t>نظام الـ </a:t>
            </a:r>
            <a:r>
              <a:rPr lang="en-US" dirty="0" smtClean="0"/>
              <a:t>Portal</a:t>
            </a:r>
            <a:endParaRPr lang="en-US" dirty="0"/>
          </a:p>
        </p:txBody>
      </p:sp>
      <p:sp>
        <p:nvSpPr>
          <p:cNvPr id="15" name="Rectangle 14"/>
          <p:cNvSpPr/>
          <p:nvPr/>
        </p:nvSpPr>
        <p:spPr>
          <a:xfrm>
            <a:off x="6792686" y="2590800"/>
            <a:ext cx="2209800" cy="3429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Low" rtl="1"/>
            <a:r>
              <a:rPr lang="ar-AE" dirty="0" smtClean="0"/>
              <a:t>يتم استخراج نتائج مؤشرات الموارد البشرية من خلال نظام بياناتي لجميع الوزارات وبعض الجهات المستقلة ، علماً بأن الهيئة الاتحادية للموارد البشرية على اتم الاستعداد لتوفير شاشات بياناتي لأي جهة اتحادية .</a:t>
            </a:r>
            <a:endParaRPr lang="en-US" dirty="0"/>
          </a:p>
        </p:txBody>
      </p:sp>
      <p:sp>
        <p:nvSpPr>
          <p:cNvPr id="17" name="Rectangle 16"/>
          <p:cNvSpPr/>
          <p:nvPr/>
        </p:nvSpPr>
        <p:spPr>
          <a:xfrm>
            <a:off x="3810000" y="2590800"/>
            <a:ext cx="2209800" cy="3429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Low" rtl="1"/>
            <a:r>
              <a:rPr lang="ar-AE" dirty="0" smtClean="0"/>
              <a:t>تم اطلاق مشروع الربط مع الجهات الاتحادية المستقلة في عام 2015 بحيث يتم قراءة بياناتها من خلال منصة تقوم بسحب بيانات الجهة وعكسها في نظام بياناتي ليتم التحقق من النتائج ودقتها ، وعلى ضوء ذلك تم تسليم الجهات الخطة الزمنية للانتهاء من المشروع  </a:t>
            </a:r>
            <a:endParaRPr lang="en-US" dirty="0"/>
          </a:p>
        </p:txBody>
      </p:sp>
      <p:sp>
        <p:nvSpPr>
          <p:cNvPr id="18" name="Rectangle 17"/>
          <p:cNvSpPr/>
          <p:nvPr/>
        </p:nvSpPr>
        <p:spPr>
          <a:xfrm>
            <a:off x="370114" y="2590800"/>
            <a:ext cx="2209800" cy="3429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justLow" rtl="1"/>
            <a:r>
              <a:rPr lang="ar-AE" dirty="0" smtClean="0"/>
              <a:t>نظام الـ </a:t>
            </a:r>
            <a:r>
              <a:rPr lang="en-US" dirty="0" smtClean="0"/>
              <a:t>Portal</a:t>
            </a:r>
            <a:r>
              <a:rPr lang="ar-AE" dirty="0" smtClean="0"/>
              <a:t> هو نظام لاستخلاص نتائج الجهات المستقلة وتم تفعليه وتقوم الهيئة في الوقت الراهن باستلام نتائج </a:t>
            </a:r>
            <a:r>
              <a:rPr lang="ar-AE" u="sng" dirty="0" smtClean="0"/>
              <a:t>الجهات الاتحادية المستقلة</a:t>
            </a:r>
            <a:r>
              <a:rPr lang="ar-AE" dirty="0" smtClean="0"/>
              <a:t> من خلاله .</a:t>
            </a:r>
            <a:endParaRPr lang="en-US" dirty="0"/>
          </a:p>
        </p:txBody>
      </p:sp>
      <p:sp>
        <p:nvSpPr>
          <p:cNvPr id="19" name="Rectangle 18"/>
          <p:cNvSpPr/>
          <p:nvPr/>
        </p:nvSpPr>
        <p:spPr>
          <a:xfrm>
            <a:off x="381000" y="6248400"/>
            <a:ext cx="853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dirty="0" smtClean="0"/>
              <a:t>ملاحظة : سيتم الاستغناء عن نظام الـ</a:t>
            </a:r>
            <a:r>
              <a:rPr lang="en-US" dirty="0"/>
              <a:t> </a:t>
            </a:r>
            <a:r>
              <a:rPr lang="en-US" dirty="0" smtClean="0"/>
              <a:t>Portal</a:t>
            </a:r>
            <a:r>
              <a:rPr lang="ar-AE" dirty="0" smtClean="0"/>
              <a:t> حالما يتم الربط مع نظام ناقل الخدمات المؤسسية </a:t>
            </a:r>
            <a:r>
              <a:rPr lang="en-US" dirty="0" smtClean="0"/>
              <a:t>ESB </a:t>
            </a:r>
            <a:endParaRPr lang="en-US" dirty="0"/>
          </a:p>
        </p:txBody>
      </p:sp>
    </p:spTree>
    <p:extLst>
      <p:ext uri="{BB962C8B-B14F-4D97-AF65-F5344CB8AC3E}">
        <p14:creationId xmlns:p14="http://schemas.microsoft.com/office/powerpoint/2010/main" val="93410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قرار مجلس الوزراء-في شأن نظام حوكمة مجالس الادارة في الهيئات والمؤسسات والشركات الربحية وغير الربحية المملوكة للحكومة الاتح.pdf - Adobe Reader"/>
          <p:cNvPicPr>
            <a:picLocks noChangeAspect="1"/>
          </p:cNvPicPr>
          <p:nvPr/>
        </p:nvPicPr>
        <p:blipFill rotWithShape="1">
          <a:blip r:embed="rId2">
            <a:extLst>
              <a:ext uri="{28A0092B-C50C-407E-A947-70E740481C1C}">
                <a14:useLocalDpi xmlns:a14="http://schemas.microsoft.com/office/drawing/2010/main" val="0"/>
              </a:ext>
            </a:extLst>
          </a:blip>
          <a:srcRect l="25260" t="12849" r="40672"/>
          <a:stretch/>
        </p:blipFill>
        <p:spPr>
          <a:xfrm>
            <a:off x="337456" y="1612880"/>
            <a:ext cx="3995058" cy="4767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029200" y="1993880"/>
            <a:ext cx="3581400" cy="2308324"/>
          </a:xfrm>
          <a:prstGeom prst="rect">
            <a:avLst/>
          </a:prstGeom>
          <a:noFill/>
        </p:spPr>
        <p:txBody>
          <a:bodyPr wrap="square" rtlCol="0">
            <a:spAutoFit/>
          </a:bodyPr>
          <a:lstStyle/>
          <a:p>
            <a:pPr algn="justLow" rtl="1"/>
            <a:r>
              <a:rPr lang="ar-AE" dirty="0" smtClean="0"/>
              <a:t>وفق قرار مجلس الوزراء رقم (29) لسنة 2011 بشأن </a:t>
            </a:r>
            <a:r>
              <a:rPr lang="ar-AE" dirty="0" err="1" smtClean="0"/>
              <a:t>حوكمة</a:t>
            </a:r>
            <a:r>
              <a:rPr lang="ar-AE" dirty="0" smtClean="0"/>
              <a:t> مجالس الادارات في الهيئات والمؤسسات والشركات الربحية وغير الربحية في الحكومة الاتحادية </a:t>
            </a:r>
            <a:r>
              <a:rPr lang="ar-AE" dirty="0" smtClean="0"/>
              <a:t>تم تكليف الهيئة الاتحادية للموارد البشرية الحكومية بتطبيق بنود هذا القانون من خلال الاطلاع على انشطة هذه المجالس في الجانب المتعلق بالموارد البشرية ، ورفع تقارير بناء عليه.</a:t>
            </a:r>
            <a:endParaRPr lang="ar-AE" dirty="0" smtClean="0"/>
          </a:p>
        </p:txBody>
      </p:sp>
      <p:sp>
        <p:nvSpPr>
          <p:cNvPr id="5" name="Rounded Rectangle 4"/>
          <p:cNvSpPr/>
          <p:nvPr/>
        </p:nvSpPr>
        <p:spPr>
          <a:xfrm>
            <a:off x="152400" y="838199"/>
            <a:ext cx="8839200" cy="6422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838200"/>
            <a:ext cx="88392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t>قرار مجلس الوزراء في شأن نظام </a:t>
            </a:r>
            <a:r>
              <a:rPr lang="ar-AE" dirty="0" err="1" smtClean="0"/>
              <a:t>حوكم</a:t>
            </a:r>
            <a:r>
              <a:rPr lang="ar-AE" dirty="0" err="1"/>
              <a:t>ه</a:t>
            </a:r>
            <a:r>
              <a:rPr lang="ar-AE" dirty="0" smtClean="0"/>
              <a:t> مجالس الادارات في الهيئات والمؤسسات والشركات الربحية وغير الربحية في الحكومة الاتحادية</a:t>
            </a:r>
            <a:endParaRPr lang="en-US" dirty="0"/>
          </a:p>
        </p:txBody>
      </p:sp>
    </p:spTree>
    <p:extLst>
      <p:ext uri="{BB962C8B-B14F-4D97-AF65-F5344CB8AC3E}">
        <p14:creationId xmlns:p14="http://schemas.microsoft.com/office/powerpoint/2010/main" val="2212627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81200"/>
            <a:ext cx="2744072" cy="3962400"/>
          </a:xfrm>
          <a:prstGeom prst="rect">
            <a:avLst/>
          </a:prstGeom>
        </p:spPr>
      </p:pic>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t>جائزة الامارات للموارد البشرية الحكومية</a:t>
            </a:r>
            <a:endParaRPr lang="en-US" dirty="0"/>
          </a:p>
        </p:txBody>
      </p:sp>
      <p:sp>
        <p:nvSpPr>
          <p:cNvPr id="17" name="TextBox 16"/>
          <p:cNvSpPr txBox="1"/>
          <p:nvPr/>
        </p:nvSpPr>
        <p:spPr>
          <a:xfrm>
            <a:off x="3657600" y="2362200"/>
            <a:ext cx="4876800" cy="2031325"/>
          </a:xfrm>
          <a:prstGeom prst="rect">
            <a:avLst/>
          </a:prstGeom>
          <a:noFill/>
        </p:spPr>
        <p:txBody>
          <a:bodyPr wrap="square" rtlCol="0">
            <a:spAutoFit/>
          </a:bodyPr>
          <a:lstStyle/>
          <a:p>
            <a:pPr algn="justLow" rtl="1"/>
            <a:r>
              <a:rPr lang="ar-AE" dirty="0" smtClean="0"/>
              <a:t>تحت رعاية سمو الشيخ / منصور بن زايد آل نهيان لجائزة الامارات للموارد البشرية ، تقوم الهيئة الاتحادية للموارد البشرية في متابعة مؤشرات الموارد البشرية في جميع الجهات الاتحادية وفق ما جاء من معايير في الجائزة ، بحيث تتوافق هذه المعاير مع مؤشرات الموارد البشرية في الحكومة الاتحادية ، والتي بدورها ترتقي بعمل الموارد البشرية وتحفز الجهات الاتحادية لتطوير وتحسين مجالات العمل .</a:t>
            </a:r>
            <a:endParaRPr lang="en-US" dirty="0"/>
          </a:p>
        </p:txBody>
      </p:sp>
    </p:spTree>
    <p:extLst>
      <p:ext uri="{BB962C8B-B14F-4D97-AF65-F5344CB8AC3E}">
        <p14:creationId xmlns:p14="http://schemas.microsoft.com/office/powerpoint/2010/main" val="3020923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8644</TotalTime>
  <Words>6701</Words>
  <Application>Microsoft Office PowerPoint</Application>
  <PresentationFormat>On-screen Show (4:3)</PresentationFormat>
  <Paragraphs>860</Paragraphs>
  <Slides>40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التقرير السنوي لأداء الجهات الاتحادية في مجال الموارد البشرية – تقرير وزارة التنمية والتعاون والدولي</dc:title>
  <dc:creator>Zaid M. Al Baadani</dc:creator>
  <cp:lastModifiedBy>Zayed M. Al Baadani</cp:lastModifiedBy>
  <cp:revision>171</cp:revision>
  <dcterms:created xsi:type="dcterms:W3CDTF">2016-01-19T09:01:15Z</dcterms:created>
  <dcterms:modified xsi:type="dcterms:W3CDTF">2016-05-10T04:16:07Z</dcterms:modified>
</cp:coreProperties>
</file>