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48" r:id="rId3"/>
    <p:sldId id="326" r:id="rId4"/>
    <p:sldId id="331" r:id="rId5"/>
    <p:sldId id="420" r:id="rId6"/>
  </p:sldIdLst>
  <p:sldSz cx="9144000" cy="6858000" type="screen4x3"/>
  <p:notesSz cx="67691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13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6" autoAdjust="0"/>
    <p:restoredTop sz="92678" autoAdjust="0"/>
  </p:normalViewPr>
  <p:slideViewPr>
    <p:cSldViewPr>
      <p:cViewPr varScale="1">
        <p:scale>
          <a:sx n="65" d="100"/>
          <a:sy n="65" d="100"/>
        </p:scale>
        <p:origin x="15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qauh-sdata01\STRATEGIC-SERVICES\&#1575;&#1587;&#1578;&#1576;&#1610;&#1575;&#1606;%20&#1575;&#1604;&#1585;&#1590;&#1575;\2016\&#1606;&#1592;&#1605;%20&#1576;&#1610;&#1575;&#1606;&#1575;&#1578;&#1610;\&#1606;&#1587;&#1576;&#1577;%20&#1575;&#1604;&#1585;&#1590;&#1575;\&#1575;&#1587;&#1578;&#1576;&#1610;&#1575;&#1606;%20&#1575;&#1604;&#1578;&#1591;&#1576;&#1610;&#1602;%20&#1575;&#1604;&#1584;&#1603;&#161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الرضا العام عن التطبيق الذكي</a:t>
            </a:r>
            <a:endParaRPr lang="en-US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Sheet1!$B$41</c:f>
              <c:strCache>
                <c:ptCount val="1"/>
                <c:pt idx="0">
                  <c:v> بشكل عام انا راضٍ عن التطبيق الذكي للهيئة </c:v>
                </c:pt>
              </c:strCache>
            </c:strRef>
          </c:cat>
          <c:val>
            <c:numRef>
              <c:f>Sheet1!$C$41</c:f>
              <c:numCache>
                <c:formatCode>0%</c:formatCode>
                <c:ptCount val="1"/>
                <c:pt idx="0">
                  <c:v>0.74909090909090914</c:v>
                </c:pt>
              </c:numCache>
            </c:numRef>
          </c:val>
        </c:ser>
        <c:ser>
          <c:idx val="1"/>
          <c:order val="1"/>
          <c:tx>
            <c:strRef>
              <c:f>Sheet1!$D$40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Sheet1!$B$41</c:f>
              <c:strCache>
                <c:ptCount val="1"/>
                <c:pt idx="0">
                  <c:v> بشكل عام انا راضٍ عن التطبيق الذكي للهيئة </c:v>
                </c:pt>
              </c:strCache>
            </c:strRef>
          </c:cat>
          <c:val>
            <c:numRef>
              <c:f>Sheet1!$D$41</c:f>
              <c:numCache>
                <c:formatCode>0.0%</c:formatCode>
                <c:ptCount val="1"/>
                <c:pt idx="0">
                  <c:v>0.79400000000000004</c:v>
                </c:pt>
              </c:numCache>
            </c:numRef>
          </c:val>
        </c:ser>
        <c:ser>
          <c:idx val="2"/>
          <c:order val="2"/>
          <c:tx>
            <c:strRef>
              <c:f>Sheet1!$E$40</c:f>
              <c:strCache>
                <c:ptCount val="1"/>
                <c:pt idx="0">
                  <c:v>المستهدف 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Sheet1!$B$41</c:f>
              <c:strCache>
                <c:ptCount val="1"/>
                <c:pt idx="0">
                  <c:v> بشكل عام انا راضٍ عن التطبيق الذكي للهيئة </c:v>
                </c:pt>
              </c:strCache>
            </c:strRef>
          </c:cat>
          <c:val>
            <c:numRef>
              <c:f>Sheet1!$E$41</c:f>
              <c:numCache>
                <c:formatCode>0%</c:formatCode>
                <c:ptCount val="1"/>
                <c:pt idx="0">
                  <c:v>0.75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4871368"/>
        <c:axId val="194870584"/>
      </c:barChart>
      <c:catAx>
        <c:axId val="194871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4870584"/>
        <c:crosses val="autoZero"/>
        <c:auto val="1"/>
        <c:lblAlgn val="ctr"/>
        <c:lblOffset val="100"/>
        <c:noMultiLvlLbl val="0"/>
      </c:catAx>
      <c:valAx>
        <c:axId val="194870584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4871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sz="1800" b="1" i="0" baseline="0" dirty="0" smtClean="0">
                <a:effectLst/>
              </a:rPr>
              <a:t>الرضا العام عن التطبيق الذكي – حسب المحاور التفصيلية</a:t>
            </a:r>
            <a:endParaRPr lang="en-US" dirty="0">
              <a:effectLst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Sheet1!$C$30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Sheet1!$B$31:$B$38</c:f>
              <c:strCache>
                <c:ptCount val="8"/>
                <c:pt idx="0">
                  <c:v>يتضمن التطبيق الذكي الخدمات الذاتية الأولوية لموظفي الجهات الاتحادية</c:v>
                </c:pt>
                <c:pt idx="1">
                  <c:v> توفر التطبيق الذكي بأكثر من لغة (العربية والانجليزية) يمكن المتعامل من استخدامه بالصورة المناسبة ]</c:v>
                </c:pt>
                <c:pt idx="2">
                  <c:v> يوفر التطبيق الذكي التنبيهات/ الاشعارات المناسبة بناءً على الخدمات المتوفرة ضمن التطبيق]</c:v>
                </c:pt>
                <c:pt idx="3">
                  <c:v>يوفر التطبيق الذكي خدمة الدعم الفني المناسبة لمستخدمي التطبيق</c:v>
                </c:pt>
                <c:pt idx="4">
                  <c:v> المميزات الاضافية للتطبيق (تكبير حجم الخط، ارفق الوثائق ...) ساهمت في رفع كفاءة استخدامه</c:v>
                </c:pt>
                <c:pt idx="5">
                  <c:v> من السهل الوصول الى وتحميل التطبيق الذكي للهيئة في  المتاجر العالمية الذكية المعتمدة واستطيع تحميله بسهولة</c:v>
                </c:pt>
                <c:pt idx="6">
                  <c:v> يتسم التطبيق الذكي للهيئة بمظهر جميل  وتصميم بسيط</c:v>
                </c:pt>
                <c:pt idx="7">
                  <c:v>يتميز التطبيق الذكي للهيئة  بسهولة التصفح والاستخدام</c:v>
                </c:pt>
              </c:strCache>
            </c:strRef>
          </c:cat>
          <c:val>
            <c:numRef>
              <c:f>Sheet1!$C$31:$C$38</c:f>
              <c:numCache>
                <c:formatCode>0%</c:formatCode>
                <c:ptCount val="8"/>
                <c:pt idx="0">
                  <c:v>0.79893048128342248</c:v>
                </c:pt>
                <c:pt idx="1">
                  <c:v>0.83957219251336901</c:v>
                </c:pt>
                <c:pt idx="2">
                  <c:v>0.77454545454545454</c:v>
                </c:pt>
                <c:pt idx="3">
                  <c:v>0.71443850267379683</c:v>
                </c:pt>
                <c:pt idx="4">
                  <c:v>0.75529411764705878</c:v>
                </c:pt>
                <c:pt idx="5">
                  <c:v>0.84342245989304809</c:v>
                </c:pt>
                <c:pt idx="6">
                  <c:v>0.82374331550802138</c:v>
                </c:pt>
                <c:pt idx="7">
                  <c:v>0.77668449197860967</c:v>
                </c:pt>
              </c:numCache>
            </c:numRef>
          </c:val>
        </c:ser>
        <c:ser>
          <c:idx val="1"/>
          <c:order val="1"/>
          <c:tx>
            <c:strRef>
              <c:f>Sheet1!$D$30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Sheet1!$B$31:$B$38</c:f>
              <c:strCache>
                <c:ptCount val="8"/>
                <c:pt idx="0">
                  <c:v>يتضمن التطبيق الذكي الخدمات الذاتية الأولوية لموظفي الجهات الاتحادية</c:v>
                </c:pt>
                <c:pt idx="1">
                  <c:v> توفر التطبيق الذكي بأكثر من لغة (العربية والانجليزية) يمكن المتعامل من استخدامه بالصورة المناسبة ]</c:v>
                </c:pt>
                <c:pt idx="2">
                  <c:v> يوفر التطبيق الذكي التنبيهات/ الاشعارات المناسبة بناءً على الخدمات المتوفرة ضمن التطبيق]</c:v>
                </c:pt>
                <c:pt idx="3">
                  <c:v>يوفر التطبيق الذكي خدمة الدعم الفني المناسبة لمستخدمي التطبيق</c:v>
                </c:pt>
                <c:pt idx="4">
                  <c:v> المميزات الاضافية للتطبيق (تكبير حجم الخط، ارفق الوثائق ...) ساهمت في رفع كفاءة استخدامه</c:v>
                </c:pt>
                <c:pt idx="5">
                  <c:v> من السهل الوصول الى وتحميل التطبيق الذكي للهيئة في  المتاجر العالمية الذكية المعتمدة واستطيع تحميله بسهولة</c:v>
                </c:pt>
                <c:pt idx="6">
                  <c:v> يتسم التطبيق الذكي للهيئة بمظهر جميل  وتصميم بسيط</c:v>
                </c:pt>
                <c:pt idx="7">
                  <c:v>يتميز التطبيق الذكي للهيئة  بسهولة التصفح والاستخدام</c:v>
                </c:pt>
              </c:strCache>
            </c:strRef>
          </c:cat>
          <c:val>
            <c:numRef>
              <c:f>Sheet1!$D$31:$D$38</c:f>
              <c:numCache>
                <c:formatCode>0.0%</c:formatCode>
                <c:ptCount val="8"/>
                <c:pt idx="0">
                  <c:v>0.77500000000000002</c:v>
                </c:pt>
                <c:pt idx="1">
                  <c:v>0.84399999999999997</c:v>
                </c:pt>
                <c:pt idx="2">
                  <c:v>0.79500000000000004</c:v>
                </c:pt>
                <c:pt idx="3">
                  <c:v>0.72899999999999998</c:v>
                </c:pt>
                <c:pt idx="5">
                  <c:v>0.85699999999999998</c:v>
                </c:pt>
                <c:pt idx="6">
                  <c:v>0.84599999999999997</c:v>
                </c:pt>
                <c:pt idx="7">
                  <c:v>0.8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4870192"/>
        <c:axId val="194867840"/>
      </c:barChart>
      <c:catAx>
        <c:axId val="194870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94867840"/>
        <c:crosses val="autoZero"/>
        <c:auto val="1"/>
        <c:lblAlgn val="ctr"/>
        <c:lblOffset val="100"/>
        <c:noMultiLvlLbl val="0"/>
      </c:catAx>
      <c:valAx>
        <c:axId val="1948678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19487019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 b="1"/>
            </a:pPr>
            <a:endParaRPr lang="en-US"/>
          </a:p>
        </c:txPr>
      </c:dTable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/>
              <a:t>اسباب</a:t>
            </a:r>
            <a:r>
              <a:rPr lang="ar-AE" baseline="0"/>
              <a:t> عدم تحميل التطبيق الذكي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Sheet1!$B$79:$B$84</c:f>
              <c:strCache>
                <c:ptCount val="6"/>
                <c:pt idx="0">
                  <c:v>لم استطع ايجاده على المتاجر العالمية المتوفرة </c:v>
                </c:pt>
                <c:pt idx="1">
                  <c:v> لا علم لدي بوجوده </c:v>
                </c:pt>
                <c:pt idx="2">
                  <c:v>غير مهتم </c:v>
                </c:pt>
                <c:pt idx="3">
                  <c:v> حاولت تحميله وواجهت مشكلة منعتني من ذلك </c:v>
                </c:pt>
                <c:pt idx="4">
                  <c:v>لم يكن لدي وقت لتحميله </c:v>
                </c:pt>
                <c:pt idx="5">
                  <c:v> غير ذلك </c:v>
                </c:pt>
              </c:strCache>
            </c:strRef>
          </c:cat>
          <c:val>
            <c:numRef>
              <c:f>Sheet1!$C$79:$C$84</c:f>
              <c:numCache>
                <c:formatCode>General</c:formatCode>
                <c:ptCount val="6"/>
                <c:pt idx="0">
                  <c:v>8</c:v>
                </c:pt>
                <c:pt idx="1">
                  <c:v>46</c:v>
                </c:pt>
                <c:pt idx="2">
                  <c:v>23</c:v>
                </c:pt>
                <c:pt idx="3">
                  <c:v>55</c:v>
                </c:pt>
                <c:pt idx="4">
                  <c:v>33</c:v>
                </c:pt>
                <c:pt idx="5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05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ar-AE" dirty="0" smtClean="0"/>
              <a:t>نسبة</a:t>
            </a:r>
            <a:r>
              <a:rPr lang="ar-AE" baseline="0" dirty="0" smtClean="0"/>
              <a:t> الاستخدام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Sheet1!$B$51:$B$52</c:f>
              <c:strCache>
                <c:ptCount val="2"/>
                <c:pt idx="0">
                  <c:v>لم يحمل التطبيق</c:v>
                </c:pt>
                <c:pt idx="1">
                  <c:v>قام بتحميل التطبيق</c:v>
                </c:pt>
              </c:strCache>
            </c:strRef>
          </c:cat>
          <c:val>
            <c:numRef>
              <c:f>Sheet1!$C$51:$C$52</c:f>
              <c:numCache>
                <c:formatCode>General</c:formatCode>
                <c:ptCount val="2"/>
                <c:pt idx="0">
                  <c:v>150</c:v>
                </c:pt>
                <c:pt idx="1">
                  <c:v>785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40130E47-932E-4800-B82B-6C7F5753E21D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BA815341-221E-4C56-9F04-F2D13445D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>
              <a:defRPr sz="1200"/>
            </a:lvl1pPr>
          </a:lstStyle>
          <a:p>
            <a:fld id="{6B6992C1-53A4-487E-962E-C03363F1C554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166" tIns="45583" rIns="91166" bIns="45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>
              <a:defRPr sz="1200"/>
            </a:lvl1pPr>
          </a:lstStyle>
          <a:p>
            <a:fld id="{F6F567F1-E0B7-462B-9C81-BA76E24D4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" y="18281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8514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1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0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Straight Connector 9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5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-2502" y="6381328"/>
            <a:ext cx="9146502" cy="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72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2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92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7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id:image001.png@01CE496F.B91742F0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B0D5-623C-458D-8D66-D9D888A17E9A}" type="datetimeFigureOut">
              <a:rPr lang="en-US" smtClean="0"/>
              <a:t>10/2/2017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41F18-0230-48BD-A2F7-15FBE071F11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id:image001.png@01CE496F.B91742F0"/>
          <p:cNvPicPr/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 userDrawn="1"/>
        </p:nvSpPr>
        <p:spPr>
          <a:xfrm>
            <a:off x="2411760" y="638132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1800" b="1" dirty="0" smtClean="0"/>
              <a:t>ادارة</a:t>
            </a:r>
            <a:r>
              <a:rPr lang="ar-AE" sz="1800" b="1" baseline="0" dirty="0" smtClean="0"/>
              <a:t> </a:t>
            </a:r>
            <a:r>
              <a:rPr lang="ar-AE" sz="1800" b="1" dirty="0" smtClean="0"/>
              <a:t>التخطيط الاستراتيجي</a:t>
            </a:r>
            <a:r>
              <a:rPr lang="ar-AE" sz="1800" b="1" baseline="0" dirty="0" smtClean="0"/>
              <a:t> والتميز المؤسسي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19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496F.B91742F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>
            <a:normAutofit fontScale="90000"/>
          </a:bodyPr>
          <a:lstStyle/>
          <a:p>
            <a:pPr rtl="1"/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5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تقرير التطبيق الذكي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للهيئة</a:t>
            </a:r>
            <a:r>
              <a:rPr lang="en-US" sz="5400" b="1" dirty="0" smtClean="0"/>
              <a:t> </a:t>
            </a:r>
            <a:r>
              <a:rPr lang="ar-AE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لعام</a:t>
            </a:r>
            <a:r>
              <a:rPr lang="en-US" sz="53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2015</a:t>
            </a:r>
            <a:r>
              <a:rPr lang="ar-AE" dirty="0" smtClean="0"/>
              <a:t/>
            </a:r>
            <a:br>
              <a:rPr lang="ar-AE" dirty="0" smtClean="0"/>
            </a:br>
            <a:r>
              <a:rPr lang="ar-AE" dirty="0"/>
              <a:t/>
            </a:r>
            <a:br>
              <a:rPr lang="ar-AE" dirty="0"/>
            </a:br>
            <a:r>
              <a:rPr lang="ar-AE" dirty="0" smtClean="0"/>
              <a:t/>
            </a:r>
            <a:br>
              <a:rPr lang="ar-AE" dirty="0" smtClean="0"/>
            </a:br>
            <a:r>
              <a:rPr lang="ar-AE" dirty="0" smtClean="0"/>
              <a:t> </a:t>
            </a:r>
            <a:br>
              <a:rPr lang="ar-AE" dirty="0" smtClean="0"/>
            </a:br>
            <a:r>
              <a:rPr lang="ar-AE" sz="2200" dirty="0" smtClean="0"/>
              <a:t>مايو 2016</a:t>
            </a:r>
            <a:endParaRPr lang="en-US" dirty="0"/>
          </a:p>
        </p:txBody>
      </p:sp>
      <p:pic>
        <p:nvPicPr>
          <p:cNvPr id="4" name="Picture 3" descr="cid:image001.png@01CE496F.B91742F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2" y="0"/>
            <a:ext cx="2837815" cy="602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441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485538"/>
              </p:ext>
            </p:extLst>
          </p:nvPr>
        </p:nvGraphicFramePr>
        <p:xfrm>
          <a:off x="35496" y="2348880"/>
          <a:ext cx="9108504" cy="17281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064896"/>
                <a:gridCol w="1043608"/>
              </a:tblGrid>
              <a:tr h="17281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التطبيق الذكي للهيئة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32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ثالثاً</a:t>
                      </a:r>
                      <a:endParaRPr lang="en-US" sz="3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5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61175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العام</a:t>
                      </a:r>
                      <a:r>
                        <a:rPr lang="ar-AE" sz="1800" baseline="0" dirty="0" smtClean="0"/>
                        <a:t> عن التطبيق الذكي للهيئة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361320"/>
              </p:ext>
            </p:extLst>
          </p:nvPr>
        </p:nvGraphicFramePr>
        <p:xfrm>
          <a:off x="827584" y="1988840"/>
          <a:ext cx="72008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96136" y="126876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dirty="0" smtClean="0"/>
              <a:t>عدد الردود: 935</a:t>
            </a:r>
          </a:p>
        </p:txBody>
      </p:sp>
    </p:spTree>
    <p:extLst>
      <p:ext uri="{BB962C8B-B14F-4D97-AF65-F5344CB8AC3E}">
        <p14:creationId xmlns:p14="http://schemas.microsoft.com/office/powerpoint/2010/main" val="185279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5818346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الرضا عن ال</a:t>
                      </a:r>
                      <a:r>
                        <a:rPr lang="ar-AE" sz="1800" baseline="0" dirty="0" smtClean="0"/>
                        <a:t>عم التطبيق الذكي للهيئة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229180"/>
              </p:ext>
            </p:extLst>
          </p:nvPr>
        </p:nvGraphicFramePr>
        <p:xfrm>
          <a:off x="107504" y="1124744"/>
          <a:ext cx="835292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89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16200000">
            <a:off x="5683560" y="2992896"/>
            <a:ext cx="6381328" cy="395536"/>
          </a:xfrm>
          <a:prstGeom prst="rect">
            <a:avLst/>
          </a:prstGeom>
          <a:solidFill>
            <a:srgbClr val="9D13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 smtClean="0"/>
              <a:t>التطبيق الذكي للهيئة</a:t>
            </a:r>
            <a:endParaRPr lang="en-US" b="1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487037"/>
              </p:ext>
            </p:extLst>
          </p:nvPr>
        </p:nvGraphicFramePr>
        <p:xfrm>
          <a:off x="107504" y="609888"/>
          <a:ext cx="8964488" cy="370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325715"/>
                <a:gridCol w="638773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 smtClean="0"/>
                        <a:t>الاحصائيات الديموغرافية للدراسة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387851"/>
              </p:ext>
            </p:extLst>
          </p:nvPr>
        </p:nvGraphicFramePr>
        <p:xfrm>
          <a:off x="4139952" y="1052736"/>
          <a:ext cx="4392488" cy="2959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7804350"/>
              </p:ext>
            </p:extLst>
          </p:nvPr>
        </p:nvGraphicFramePr>
        <p:xfrm>
          <a:off x="107504" y="1052736"/>
          <a:ext cx="3960440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7584" y="422108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ar-AE" b="1" dirty="0" smtClean="0"/>
              <a:t>اهم الملاحظات التحسينية الواردة :</a:t>
            </a:r>
          </a:p>
          <a:p>
            <a:pPr algn="just" rtl="1"/>
            <a:endParaRPr lang="ar-AE" dirty="0" smtClean="0"/>
          </a:p>
          <a:p>
            <a:pPr marL="342900" indent="-342900" algn="just" rtl="1">
              <a:buAutoNum type="arabicPeriod"/>
            </a:pPr>
            <a:r>
              <a:rPr lang="ar-AE" dirty="0" smtClean="0"/>
              <a:t>امكانية تسجيل الدخول مرة واحدة من الموبايل نفسه وحفظ كلمة المرور</a:t>
            </a:r>
          </a:p>
          <a:p>
            <a:pPr marL="342900" indent="-342900" algn="just" rtl="1">
              <a:buAutoNum type="arabicPeriod"/>
            </a:pPr>
            <a:endParaRPr lang="ar-AE" dirty="0" smtClean="0"/>
          </a:p>
          <a:p>
            <a:pPr marL="342900" indent="-342900" algn="just" rtl="1">
              <a:buAutoNum type="arabicPeriod"/>
            </a:pPr>
            <a:r>
              <a:rPr lang="ar-AE" dirty="0" smtClean="0"/>
              <a:t>تسهيل عملية البحث عن خاصية الموظف البديل عند </a:t>
            </a:r>
            <a:r>
              <a:rPr lang="ar-AE" dirty="0" smtClean="0"/>
              <a:t>طلب </a:t>
            </a:r>
            <a:r>
              <a:rPr lang="ar-AE" dirty="0" smtClean="0"/>
              <a:t>الاجازات بحيث اما يتوفر الترتيب الابجدي للأسماء، او خاصية كتابة الاسم او خاصية البحث عن الاسم.</a:t>
            </a:r>
          </a:p>
          <a:p>
            <a:pPr marL="342900" indent="-342900" algn="just" rtl="1">
              <a:buAutoNum type="arabicPeriod"/>
            </a:pPr>
            <a:endParaRPr lang="ar-AE" dirty="0" smtClean="0"/>
          </a:p>
          <a:p>
            <a:pPr marL="342900" indent="-342900" algn="just" rtl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54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9299</TotalTime>
  <Words>90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Sakkal Majalla</vt:lpstr>
      <vt:lpstr>Times New Roman</vt:lpstr>
      <vt:lpstr>Office Theme</vt:lpstr>
      <vt:lpstr>  تقرير التطبيق الذكي للهيئة لعام 2015     مايو 2016</vt:lpstr>
      <vt:lpstr>PowerPoint Presentation</vt:lpstr>
      <vt:lpstr>PowerPoint Presentation</vt:lpstr>
      <vt:lpstr>PowerPoint Presentation</vt:lpstr>
      <vt:lpstr>PowerPoint Presentation</vt:lpstr>
    </vt:vector>
  </TitlesOfParts>
  <Company>FAHR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Ashraf S. Al Amaireh</dc:creator>
  <cp:lastModifiedBy>Sara H. AL Houli</cp:lastModifiedBy>
  <cp:revision>247</cp:revision>
  <cp:lastPrinted>2016-05-11T03:41:00Z</cp:lastPrinted>
  <dcterms:created xsi:type="dcterms:W3CDTF">2014-07-08T09:48:46Z</dcterms:created>
  <dcterms:modified xsi:type="dcterms:W3CDTF">2017-10-02T09:32:31Z</dcterms:modified>
</cp:coreProperties>
</file>