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80" r:id="rId3"/>
    <p:sldId id="383" r:id="rId4"/>
    <p:sldId id="381" r:id="rId5"/>
    <p:sldId id="382" r:id="rId6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2678" autoAdjust="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Copy%20of%20&#1575;&#1587;&#1578;&#1576;&#1610;&#1575;&#1606;%20&#1575;&#1605;&#1578;&#1610;&#1575;&#1586;&#1575;&#157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Copy%20of%20&#1575;&#1587;&#1578;&#1576;&#1610;&#1575;&#1606;%20&#1575;&#1605;&#1578;&#1610;&#1575;&#1586;&#1575;&#157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Copy%20of%20&#1575;&#1587;&#1578;&#1576;&#1610;&#1575;&#1606;%20&#1575;&#1605;&#1578;&#1610;&#1575;&#1586;&#1575;&#15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&#1575;&#1587;&#1578;&#1591;&#1604;&#1575;&#1593;%20&#1605;&#1583;&#1609;%20&#1575;&#1604;&#1585;&#1590;&#1575;%20&#1593;&#1606;%20&#1576;&#1585;&#1606;&#1575;&#1605;&#1580;%20&#1575;&#1604;&#1582;&#1589;&#1608;&#1605;&#1575;&#1578;%20&#1575;&#1604;&#1582;&#1575;&#1589;%20&#1576;&#1605;&#1608;&#1592;&#1601;&#1610;%20&#1575;&#1604;&#1581;&#1603;&#1608;&#1605;&#1577;%20&#1575;&#1604;&#1575;&#1578;&#1581;&#1575;&#1583;&#1610;&#1577;%20-%20&#1573;&#1605;&#1578;&#1610;&#1575;&#1586;&#1575;&#1578;%20(&#1575;&#1604;&#1585;&#1583;&#1608;&#1583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&#1575;&#1587;&#1578;&#1591;&#1604;&#1575;&#1593;%20&#1605;&#1583;&#1609;%20&#1575;&#1604;&#1585;&#1590;&#1575;%20&#1593;&#1606;%20&#1576;&#1585;&#1606;&#1575;&#1605;&#1580;%20&#1575;&#1604;&#1582;&#1589;&#1608;&#1605;&#1575;&#1578;%20&#1575;&#1604;&#1582;&#1575;&#1589;%20&#1576;&#1605;&#1608;&#1592;&#1601;&#1610;%20&#1575;&#1604;&#1581;&#1603;&#1608;&#1605;&#1577;%20&#1575;&#1604;&#1575;&#1578;&#1581;&#1575;&#1583;&#1610;&#1577;%20-%20&#1573;&#1605;&#1578;&#1610;&#1575;&#1586;&#1575;&#1578;%20(&#1575;&#1604;&#1585;&#1583;&#1608;&#1583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&#1575;&#1587;&#1578;&#1591;&#1604;&#1575;&#1593;%20&#1605;&#1583;&#1609;%20&#1575;&#1604;&#1585;&#1590;&#1575;%20&#1593;&#1606;%20&#1576;&#1585;&#1606;&#1575;&#1605;&#1580;%20&#1575;&#1604;&#1582;&#1589;&#1608;&#1605;&#1575;&#1578;%20&#1575;&#1604;&#1582;&#1575;&#1589;%20&#1576;&#1605;&#1608;&#1592;&#1601;&#1610;%20&#1575;&#1604;&#1581;&#1603;&#1608;&#1605;&#1577;%20&#1575;&#1604;&#1575;&#1578;&#1581;&#1575;&#1583;&#1610;&#1577;%20-%20&#1573;&#1605;&#1578;&#1610;&#1575;&#1586;&#1575;&#1578;%20(&#1575;&#1604;&#1585;&#1583;&#1608;&#1583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العروض المقدمة ضمن برنامج امتيازات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المحقق2015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Sheet1!$A$8</c:f>
              <c:strCache>
                <c:ptCount val="1"/>
                <c:pt idx="0">
                  <c:v>نسبة الرضا العام</c:v>
                </c:pt>
              </c:strCache>
            </c:strRef>
          </c:cat>
          <c:val>
            <c:numRef>
              <c:f>Sheet1!$B$8</c:f>
              <c:numCache>
                <c:formatCode>0%</c:formatCode>
                <c:ptCount val="1"/>
                <c:pt idx="0">
                  <c:v>0.55625000000000002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المستهدف2015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Sheet1!$A$8</c:f>
              <c:strCache>
                <c:ptCount val="1"/>
                <c:pt idx="0">
                  <c:v>نسبة الرضا العام</c:v>
                </c:pt>
              </c:strCache>
            </c:strRef>
          </c:cat>
          <c:val>
            <c:numRef>
              <c:f>Sheet1!$C$8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3853416"/>
        <c:axId val="193853024"/>
      </c:barChart>
      <c:catAx>
        <c:axId val="193853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3853024"/>
        <c:crosses val="autoZero"/>
        <c:auto val="1"/>
        <c:lblAlgn val="ctr"/>
        <c:lblOffset val="100"/>
        <c:noMultiLvlLbl val="0"/>
      </c:catAx>
      <c:valAx>
        <c:axId val="1938530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3853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3315801890365715"/>
          <c:y val="0.26084997735804732"/>
          <c:w val="0.3978216280289536"/>
          <c:h val="0.63916725525440132"/>
        </c:manualLayout>
      </c:layout>
      <c:pieChart>
        <c:varyColors val="1"/>
        <c:ser>
          <c:idx val="0"/>
          <c:order val="0"/>
          <c:tx>
            <c:strRef>
              <c:f>Sheet1!$A$12</c:f>
              <c:strCache>
                <c:ptCount val="1"/>
                <c:pt idx="0">
                  <c:v>نسبة الاستخدام</c:v>
                </c:pt>
              </c:strCache>
            </c:strRef>
          </c:tx>
          <c:explosion val="8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Sheet1!$B$11:$C$11</c:f>
              <c:strCache>
                <c:ptCount val="2"/>
                <c:pt idx="0">
                  <c:v>نعم</c:v>
                </c:pt>
                <c:pt idx="1">
                  <c:v>لا</c:v>
                </c:pt>
              </c:strCache>
            </c:strRef>
          </c:cat>
          <c:val>
            <c:numRef>
              <c:f>Sheet1!$B$12:$C$12</c:f>
              <c:numCache>
                <c:formatCode>General</c:formatCode>
                <c:ptCount val="2"/>
                <c:pt idx="0">
                  <c:v>12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569730474487307"/>
          <c:y val="0.30501337652562716"/>
          <c:w val="0.38689465546671142"/>
          <c:h val="0.59500385608682149"/>
        </c:manualLayout>
      </c:layout>
      <c:pieChart>
        <c:varyColors val="1"/>
        <c:ser>
          <c:idx val="0"/>
          <c:order val="0"/>
          <c:tx>
            <c:strRef>
              <c:f>Sheet1!$A$15</c:f>
              <c:strCache>
                <c:ptCount val="1"/>
                <c:pt idx="0">
                  <c:v>نسبة الوعي بالعروض المقدمة</c:v>
                </c:pt>
              </c:strCache>
            </c:strRef>
          </c:tx>
          <c:explosion val="9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Sheet1!$B$14:$C$14</c:f>
              <c:strCache>
                <c:ptCount val="2"/>
                <c:pt idx="0">
                  <c:v>نعم </c:v>
                </c:pt>
                <c:pt idx="1">
                  <c:v>لا</c:v>
                </c:pt>
              </c:strCache>
            </c:strRef>
          </c:cat>
          <c:val>
            <c:numRef>
              <c:f>Sheet1!$B$15:$C$15</c:f>
              <c:numCache>
                <c:formatCode>General</c:formatCode>
                <c:ptCount val="2"/>
                <c:pt idx="0">
                  <c:v>26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التحليل!$B$10</c:f>
              <c:strCache>
                <c:ptCount val="1"/>
                <c:pt idx="0">
                  <c:v>نسبة الرضا عن برنامج امتيازات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التحليل!$C$9:$E$9</c:f>
              <c:strCache>
                <c:ptCount val="3"/>
                <c:pt idx="0">
                  <c:v>المتحقق 2014*</c:v>
                </c:pt>
                <c:pt idx="1">
                  <c:v>المستهدف 2015</c:v>
                </c:pt>
                <c:pt idx="2">
                  <c:v>المتحقق 2015</c:v>
                </c:pt>
              </c:strCache>
            </c:strRef>
          </c:cat>
          <c:val>
            <c:numRef>
              <c:f>التحليل!$C$10:$E$10</c:f>
              <c:numCache>
                <c:formatCode>0%</c:formatCode>
                <c:ptCount val="3"/>
                <c:pt idx="0">
                  <c:v>0.78</c:v>
                </c:pt>
                <c:pt idx="1">
                  <c:v>0.8</c:v>
                </c:pt>
                <c:pt idx="2">
                  <c:v>0.57714285714285718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9101848"/>
        <c:axId val="229101456"/>
      </c:barChart>
      <c:catAx>
        <c:axId val="229101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9101456"/>
        <c:crosses val="autoZero"/>
        <c:auto val="1"/>
        <c:lblAlgn val="ctr"/>
        <c:lblOffset val="100"/>
        <c:noMultiLvlLbl val="0"/>
      </c:catAx>
      <c:valAx>
        <c:axId val="2291014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91018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التحليل!$B$18</c:f>
              <c:strCache>
                <c:ptCount val="1"/>
                <c:pt idx="0">
                  <c:v>نسبة الوعي ببرنامج امتيازات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التحليل!$C$17:$D$17</c:f>
              <c:strCache>
                <c:ptCount val="2"/>
                <c:pt idx="0">
                  <c:v>المتحقق 2014*</c:v>
                </c:pt>
                <c:pt idx="1">
                  <c:v>المتحقق 2015</c:v>
                </c:pt>
              </c:strCache>
            </c:strRef>
          </c:cat>
          <c:val>
            <c:numRef>
              <c:f>التحليل!$C$18:$D$18</c:f>
              <c:numCache>
                <c:formatCode>0.00%</c:formatCode>
                <c:ptCount val="2"/>
                <c:pt idx="0">
                  <c:v>0.216</c:v>
                </c:pt>
                <c:pt idx="1">
                  <c:v>0.58299999999999996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9104984"/>
        <c:axId val="229103808"/>
      </c:barChart>
      <c:catAx>
        <c:axId val="229104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chemeClr val="bg1">
              <a:lumMod val="95000"/>
            </a:schemeClr>
          </a:solidFill>
        </c:spPr>
        <c:crossAx val="229103808"/>
        <c:crosses val="autoZero"/>
        <c:auto val="1"/>
        <c:lblAlgn val="ctr"/>
        <c:lblOffset val="100"/>
        <c:noMultiLvlLbl val="0"/>
      </c:catAx>
      <c:valAx>
        <c:axId val="2291038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29104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6336018220197754"/>
          <c:y val="0.3285802924255955"/>
          <c:w val="0.43099461170981002"/>
          <c:h val="0.6714197075744045"/>
        </c:manualLayout>
      </c:layout>
      <c:pieChart>
        <c:varyColors val="1"/>
        <c:ser>
          <c:idx val="0"/>
          <c:order val="0"/>
          <c:tx>
            <c:strRef>
              <c:f>التحليل!$B$24</c:f>
              <c:strCache>
                <c:ptCount val="1"/>
                <c:pt idx="0">
                  <c:v>نسبة الاستخدام 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التحليل!$C$23:$D$23</c:f>
              <c:strCache>
                <c:ptCount val="2"/>
                <c:pt idx="0">
                  <c:v>نعم </c:v>
                </c:pt>
                <c:pt idx="1">
                  <c:v>لا</c:v>
                </c:pt>
              </c:strCache>
            </c:strRef>
          </c:cat>
          <c:val>
            <c:numRef>
              <c:f>التحليل!$C$24:$D$24</c:f>
              <c:numCache>
                <c:formatCode>0.00%</c:formatCode>
                <c:ptCount val="2"/>
                <c:pt idx="0">
                  <c:v>8.7999999999999995E-2</c:v>
                </c:pt>
                <c:pt idx="1">
                  <c:v>0.91200000000000003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الرضا </a:t>
            </a:r>
            <a: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 العروض المقدمة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برنامج امتيازات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en-US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لعام 2015</a:t>
            </a: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مايو 2016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565797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امتيازات (داخلي ضمن موظفي الهيئة)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899349"/>
              </p:ext>
            </p:extLst>
          </p:nvPr>
        </p:nvGraphicFramePr>
        <p:xfrm>
          <a:off x="1416405" y="1484784"/>
          <a:ext cx="632394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30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3795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نسب الوعي و الاستخدام</a:t>
                      </a:r>
                      <a:r>
                        <a:rPr lang="ar-AE" sz="1800" baseline="0" dirty="0" smtClean="0"/>
                        <a:t> </a:t>
                      </a:r>
                      <a:r>
                        <a:rPr lang="ar-AE" sz="1800" dirty="0" smtClean="0"/>
                        <a:t>(داخلي ضمن موظفي الهيئة)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588790"/>
              </p:ext>
            </p:extLst>
          </p:nvPr>
        </p:nvGraphicFramePr>
        <p:xfrm>
          <a:off x="395536" y="1988840"/>
          <a:ext cx="4014227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708868"/>
              </p:ext>
            </p:extLst>
          </p:nvPr>
        </p:nvGraphicFramePr>
        <p:xfrm>
          <a:off x="4788024" y="1988840"/>
          <a:ext cx="3980254" cy="258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906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130477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امتيازات (خارجي لموظفي الحكومة الاتحادية)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619672" y="558924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* عدد الردود لسؤال نسبة الرضا في عام 2014 هو17 ، اما بالنسبة للعام 2015 فعدد العينة اكبر 455 رد لذلك هناك تفاوت كبيرة في نتيجة الرضا 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580477"/>
              </p:ext>
            </p:extLst>
          </p:nvPr>
        </p:nvGraphicFramePr>
        <p:xfrm>
          <a:off x="611560" y="1268760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42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30435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نسبة الوعي و الاستخدام (خارجي لموظفي الحكومة الاتحادية)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399336"/>
              </p:ext>
            </p:extLst>
          </p:nvPr>
        </p:nvGraphicFramePr>
        <p:xfrm>
          <a:off x="4067944" y="1556792"/>
          <a:ext cx="475252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297124"/>
              </p:ext>
            </p:extLst>
          </p:nvPr>
        </p:nvGraphicFramePr>
        <p:xfrm>
          <a:off x="323528" y="2060848"/>
          <a:ext cx="3600400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4760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9297</TotalTime>
  <Words>92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Sakkal Majalla</vt:lpstr>
      <vt:lpstr>Times New Roman</vt:lpstr>
      <vt:lpstr>Office Theme</vt:lpstr>
      <vt:lpstr>  تقرير الرضا عن العروض المقدمة  (برنامج امتيازات) لعام 2015    مايو 2016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Sara H. AL Houli</cp:lastModifiedBy>
  <cp:revision>246</cp:revision>
  <cp:lastPrinted>2016-05-11T03:41:00Z</cp:lastPrinted>
  <dcterms:created xsi:type="dcterms:W3CDTF">2014-07-08T09:48:46Z</dcterms:created>
  <dcterms:modified xsi:type="dcterms:W3CDTF">2017-10-02T09:41:40Z</dcterms:modified>
</cp:coreProperties>
</file>