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99" r:id="rId3"/>
    <p:sldId id="259" r:id="rId4"/>
    <p:sldId id="260" r:id="rId5"/>
    <p:sldId id="258" r:id="rId6"/>
    <p:sldId id="281" r:id="rId7"/>
    <p:sldId id="282" r:id="rId8"/>
    <p:sldId id="294" r:id="rId9"/>
    <p:sldId id="295" r:id="rId10"/>
    <p:sldId id="296" r:id="rId11"/>
    <p:sldId id="283" r:id="rId12"/>
    <p:sldId id="284" r:id="rId13"/>
    <p:sldId id="285" r:id="rId14"/>
    <p:sldId id="286" r:id="rId15"/>
    <p:sldId id="288" r:id="rId16"/>
    <p:sldId id="287" r:id="rId17"/>
    <p:sldId id="289" r:id="rId18"/>
    <p:sldId id="290" r:id="rId19"/>
    <p:sldId id="291" r:id="rId20"/>
    <p:sldId id="292" r:id="rId21"/>
    <p:sldId id="262" r:id="rId22"/>
    <p:sldId id="265" r:id="rId23"/>
    <p:sldId id="266" r:id="rId24"/>
    <p:sldId id="267" r:id="rId25"/>
    <p:sldId id="280" r:id="rId26"/>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834"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3A03AA24-3EA9-4F04-B336-F38D8EC081D3}" type="datetimeFigureOut">
              <a:rPr lang="en-US" smtClean="0"/>
              <a:t>5/10/2016</a:t>
            </a:fld>
            <a:endParaRPr lang="en-US"/>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A761CB9B-D347-4BD8-BD58-6F0B15A1FFAC}" type="slidenum">
              <a:rPr lang="en-US" smtClean="0"/>
              <a:t>‹#›</a:t>
            </a:fld>
            <a:endParaRPr lang="en-US"/>
          </a:p>
        </p:txBody>
      </p:sp>
    </p:spTree>
    <p:extLst>
      <p:ext uri="{BB962C8B-B14F-4D97-AF65-F5344CB8AC3E}">
        <p14:creationId xmlns:p14="http://schemas.microsoft.com/office/powerpoint/2010/main" val="311377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6675373-734A-4BD7-B097-934598F528B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7021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75373-734A-4BD7-B097-934598F528B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4975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BA4AE-CA64-410C-B744-A0E420F00B9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0688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
        <p:nvSpPr>
          <p:cNvPr id="8" name="مستطيل 7"/>
          <p:cNvSpPr/>
          <p:nvPr userDrawn="1"/>
        </p:nvSpPr>
        <p:spPr>
          <a:xfrm>
            <a:off x="0" y="4953000"/>
            <a:ext cx="9144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0558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76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11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3A7A6E78-F852-419D-AE3E-2D43B9A99552}" type="datetime1">
              <a:rPr lang="en-US">
                <a:solidFill>
                  <a:prstClr val="black"/>
                </a:solidFill>
              </a:rPr>
              <a:pPr/>
              <a:t>5/10/2016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605FB2D2-E9CC-43C1-B191-1CA97C202BA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587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9144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6430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544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830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929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عنصر نائب لرقم الشريحة 4"/>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608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075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26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62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ext uri="{D42A27DB-BD31-4B8C-83A1-F6EECF244321}">
                <p14:modId xmlns:p14="http://schemas.microsoft.com/office/powerpoint/2010/main" val="2925239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2"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pic>
        <p:nvPicPr>
          <p:cNvPr id="7" name="صورة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32349" y="76200"/>
            <a:ext cx="659251" cy="891381"/>
          </a:xfrm>
          <a:prstGeom prst="rect">
            <a:avLst/>
          </a:prstGeom>
        </p:spPr>
      </p:pic>
      <p:pic>
        <p:nvPicPr>
          <p:cNvPr id="8" name="صورة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00" y="188109"/>
            <a:ext cx="3962400" cy="667563"/>
          </a:xfrm>
          <a:prstGeom prst="rect">
            <a:avLst/>
          </a:prstGeom>
        </p:spPr>
      </p:pic>
    </p:spTree>
    <p:extLst>
      <p:ext uri="{BB962C8B-B14F-4D97-AF65-F5344CB8AC3E}">
        <p14:creationId xmlns:p14="http://schemas.microsoft.com/office/powerpoint/2010/main" val="3203052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294967295"/>
          </p:nvPr>
        </p:nvSpPr>
        <p:spPr>
          <a:xfrm>
            <a:off x="1376360" y="5029200"/>
            <a:ext cx="6400800" cy="533400"/>
          </a:xfrm>
          <a:prstGeom prst="rect">
            <a:avLst/>
          </a:prstGeom>
        </p:spPr>
        <p:txBody>
          <a:bodyPr>
            <a:normAutofit/>
          </a:bodyPr>
          <a:lstStyle/>
          <a:p>
            <a:pPr marL="0" indent="0" algn="ctr" rtl="1">
              <a:buNone/>
            </a:pPr>
            <a:r>
              <a:rPr lang="ar-AE" sz="1400" b="1" dirty="0" smtClean="0">
                <a:solidFill>
                  <a:schemeClr val="bg1"/>
                </a:solidFill>
              </a:rPr>
              <a:t>24- ابريل – 2016 </a:t>
            </a:r>
            <a:endParaRPr lang="en-US" sz="1400" b="1" dirty="0">
              <a:solidFill>
                <a:schemeClr val="bg1"/>
              </a:solidFill>
            </a:endParaRPr>
          </a:p>
        </p:txBody>
      </p:sp>
      <p:sp>
        <p:nvSpPr>
          <p:cNvPr id="6" name="عنوان فرعي 2"/>
          <p:cNvSpPr txBox="1">
            <a:spLocks/>
          </p:cNvSpPr>
          <p:nvPr/>
        </p:nvSpPr>
        <p:spPr>
          <a:xfrm>
            <a:off x="3543300" y="4526408"/>
            <a:ext cx="2057400" cy="3429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pt-BR" sz="1200" b="1" dirty="0">
                <a:solidFill>
                  <a:srgbClr val="B68A35"/>
                </a:solidFill>
              </a:rPr>
              <a:t>Federal Authority | </a:t>
            </a:r>
            <a:r>
              <a:rPr lang="ar-AE" sz="1200" b="1" dirty="0" smtClean="0">
                <a:solidFill>
                  <a:srgbClr val="B68A35"/>
                </a:solidFill>
              </a:rPr>
              <a:t>هيئة اتحادية</a:t>
            </a:r>
            <a:endParaRPr lang="en-US" sz="1200" dirty="0">
              <a:solidFill>
                <a:srgbClr val="B68A35"/>
              </a:solidFill>
            </a:endParaRPr>
          </a:p>
        </p:txBody>
      </p:sp>
      <p:sp>
        <p:nvSpPr>
          <p:cNvPr id="4" name="Slide Number Placeholder 3"/>
          <p:cNvSpPr>
            <a:spLocks noGrp="1"/>
          </p:cNvSpPr>
          <p:nvPr>
            <p:ph type="sldNum" sz="quarter" idx="12"/>
          </p:nvPr>
        </p:nvSpPr>
        <p:spPr/>
        <p:txBody>
          <a:bodyPr/>
          <a:lstStyle/>
          <a:p>
            <a:pPr algn="r"/>
            <a:fld id="{56427F38-63A5-4D63-9399-D970397CA46A}" type="slidenum">
              <a:rPr lang="en-US" smtClean="0">
                <a:solidFill>
                  <a:prstClr val="black"/>
                </a:solidFill>
              </a:rPr>
              <a:pPr algn="r"/>
              <a:t>1</a:t>
            </a:fld>
            <a:endParaRPr lang="en-US" dirty="0">
              <a:solidFill>
                <a:prstClr val="black"/>
              </a:solidFill>
            </a:endParaRPr>
          </a:p>
        </p:txBody>
      </p:sp>
      <p:sp>
        <p:nvSpPr>
          <p:cNvPr id="5" name="TextBox 4"/>
          <p:cNvSpPr txBox="1"/>
          <p:nvPr/>
        </p:nvSpPr>
        <p:spPr>
          <a:xfrm>
            <a:off x="990600" y="2209800"/>
            <a:ext cx="7162800" cy="1446550"/>
          </a:xfrm>
          <a:prstGeom prst="rect">
            <a:avLst/>
          </a:prstGeom>
          <a:noFill/>
        </p:spPr>
        <p:txBody>
          <a:bodyPr wrap="square" rtlCol="0">
            <a:spAutoFit/>
          </a:bodyPr>
          <a:lstStyle/>
          <a:p>
            <a:pPr algn="ctr" rtl="1"/>
            <a:r>
              <a:rPr lang="ar-AE" sz="3200" dirty="0" smtClean="0">
                <a:solidFill>
                  <a:prstClr val="black"/>
                </a:solidFill>
                <a:cs typeface="PT Bold Heading" panose="02010400000000000000" pitchFamily="2" charset="-78"/>
              </a:rPr>
              <a:t>مؤشرات الممكنات الحكومية </a:t>
            </a:r>
          </a:p>
          <a:p>
            <a:pPr algn="ctr" rtl="1"/>
            <a:r>
              <a:rPr lang="ar-AE" sz="3200" dirty="0" smtClean="0">
                <a:solidFill>
                  <a:prstClr val="black"/>
                </a:solidFill>
                <a:cs typeface="PT Bold Heading" panose="02010400000000000000" pitchFamily="2" charset="-78"/>
              </a:rPr>
              <a:t>محور الموارد البشرية</a:t>
            </a:r>
          </a:p>
          <a:p>
            <a:pPr algn="ctr" rtl="1"/>
            <a:r>
              <a:rPr lang="ar-AE" sz="2400" dirty="0" smtClean="0">
                <a:solidFill>
                  <a:prstClr val="black"/>
                </a:solidFill>
              </a:rPr>
              <a:t>2015-2016 </a:t>
            </a:r>
            <a:endParaRPr lang="en-US" sz="2400" dirty="0">
              <a:solidFill>
                <a:prstClr val="black"/>
              </a:solidFill>
            </a:endParaRPr>
          </a:p>
        </p:txBody>
      </p:sp>
    </p:spTree>
    <p:extLst>
      <p:ext uri="{BB962C8B-B14F-4D97-AF65-F5344CB8AC3E}">
        <p14:creationId xmlns:p14="http://schemas.microsoft.com/office/powerpoint/2010/main" val="1797179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07065892"/>
              </p:ext>
            </p:extLst>
          </p:nvPr>
        </p:nvGraphicFramePr>
        <p:xfrm>
          <a:off x="304800" y="4805333"/>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نتيجة استبيان الولاء الموظفين</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تقرير نتائج دراسة الرضا والتناغم والولاء والسعادة الوظيفية (من مكتب رئاسة مجلس الوزراء)</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schemeClr val="bg1"/>
                </a:solidFill>
                <a:cs typeface="PT Bold Heading" panose="02010400000000000000" pitchFamily="2" charset="-78"/>
              </a:rPr>
              <a:t>المؤشر رقم </a:t>
            </a:r>
            <a:r>
              <a:rPr lang="ar-AE" b="1" dirty="0" smtClean="0">
                <a:solidFill>
                  <a:schemeClr val="bg1"/>
                </a:solidFill>
                <a:cs typeface="PT Bold Heading" panose="02010400000000000000" pitchFamily="2" charset="-78"/>
              </a:rPr>
              <a:t>4</a:t>
            </a:r>
            <a:r>
              <a:rPr lang="ar-AE" dirty="0" smtClean="0">
                <a:solidFill>
                  <a:schemeClr val="bg1"/>
                </a:solidFill>
                <a:cs typeface="PT Bold Heading" panose="02010400000000000000" pitchFamily="2" charset="-78"/>
              </a:rPr>
              <a:t> </a:t>
            </a:r>
            <a:r>
              <a:rPr lang="ar-AE" dirty="0">
                <a:solidFill>
                  <a:schemeClr val="bg1"/>
                </a:solidFill>
                <a:cs typeface="PT Bold Heading" panose="02010400000000000000" pitchFamily="2" charset="-78"/>
              </a:rPr>
              <a:t>: </a:t>
            </a:r>
            <a:r>
              <a:rPr lang="ar-SA" dirty="0">
                <a:solidFill>
                  <a:schemeClr val="bg1"/>
                </a:solidFill>
                <a:cs typeface="PT Bold Heading" panose="02010400000000000000" pitchFamily="2" charset="-78"/>
              </a:rPr>
              <a:t>نسبة </a:t>
            </a:r>
            <a:r>
              <a:rPr lang="ar-AE" dirty="0" smtClean="0">
                <a:solidFill>
                  <a:schemeClr val="bg1"/>
                </a:solidFill>
                <a:cs typeface="PT Bold Heading" panose="02010400000000000000" pitchFamily="2" charset="-78"/>
              </a:rPr>
              <a:t>الولاء الوظيفي</a:t>
            </a:r>
            <a:endParaRPr lang="ar-SA" dirty="0">
              <a:solidFill>
                <a:schemeClr val="bg1"/>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533400" y="1605232"/>
            <a:ext cx="8305800" cy="2862322"/>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نوع المؤشر: </a:t>
            </a:r>
            <a:r>
              <a:rPr lang="ar-AE" b="1" dirty="0" smtClean="0">
                <a:latin typeface="Sakkal Majalla" panose="02000000000000000000" pitchFamily="2" charset="-78"/>
                <a:cs typeface="Sakkal Majalla" panose="02000000000000000000" pitchFamily="2" charset="-78"/>
              </a:rPr>
              <a:t>استراتيجي </a:t>
            </a:r>
          </a:p>
          <a:p>
            <a:pPr algn="r" rtl="1"/>
            <a:r>
              <a:rPr lang="ar-AE" b="1" dirty="0" smtClean="0">
                <a:solidFill>
                  <a:srgbClr val="C00000"/>
                </a:solidFill>
                <a:latin typeface="Sakkal Majalla" panose="02000000000000000000" pitchFamily="2" charset="-78"/>
                <a:cs typeface="Sakkal Majalla" panose="02000000000000000000" pitchFamily="2" charset="-78"/>
              </a:rPr>
              <a:t>وصف </a:t>
            </a:r>
            <a:r>
              <a:rPr lang="ar-AE" b="1" dirty="0">
                <a:solidFill>
                  <a:srgbClr val="C00000"/>
                </a:solidFill>
                <a:latin typeface="Sakkal Majalla" panose="02000000000000000000" pitchFamily="2" charset="-78"/>
                <a:cs typeface="Sakkal Majalla" panose="02000000000000000000" pitchFamily="2" charset="-78"/>
              </a:rPr>
              <a:t>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r>
              <a:rPr lang="ar-AE" sz="1600" dirty="0">
                <a:solidFill>
                  <a:prstClr val="black"/>
                </a:solidFill>
                <a:latin typeface="Sakkal Majalla" panose="02000000000000000000" pitchFamily="2" charset="-78"/>
                <a:cs typeface="Sakkal Majalla" panose="02000000000000000000" pitchFamily="2" charset="-78"/>
              </a:rPr>
              <a:t>• يقيس هذا المؤشر نسبة ولاء الموظفين لمكان عملهم ويمكن للجهة من خلاله تقييم مستوى إخلاص الموظفين لمكان عملهم.</a:t>
            </a:r>
          </a:p>
          <a:p>
            <a:pPr algn="just" rtl="1"/>
            <a:r>
              <a:rPr lang="ar-AE" sz="1600" dirty="0">
                <a:solidFill>
                  <a:prstClr val="black"/>
                </a:solidFill>
                <a:latin typeface="Sakkal Majalla" panose="02000000000000000000" pitchFamily="2" charset="-78"/>
                <a:cs typeface="Sakkal Majalla" panose="02000000000000000000" pitchFamily="2" charset="-78"/>
              </a:rPr>
              <a:t>• نطاق هذا المؤشر يشمل الموظفين في الفئات الوظيفية التالية (قيادية، </a:t>
            </a:r>
            <a:r>
              <a:rPr lang="ar-AE" sz="1600" dirty="0" err="1">
                <a:solidFill>
                  <a:prstClr val="black"/>
                </a:solidFill>
                <a:latin typeface="Sakkal Majalla" panose="02000000000000000000" pitchFamily="2" charset="-78"/>
                <a:cs typeface="Sakkal Majalla" panose="02000000000000000000" pitchFamily="2" charset="-78"/>
              </a:rPr>
              <a:t>إشرافية</a:t>
            </a:r>
            <a:r>
              <a:rPr lang="ar-AE" sz="1600" dirty="0">
                <a:solidFill>
                  <a:prstClr val="black"/>
                </a:solidFill>
                <a:latin typeface="Sakkal Majalla" panose="02000000000000000000" pitchFamily="2" charset="-78"/>
                <a:cs typeface="Sakkal Majalla" panose="02000000000000000000" pitchFamily="2" charset="-78"/>
              </a:rPr>
              <a:t>، تنفيذية، تخصصية وفنية شاملاً موظفي الواجهة ما عدا وظائف الوزير/وكيل وزارة/ مدير عام) وذلك لعدد 46 جهة اتحادية لدورة 2015-2016 ويقاس المؤشر على مستوى الحكومة الاتحادية، وكذلك على مستوى كل جهة اتحادية (عدد الجهات ممكن أن تتغير من سنة إلى أخرى حسب التوجهات الحكومية).</a:t>
            </a:r>
          </a:p>
          <a:p>
            <a:pPr algn="just" rtl="1"/>
            <a:r>
              <a:rPr lang="ar-AE" sz="1600" dirty="0">
                <a:solidFill>
                  <a:prstClr val="black"/>
                </a:solidFill>
                <a:latin typeface="Sakkal Majalla" panose="02000000000000000000" pitchFamily="2" charset="-78"/>
                <a:cs typeface="Sakkal Majalla" panose="02000000000000000000" pitchFamily="2" charset="-78"/>
              </a:rPr>
              <a:t>• يتم استخدام المقياس (من 1 إلى 5) كالتالي: "(1) أعارض بشدةً" "(2) أعارض"، "(3) محايد"، "(4) أوافق"، "(5) أوافق بشدة"</a:t>
            </a:r>
          </a:p>
          <a:p>
            <a:pPr algn="just" rtl="1"/>
            <a:r>
              <a:rPr lang="ar-AE" sz="1600" dirty="0">
                <a:solidFill>
                  <a:prstClr val="black"/>
                </a:solidFill>
                <a:latin typeface="Sakkal Majalla" panose="02000000000000000000" pitchFamily="2" charset="-78"/>
                <a:cs typeface="Sakkal Majalla" panose="02000000000000000000" pitchFamily="2" charset="-78"/>
              </a:rPr>
              <a:t>• تم اختيار العيّنة عشوائيّا بناءً على قوائم الموظفين التي تم توفيرها من الجهات الحكومية واعتماد هامش خطأ = 5% ونسبة ثقة = 95% مع اتباع آلية التغطية الشاملة للجهات التي لديها أقل من 50 موظف.</a:t>
            </a:r>
          </a:p>
          <a:p>
            <a:pPr algn="just" rtl="1"/>
            <a:r>
              <a:rPr lang="ar-AE" sz="1600" dirty="0">
                <a:solidFill>
                  <a:prstClr val="black"/>
                </a:solidFill>
                <a:latin typeface="Sakkal Majalla" panose="02000000000000000000" pitchFamily="2" charset="-78"/>
                <a:cs typeface="Sakkal Majalla" panose="02000000000000000000" pitchFamily="2" charset="-78"/>
              </a:rPr>
              <a:t>• يتمّ احتساب نسبة الولاء الوظيفي من خلال احتساب معدل النتائج لسؤالين: "أشعر بالفخر بأني أعمل لصالح الجهة، وبعد سنتين، أرى نفسي مستمراً بالعمل لصالح الجهة التي أعمل فيها حالياً)، وذلك عن طريق جمع نسبة (5)"أوافق بشدة" ونسبة (4) "أوافق".</a:t>
            </a:r>
            <a:endParaRPr lang="en-US"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429000" y="4424333"/>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10</a:t>
            </a:fld>
            <a:endParaRPr lang="en-US" sz="1600" b="1" dirty="0">
              <a:solidFill>
                <a:prstClr val="black"/>
              </a:solidFill>
            </a:endParaRPr>
          </a:p>
        </p:txBody>
      </p:sp>
    </p:spTree>
    <p:extLst>
      <p:ext uri="{BB962C8B-B14F-4D97-AF65-F5344CB8AC3E}">
        <p14:creationId xmlns:p14="http://schemas.microsoft.com/office/powerpoint/2010/main" val="287900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2696" y="95833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2590800" y="1044433"/>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5</a:t>
            </a:r>
            <a:r>
              <a:rPr lang="ar-AE" dirty="0" smtClean="0">
                <a:solidFill>
                  <a:prstClr val="white"/>
                </a:solidFill>
              </a:rPr>
              <a:t> </a:t>
            </a:r>
            <a:r>
              <a:rPr lang="ar-AE" dirty="0">
                <a:solidFill>
                  <a:prstClr val="white"/>
                </a:solidFill>
              </a:rPr>
              <a:t>: نسبة التوطين </a:t>
            </a:r>
            <a:r>
              <a:rPr lang="ar-AE" dirty="0" smtClean="0">
                <a:solidFill>
                  <a:prstClr val="white"/>
                </a:solidFill>
              </a:rPr>
              <a:t>(الإجمالي) </a:t>
            </a:r>
            <a:endParaRPr lang="en-US" dirty="0">
              <a:solidFill>
                <a:prstClr val="white"/>
              </a:solidFill>
            </a:endParaRPr>
          </a:p>
        </p:txBody>
      </p:sp>
      <p:sp>
        <p:nvSpPr>
          <p:cNvPr id="3" name="Rectangle 2"/>
          <p:cNvSpPr/>
          <p:nvPr/>
        </p:nvSpPr>
        <p:spPr>
          <a:xfrm>
            <a:off x="609600" y="1371600"/>
            <a:ext cx="8153400" cy="4885953"/>
          </a:xfrm>
          <a:prstGeom prst="rect">
            <a:avLst/>
          </a:prstGeom>
        </p:spPr>
        <p:txBody>
          <a:bodyPr wrap="square">
            <a:spAutoFit/>
          </a:bodyPr>
          <a:lstStyle/>
          <a:p>
            <a:pPr algn="just" rtl="1">
              <a:lnSpc>
                <a:spcPct val="150000"/>
              </a:lnSpc>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lnSpc>
                <a:spcPct val="150000"/>
              </a:lnSpc>
            </a:pPr>
            <a:endParaRPr lang="ar-AE" sz="1000" b="1" dirty="0">
              <a:solidFill>
                <a:srgbClr val="C00000"/>
              </a:solidFill>
              <a:latin typeface="Sakkal Majalla" panose="02000000000000000000" pitchFamily="2" charset="-78"/>
              <a:cs typeface="Sakkal Majalla" panose="02000000000000000000" pitchFamily="2" charset="-78"/>
            </a:endParaRPr>
          </a:p>
          <a:p>
            <a:pPr algn="just" rtl="1"/>
            <a:r>
              <a:rPr lang="ar-AE" sz="1400" dirty="0">
                <a:solidFill>
                  <a:prstClr val="black"/>
                </a:solidFill>
                <a:latin typeface="Sakkal Majalla" panose="02000000000000000000" pitchFamily="2" charset="-78"/>
                <a:cs typeface="Sakkal Majalla" panose="02000000000000000000" pitchFamily="2" charset="-78"/>
              </a:rPr>
              <a:t>• يقيس المؤشر نتائج تطوير لوائح وسياسات العمل المتعلقة بتطوير الموظفين ضمن الجهات الاتحادية التي تعدها الهيئة ومدى نجاح تطبيقها في استقطاب ورفع أعداد المواطنين ضمنها.</a:t>
            </a:r>
          </a:p>
          <a:p>
            <a:pPr algn="just" rtl="1"/>
            <a:r>
              <a:rPr lang="ar-AE" sz="1400" dirty="0">
                <a:solidFill>
                  <a:prstClr val="black"/>
                </a:solidFill>
                <a:latin typeface="Sakkal Majalla" panose="02000000000000000000" pitchFamily="2" charset="-78"/>
                <a:cs typeface="Sakkal Majalla" panose="02000000000000000000" pitchFamily="2" charset="-78"/>
              </a:rPr>
              <a:t>• نطاق هذا المؤشر يشمل 46جهة اتحادية </a:t>
            </a:r>
            <a:r>
              <a:rPr lang="en-US" sz="1400" dirty="0">
                <a:solidFill>
                  <a:prstClr val="black"/>
                </a:solidFill>
                <a:latin typeface="Sakkal Majalla" panose="02000000000000000000" pitchFamily="2" charset="-78"/>
                <a:cs typeface="Sakkal Majalla" panose="02000000000000000000" pitchFamily="2" charset="-78"/>
              </a:rPr>
              <a:t>)</a:t>
            </a:r>
            <a:r>
              <a:rPr lang="ar-AE" sz="1400" dirty="0">
                <a:solidFill>
                  <a:prstClr val="black"/>
                </a:solidFill>
                <a:latin typeface="Sakkal Majalla" panose="02000000000000000000" pitchFamily="2" charset="-78"/>
                <a:cs typeface="Sakkal Majalla" panose="02000000000000000000" pitchFamily="2" charset="-78"/>
              </a:rPr>
              <a:t>قبل التغيير الوزاري) </a:t>
            </a:r>
            <a:r>
              <a:rPr lang="ar-AE" sz="1400" dirty="0" smtClean="0">
                <a:solidFill>
                  <a:prstClr val="black"/>
                </a:solidFill>
                <a:latin typeface="Sakkal Majalla" panose="02000000000000000000" pitchFamily="2" charset="-78"/>
                <a:cs typeface="Sakkal Majalla" panose="02000000000000000000" pitchFamily="2" charset="-78"/>
              </a:rPr>
              <a:t>لدورة </a:t>
            </a:r>
            <a:r>
              <a:rPr lang="ar-AE" sz="1400" dirty="0">
                <a:solidFill>
                  <a:prstClr val="black"/>
                </a:solidFill>
                <a:latin typeface="Sakkal Majalla" panose="02000000000000000000" pitchFamily="2" charset="-78"/>
                <a:cs typeface="Sakkal Majalla" panose="02000000000000000000" pitchFamily="2" charset="-78"/>
              </a:rPr>
              <a:t>2015-2016 ويقاس المؤشر على مستوى الحكومة الاتحادية، وكذلك على مستوى كل جهة اتحادية.</a:t>
            </a:r>
          </a:p>
          <a:p>
            <a:pPr algn="just" rtl="1"/>
            <a:r>
              <a:rPr lang="ar-AE" sz="1400" dirty="0">
                <a:solidFill>
                  <a:prstClr val="black"/>
                </a:solidFill>
                <a:latin typeface="Sakkal Majalla" panose="02000000000000000000" pitchFamily="2" charset="-78"/>
                <a:cs typeface="Sakkal Majalla" panose="02000000000000000000" pitchFamily="2" charset="-78"/>
              </a:rPr>
              <a:t>• يقيس المؤشر نسب توظيف المواطنين في مختلف الفئات الوظيفية بصورة إجمالية وبناءً على النتائج التفصيلية للفئات الوظيفية والذي يعطي مؤشراً على مدى تطبيق خطة التوطين والعمل على زيادة نسبة الموظفين من </a:t>
            </a:r>
            <a:r>
              <a:rPr lang="ar-AE" sz="1400" dirty="0" smtClean="0">
                <a:solidFill>
                  <a:prstClr val="black"/>
                </a:solidFill>
                <a:latin typeface="Sakkal Majalla" panose="02000000000000000000" pitchFamily="2" charset="-78"/>
                <a:cs typeface="Sakkal Majalla" panose="02000000000000000000" pitchFamily="2" charset="-78"/>
              </a:rPr>
              <a:t>المواطنين</a:t>
            </a:r>
          </a:p>
          <a:p>
            <a:pPr algn="just" rtl="1"/>
            <a:endParaRPr lang="ar-AE" sz="1400" dirty="0">
              <a:solidFill>
                <a:prstClr val="black"/>
              </a:solidFill>
              <a:latin typeface="Sakkal Majalla" panose="02000000000000000000" pitchFamily="2" charset="-78"/>
              <a:cs typeface="Sakkal Majalla" panose="02000000000000000000" pitchFamily="2" charset="-78"/>
            </a:endParaRPr>
          </a:p>
          <a:p>
            <a:pPr algn="just" rtl="1"/>
            <a:r>
              <a:rPr lang="ar-AE" sz="1400" dirty="0">
                <a:solidFill>
                  <a:prstClr val="black"/>
                </a:solidFill>
                <a:latin typeface="Sakkal Majalla" panose="02000000000000000000" pitchFamily="2" charset="-78"/>
                <a:cs typeface="Sakkal Majalla" panose="02000000000000000000" pitchFamily="2" charset="-78"/>
              </a:rPr>
              <a:t>• يتم قياس نسبة التوطين الإجمالية على مستوى الحكومة الاتحادية (على مستوى جميع الفئات الوظيفية الموضحة أدناه) ولكافة أنواع العقود شاملةً العقود الخاصة، وعقود </a:t>
            </a:r>
            <a:r>
              <a:rPr lang="ar-AE" sz="1400" dirty="0" err="1">
                <a:solidFill>
                  <a:prstClr val="black"/>
                </a:solidFill>
                <a:latin typeface="Sakkal Majalla" panose="02000000000000000000" pitchFamily="2" charset="-78"/>
                <a:cs typeface="Sakkal Majalla" panose="02000000000000000000" pitchFamily="2" charset="-78"/>
              </a:rPr>
              <a:t>التعهيد</a:t>
            </a:r>
            <a:r>
              <a:rPr lang="ar-AE" sz="1400" dirty="0">
                <a:solidFill>
                  <a:prstClr val="black"/>
                </a:solidFill>
                <a:latin typeface="Sakkal Majalla" panose="02000000000000000000" pitchFamily="2" charset="-78"/>
                <a:cs typeface="Sakkal Majalla" panose="02000000000000000000" pitchFamily="2" charset="-78"/>
              </a:rPr>
              <a:t> لأشخاص طبيعيين يقومون بمهام وظيفية في الجهة، والعاملين بدوام جزئي أو مؤقت، عقود الخبراء والمستشارين</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استثناء الفئة المعاونة من نتائج المؤشر (عقود المكافآت (عقود المياومة)</a:t>
            </a:r>
            <a:endParaRPr lang="ar-AE" sz="1400" dirty="0" smtClean="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300" dirty="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1400" b="1" dirty="0" smtClean="0">
              <a:solidFill>
                <a:prstClr val="black"/>
              </a:solidFill>
              <a:latin typeface="Sakkal Majalla" panose="02000000000000000000" pitchFamily="2" charset="-78"/>
              <a:cs typeface="Sakkal Majalla" panose="02000000000000000000" pitchFamily="2" charset="-78"/>
            </a:endParaRPr>
          </a:p>
          <a:p>
            <a:pPr algn="just" rtl="1">
              <a:lnSpc>
                <a:spcPct val="150000"/>
              </a:lnSpc>
            </a:pPr>
            <a:endParaRPr lang="ar-AE" sz="1600" b="1" dirty="0" smtClean="0">
              <a:solidFill>
                <a:srgbClr val="C00000"/>
              </a:solidFill>
              <a:latin typeface="Sakkal Majalla" panose="02000000000000000000" pitchFamily="2" charset="-78"/>
              <a:cs typeface="Sakkal Majalla" panose="02000000000000000000" pitchFamily="2" charset="-78"/>
            </a:endParaRPr>
          </a:p>
          <a:p>
            <a:pPr algn="just" rtl="1">
              <a:lnSpc>
                <a:spcPct val="150000"/>
              </a:lnSpc>
            </a:pPr>
            <a:r>
              <a:rPr lang="ar-AE" sz="1600" b="1" dirty="0" smtClean="0">
                <a:solidFill>
                  <a:srgbClr val="C00000"/>
                </a:solidFill>
                <a:latin typeface="Sakkal Majalla" panose="02000000000000000000" pitchFamily="2" charset="-78"/>
                <a:cs typeface="Sakkal Majalla" panose="02000000000000000000" pitchFamily="2" charset="-78"/>
              </a:rPr>
              <a:t>ملاحظة  :</a:t>
            </a:r>
            <a:endParaRPr lang="ar-AE"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يتطلب </a:t>
            </a:r>
            <a:r>
              <a:rPr lang="ar-AE" sz="1400" dirty="0">
                <a:solidFill>
                  <a:prstClr val="black"/>
                </a:solidFill>
                <a:latin typeface="Sakkal Majalla" panose="02000000000000000000" pitchFamily="2" charset="-78"/>
                <a:cs typeface="Sakkal Majalla" panose="02000000000000000000" pitchFamily="2" charset="-78"/>
              </a:rPr>
              <a:t>هذا المؤشر  الالتزام بإدخال بيانات الموظفين بالتفصيل في نظام ادارة معلومات الموارد البشرية ( بياناتي ) حسب المسميات الوظيفية المعتمدة في الحكومة الاتحادية  وتصنيفاتها .</a:t>
            </a:r>
          </a:p>
          <a:p>
            <a:pPr algn="just" rtl="1"/>
            <a:r>
              <a:rPr lang="ar-AE" sz="1400" dirty="0">
                <a:solidFill>
                  <a:prstClr val="black"/>
                </a:solidFill>
                <a:latin typeface="Sakkal Majalla" panose="02000000000000000000" pitchFamily="2" charset="-78"/>
                <a:cs typeface="Sakkal Majalla" panose="02000000000000000000" pitchFamily="2" charset="-78"/>
              </a:rPr>
              <a:t>يتطلب تحديث بيانات الفئة المعاونة (والتي تضم العديد من الوظائف أهمها السائقين والحراس والمراسلين) بكافة أنواع عقودها وعقود المكافأة والمياومة بالرغم من عدم احتسابها في  مؤشر </a:t>
            </a:r>
            <a:r>
              <a:rPr lang="ar-AE" sz="1400" dirty="0" smtClean="0">
                <a:solidFill>
                  <a:prstClr val="black"/>
                </a:solidFill>
                <a:latin typeface="Sakkal Majalla" panose="02000000000000000000" pitchFamily="2" charset="-78"/>
                <a:cs typeface="Sakkal Majalla" panose="02000000000000000000" pitchFamily="2" charset="-78"/>
              </a:rPr>
              <a:t>التوطين</a:t>
            </a:r>
            <a:endParaRPr lang="ar-AE" sz="14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756370762"/>
              </p:ext>
            </p:extLst>
          </p:nvPr>
        </p:nvGraphicFramePr>
        <p:xfrm>
          <a:off x="284602" y="3133557"/>
          <a:ext cx="8458200" cy="1569720"/>
        </p:xfrm>
        <a:graphic>
          <a:graphicData uri="http://schemas.openxmlformats.org/drawingml/2006/table">
            <a:tbl>
              <a:tblPr firstRow="1" bandRow="1">
                <a:tableStyleId>{5C22544A-7EE6-4342-B048-85BDC9FD1C3A}</a:tableStyleId>
              </a:tblPr>
              <a:tblGrid>
                <a:gridCol w="3532239"/>
                <a:gridCol w="4925961"/>
              </a:tblGrid>
              <a:tr h="0">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400" dirty="0" smtClean="0">
                          <a:solidFill>
                            <a:prstClr val="black"/>
                          </a:solidFill>
                          <a:latin typeface="Sakkal Majalla" panose="02000000000000000000" pitchFamily="2" charset="-78"/>
                          <a:cs typeface="Sakkal Majalla" panose="02000000000000000000" pitchFamily="2" charset="-78"/>
                        </a:rPr>
                        <a:t>( 3) العقود المؤقتة أو</a:t>
                      </a:r>
                      <a:r>
                        <a:rPr lang="ar-AE" sz="1400" baseline="0" dirty="0" smtClean="0">
                          <a:solidFill>
                            <a:prstClr val="black"/>
                          </a:solidFill>
                          <a:latin typeface="Sakkal Majalla" panose="02000000000000000000" pitchFamily="2" charset="-78"/>
                          <a:cs typeface="Sakkal Majalla" panose="02000000000000000000" pitchFamily="2" charset="-78"/>
                        </a:rPr>
                        <a:t> ال</a:t>
                      </a:r>
                      <a:r>
                        <a:rPr lang="ar-AE" sz="1400" dirty="0" smtClean="0">
                          <a:solidFill>
                            <a:prstClr val="black"/>
                          </a:solidFill>
                          <a:latin typeface="Sakkal Majalla" panose="02000000000000000000" pitchFamily="2" charset="-78"/>
                          <a:cs typeface="Sakkal Majalla" panose="02000000000000000000" pitchFamily="2" charset="-78"/>
                        </a:rPr>
                        <a:t>مياومة</a:t>
                      </a:r>
                      <a:r>
                        <a:rPr lang="ar-AE" sz="1400" baseline="0" dirty="0" smtClean="0">
                          <a:solidFill>
                            <a:prstClr val="black"/>
                          </a:solidFill>
                          <a:latin typeface="Sakkal Majalla" panose="02000000000000000000" pitchFamily="2" charset="-78"/>
                          <a:cs typeface="Sakkal Majalla" panose="02000000000000000000" pitchFamily="2" charset="-78"/>
                        </a:rPr>
                        <a:t> أو ال</a:t>
                      </a:r>
                      <a:r>
                        <a:rPr lang="ar-AE" sz="14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400" dirty="0" smtClean="0">
                          <a:solidFill>
                            <a:prstClr val="black"/>
                          </a:solidFill>
                          <a:latin typeface="Sakkal Majalla" panose="02000000000000000000" pitchFamily="2" charset="-78"/>
                          <a:cs typeface="Sakkal Majalla" panose="02000000000000000000" pitchFamily="2" charset="-78"/>
                        </a:rPr>
                        <a:t>(4)</a:t>
                      </a:r>
                      <a:r>
                        <a:rPr lang="ar-AE" sz="1400" baseline="0" dirty="0" smtClean="0">
                          <a:solidFill>
                            <a:prstClr val="black"/>
                          </a:solidFill>
                          <a:latin typeface="Sakkal Majalla" panose="02000000000000000000" pitchFamily="2" charset="-78"/>
                          <a:cs typeface="Sakkal Majalla" panose="02000000000000000000" pitchFamily="2" charset="-78"/>
                        </a:rPr>
                        <a:t> </a:t>
                      </a:r>
                      <a:r>
                        <a:rPr lang="ar-AE" sz="14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endParaRPr lang="en-US" sz="1400"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just" rtl="1"/>
                      <a:r>
                        <a:rPr lang="en-US" sz="1400" dirty="0" smtClean="0">
                          <a:solidFill>
                            <a:prstClr val="black"/>
                          </a:solidFill>
                          <a:latin typeface="Sakkal Majalla" panose="02000000000000000000" pitchFamily="2" charset="-78"/>
                          <a:cs typeface="Sakkal Majalla" panose="02000000000000000000" pitchFamily="2" charset="-78"/>
                        </a:rPr>
                        <a:t>1)</a:t>
                      </a:r>
                      <a:r>
                        <a:rPr lang="ar-AE" sz="14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4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400" dirty="0" smtClean="0">
                          <a:solidFill>
                            <a:prstClr val="black"/>
                          </a:solidFill>
                          <a:latin typeface="Sakkal Majalla" panose="02000000000000000000" pitchFamily="2" charset="-78"/>
                          <a:cs typeface="Sakkal Majalla" panose="02000000000000000000" pitchFamily="2" charset="-78"/>
                        </a:rPr>
                        <a:t>التعليمي</a:t>
                      </a:r>
                      <a:r>
                        <a:rPr lang="ar-AE" sz="14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1"/>
                      <a:r>
                        <a:rPr lang="ar-AE" sz="1400" dirty="0" smtClean="0">
                          <a:solidFill>
                            <a:prstClr val="black"/>
                          </a:solidFill>
                          <a:latin typeface="Sakkal Majalla" panose="02000000000000000000" pitchFamily="2" charset="-78"/>
                          <a:cs typeface="Sakkal Majalla" panose="02000000000000000000" pitchFamily="2" charset="-78"/>
                        </a:rPr>
                        <a:t>(2) يشمل الموظفين</a:t>
                      </a:r>
                      <a:r>
                        <a:rPr lang="ar-AE" sz="14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ar-AE" sz="1400" baseline="0" dirty="0" err="1" smtClean="0">
                          <a:solidFill>
                            <a:prstClr val="black"/>
                          </a:solidFill>
                          <a:latin typeface="Sakkal Majalla" panose="02000000000000000000" pitchFamily="2" charset="-78"/>
                          <a:cs typeface="Sakkal Majalla" panose="02000000000000000000" pitchFamily="2" charset="-78"/>
                        </a:rPr>
                        <a:t>والمستشاريين</a:t>
                      </a:r>
                      <a:endParaRPr lang="ar-AE" sz="1400" baseline="0" dirty="0" smtClean="0">
                        <a:solidFill>
                          <a:prstClr val="black"/>
                        </a:solidFill>
                        <a:latin typeface="Sakkal Majalla" panose="02000000000000000000" pitchFamily="2" charset="-78"/>
                        <a:cs typeface="Sakkal Majalla" panose="02000000000000000000" pitchFamily="2" charset="-78"/>
                      </a:endParaRP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(3) الموظفين المعارين والمنتدبين </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(4) الموظفين في الاجازة الدراسية الممتدة ، الاجازة المرضية الممتدة ، الخدمة الوطنية</a:t>
                      </a:r>
                    </a:p>
                    <a:p>
                      <a:pPr algn="just" rtl="1"/>
                      <a:r>
                        <a:rPr lang="ar-AE" sz="1400" baseline="0" dirty="0" smtClean="0">
                          <a:solidFill>
                            <a:prstClr val="black"/>
                          </a:solidFill>
                          <a:latin typeface="Sakkal Majalla" panose="02000000000000000000" pitchFamily="2" charset="-78"/>
                          <a:cs typeface="Sakkal Majalla" panose="02000000000000000000" pitchFamily="2" charset="-78"/>
                        </a:rPr>
                        <a:t>(5) الموظفين ضمن فترة الاختبار</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11</a:t>
            </a:fld>
            <a:endParaRPr lang="en-US" sz="1600" b="1" dirty="0">
              <a:solidFill>
                <a:prstClr val="black"/>
              </a:solidFill>
            </a:endParaRPr>
          </a:p>
        </p:txBody>
      </p:sp>
    </p:spTree>
    <p:extLst>
      <p:ext uri="{BB962C8B-B14F-4D97-AF65-F5344CB8AC3E}">
        <p14:creationId xmlns:p14="http://schemas.microsoft.com/office/powerpoint/2010/main" val="385134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8"/>
          <p:cNvGraphicFramePr>
            <a:graphicFrameLocks/>
          </p:cNvGraphicFramePr>
          <p:nvPr>
            <p:extLst/>
          </p:nvPr>
        </p:nvGraphicFramePr>
        <p:xfrm>
          <a:off x="381000" y="1968047"/>
          <a:ext cx="8382000" cy="4585153"/>
        </p:xfrm>
        <a:graphic>
          <a:graphicData uri="http://schemas.openxmlformats.org/drawingml/2006/table">
            <a:tbl>
              <a:tblPr rtl="1" firstRow="1" firstCol="1" bandRow="1"/>
              <a:tblGrid>
                <a:gridCol w="1511507"/>
                <a:gridCol w="1692556"/>
                <a:gridCol w="5177937"/>
              </a:tblGrid>
              <a:tr h="407737">
                <a:tc>
                  <a:txBody>
                    <a:bodyPr/>
                    <a:lstStyle/>
                    <a:p>
                      <a:pPr marL="0" marR="0" algn="ctr" rtl="1">
                        <a:lnSpc>
                          <a:spcPct val="115000"/>
                        </a:lnSpc>
                        <a:spcBef>
                          <a:spcPts val="0"/>
                        </a:spcBef>
                        <a:spcAft>
                          <a:spcPts val="0"/>
                        </a:spcAft>
                      </a:pPr>
                      <a:r>
                        <a:rPr lang="en-US" sz="1200" b="1" dirty="0" smtClean="0">
                          <a:solidFill>
                            <a:schemeClr val="bg1"/>
                          </a:solidFill>
                          <a:effectLst/>
                          <a:latin typeface="Calibri"/>
                          <a:ea typeface="Calibri"/>
                          <a:cs typeface="PT Bold Heading" panose="02010400000000000000" pitchFamily="2" charset="-78"/>
                        </a:rPr>
                        <a:t>PMO</a:t>
                      </a:r>
                      <a:endParaRPr lang="en-US" sz="1200" b="1" dirty="0">
                        <a:solidFill>
                          <a:schemeClr val="bg1"/>
                        </a:solidFill>
                        <a:effectLst/>
                        <a:latin typeface="Calibri"/>
                        <a:ea typeface="Calibri"/>
                        <a:cs typeface="PT Bold Heading" panose="02010400000000000000" pitchFamily="2" charset="-78"/>
                      </a:endParaRPr>
                    </a:p>
                  </a:txBody>
                  <a:tcPr marL="35947" marR="359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AE" sz="1200" b="1" dirty="0" smtClean="0">
                          <a:solidFill>
                            <a:schemeClr val="bg1"/>
                          </a:solidFill>
                          <a:effectLst/>
                          <a:latin typeface="Calibri"/>
                          <a:ea typeface="Calibri"/>
                          <a:cs typeface="PT Bold Heading" panose="02010400000000000000" pitchFamily="2" charset="-78"/>
                        </a:rPr>
                        <a:t>نظام</a:t>
                      </a:r>
                      <a:r>
                        <a:rPr lang="ar-AE" sz="1200" b="1" baseline="0" dirty="0" smtClean="0">
                          <a:solidFill>
                            <a:schemeClr val="bg1"/>
                          </a:solidFill>
                          <a:effectLst/>
                          <a:latin typeface="Calibri"/>
                          <a:ea typeface="Calibri"/>
                          <a:cs typeface="PT Bold Heading" panose="02010400000000000000" pitchFamily="2" charset="-78"/>
                        </a:rPr>
                        <a:t> التقييم والتوصيف</a:t>
                      </a:r>
                      <a:endParaRPr lang="en-US" sz="1200" dirty="0">
                        <a:solidFill>
                          <a:schemeClr val="bg1"/>
                        </a:solidFill>
                        <a:effectLst/>
                        <a:latin typeface="Calibri"/>
                        <a:ea typeface="Calibri"/>
                        <a:cs typeface="PT Bold Heading" panose="02010400000000000000" pitchFamily="2" charset="-78"/>
                      </a:endParaRPr>
                    </a:p>
                  </a:txBody>
                  <a:tcPr marL="35947" marR="359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Calibri"/>
                          <a:ea typeface="Calibri"/>
                          <a:cs typeface="PT Bold Heading" panose="02010400000000000000" pitchFamily="2" charset="-78"/>
                        </a:rPr>
                        <a:t>المسميات </a:t>
                      </a:r>
                      <a:r>
                        <a:rPr lang="ar-SA" sz="1200" b="1" dirty="0" smtClean="0">
                          <a:solidFill>
                            <a:schemeClr val="bg1"/>
                          </a:solidFill>
                          <a:effectLst/>
                          <a:latin typeface="Calibri"/>
                          <a:ea typeface="Calibri"/>
                          <a:cs typeface="PT Bold Heading" panose="02010400000000000000" pitchFamily="2" charset="-78"/>
                        </a:rPr>
                        <a:t>الوظيفية</a:t>
                      </a:r>
                      <a:r>
                        <a:rPr lang="ar-AE" sz="1200" b="1" dirty="0" smtClean="0">
                          <a:solidFill>
                            <a:schemeClr val="bg1"/>
                          </a:solidFill>
                          <a:effectLst/>
                          <a:latin typeface="Calibri"/>
                          <a:ea typeface="Calibri"/>
                          <a:cs typeface="PT Bold Heading" panose="02010400000000000000" pitchFamily="2" charset="-78"/>
                        </a:rPr>
                        <a:t> *</a:t>
                      </a:r>
                      <a:endParaRPr lang="en-US" sz="1200" dirty="0">
                        <a:solidFill>
                          <a:schemeClr val="bg1"/>
                        </a:solidFill>
                        <a:effectLst/>
                        <a:latin typeface="Calibri"/>
                        <a:ea typeface="Calibri"/>
                        <a:cs typeface="PT Bold Heading" panose="02010400000000000000" pitchFamily="2" charset="-78"/>
                      </a:endParaRPr>
                    </a:p>
                  </a:txBody>
                  <a:tcPr marL="35947" marR="359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r>
              <a:tr h="457550">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القيادية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الإدارة العليا</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1" dirty="0" smtClean="0">
                          <a:solidFill>
                            <a:schemeClr val="tx1"/>
                          </a:solidFill>
                          <a:effectLst/>
                          <a:latin typeface="Calibri"/>
                          <a:ea typeface="Calibri"/>
                          <a:cs typeface="Arial"/>
                        </a:rPr>
                        <a:t>وزير - وكلاء</a:t>
                      </a:r>
                      <a:r>
                        <a:rPr lang="ar-AE" sz="1200" b="1" baseline="0" dirty="0" smtClean="0">
                          <a:solidFill>
                            <a:schemeClr val="tx1"/>
                          </a:solidFill>
                          <a:effectLst/>
                          <a:latin typeface="Calibri"/>
                          <a:ea typeface="Calibri"/>
                          <a:cs typeface="Arial"/>
                        </a:rPr>
                        <a:t> وزارات – مدراء عموم – وكلاء مساعدين – مدراء تنفيذيين – نواب المدراء - الأمين العام - رئيس الهيئة</a:t>
                      </a:r>
                      <a:endParaRPr lang="ar-AE" sz="1200" b="1" dirty="0" smtClean="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777">
                <a:tc gridSpan="3">
                  <a:txBody>
                    <a:bodyPr/>
                    <a:lstStyle/>
                    <a:p>
                      <a:pPr marL="0" marR="0" algn="ctr" rtl="1">
                        <a:lnSpc>
                          <a:spcPct val="115000"/>
                        </a:lnSpc>
                        <a:spcBef>
                          <a:spcPts val="0"/>
                        </a:spcBef>
                        <a:spcAft>
                          <a:spcPts val="0"/>
                        </a:spcAft>
                      </a:pPr>
                      <a:endParaRPr lang="en-US" sz="500" b="0" dirty="0">
                        <a:solidFill>
                          <a:schemeClr val="bg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hMerge="1">
                  <a:txBody>
                    <a:bodyPr/>
                    <a:lstStyle/>
                    <a:p>
                      <a:endParaRPr lang="en-US"/>
                    </a:p>
                  </a:txBody>
                  <a:tcPr/>
                </a:tc>
                <a:tc hMerge="1">
                  <a:txBody>
                    <a:bodyPr/>
                    <a:lstStyle/>
                    <a:p>
                      <a:endParaRPr lang="en-US"/>
                    </a:p>
                  </a:txBody>
                  <a:tcPr/>
                </a:tc>
              </a:tr>
              <a:tr h="1240938">
                <a:tc>
                  <a:txBody>
                    <a:bodyPr/>
                    <a:lstStyle/>
                    <a:p>
                      <a:pPr marL="0" marR="0" algn="ctr" rtl="1">
                        <a:lnSpc>
                          <a:spcPct val="115000"/>
                        </a:lnSpc>
                        <a:spcBef>
                          <a:spcPts val="0"/>
                        </a:spcBef>
                        <a:spcAft>
                          <a:spcPts val="0"/>
                        </a:spcAft>
                      </a:pPr>
                      <a:r>
                        <a:rPr lang="ar-AE" sz="1200" b="0" dirty="0" err="1" smtClean="0">
                          <a:solidFill>
                            <a:schemeClr val="tx1"/>
                          </a:solidFill>
                          <a:effectLst/>
                          <a:latin typeface="Calibri"/>
                          <a:ea typeface="Calibri"/>
                          <a:cs typeface="PT Bold Heading" panose="02010400000000000000" pitchFamily="2" charset="-78"/>
                        </a:rPr>
                        <a:t>الاشرافية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الإدارة الإشرافية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b="1" kern="1200" dirty="0" smtClean="0">
                          <a:solidFill>
                            <a:schemeClr val="tx1"/>
                          </a:solidFill>
                          <a:effectLst/>
                          <a:latin typeface="Calibri"/>
                          <a:ea typeface="Calibri"/>
                          <a:cs typeface="Arial"/>
                        </a:rPr>
                        <a:t>مدير إدارة </a:t>
                      </a:r>
                      <a:r>
                        <a:rPr lang="ar-AE" sz="1200" b="1" kern="1200" dirty="0" smtClean="0">
                          <a:solidFill>
                            <a:schemeClr val="tx1"/>
                          </a:solidFill>
                          <a:effectLst/>
                          <a:latin typeface="Calibri"/>
                          <a:ea typeface="Calibri"/>
                          <a:cs typeface="Arial"/>
                        </a:rPr>
                        <a:t>– </a:t>
                      </a:r>
                      <a:r>
                        <a:rPr lang="ar-SA" sz="1200" b="1" kern="1200" dirty="0" smtClean="0">
                          <a:solidFill>
                            <a:schemeClr val="tx1"/>
                          </a:solidFill>
                          <a:effectLst/>
                          <a:latin typeface="Calibri"/>
                          <a:ea typeface="Calibri"/>
                          <a:cs typeface="Arial"/>
                        </a:rPr>
                        <a:t>مدير منطقة / مستشفى</a:t>
                      </a:r>
                      <a:r>
                        <a:rPr lang="ar-AE" sz="1200" b="1" kern="1200" dirty="0" smtClean="0">
                          <a:solidFill>
                            <a:schemeClr val="tx1"/>
                          </a:solidFill>
                          <a:effectLst/>
                          <a:latin typeface="Calibri"/>
                          <a:ea typeface="Calibri"/>
                          <a:cs typeface="Arial"/>
                        </a:rPr>
                        <a:t>/ مدراء مكاتب الوزراء ووكلاء الوزارة</a:t>
                      </a:r>
                      <a:endParaRPr lang="ar-SA" sz="1200" b="1" kern="1200" noProof="0" dirty="0" smtClean="0">
                        <a:solidFill>
                          <a:schemeClr val="tx1"/>
                        </a:solidFill>
                        <a:effectLst/>
                        <a:latin typeface="Calibri"/>
                        <a:ea typeface="Calibri"/>
                        <a:cs typeface="Arial"/>
                      </a:endParaRPr>
                    </a:p>
                    <a:p>
                      <a:pPr marL="0" marR="0" algn="ctr" rtl="1">
                        <a:lnSpc>
                          <a:spcPct val="100000"/>
                        </a:lnSpc>
                        <a:spcBef>
                          <a:spcPts val="0"/>
                        </a:spcBef>
                        <a:spcAft>
                          <a:spcPts val="0"/>
                        </a:spcAft>
                      </a:pPr>
                      <a:r>
                        <a:rPr lang="ar-SA" sz="1200" b="1" kern="1200" dirty="0" smtClean="0">
                          <a:solidFill>
                            <a:schemeClr val="tx1"/>
                          </a:solidFill>
                          <a:effectLst/>
                          <a:latin typeface="Calibri"/>
                          <a:ea typeface="Calibri"/>
                          <a:cs typeface="Arial"/>
                        </a:rPr>
                        <a:t>مدير مكتب – رئيس قسم – رئيس وحدة – نائب مدير إدارة / منطقة / مستشفى -  مدير مكتب وزارة بمناطق الدولة</a:t>
                      </a:r>
                      <a:endParaRPr lang="en-US" sz="1200" b="1" kern="1200" dirty="0" smtClean="0">
                        <a:solidFill>
                          <a:schemeClr val="tx1"/>
                        </a:solidFill>
                        <a:effectLst/>
                        <a:latin typeface="Calibri"/>
                        <a:ea typeface="Calibri"/>
                        <a:cs typeface="Arial"/>
                      </a:endParaRPr>
                    </a:p>
                    <a:p>
                      <a:pPr algn="ctr" rtl="1">
                        <a:lnSpc>
                          <a:spcPct val="100000"/>
                        </a:lnSpc>
                        <a:spcBef>
                          <a:spcPts val="0"/>
                        </a:spcBef>
                        <a:spcAft>
                          <a:spcPts val="0"/>
                        </a:spcAft>
                      </a:pPr>
                      <a:r>
                        <a:rPr lang="ar-SA" sz="1200" b="1" kern="1200" dirty="0" smtClean="0">
                          <a:solidFill>
                            <a:schemeClr val="tx1"/>
                          </a:solidFill>
                          <a:effectLst/>
                          <a:latin typeface="Calibri"/>
                          <a:ea typeface="Calibri"/>
                          <a:cs typeface="Arial"/>
                        </a:rPr>
                        <a:t>مدراء الفروع (التابعة للوزارات داخل وخارج الدولة) – مدير مركز خدمة </a:t>
                      </a:r>
                      <a:endParaRPr lang="en-US" sz="1200" b="1" kern="1200" noProof="0"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707">
                <a:tc gridSpan="3">
                  <a:txBody>
                    <a:bodyPr/>
                    <a:lstStyle/>
                    <a:p>
                      <a:pPr marL="0" marR="0" algn="ctr" rtl="1">
                        <a:lnSpc>
                          <a:spcPct val="115000"/>
                        </a:lnSpc>
                        <a:spcBef>
                          <a:spcPts val="0"/>
                        </a:spcBef>
                        <a:spcAft>
                          <a:spcPts val="0"/>
                        </a:spcAft>
                      </a:pPr>
                      <a:endParaRPr lang="en-US" sz="5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hMerge="1">
                  <a:txBody>
                    <a:bodyPr/>
                    <a:lstStyle/>
                    <a:p>
                      <a:endParaRPr lang="en-US"/>
                    </a:p>
                  </a:txBody>
                  <a:tcPr/>
                </a:tc>
                <a:tc hMerge="1">
                  <a:txBody>
                    <a:bodyPr/>
                    <a:lstStyle/>
                    <a:p>
                      <a:endParaRPr lang="en-US"/>
                    </a:p>
                  </a:txBody>
                  <a:tcPr/>
                </a:tc>
              </a:tr>
              <a:tr h="815474">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التنفيذية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mn-lt"/>
                          <a:ea typeface="Calibri"/>
                          <a:cs typeface="PT Bold Heading" panose="02010400000000000000" pitchFamily="2" charset="-78"/>
                        </a:rPr>
                        <a:t>التنفيذية</a:t>
                      </a:r>
                      <a:endParaRPr lang="en-US" sz="1200" b="0" dirty="0">
                        <a:solidFill>
                          <a:schemeClr val="tx1"/>
                        </a:solidFill>
                        <a:effectLst/>
                        <a:latin typeface="+mn-lt"/>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1" kern="1200" dirty="0" smtClean="0">
                          <a:solidFill>
                            <a:schemeClr val="tx1"/>
                          </a:solidFill>
                          <a:effectLst/>
                          <a:latin typeface="Calibri"/>
                          <a:ea typeface="Calibri"/>
                          <a:cs typeface="Arial"/>
                        </a:rPr>
                        <a:t>(تنفيذي رئيسي – تنفيذي) استراتيجية، اتصال، إدارة مكاتب، سكرتاريا تنفيذية وسكرتيرة، إداري رئيسي - إداري أول، إداري في جميع التخصصات وبعض الوظائف الإدارية الداعمة </a:t>
                      </a:r>
                      <a:endParaRPr lang="en-US" sz="1200" b="1" kern="1200"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364">
                <a:tc gridSpan="3">
                  <a:txBody>
                    <a:bodyPr/>
                    <a:lstStyle/>
                    <a:p>
                      <a:pPr marL="0" marR="0" algn="ctr" rtl="1">
                        <a:lnSpc>
                          <a:spcPct val="115000"/>
                        </a:lnSpc>
                        <a:spcBef>
                          <a:spcPts val="0"/>
                        </a:spcBef>
                        <a:spcAft>
                          <a:spcPts val="0"/>
                        </a:spcAft>
                      </a:pPr>
                      <a:endParaRPr lang="en-US" sz="5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hMerge="1">
                  <a:txBody>
                    <a:bodyPr/>
                    <a:lstStyle/>
                    <a:p>
                      <a:endParaRPr lang="en-US"/>
                    </a:p>
                  </a:txBody>
                  <a:tcPr/>
                </a:tc>
                <a:tc hMerge="1">
                  <a:txBody>
                    <a:bodyPr/>
                    <a:lstStyle/>
                    <a:p>
                      <a:endParaRPr lang="en-US"/>
                    </a:p>
                  </a:txBody>
                  <a:tcPr/>
                </a:tc>
              </a:tr>
              <a:tr h="468841">
                <a:tc rowSpan="2">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 التخصصية والمهنية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الفنية</a:t>
                      </a:r>
                      <a:r>
                        <a:rPr lang="ar-AE" sz="1200" b="0" baseline="0" dirty="0" smtClean="0">
                          <a:solidFill>
                            <a:schemeClr val="tx1"/>
                          </a:solidFill>
                          <a:effectLst/>
                          <a:latin typeface="Calibri"/>
                          <a:ea typeface="Calibri"/>
                          <a:cs typeface="PT Bold Heading" panose="02010400000000000000" pitchFamily="2" charset="-78"/>
                        </a:rPr>
                        <a:t> والمهنية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1" kern="1200" dirty="0" smtClean="0">
                          <a:solidFill>
                            <a:schemeClr val="tx1"/>
                          </a:solidFill>
                          <a:effectLst/>
                          <a:latin typeface="Calibri"/>
                          <a:ea typeface="Calibri"/>
                          <a:cs typeface="Arial"/>
                        </a:rPr>
                        <a:t>مستشار أول، مستشار، خبير، أخصائي أول، إخصائي، أطباء، </a:t>
                      </a:r>
                      <a:r>
                        <a:rPr lang="ar-AE" sz="1200" b="1" baseline="0" dirty="0" smtClean="0">
                          <a:solidFill>
                            <a:schemeClr val="tx1"/>
                          </a:solidFill>
                          <a:effectLst/>
                          <a:latin typeface="Calibri"/>
                          <a:ea typeface="Calibri"/>
                          <a:cs typeface="Arial"/>
                        </a:rPr>
                        <a:t>مهندسين، محللين، قانونية، باحثين، مدققين، مالية</a:t>
                      </a:r>
                      <a:endParaRPr lang="en-US" sz="1200" b="1"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9327">
                <a:tc vMerge="1">
                  <a:txBody>
                    <a:bodyPr/>
                    <a:lstStyle/>
                    <a:p>
                      <a:pPr marL="0" marR="0" algn="ctr" rtl="0">
                        <a:lnSpc>
                          <a:spcPct val="115000"/>
                        </a:lnSpc>
                        <a:spcBef>
                          <a:spcPts val="0"/>
                        </a:spcBef>
                        <a:spcAft>
                          <a:spcPts val="0"/>
                        </a:spcAft>
                      </a:pPr>
                      <a:endParaRPr lang="en-US" sz="1400" b="1" dirty="0">
                        <a:solidFill>
                          <a:schemeClr val="bg1"/>
                        </a:solidFill>
                        <a:effectLst/>
                        <a:latin typeface="Calibri"/>
                        <a:ea typeface="Calibri"/>
                        <a:cs typeface="Arial"/>
                      </a:endParaRPr>
                    </a:p>
                  </a:txBody>
                  <a:tcPr marL="34154" marR="3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الدعم الفني</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1" dirty="0" smtClean="0">
                          <a:solidFill>
                            <a:schemeClr val="tx1"/>
                          </a:solidFill>
                          <a:effectLst/>
                          <a:latin typeface="Calibri"/>
                          <a:ea typeface="Calibri"/>
                          <a:cs typeface="Arial"/>
                        </a:rPr>
                        <a:t>مساعد فني مؤهل</a:t>
                      </a:r>
                      <a:r>
                        <a:rPr lang="ar-AE" sz="1200" b="1" baseline="0" dirty="0" smtClean="0">
                          <a:solidFill>
                            <a:schemeClr val="tx1"/>
                          </a:solidFill>
                          <a:effectLst/>
                          <a:latin typeface="Calibri"/>
                          <a:ea typeface="Calibri"/>
                          <a:cs typeface="Arial"/>
                        </a:rPr>
                        <a:t> </a:t>
                      </a:r>
                      <a:r>
                        <a:rPr lang="ar-AE" sz="1200" b="1" dirty="0" smtClean="0">
                          <a:solidFill>
                            <a:schemeClr val="tx1"/>
                          </a:solidFill>
                          <a:effectLst/>
                          <a:latin typeface="Calibri"/>
                          <a:ea typeface="Calibri"/>
                          <a:cs typeface="Arial"/>
                        </a:rPr>
                        <a:t>في مجالات صحية،</a:t>
                      </a:r>
                      <a:r>
                        <a:rPr lang="ar-AE" sz="1200" b="1" baseline="0" dirty="0" smtClean="0">
                          <a:solidFill>
                            <a:schemeClr val="tx1"/>
                          </a:solidFill>
                          <a:effectLst/>
                          <a:latin typeface="Calibri"/>
                          <a:ea typeface="Calibri"/>
                          <a:cs typeface="Arial"/>
                        </a:rPr>
                        <a:t> وهندسية، وصيانة، تقنية المعلومات</a:t>
                      </a:r>
                      <a:endParaRPr lang="en-US" sz="1200" b="1"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896">
                <a:tc gridSpan="3">
                  <a:txBody>
                    <a:bodyPr/>
                    <a:lstStyle/>
                    <a:p>
                      <a:pPr marL="0" marR="0" algn="ctr" rtl="1">
                        <a:lnSpc>
                          <a:spcPct val="115000"/>
                        </a:lnSpc>
                        <a:spcBef>
                          <a:spcPts val="0"/>
                        </a:spcBef>
                        <a:spcAft>
                          <a:spcPts val="0"/>
                        </a:spcAft>
                      </a:pPr>
                      <a:endParaRPr lang="en-US" sz="800" b="0" dirty="0">
                        <a:solidFill>
                          <a:schemeClr val="bg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8A35"/>
                    </a:solidFill>
                  </a:tcPr>
                </a:tc>
                <a:tc hMerge="1">
                  <a:txBody>
                    <a:bodyPr/>
                    <a:lstStyle/>
                    <a:p>
                      <a:endParaRPr lang="en-US"/>
                    </a:p>
                  </a:txBody>
                  <a:tcPr/>
                </a:tc>
                <a:tc hMerge="1">
                  <a:txBody>
                    <a:bodyPr/>
                    <a:lstStyle/>
                    <a:p>
                      <a:endParaRPr lang="en-US"/>
                    </a:p>
                  </a:txBody>
                  <a:tcPr/>
                </a:tc>
              </a:tr>
              <a:tr h="422188">
                <a:tc>
                  <a:txBody>
                    <a:bodyPr/>
                    <a:lstStyle/>
                    <a:p>
                      <a:pPr marL="0" marR="0" algn="ctr" rtl="1">
                        <a:lnSpc>
                          <a:spcPct val="115000"/>
                        </a:lnSpc>
                        <a:spcBef>
                          <a:spcPts val="0"/>
                        </a:spcBef>
                        <a:spcAft>
                          <a:spcPts val="0"/>
                        </a:spcAft>
                      </a:pPr>
                      <a:r>
                        <a:rPr lang="ar-AE" sz="1200" b="0" dirty="0" smtClean="0">
                          <a:solidFill>
                            <a:schemeClr val="tx1"/>
                          </a:solidFill>
                          <a:effectLst/>
                          <a:latin typeface="Calibri"/>
                          <a:ea typeface="Calibri"/>
                          <a:cs typeface="PT Bold Heading" panose="02010400000000000000" pitchFamily="2" charset="-78"/>
                        </a:rPr>
                        <a:t>المعاونة</a:t>
                      </a:r>
                      <a:endParaRPr lang="en-US" sz="1200" b="0" dirty="0">
                        <a:solidFill>
                          <a:schemeClr val="tx1"/>
                        </a:solidFill>
                        <a:effectLst/>
                        <a:latin typeface="Calibri"/>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AE" sz="1200" b="0" dirty="0" smtClean="0">
                          <a:solidFill>
                            <a:schemeClr val="tx1"/>
                          </a:solidFill>
                          <a:effectLst/>
                          <a:latin typeface="+mn-lt"/>
                          <a:ea typeface="Calibri"/>
                          <a:cs typeface="PT Bold Heading" panose="02010400000000000000" pitchFamily="2" charset="-78"/>
                        </a:rPr>
                        <a:t>الحرفية</a:t>
                      </a:r>
                      <a:r>
                        <a:rPr lang="ar-AE" sz="1200" b="0" baseline="0" dirty="0" smtClean="0">
                          <a:solidFill>
                            <a:schemeClr val="tx1"/>
                          </a:solidFill>
                          <a:effectLst/>
                          <a:latin typeface="+mn-lt"/>
                          <a:ea typeface="Calibri"/>
                          <a:cs typeface="PT Bold Heading" panose="02010400000000000000" pitchFamily="2" charset="-78"/>
                        </a:rPr>
                        <a:t> والخدمات المعاونة</a:t>
                      </a:r>
                      <a:endParaRPr lang="en-US" sz="1200" b="0" dirty="0">
                        <a:solidFill>
                          <a:schemeClr val="tx1"/>
                        </a:solidFill>
                        <a:effectLst/>
                        <a:latin typeface="+mn-lt"/>
                        <a:ea typeface="Calibri"/>
                        <a:cs typeface="PT Bold Heading" panose="02010400000000000000" pitchFamily="2" charset="-78"/>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0"/>
                        </a:spcAft>
                      </a:pPr>
                      <a:r>
                        <a:rPr lang="ar-AE" sz="1200" b="1" kern="1200" dirty="0" smtClean="0">
                          <a:solidFill>
                            <a:schemeClr val="tx1"/>
                          </a:solidFill>
                          <a:effectLst/>
                          <a:latin typeface="Calibri"/>
                          <a:ea typeface="Calibri"/>
                          <a:cs typeface="Arial"/>
                        </a:rPr>
                        <a:t>سائق حارس / حمال / مراسل/ فراش / مساعد غرفة البريد/ عامل</a:t>
                      </a:r>
                      <a:endParaRPr lang="en-US" sz="1200" b="1" kern="1200" dirty="0">
                        <a:solidFill>
                          <a:schemeClr val="tx1"/>
                        </a:solidFill>
                        <a:effectLst/>
                        <a:latin typeface="Calibri"/>
                        <a:ea typeface="Calibri"/>
                        <a:cs typeface="Arial"/>
                      </a:endParaRPr>
                    </a:p>
                  </a:txBody>
                  <a:tcPr marL="34154" marR="34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ounded Rectangle 2"/>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2819400" y="914400"/>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5</a:t>
            </a:r>
            <a:r>
              <a:rPr lang="ar-AE" dirty="0" smtClean="0">
                <a:solidFill>
                  <a:prstClr val="white"/>
                </a:solidFill>
              </a:rPr>
              <a:t> </a:t>
            </a:r>
            <a:r>
              <a:rPr lang="ar-AE" dirty="0">
                <a:solidFill>
                  <a:prstClr val="white"/>
                </a:solidFill>
              </a:rPr>
              <a:t>: نسبة التوطين </a:t>
            </a:r>
            <a:r>
              <a:rPr lang="ar-AE" dirty="0" smtClean="0">
                <a:solidFill>
                  <a:prstClr val="white"/>
                </a:solidFill>
              </a:rPr>
              <a:t>(الإجمالي)</a:t>
            </a:r>
            <a:endParaRPr lang="en-US" dirty="0">
              <a:solidFill>
                <a:prstClr val="white"/>
              </a:solidFill>
            </a:endParaRPr>
          </a:p>
        </p:txBody>
      </p:sp>
      <p:sp>
        <p:nvSpPr>
          <p:cNvPr id="5" name="TextBox 4"/>
          <p:cNvSpPr txBox="1"/>
          <p:nvPr/>
        </p:nvSpPr>
        <p:spPr>
          <a:xfrm>
            <a:off x="1295400" y="1524000"/>
            <a:ext cx="76962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جدول يوضح تصنيف المسميات الوظيفية حسب تصنيف مكتب رئاسة مجلس الوزراء الموقر :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6"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12</a:t>
            </a:fld>
            <a:endParaRPr lang="en-US" sz="1600" b="1" dirty="0">
              <a:solidFill>
                <a:prstClr val="black"/>
              </a:solidFill>
            </a:endParaRPr>
          </a:p>
        </p:txBody>
      </p:sp>
    </p:spTree>
    <p:extLst>
      <p:ext uri="{BB962C8B-B14F-4D97-AF65-F5344CB8AC3E}">
        <p14:creationId xmlns:p14="http://schemas.microsoft.com/office/powerpoint/2010/main" val="2068963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1197488299"/>
              </p:ext>
            </p:extLst>
          </p:nvPr>
        </p:nvGraphicFramePr>
        <p:xfrm>
          <a:off x="381000" y="2209800"/>
          <a:ext cx="8458200" cy="1142999"/>
        </p:xfrm>
        <a:graphic>
          <a:graphicData uri="http://schemas.openxmlformats.org/drawingml/2006/table">
            <a:tbl>
              <a:tblPr firstRow="1" bandRow="1">
                <a:tableStyleId>{5C22544A-7EE6-4342-B048-85BDC9FD1C3A}</a:tableStyleId>
              </a:tblPr>
              <a:tblGrid>
                <a:gridCol w="1409700"/>
                <a:gridCol w="2819400"/>
                <a:gridCol w="1409700"/>
                <a:gridCol w="1409700"/>
                <a:gridCol w="1409700"/>
              </a:tblGrid>
              <a:tr h="3571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المصدر</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المعادلة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نمط القياس</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وحدة القياس</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الدورية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r>
              <a:tr h="785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نظام بياناتي</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(عدد الموظفين المواطنين في الفئات الوظيفية المعتمدة ÷ إجمالي الموظفين في الفئات الوظيفية المعتمدة في نهاية فترة القياس)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التزايد أفضل</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نسبة</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نصف سنوي</a:t>
                      </a:r>
                      <a:endParaRPr lang="en-US" sz="140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3" name="TextBox 2"/>
          <p:cNvSpPr txBox="1"/>
          <p:nvPr/>
        </p:nvSpPr>
        <p:spPr>
          <a:xfrm>
            <a:off x="5715000" y="1796534"/>
            <a:ext cx="32766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 مؤشر التوطين</a:t>
            </a:r>
            <a:r>
              <a:rPr lang="en-US" b="1" dirty="0">
                <a:solidFill>
                  <a:srgbClr val="C00000"/>
                </a:solidFill>
                <a:latin typeface="Sakkal Majalla" panose="02000000000000000000" pitchFamily="2" charset="-78"/>
                <a:cs typeface="Sakkal Majalla" panose="02000000000000000000" pitchFamily="2" charset="-78"/>
              </a:rPr>
              <a:t>:</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graphicFrame>
        <p:nvGraphicFramePr>
          <p:cNvPr id="4" name="Content Placeholder 9"/>
          <p:cNvGraphicFramePr>
            <a:graphicFrameLocks/>
          </p:cNvGraphicFramePr>
          <p:nvPr>
            <p:extLst>
              <p:ext uri="{D42A27DB-BD31-4B8C-83A1-F6EECF244321}">
                <p14:modId xmlns:p14="http://schemas.microsoft.com/office/powerpoint/2010/main" val="137165584"/>
              </p:ext>
            </p:extLst>
          </p:nvPr>
        </p:nvGraphicFramePr>
        <p:xfrm>
          <a:off x="381000" y="3606261"/>
          <a:ext cx="8458200" cy="976932"/>
        </p:xfrm>
        <a:graphic>
          <a:graphicData uri="http://schemas.openxmlformats.org/drawingml/2006/table">
            <a:tbl>
              <a:tblPr firstRow="1" bandRow="1">
                <a:tableStyleId>{5C22544A-7EE6-4342-B048-85BDC9FD1C3A}</a:tableStyleId>
              </a:tblPr>
              <a:tblGrid>
                <a:gridCol w="4229100"/>
                <a:gridCol w="4229100"/>
              </a:tblGrid>
              <a:tr h="29020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إجمالي الموظفين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عدد الموظفين المواطنين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5" name="Content Placeholder 11"/>
          <p:cNvGraphicFramePr>
            <a:graphicFrameLocks/>
          </p:cNvGraphicFramePr>
          <p:nvPr>
            <p:extLst>
              <p:ext uri="{D42A27DB-BD31-4B8C-83A1-F6EECF244321}">
                <p14:modId xmlns:p14="http://schemas.microsoft.com/office/powerpoint/2010/main" val="1336329366"/>
              </p:ext>
            </p:extLst>
          </p:nvPr>
        </p:nvGraphicFramePr>
        <p:xfrm>
          <a:off x="381000" y="4796618"/>
          <a:ext cx="8458200" cy="1307374"/>
        </p:xfrm>
        <a:graphic>
          <a:graphicData uri="http://schemas.openxmlformats.org/drawingml/2006/table">
            <a:tbl>
              <a:tblPr firstRow="1" bandRow="1">
                <a:tableStyleId>{5C22544A-7EE6-4342-B048-85BDC9FD1C3A}</a:tableStyleId>
              </a:tblPr>
              <a:tblGrid>
                <a:gridCol w="7086600"/>
                <a:gridCol w="1371600"/>
              </a:tblGrid>
              <a:tr h="408214">
                <a:tc>
                  <a:txBody>
                    <a:bodyPr/>
                    <a:lstStyle/>
                    <a:p>
                      <a:pPr algn="ctr" rtl="1"/>
                      <a:r>
                        <a:rPr lang="ar-AE" sz="1400" b="1" dirty="0" smtClean="0">
                          <a:solidFill>
                            <a:schemeClr val="tx1"/>
                          </a:solidFill>
                          <a:latin typeface="Sakkal Majalla" panose="02000000000000000000" pitchFamily="2" charset="-78"/>
                          <a:cs typeface="Sakkal Majalla" panose="02000000000000000000" pitchFamily="2" charset="-78"/>
                        </a:rPr>
                        <a:t>المعادلة</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b="1" dirty="0" smtClean="0">
                          <a:solidFill>
                            <a:schemeClr val="tx1"/>
                          </a:solidFill>
                          <a:latin typeface="Sakkal Majalla" panose="02000000000000000000" pitchFamily="2" charset="-78"/>
                          <a:cs typeface="Sakkal Majalla" panose="02000000000000000000" pitchFamily="2" charset="-78"/>
                        </a:rPr>
                        <a:t>النصف</a:t>
                      </a:r>
                      <a:endParaRPr lang="en-US" sz="1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5378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المواطنين في الفئات</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الوظيفية المعتمدة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نهاية النصف الاول ÷ إجمالي الموظفين في الفئات الوظيفية المعتمدة في نهاية النصف الاول)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المواطنين في الفئات الوظيفية المعتمدة</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في نهاية العام</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إجمالي الموظفين في الفئات الوظيفية المختلفة في نهاية العام)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819400" y="1066800"/>
            <a:ext cx="3581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AE" dirty="0">
                <a:solidFill>
                  <a:prstClr val="white"/>
                </a:solidFill>
              </a:rPr>
              <a:t>المؤشر رقم </a:t>
            </a:r>
            <a:r>
              <a:rPr lang="ar-AE" b="1" dirty="0" smtClean="0">
                <a:solidFill>
                  <a:prstClr val="white"/>
                </a:solidFill>
              </a:rPr>
              <a:t>5</a:t>
            </a:r>
            <a:r>
              <a:rPr lang="ar-AE" dirty="0" smtClean="0">
                <a:solidFill>
                  <a:prstClr val="white"/>
                </a:solidFill>
              </a:rPr>
              <a:t>: </a:t>
            </a:r>
            <a:r>
              <a:rPr lang="ar-AE" dirty="0">
                <a:solidFill>
                  <a:prstClr val="white"/>
                </a:solidFill>
              </a:rPr>
              <a:t>نسبة التوطين </a:t>
            </a:r>
            <a:r>
              <a:rPr lang="ar-AE" dirty="0" smtClean="0">
                <a:solidFill>
                  <a:prstClr val="white"/>
                </a:solidFill>
              </a:rPr>
              <a:t>(الإجمالي)</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13</a:t>
            </a:fld>
            <a:endParaRPr lang="en-US" sz="1600" b="1" dirty="0">
              <a:solidFill>
                <a:prstClr val="black"/>
              </a:solidFill>
            </a:endParaRPr>
          </a:p>
        </p:txBody>
      </p:sp>
    </p:spTree>
    <p:extLst>
      <p:ext uri="{BB962C8B-B14F-4D97-AF65-F5344CB8AC3E}">
        <p14:creationId xmlns:p14="http://schemas.microsoft.com/office/powerpoint/2010/main" val="130657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524000" y="1066800"/>
            <a:ext cx="55626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6</a:t>
            </a:r>
            <a:r>
              <a:rPr lang="ar-AE" dirty="0" smtClean="0">
                <a:solidFill>
                  <a:prstClr val="white"/>
                </a:solidFill>
              </a:rPr>
              <a:t> </a:t>
            </a:r>
            <a:r>
              <a:rPr lang="ar-AE" dirty="0">
                <a:solidFill>
                  <a:prstClr val="white"/>
                </a:solidFill>
              </a:rPr>
              <a:t>: مؤشر أثر الإجازات على إنتاجية الموظفين</a:t>
            </a:r>
            <a:endParaRPr lang="en-US" dirty="0">
              <a:solidFill>
                <a:prstClr val="white"/>
              </a:solidFill>
            </a:endParaRPr>
          </a:p>
        </p:txBody>
      </p:sp>
      <p:sp>
        <p:nvSpPr>
          <p:cNvPr id="3" name="Rectangle 2"/>
          <p:cNvSpPr/>
          <p:nvPr/>
        </p:nvSpPr>
        <p:spPr>
          <a:xfrm>
            <a:off x="342900" y="1557891"/>
            <a:ext cx="8458200" cy="4527393"/>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p>
          <a:p>
            <a:pPr algn="just" defTabSz="800100" rtl="1">
              <a:spcBef>
                <a:spcPct val="0"/>
              </a:spcBef>
              <a:spcAft>
                <a:spcPct val="35000"/>
              </a:spcAft>
            </a:pPr>
            <a:r>
              <a:rPr lang="ar-AE" sz="1400" dirty="0" smtClean="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يقيس هذا المؤشر أثر الإجازات التي يقوم الموظفين بأخذها على إنتاجيتهم، بحيث يتم احتساب عامل </a:t>
            </a:r>
            <a:r>
              <a:rPr lang="ar-AE" sz="1400" dirty="0" smtClean="0">
                <a:solidFill>
                  <a:prstClr val="black"/>
                </a:solidFill>
                <a:latin typeface="Sakkal Majalla" panose="02000000000000000000" pitchFamily="2" charset="-78"/>
                <a:cs typeface="Sakkal Majalla" panose="02000000000000000000" pitchFamily="2" charset="-78"/>
              </a:rPr>
              <a:t>لأثر </a:t>
            </a:r>
            <a:r>
              <a:rPr lang="ar-AE" sz="1400" dirty="0">
                <a:solidFill>
                  <a:prstClr val="black"/>
                </a:solidFill>
                <a:latin typeface="Sakkal Majalla" panose="02000000000000000000" pitchFamily="2" charset="-78"/>
                <a:cs typeface="Sakkal Majalla" panose="02000000000000000000" pitchFamily="2" charset="-78"/>
              </a:rPr>
              <a:t>الإجازات والذي يستخدم في إدارة الموارد البشرية كوسيلة لقياس حالات التغيب بين الموظفين ولتحديد حالات الغياب القصيرة أو التي تستدعي الانتباه ويتوجب معها اتخاذ الإجراءات اللازمة كما يستخدم كذلك كأحد وسائل قياس الانتاجية وذلك بتطبيق المعادلة التالية : عامل </a:t>
            </a:r>
            <a:r>
              <a:rPr lang="ar-AE" sz="1400" dirty="0" smtClean="0">
                <a:solidFill>
                  <a:prstClr val="black"/>
                </a:solidFill>
                <a:latin typeface="Sakkal Majalla" panose="02000000000000000000" pitchFamily="2" charset="-78"/>
                <a:cs typeface="Sakkal Majalla" panose="02000000000000000000" pitchFamily="2" charset="-78"/>
              </a:rPr>
              <a:t>أثر الإجازات= </a:t>
            </a:r>
            <a:r>
              <a:rPr lang="ar-AE" sz="1400" dirty="0">
                <a:solidFill>
                  <a:prstClr val="black"/>
                </a:solidFill>
                <a:latin typeface="Sakkal Majalla" panose="02000000000000000000" pitchFamily="2" charset="-78"/>
                <a:cs typeface="Sakkal Majalla" panose="02000000000000000000" pitchFamily="2" charset="-78"/>
              </a:rPr>
              <a:t>(أ^2 * ب)</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 مجموع حالات الغياب المنفصلة للموظف في السنة (</a:t>
            </a:r>
            <a:r>
              <a:rPr lang="en-US" sz="1400" dirty="0">
                <a:solidFill>
                  <a:prstClr val="black"/>
                </a:solidFill>
                <a:latin typeface="Sakkal Majalla" panose="02000000000000000000" pitchFamily="2" charset="-78"/>
                <a:cs typeface="Sakkal Majalla" panose="02000000000000000000" pitchFamily="2" charset="-78"/>
              </a:rPr>
              <a:t>occurrence) </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ب: مجموع أيام الغياب الكلي للموظف في السنة</a:t>
            </a:r>
          </a:p>
          <a:p>
            <a:pPr algn="just" defTabSz="800100" rtl="1">
              <a:spcBef>
                <a:spcPct val="0"/>
              </a:spcBef>
              <a:spcAft>
                <a:spcPct val="35000"/>
              </a:spcAft>
            </a:pPr>
            <a:r>
              <a:rPr lang="ar-AE" sz="1400" dirty="0" smtClean="0">
                <a:solidFill>
                  <a:prstClr val="black"/>
                </a:solidFill>
                <a:latin typeface="Sakkal Majalla" panose="02000000000000000000" pitchFamily="2" charset="-78"/>
                <a:cs typeface="Sakkal Majalla" panose="02000000000000000000" pitchFamily="2" charset="-78"/>
              </a:rPr>
              <a:t>يتم تصنيف نتائج عامل برادفورد كالتالي:</a:t>
            </a:r>
          </a:p>
          <a:p>
            <a:pPr algn="just" defTabSz="800100" rtl="1">
              <a:spcBef>
                <a:spcPct val="0"/>
              </a:spcBef>
              <a:spcAft>
                <a:spcPct val="35000"/>
              </a:spcAft>
            </a:pPr>
            <a:r>
              <a:rPr lang="ar-AE" sz="1400" dirty="0" smtClean="0">
                <a:solidFill>
                  <a:prstClr val="black"/>
                </a:solidFill>
                <a:latin typeface="Sakkal Majalla" panose="02000000000000000000" pitchFamily="2" charset="-78"/>
                <a:cs typeface="Sakkal Majalla" panose="02000000000000000000" pitchFamily="2" charset="-78"/>
              </a:rPr>
              <a:t>1</a:t>
            </a:r>
            <a:r>
              <a:rPr lang="ar-AE" sz="1400" dirty="0">
                <a:solidFill>
                  <a:prstClr val="black"/>
                </a:solidFill>
                <a:latin typeface="Sakkal Majalla" panose="02000000000000000000" pitchFamily="2" charset="-78"/>
                <a:cs typeface="Sakkal Majalla" panose="02000000000000000000" pitchFamily="2" charset="-78"/>
              </a:rPr>
              <a:t>) 125-0: النتيجة لا تستدعي رفع أية ملاحظات</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2) 500-126: النتيجة تستدعي الملاحظة والمراقبة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3) 1000-501: النتيجة تتطلب إجراء</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4) 2000-1001: النتيجة تستدعي النظر في تطبيق الإجراءات التأديبية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5) أعلى من 2000: النتيجة تستدعي تطبيق إجراءات تأديبية </a:t>
            </a:r>
            <a:r>
              <a:rPr lang="ar-AE" sz="1400" dirty="0" smtClean="0">
                <a:solidFill>
                  <a:prstClr val="black"/>
                </a:solidFill>
                <a:latin typeface="Sakkal Majalla" panose="02000000000000000000" pitchFamily="2" charset="-78"/>
                <a:cs typeface="Sakkal Majalla" panose="02000000000000000000" pitchFamily="2" charset="-78"/>
              </a:rPr>
              <a:t>صارمة</a:t>
            </a:r>
            <a:endParaRPr lang="ar-AE" sz="1400" dirty="0">
              <a:solidFill>
                <a:prstClr val="black"/>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أنواع الإجازات المشمولة ضمن نطاق المؤشر: المرضية، المرضية بلجنة، مرافقة مريض داخل الدولة، مرافقة مريض خارج الدولة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أنوع الإجازات المستثناة: الإجازة السنوية ، إذن خروج، الدراسية، تأدية الخدمة الوطنية، المواساة</a:t>
            </a:r>
          </a:p>
          <a:p>
            <a:pPr algn="just" defTabSz="800100" rtl="1">
              <a:spcBef>
                <a:spcPct val="0"/>
              </a:spcBef>
              <a:spcAft>
                <a:spcPct val="35000"/>
              </a:spcAft>
            </a:pPr>
            <a:r>
              <a:rPr lang="ar-AE" sz="1400" dirty="0">
                <a:solidFill>
                  <a:prstClr val="black"/>
                </a:solidFill>
                <a:latin typeface="Sakkal Majalla" panose="02000000000000000000" pitchFamily="2" charset="-78"/>
                <a:cs typeface="Sakkal Majalla" panose="02000000000000000000" pitchFamily="2" charset="-78"/>
              </a:rPr>
              <a:t>• نطاق هذا المؤشر </a:t>
            </a:r>
            <a:r>
              <a:rPr lang="ar-AE" sz="1400" dirty="0" smtClean="0">
                <a:solidFill>
                  <a:prstClr val="black"/>
                </a:solidFill>
                <a:latin typeface="Sakkal Majalla" panose="02000000000000000000" pitchFamily="2" charset="-78"/>
                <a:cs typeface="Sakkal Majalla" panose="02000000000000000000" pitchFamily="2" charset="-78"/>
              </a:rPr>
              <a:t>يشمل</a:t>
            </a:r>
            <a:r>
              <a:rPr lang="en-US" sz="1400" dirty="0" smtClean="0">
                <a:solidFill>
                  <a:prstClr val="black"/>
                </a:solidFill>
                <a:latin typeface="Sakkal Majalla" panose="02000000000000000000" pitchFamily="2" charset="-78"/>
                <a:cs typeface="Sakkal Majalla" panose="02000000000000000000" pitchFamily="2" charset="-78"/>
              </a:rPr>
              <a:t> </a:t>
            </a:r>
            <a:r>
              <a:rPr lang="ar-AE" sz="1400" dirty="0" smtClean="0">
                <a:solidFill>
                  <a:prstClr val="black"/>
                </a:solidFill>
                <a:latin typeface="Sakkal Majalla" panose="02000000000000000000" pitchFamily="2" charset="-78"/>
                <a:cs typeface="Sakkal Majalla" panose="02000000000000000000" pitchFamily="2" charset="-78"/>
              </a:rPr>
              <a:t>عدد 46جهة </a:t>
            </a:r>
            <a:r>
              <a:rPr lang="ar-AE" sz="1400" dirty="0">
                <a:solidFill>
                  <a:prstClr val="black"/>
                </a:solidFill>
                <a:latin typeface="Sakkal Majalla" panose="02000000000000000000" pitchFamily="2" charset="-78"/>
                <a:cs typeface="Sakkal Majalla" panose="02000000000000000000" pitchFamily="2" charset="-78"/>
              </a:rPr>
              <a:t>اتحادية </a:t>
            </a:r>
            <a:r>
              <a:rPr lang="en-US" sz="1400" dirty="0">
                <a:solidFill>
                  <a:prstClr val="black"/>
                </a:solidFill>
                <a:latin typeface="Sakkal Majalla" panose="02000000000000000000" pitchFamily="2" charset="-78"/>
                <a:cs typeface="Sakkal Majalla" panose="02000000000000000000" pitchFamily="2" charset="-78"/>
              </a:rPr>
              <a:t>)</a:t>
            </a:r>
            <a:r>
              <a:rPr lang="ar-AE" sz="1400" dirty="0">
                <a:solidFill>
                  <a:prstClr val="black"/>
                </a:solidFill>
                <a:latin typeface="Sakkal Majalla" panose="02000000000000000000" pitchFamily="2" charset="-78"/>
                <a:cs typeface="Sakkal Majalla" panose="02000000000000000000" pitchFamily="2" charset="-78"/>
              </a:rPr>
              <a:t>قبل التغيير الوزاري) </a:t>
            </a:r>
            <a:r>
              <a:rPr lang="ar-AE" sz="1400" dirty="0" smtClean="0">
                <a:solidFill>
                  <a:prstClr val="black"/>
                </a:solidFill>
                <a:latin typeface="Sakkal Majalla" panose="02000000000000000000" pitchFamily="2" charset="-78"/>
                <a:cs typeface="Sakkal Majalla" panose="02000000000000000000" pitchFamily="2" charset="-78"/>
              </a:rPr>
              <a:t>لدورة </a:t>
            </a:r>
            <a:r>
              <a:rPr lang="ar-AE" sz="1400" dirty="0">
                <a:solidFill>
                  <a:prstClr val="black"/>
                </a:solidFill>
                <a:latin typeface="Sakkal Majalla" panose="02000000000000000000" pitchFamily="2" charset="-78"/>
                <a:cs typeface="Sakkal Majalla" panose="02000000000000000000" pitchFamily="2" charset="-78"/>
              </a:rPr>
              <a:t>2015-2016 ويقاس المؤشر على مستوى الحكومة الاتحادية، وكذلك على مستوى كل جهة اتحادية</a:t>
            </a:r>
            <a:r>
              <a:rPr lang="ar-AE" sz="1400" dirty="0" smtClean="0">
                <a:solidFill>
                  <a:prstClr val="black"/>
                </a:solidFill>
                <a:latin typeface="Sakkal Majalla" panose="02000000000000000000" pitchFamily="2" charset="-78"/>
                <a:cs typeface="Sakkal Majalla" panose="02000000000000000000" pitchFamily="2" charset="-78"/>
              </a:rPr>
              <a:t>. ويستثنى من قياس المؤشر عقود </a:t>
            </a:r>
            <a:r>
              <a:rPr lang="ar-AE" sz="1400" dirty="0" err="1" smtClean="0">
                <a:solidFill>
                  <a:prstClr val="black"/>
                </a:solidFill>
                <a:latin typeface="Sakkal Majalla" panose="02000000000000000000" pitchFamily="2" charset="-78"/>
                <a:cs typeface="Sakkal Majalla" panose="02000000000000000000" pitchFamily="2" charset="-78"/>
              </a:rPr>
              <a:t>التعهيد</a:t>
            </a:r>
            <a:r>
              <a:rPr lang="ar-AE" sz="1400" dirty="0" smtClean="0">
                <a:solidFill>
                  <a:prstClr val="black"/>
                </a:solidFill>
                <a:latin typeface="Sakkal Majalla" panose="02000000000000000000" pitchFamily="2" charset="-78"/>
                <a:cs typeface="Sakkal Majalla" panose="02000000000000000000" pitchFamily="2" charset="-78"/>
              </a:rPr>
              <a:t>.</a:t>
            </a:r>
            <a:endParaRPr lang="ar-AE" sz="1000" dirty="0">
              <a:solidFill>
                <a:prstClr val="black"/>
              </a:solidFill>
              <a:latin typeface="Sakkal Majalla" panose="02000000000000000000" pitchFamily="2" charset="-78"/>
              <a:cs typeface="Sakkal Majalla" panose="02000000000000000000" pitchFamily="2" charset="-78"/>
            </a:endParaRPr>
          </a:p>
        </p:txBody>
      </p:sp>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14</a:t>
            </a:fld>
            <a:endParaRPr lang="en-US" sz="1600" b="1" dirty="0">
              <a:solidFill>
                <a:prstClr val="black"/>
              </a:solidFill>
            </a:endParaRPr>
          </a:p>
        </p:txBody>
      </p:sp>
      <p:sp>
        <p:nvSpPr>
          <p:cNvPr id="8" name="Rectangle 7"/>
          <p:cNvSpPr/>
          <p:nvPr/>
        </p:nvSpPr>
        <p:spPr>
          <a:xfrm>
            <a:off x="209550" y="6055689"/>
            <a:ext cx="8724900" cy="553998"/>
          </a:xfrm>
          <a:prstGeom prst="rect">
            <a:avLst/>
          </a:prstGeom>
        </p:spPr>
        <p:txBody>
          <a:bodyPr wrap="square">
            <a:spAutoFit/>
          </a:bodyPr>
          <a:lstStyle/>
          <a:p>
            <a:pPr algn="r" rtl="1"/>
            <a:r>
              <a:rPr lang="ar-AE" sz="1600" b="1" dirty="0">
                <a:solidFill>
                  <a:srgbClr val="C00000"/>
                </a:solidFill>
                <a:latin typeface="Sakkal Majalla" panose="02000000000000000000" pitchFamily="2" charset="-78"/>
                <a:cs typeface="Sakkal Majalla" panose="02000000000000000000" pitchFamily="2" charset="-78"/>
              </a:rPr>
              <a:t>ملاحظة</a:t>
            </a:r>
            <a:r>
              <a:rPr lang="en-US" sz="1600" b="1" dirty="0">
                <a:solidFill>
                  <a:srgbClr val="C00000"/>
                </a:solidFill>
                <a:latin typeface="Sakkal Majalla" panose="02000000000000000000" pitchFamily="2" charset="-78"/>
                <a:cs typeface="Sakkal Majalla" panose="02000000000000000000" pitchFamily="2" charset="-78"/>
              </a:rPr>
              <a:t>:</a:t>
            </a:r>
            <a:r>
              <a:rPr lang="ar-AE" sz="500" b="1" dirty="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استقاء البيانات من خلال انظمة الربط الالكترونية</a:t>
            </a:r>
            <a:endParaRPr lang="en-US" sz="1400" dirty="0"/>
          </a:p>
        </p:txBody>
      </p:sp>
    </p:spTree>
    <p:extLst>
      <p:ext uri="{BB962C8B-B14F-4D97-AF65-F5344CB8AC3E}">
        <p14:creationId xmlns:p14="http://schemas.microsoft.com/office/powerpoint/2010/main" val="2804340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4253653919"/>
              </p:ext>
            </p:extLst>
          </p:nvPr>
        </p:nvGraphicFramePr>
        <p:xfrm>
          <a:off x="381000" y="2189452"/>
          <a:ext cx="8382000" cy="1476828"/>
        </p:xfrm>
        <a:graphic>
          <a:graphicData uri="http://schemas.openxmlformats.org/drawingml/2006/table">
            <a:tbl>
              <a:tblPr firstRow="1" bandRow="1">
                <a:tableStyleId>{5C22544A-7EE6-4342-B048-85BDC9FD1C3A}</a:tableStyleId>
              </a:tblPr>
              <a:tblGrid>
                <a:gridCol w="1219200"/>
                <a:gridCol w="2971800"/>
                <a:gridCol w="1397000"/>
                <a:gridCol w="1397000"/>
                <a:gridCol w="1397000"/>
              </a:tblGrid>
              <a:tr h="318588">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01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AE" sz="1400" dirty="0" smtClean="0">
                          <a:latin typeface="Sakkal Majalla" panose="02000000000000000000" pitchFamily="2" charset="-78"/>
                          <a:cs typeface="Sakkal Majalla" panose="02000000000000000000" pitchFamily="2" charset="-78"/>
                        </a:rPr>
                        <a:t>نظام بياناتي</a:t>
                      </a:r>
                      <a:endParaRPr lang="en-US" sz="140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الإجازات</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 إجمالي الموظفين في الفئات الوظيفية المعتمدة في نهاية فترة القياس)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التناقص 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3" name="Content Placeholder 11"/>
          <p:cNvGraphicFramePr>
            <a:graphicFrameLocks/>
          </p:cNvGraphicFramePr>
          <p:nvPr>
            <p:extLst>
              <p:ext uri="{D42A27DB-BD31-4B8C-83A1-F6EECF244321}">
                <p14:modId xmlns:p14="http://schemas.microsoft.com/office/powerpoint/2010/main" val="281001029"/>
              </p:ext>
            </p:extLst>
          </p:nvPr>
        </p:nvGraphicFramePr>
        <p:xfrm>
          <a:off x="381000" y="5105400"/>
          <a:ext cx="8458200" cy="1324708"/>
        </p:xfrm>
        <a:graphic>
          <a:graphicData uri="http://schemas.openxmlformats.org/drawingml/2006/table">
            <a:tbl>
              <a:tblPr firstRow="1" bandRow="1">
                <a:tableStyleId>{5C22544A-7EE6-4342-B048-85BDC9FD1C3A}</a:tableStyleId>
              </a:tblPr>
              <a:tblGrid>
                <a:gridCol w="6518357"/>
                <a:gridCol w="1939843"/>
              </a:tblGrid>
              <a:tr h="410308">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28246">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 الإجازات لهم ضمن التصنيف الرابع والخامس والذي يستدعي تطبيق إجراءات تأديبية وإجراءات تأديبية صارمة </a:t>
                      </a:r>
                      <a:endPar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في النصف الاول ÷ إجمالي الموظفين في الفئات الوظيفية المعتمدة في النصف الاول )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28246">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 الإجازات لهم ضمن التصنيف الرابع والخامس والذي يستدعي تطبيق إجراءات تأديبية وإجراءات تأديبية صارمة </a:t>
                      </a:r>
                      <a:endPar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200" b="0" i="0" u="none" strike="noStrike" dirty="0" smtClean="0">
                          <a:solidFill>
                            <a:srgbClr val="000000"/>
                          </a:solidFill>
                          <a:effectLst/>
                          <a:latin typeface="Sakkal Majalla" panose="02000000000000000000" pitchFamily="2" charset="-78"/>
                          <a:cs typeface="Sakkal Majalla" panose="02000000000000000000" pitchFamily="2" charset="-78"/>
                        </a:rPr>
                        <a:t> في نهاية العام ÷ إجمالي الموظفين في الفئات الوظيفية المعتمدة في نهاية العام)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3035599098"/>
              </p:ext>
            </p:extLst>
          </p:nvPr>
        </p:nvGraphicFramePr>
        <p:xfrm>
          <a:off x="381000" y="3886200"/>
          <a:ext cx="8420100" cy="853440"/>
        </p:xfrm>
        <a:graphic>
          <a:graphicData uri="http://schemas.openxmlformats.org/drawingml/2006/table">
            <a:tbl>
              <a:tblPr firstRow="1" bandRow="1">
                <a:tableStyleId>{5C22544A-7EE6-4342-B048-85BDC9FD1C3A}</a:tableStyleId>
              </a:tblPr>
              <a:tblGrid>
                <a:gridCol w="4265195"/>
                <a:gridCol w="4154905"/>
              </a:tblGrid>
              <a:tr h="33528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0292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الموظفين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يقع عامل أثر</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الإجازات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لهم ضمن التصنيف الرابع والخامس والذي يستدعي تطبيق إجراءات تأديبية وإجراءات تأديبية صارمة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3048000" y="1752600"/>
            <a:ext cx="5867400" cy="369332"/>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قياس عامل أثر الاجازات المرضية على الانتاجية </a:t>
            </a:r>
            <a:r>
              <a:rPr lang="en-US" b="1" dirty="0">
                <a:solidFill>
                  <a:srgbClr val="C00000"/>
                </a:solidFill>
                <a:latin typeface="Sakkal Majalla" panose="02000000000000000000" pitchFamily="2" charset="-78"/>
                <a:cs typeface="Sakkal Majalla" panose="02000000000000000000" pitchFamily="2" charset="-78"/>
              </a:rPr>
              <a:t>:</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524000" y="1066800"/>
            <a:ext cx="55626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6</a:t>
            </a:r>
            <a:r>
              <a:rPr lang="ar-AE" dirty="0" smtClean="0">
                <a:solidFill>
                  <a:prstClr val="white"/>
                </a:solidFill>
              </a:rPr>
              <a:t>: </a:t>
            </a:r>
            <a:r>
              <a:rPr lang="ar-AE" dirty="0">
                <a:solidFill>
                  <a:prstClr val="white"/>
                </a:solidFill>
              </a:rPr>
              <a:t>مؤشر أثر الإجازات على إنتاجية الموظفين</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15</a:t>
            </a:fld>
            <a:endParaRPr lang="en-US" sz="1600" b="1" dirty="0">
              <a:solidFill>
                <a:prstClr val="black"/>
              </a:solidFill>
            </a:endParaRPr>
          </a:p>
        </p:txBody>
      </p:sp>
    </p:spTree>
    <p:extLst>
      <p:ext uri="{BB962C8B-B14F-4D97-AF65-F5344CB8AC3E}">
        <p14:creationId xmlns:p14="http://schemas.microsoft.com/office/powerpoint/2010/main" val="3303425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6" name="Table 5"/>
          <p:cNvGraphicFramePr>
            <a:graphicFrameLocks noGrp="1"/>
          </p:cNvGraphicFramePr>
          <p:nvPr>
            <p:extLst/>
          </p:nvPr>
        </p:nvGraphicFramePr>
        <p:xfrm>
          <a:off x="7137462" y="4429336"/>
          <a:ext cx="1827026" cy="370840"/>
        </p:xfrm>
        <a:graphic>
          <a:graphicData uri="http://schemas.openxmlformats.org/drawingml/2006/table">
            <a:tbl>
              <a:tblPr firstRow="1" bandRow="1">
                <a:tableStyleId>{5C22544A-7EE6-4342-B048-85BDC9FD1C3A}</a:tableStyleId>
              </a:tblPr>
              <a:tblGrid>
                <a:gridCol w="1827026"/>
              </a:tblGrid>
              <a:tr h="370840">
                <a:tc>
                  <a:txBody>
                    <a:bodyPr/>
                    <a:lstStyle/>
                    <a:p>
                      <a:pPr algn="ctr" rtl="1"/>
                      <a:r>
                        <a:rPr lang="ar-AE" sz="1600" dirty="0" smtClean="0">
                          <a:solidFill>
                            <a:schemeClr val="tx1"/>
                          </a:solidFill>
                        </a:rPr>
                        <a:t>تصنيف</a:t>
                      </a:r>
                      <a:r>
                        <a:rPr lang="ar-AE" sz="1600" baseline="0" dirty="0" smtClean="0">
                          <a:solidFill>
                            <a:schemeClr val="tx1"/>
                          </a:solidFill>
                        </a:rPr>
                        <a:t> النقاط</a:t>
                      </a:r>
                      <a:endParaRPr lang="en-US" sz="1600" dirty="0">
                        <a:solidFill>
                          <a:schemeClr val="tx1"/>
                        </a:solidFill>
                      </a:endParaRPr>
                    </a:p>
                  </a:txBody>
                  <a:tcPr>
                    <a:solidFill>
                      <a:schemeClr val="bg2">
                        <a:lumMod val="75000"/>
                      </a:schemeClr>
                    </a:solidFill>
                  </a:tcPr>
                </a:tc>
              </a:tr>
            </a:tbl>
          </a:graphicData>
        </a:graphic>
      </p:graphicFrame>
      <p:graphicFrame>
        <p:nvGraphicFramePr>
          <p:cNvPr id="7" name="Table 6"/>
          <p:cNvGraphicFramePr>
            <a:graphicFrameLocks noGrp="1"/>
          </p:cNvGraphicFramePr>
          <p:nvPr>
            <p:extLst/>
          </p:nvPr>
        </p:nvGraphicFramePr>
        <p:xfrm>
          <a:off x="107504" y="4440136"/>
          <a:ext cx="6912768" cy="365760"/>
        </p:xfrm>
        <a:graphic>
          <a:graphicData uri="http://schemas.openxmlformats.org/drawingml/2006/table">
            <a:tbl>
              <a:tblPr firstRow="1" bandRow="1">
                <a:tableStyleId>{5C22544A-7EE6-4342-B048-85BDC9FD1C3A}</a:tableStyleId>
              </a:tblPr>
              <a:tblGrid>
                <a:gridCol w="6912768"/>
              </a:tblGrid>
              <a:tr h="0">
                <a:tc>
                  <a:txBody>
                    <a:bodyPr/>
                    <a:lstStyle/>
                    <a:p>
                      <a:pPr algn="ctr"/>
                      <a:r>
                        <a:rPr lang="ar-AE" dirty="0" smtClean="0">
                          <a:solidFill>
                            <a:schemeClr val="tx1"/>
                          </a:solidFill>
                        </a:rPr>
                        <a:t> الملاحظات حسب نتائج النقاط </a:t>
                      </a:r>
                      <a:endParaRPr lang="en-US" dirty="0">
                        <a:solidFill>
                          <a:schemeClr val="tx1"/>
                        </a:solidFill>
                      </a:endParaRPr>
                    </a:p>
                  </a:txBody>
                  <a:tcPr>
                    <a:solidFill>
                      <a:schemeClr val="bg2">
                        <a:lumMod val="75000"/>
                      </a:schemeClr>
                    </a:solidFill>
                  </a:tcPr>
                </a:tc>
              </a:tr>
            </a:tbl>
          </a:graphicData>
        </a:graphic>
      </p:graphicFrame>
      <p:graphicFrame>
        <p:nvGraphicFramePr>
          <p:cNvPr id="4" name="Table 3"/>
          <p:cNvGraphicFramePr>
            <a:graphicFrameLocks noGrp="1"/>
          </p:cNvGraphicFramePr>
          <p:nvPr>
            <p:extLst/>
          </p:nvPr>
        </p:nvGraphicFramePr>
        <p:xfrm>
          <a:off x="7156512" y="4820314"/>
          <a:ext cx="1807976" cy="1785423"/>
        </p:xfrm>
        <a:graphic>
          <a:graphicData uri="http://schemas.openxmlformats.org/drawingml/2006/table">
            <a:tbl>
              <a:tblPr/>
              <a:tblGrid>
                <a:gridCol w="1368152"/>
                <a:gridCol w="439824"/>
              </a:tblGrid>
              <a:tr h="354410">
                <a:tc>
                  <a:txBody>
                    <a:bodyPr/>
                    <a:lstStyle/>
                    <a:p>
                      <a:pPr algn="ctr" fontAlgn="ctr"/>
                      <a:r>
                        <a:rPr lang="en-US" sz="1200" b="1" i="0" u="none" strike="noStrike" dirty="0">
                          <a:solidFill>
                            <a:schemeClr val="tx1"/>
                          </a:solidFill>
                          <a:effectLst/>
                          <a:latin typeface="Arial"/>
                        </a:rPr>
                        <a:t>125-0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1</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34349">
                <a:tc>
                  <a:txBody>
                    <a:bodyPr/>
                    <a:lstStyle/>
                    <a:p>
                      <a:pPr algn="ctr" fontAlgn="ctr"/>
                      <a:r>
                        <a:rPr lang="en-US" sz="1200" b="1" i="0" u="none" strike="noStrike" dirty="0">
                          <a:solidFill>
                            <a:schemeClr val="tx1"/>
                          </a:solidFill>
                          <a:effectLst/>
                          <a:latin typeface="Arial"/>
                        </a:rPr>
                        <a:t>500-126</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2</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47723">
                <a:tc>
                  <a:txBody>
                    <a:bodyPr/>
                    <a:lstStyle/>
                    <a:p>
                      <a:pPr algn="ctr" fontAlgn="ctr"/>
                      <a:r>
                        <a:rPr lang="en-US" sz="1200" b="1" i="0" u="none" strike="noStrike" dirty="0">
                          <a:solidFill>
                            <a:schemeClr val="tx1"/>
                          </a:solidFill>
                          <a:effectLst/>
                          <a:latin typeface="Arial"/>
                        </a:rPr>
                        <a:t>1000-501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3</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67783">
                <a:tc>
                  <a:txBody>
                    <a:bodyPr/>
                    <a:lstStyle/>
                    <a:p>
                      <a:pPr algn="ctr" fontAlgn="ctr"/>
                      <a:r>
                        <a:rPr lang="en-US" sz="1200" b="1" i="0" u="none" strike="noStrike" dirty="0">
                          <a:solidFill>
                            <a:schemeClr val="tx1"/>
                          </a:solidFill>
                          <a:effectLst/>
                          <a:latin typeface="Arial"/>
                        </a:rPr>
                        <a:t>2000-1001</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4</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81158">
                <a:tc>
                  <a:txBody>
                    <a:bodyPr/>
                    <a:lstStyle/>
                    <a:p>
                      <a:pPr algn="ctr" fontAlgn="ctr"/>
                      <a:r>
                        <a:rPr lang="en-US" sz="1200" b="1" i="0" u="none" strike="noStrike" dirty="0">
                          <a:solidFill>
                            <a:schemeClr val="tx1"/>
                          </a:solidFill>
                          <a:effectLst/>
                          <a:latin typeface="Arial"/>
                        </a:rPr>
                        <a:t>2000+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5</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bl>
          </a:graphicData>
        </a:graphic>
      </p:graphicFrame>
      <p:sp>
        <p:nvSpPr>
          <p:cNvPr id="8" name="TextBox 7"/>
          <p:cNvSpPr txBox="1"/>
          <p:nvPr/>
        </p:nvSpPr>
        <p:spPr>
          <a:xfrm>
            <a:off x="1981200" y="1371600"/>
            <a:ext cx="6983288" cy="461665"/>
          </a:xfrm>
          <a:prstGeom prst="rect">
            <a:avLst/>
          </a:prstGeom>
          <a:noFill/>
        </p:spPr>
        <p:txBody>
          <a:bodyPr wrap="square" rtlCol="0">
            <a:spAutoFit/>
          </a:bodyPr>
          <a:lstStyle/>
          <a:p>
            <a:pPr algn="r"/>
            <a:r>
              <a:rPr lang="ar-AE" b="1" dirty="0">
                <a:solidFill>
                  <a:srgbClr val="C00000"/>
                </a:solidFill>
                <a:latin typeface="Sakkal Majalla" panose="02000000000000000000" pitchFamily="2" charset="-78"/>
                <a:cs typeface="Sakkal Majalla" panose="02000000000000000000" pitchFamily="2" charset="-78"/>
              </a:rPr>
              <a:t>مثال لاحتساب نقاط عامل قياس أثر الاجازات المرضية على الانتاجية في نظام بياناتي :</a:t>
            </a:r>
            <a:r>
              <a:rPr lang="ar-AE" sz="2400" b="1" dirty="0">
                <a:solidFill>
                  <a:srgbClr val="C00000"/>
                </a:solidFill>
              </a:rPr>
              <a:t> </a:t>
            </a:r>
            <a:endParaRPr lang="en-US" sz="2400" b="1" dirty="0">
              <a:solidFill>
                <a:srgbClr val="C00000"/>
              </a:solidFill>
            </a:endParaRPr>
          </a:p>
        </p:txBody>
      </p:sp>
      <p:sp>
        <p:nvSpPr>
          <p:cNvPr id="9" name="TextBox 8"/>
          <p:cNvSpPr txBox="1"/>
          <p:nvPr/>
        </p:nvSpPr>
        <p:spPr>
          <a:xfrm>
            <a:off x="4779478" y="3832862"/>
            <a:ext cx="1080120" cy="261610"/>
          </a:xfrm>
          <a:prstGeom prst="rect">
            <a:avLst/>
          </a:prstGeom>
          <a:noFill/>
        </p:spPr>
        <p:txBody>
          <a:bodyPr wrap="square" rtlCol="0">
            <a:spAutoFit/>
          </a:bodyPr>
          <a:lstStyle/>
          <a:p>
            <a:pPr algn="ctr"/>
            <a:r>
              <a:rPr lang="ar-AE" sz="1100" dirty="0">
                <a:solidFill>
                  <a:prstClr val="black"/>
                </a:solidFill>
              </a:rPr>
              <a:t>تكرار = 6</a:t>
            </a:r>
            <a:endParaRPr lang="en-US" sz="1100" dirty="0">
              <a:solidFill>
                <a:prstClr val="black"/>
              </a:solidFill>
            </a:endParaRPr>
          </a:p>
        </p:txBody>
      </p:sp>
      <p:sp>
        <p:nvSpPr>
          <p:cNvPr id="10" name="Down Arrow 9"/>
          <p:cNvSpPr/>
          <p:nvPr/>
        </p:nvSpPr>
        <p:spPr>
          <a:xfrm>
            <a:off x="5175522" y="3434462"/>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048164" y="3848363"/>
            <a:ext cx="1080120" cy="261610"/>
          </a:xfrm>
          <a:prstGeom prst="rect">
            <a:avLst/>
          </a:prstGeom>
          <a:noFill/>
        </p:spPr>
        <p:txBody>
          <a:bodyPr wrap="square" rtlCol="0">
            <a:spAutoFit/>
          </a:bodyPr>
          <a:lstStyle/>
          <a:p>
            <a:pPr algn="ctr"/>
            <a:r>
              <a:rPr lang="ar-AE" sz="1100" dirty="0">
                <a:solidFill>
                  <a:prstClr val="black"/>
                </a:solidFill>
              </a:rPr>
              <a:t>مجموع الايام= 29</a:t>
            </a:r>
            <a:endParaRPr lang="en-US" sz="1100" dirty="0">
              <a:solidFill>
                <a:prstClr val="black"/>
              </a:solidFill>
            </a:endParaRPr>
          </a:p>
        </p:txBody>
      </p:sp>
      <p:sp>
        <p:nvSpPr>
          <p:cNvPr id="19" name="Down Arrow 18"/>
          <p:cNvSpPr/>
          <p:nvPr/>
        </p:nvSpPr>
        <p:spPr>
          <a:xfrm>
            <a:off x="6444208" y="3434462"/>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52400" y="3776355"/>
            <a:ext cx="2979440" cy="430887"/>
          </a:xfrm>
          <a:prstGeom prst="rect">
            <a:avLst/>
          </a:prstGeom>
          <a:noFill/>
        </p:spPr>
        <p:txBody>
          <a:bodyPr wrap="square" rtlCol="0">
            <a:spAutoFit/>
          </a:bodyPr>
          <a:lstStyle/>
          <a:p>
            <a:pPr algn="ctr"/>
            <a:r>
              <a:rPr lang="ar-AE" sz="1100" dirty="0">
                <a:solidFill>
                  <a:prstClr val="black"/>
                </a:solidFill>
              </a:rPr>
              <a:t>6*6*29 =   </a:t>
            </a:r>
            <a:r>
              <a:rPr lang="ar-AE" sz="1000" b="1" dirty="0">
                <a:solidFill>
                  <a:prstClr val="black"/>
                </a:solidFill>
              </a:rPr>
              <a:t>1.044</a:t>
            </a:r>
            <a:r>
              <a:rPr lang="ar-AE" sz="1100" b="1" dirty="0">
                <a:solidFill>
                  <a:prstClr val="black"/>
                </a:solidFill>
              </a:rPr>
              <a:t>  نقاط عامل قياس أثر الإجازات المرضية </a:t>
            </a:r>
            <a:endParaRPr lang="en-US" sz="1100" b="1" dirty="0">
              <a:solidFill>
                <a:prstClr val="black"/>
              </a:solidFill>
            </a:endParaRPr>
          </a:p>
        </p:txBody>
      </p:sp>
      <p:sp>
        <p:nvSpPr>
          <p:cNvPr id="15" name="Left Arrow 14"/>
          <p:cNvSpPr/>
          <p:nvPr/>
        </p:nvSpPr>
        <p:spPr>
          <a:xfrm>
            <a:off x="3285373" y="3596143"/>
            <a:ext cx="1718675" cy="671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1050" b="1" dirty="0">
                <a:solidFill>
                  <a:prstClr val="white"/>
                </a:solidFill>
              </a:rPr>
              <a:t>المعادلة لاحتساب نقاط المعامل</a:t>
            </a:r>
            <a:endParaRPr lang="en-US" sz="1050" b="1" dirty="0">
              <a:solidFill>
                <a:prstClr val="white"/>
              </a:solidFill>
            </a:endParaRPr>
          </a:p>
        </p:txBody>
      </p:sp>
      <p:sp>
        <p:nvSpPr>
          <p:cNvPr id="16" name="Oval 15"/>
          <p:cNvSpPr/>
          <p:nvPr/>
        </p:nvSpPr>
        <p:spPr>
          <a:xfrm>
            <a:off x="7187208" y="5837314"/>
            <a:ext cx="17281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1828800" y="3634807"/>
            <a:ext cx="432048" cy="488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2" name="Table 11"/>
          <p:cNvGraphicFramePr>
            <a:graphicFrameLocks noGrp="1"/>
          </p:cNvGraphicFramePr>
          <p:nvPr>
            <p:extLst/>
          </p:nvPr>
        </p:nvGraphicFramePr>
        <p:xfrm>
          <a:off x="107504" y="4855870"/>
          <a:ext cx="6904360" cy="1773530"/>
        </p:xfrm>
        <a:graphic>
          <a:graphicData uri="http://schemas.openxmlformats.org/drawingml/2006/table">
            <a:tbl>
              <a:tblPr rtl="1"/>
              <a:tblGrid>
                <a:gridCol w="6904360"/>
              </a:tblGrid>
              <a:tr h="354706">
                <a:tc>
                  <a:txBody>
                    <a:bodyPr/>
                    <a:lstStyle/>
                    <a:p>
                      <a:pPr algn="r" rtl="1" fontAlgn="ctr"/>
                      <a:r>
                        <a:rPr lang="ar-AE" sz="1050" b="0" i="0" u="none" strike="noStrike" dirty="0">
                          <a:solidFill>
                            <a:srgbClr val="000000"/>
                          </a:solidFill>
                          <a:effectLst/>
                          <a:latin typeface="Arial"/>
                        </a:rPr>
                        <a:t>لا توجد ملاحظات على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منخفض</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وغير مؤثرة على الانتاجية ولا يستدعي الامر اتخاذ اية اجراءات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متوسط</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ولها تأثير محدود على الانتاجية ويتطلب الامر نصح وارشاد الموظف لضمان عدم ارتفاع اجازاته المرضية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4706">
                <a:tc>
                  <a:txBody>
                    <a:bodyPr/>
                    <a:lstStyle/>
                    <a:p>
                      <a:pPr algn="r" rtl="1" fontAlgn="ctr"/>
                      <a:r>
                        <a:rPr lang="ar-AE" sz="1050" b="0" i="0" u="none" strike="noStrike" dirty="0" smtClean="0">
                          <a:solidFill>
                            <a:srgbClr val="000000"/>
                          </a:solidFill>
                          <a:effectLst/>
                          <a:latin typeface="Arial"/>
                        </a:rPr>
                        <a:t>مؤشر </a:t>
                      </a:r>
                      <a:r>
                        <a:rPr lang="ar-AE" sz="1050" b="1" i="0" u="none" strike="noStrike" dirty="0" smtClean="0">
                          <a:solidFill>
                            <a:srgbClr val="000000"/>
                          </a:solidFill>
                          <a:effectLst/>
                          <a:latin typeface="Arial"/>
                        </a:rPr>
                        <a:t>أثر الاجازات المرضية عالي</a:t>
                      </a:r>
                      <a:r>
                        <a:rPr lang="ar-AE" sz="1050" b="0" i="0" u="none" strike="noStrike" dirty="0" smtClean="0">
                          <a:solidFill>
                            <a:srgbClr val="000000"/>
                          </a:solidFill>
                          <a:effectLst/>
                          <a:latin typeface="Arial"/>
                        </a:rPr>
                        <a:t> </a:t>
                      </a:r>
                      <a:r>
                        <a:rPr lang="ar-AE" sz="1050" b="0" i="0" u="none" strike="noStrike" dirty="0">
                          <a:solidFill>
                            <a:srgbClr val="000000"/>
                          </a:solidFill>
                          <a:effectLst/>
                          <a:latin typeface="Arial"/>
                        </a:rPr>
                        <a:t>: لدى الموظف اجازات مرضية متزايدة ولها تأثير ملحوظ على الانتاجية وتستدعي اجراءات للحد من استغلال الاجازات المرضية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r>
              <a:tr h="354706">
                <a:tc>
                  <a:txBody>
                    <a:bodyPr/>
                    <a:lstStyle/>
                    <a:p>
                      <a:pPr algn="r" rtl="1" fontAlgn="ctr"/>
                      <a:r>
                        <a:rPr lang="ar-AE" sz="1050" b="0" i="0" u="none" strike="noStrike" dirty="0" smtClean="0">
                          <a:solidFill>
                            <a:srgbClr val="FFFFFF"/>
                          </a:solidFill>
                          <a:effectLst/>
                          <a:latin typeface="Arial"/>
                        </a:rPr>
                        <a:t>مؤشر </a:t>
                      </a:r>
                      <a:r>
                        <a:rPr lang="ar-AE" sz="1050" b="1" i="0" u="none" strike="noStrike" dirty="0" smtClean="0">
                          <a:solidFill>
                            <a:srgbClr val="000000"/>
                          </a:solidFill>
                          <a:effectLst/>
                          <a:latin typeface="Arial"/>
                        </a:rPr>
                        <a:t>أثر الاجازات المرضية </a:t>
                      </a:r>
                      <a:r>
                        <a:rPr lang="ar-AE" sz="1050" b="1" i="0" u="none" strike="noStrike" dirty="0" smtClean="0">
                          <a:solidFill>
                            <a:srgbClr val="FFFFFF"/>
                          </a:solidFill>
                          <a:effectLst/>
                          <a:latin typeface="Arial"/>
                        </a:rPr>
                        <a:t>عالي</a:t>
                      </a:r>
                      <a:r>
                        <a:rPr lang="ar-AE" sz="1050" b="0" i="0" u="none" strike="noStrike" dirty="0" smtClean="0">
                          <a:solidFill>
                            <a:srgbClr val="FFFFFF"/>
                          </a:solidFill>
                          <a:effectLst/>
                          <a:latin typeface="Arial"/>
                        </a:rPr>
                        <a:t> </a:t>
                      </a:r>
                      <a:r>
                        <a:rPr lang="ar-AE" sz="1050" b="1" i="0" u="none" strike="noStrike" dirty="0">
                          <a:solidFill>
                            <a:srgbClr val="FFFFFF"/>
                          </a:solidFill>
                          <a:effectLst/>
                          <a:latin typeface="Arial"/>
                        </a:rPr>
                        <a:t>جداً</a:t>
                      </a:r>
                      <a:r>
                        <a:rPr lang="ar-AE" sz="1050" b="0" i="0" u="none" strike="noStrike" dirty="0">
                          <a:solidFill>
                            <a:srgbClr val="FFFFFF"/>
                          </a:solidFill>
                          <a:effectLst/>
                          <a:latin typeface="Arial"/>
                        </a:rPr>
                        <a:t> : لدى الموظف اجازات </a:t>
                      </a:r>
                      <a:r>
                        <a:rPr lang="ar-AE" sz="1050" b="0" i="0" u="none" strike="noStrike" dirty="0" smtClean="0">
                          <a:solidFill>
                            <a:srgbClr val="FFFFFF"/>
                          </a:solidFill>
                          <a:effectLst/>
                          <a:latin typeface="Arial"/>
                        </a:rPr>
                        <a:t>مرضية كثيرة </a:t>
                      </a:r>
                      <a:r>
                        <a:rPr lang="ar-AE" sz="1050" b="0" i="0" u="none" strike="noStrike" dirty="0">
                          <a:solidFill>
                            <a:srgbClr val="FFFFFF"/>
                          </a:solidFill>
                          <a:effectLst/>
                          <a:latin typeface="Arial"/>
                        </a:rPr>
                        <a:t>ولها تأثير عالي على الانتاجية </a:t>
                      </a:r>
                      <a:r>
                        <a:rPr lang="ar-AE" sz="1050" b="0" i="0" u="none" strike="noStrike" dirty="0" smtClean="0">
                          <a:solidFill>
                            <a:srgbClr val="FFFFFF"/>
                          </a:solidFill>
                          <a:effectLst/>
                          <a:latin typeface="Arial"/>
                        </a:rPr>
                        <a:t>وتستدعي اتخاذ </a:t>
                      </a:r>
                      <a:r>
                        <a:rPr lang="ar-AE" sz="1050" b="0" i="0" u="none" strike="noStrike" dirty="0">
                          <a:solidFill>
                            <a:srgbClr val="FFFFFF"/>
                          </a:solidFill>
                          <a:effectLst/>
                          <a:latin typeface="Arial"/>
                        </a:rPr>
                        <a:t>اجراءات سريعة بشأن الموظف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bl>
          </a:graphicData>
        </a:graphic>
      </p:graphicFrame>
      <p:graphicFrame>
        <p:nvGraphicFramePr>
          <p:cNvPr id="13" name="Table 12"/>
          <p:cNvGraphicFramePr>
            <a:graphicFrameLocks noGrp="1"/>
          </p:cNvGraphicFramePr>
          <p:nvPr>
            <p:extLst/>
          </p:nvPr>
        </p:nvGraphicFramePr>
        <p:xfrm>
          <a:off x="755576" y="2106960"/>
          <a:ext cx="8208911" cy="1333500"/>
        </p:xfrm>
        <a:graphic>
          <a:graphicData uri="http://schemas.openxmlformats.org/drawingml/2006/table">
            <a:tbl>
              <a:tblPr/>
              <a:tblGrid>
                <a:gridCol w="803363"/>
                <a:gridCol w="1723579"/>
                <a:gridCol w="1884252"/>
                <a:gridCol w="744937"/>
                <a:gridCol w="920216"/>
                <a:gridCol w="964036"/>
                <a:gridCol w="1168528"/>
              </a:tblGrid>
              <a:tr h="190500">
                <a:tc>
                  <a:txBody>
                    <a:bodyPr/>
                    <a:lstStyle/>
                    <a:p>
                      <a:pPr algn="ctr" rtl="1" fontAlgn="t"/>
                      <a:r>
                        <a:rPr lang="ar-AE" sz="1100" b="1" i="0" u="none" strike="noStrike" dirty="0">
                          <a:solidFill>
                            <a:srgbClr val="000000"/>
                          </a:solidFill>
                          <a:effectLst/>
                          <a:latin typeface="Arial"/>
                        </a:rPr>
                        <a:t>رقم التوظف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الوزارة / الجهة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اسم الموظف</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نوع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عدد ايام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بدأ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ar-AE" sz="1100" b="1" i="0" u="none" strike="noStrike">
                          <a:solidFill>
                            <a:srgbClr val="000000"/>
                          </a:solidFill>
                          <a:effectLst/>
                          <a:latin typeface="Arial"/>
                        </a:rPr>
                        <a:t>تاريخ انتهاء الاجازة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13-Jan-14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16-Jan-14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20-Jan-14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22-Jan-14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9-Feb-14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12-Feb-14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3-Mar-14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11-Aug-14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14-Aug-14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ar-AE" sz="1100" b="0" i="0" u="none" strike="noStrike">
                          <a:solidFill>
                            <a:srgbClr val="000000"/>
                          </a:solidFill>
                          <a:effectLst/>
                          <a:latin typeface="Arial"/>
                        </a:rPr>
                        <a:t>الهيئة الاتحادية للموارد البشرية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محمد احمد عبدالله خالد حسين سالم</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ar-AE" sz="1100" b="0" i="0" u="none" strike="noStrike">
                          <a:solidFill>
                            <a:srgbClr val="000000"/>
                          </a:solidFill>
                          <a:effectLst/>
                          <a:latin typeface="Arial"/>
                        </a:rPr>
                        <a:t>مرضية لجنة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27-Aug-14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Arial"/>
                        </a:rPr>
                        <a:t>13-Sep-14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1" name="Straight Arrow Connector 20"/>
          <p:cNvCxnSpPr>
            <a:stCxn id="26" idx="5"/>
          </p:cNvCxnSpPr>
          <p:nvPr/>
        </p:nvCxnSpPr>
        <p:spPr>
          <a:xfrm>
            <a:off x="2197576" y="4051663"/>
            <a:ext cx="5041424" cy="1962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18248" y="1833265"/>
            <a:ext cx="6768752" cy="307777"/>
          </a:xfrm>
          <a:prstGeom prst="rect">
            <a:avLst/>
          </a:prstGeom>
          <a:noFill/>
        </p:spPr>
        <p:txBody>
          <a:bodyPr wrap="square" rtlCol="0">
            <a:spAutoFit/>
          </a:bodyPr>
          <a:lstStyle/>
          <a:p>
            <a:r>
              <a:rPr lang="ar-AE" sz="1400" dirty="0">
                <a:solidFill>
                  <a:prstClr val="black"/>
                </a:solidFill>
                <a:latin typeface="Sakkal Majalla" panose="02000000000000000000" pitchFamily="2" charset="-78"/>
                <a:cs typeface="Sakkal Majalla" panose="02000000000000000000" pitchFamily="2" charset="-78"/>
              </a:rPr>
              <a:t>جدول يوضح توزيع الاجازات المرضية لموظف في الحكومة الاتحادية وذلك حسب تكرار الاجازات وعدد الايام</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28" name="TextBox 27"/>
          <p:cNvSpPr txBox="1"/>
          <p:nvPr/>
        </p:nvSpPr>
        <p:spPr>
          <a:xfrm>
            <a:off x="971600" y="4211689"/>
            <a:ext cx="7992888" cy="307777"/>
          </a:xfrm>
          <a:prstGeom prst="rect">
            <a:avLst/>
          </a:prstGeom>
          <a:noFill/>
        </p:spPr>
        <p:txBody>
          <a:bodyPr wrap="square" rtlCol="0">
            <a:spAutoFit/>
          </a:bodyPr>
          <a:lstStyle/>
          <a:p>
            <a:pPr algn="ctr"/>
            <a:r>
              <a:rPr lang="ar-AE" sz="1400" dirty="0">
                <a:solidFill>
                  <a:prstClr val="black"/>
                </a:solidFill>
                <a:latin typeface="Sakkal Majalla" panose="02000000000000000000" pitchFamily="2" charset="-78"/>
                <a:cs typeface="Sakkal Majalla" panose="02000000000000000000" pitchFamily="2" charset="-78"/>
              </a:rPr>
              <a:t>جدول يوضح تصنيفات مؤشر عامل قياس أثر الاجازات المرضية على الانتاجية استنادا لنتائج الموظف وفق الاجازات المرضية المتكررة</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23" name="Rounded Rectangle 22"/>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524000" y="1066800"/>
            <a:ext cx="556260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6</a:t>
            </a:r>
            <a:r>
              <a:rPr lang="ar-AE" dirty="0" smtClean="0">
                <a:solidFill>
                  <a:prstClr val="white"/>
                </a:solidFill>
              </a:rPr>
              <a:t> </a:t>
            </a:r>
            <a:r>
              <a:rPr lang="ar-AE" dirty="0">
                <a:solidFill>
                  <a:prstClr val="white"/>
                </a:solidFill>
              </a:rPr>
              <a:t>: مؤشر أثر الإجازات على إنتاجية الموظفين</a:t>
            </a:r>
            <a:endParaRPr lang="en-US" dirty="0">
              <a:solidFill>
                <a:prstClr val="white"/>
              </a:solidFill>
            </a:endParaRPr>
          </a:p>
          <a:p>
            <a:endParaRPr lang="en-US" dirty="0">
              <a:solidFill>
                <a:prstClr val="white"/>
              </a:solidFill>
            </a:endParaRPr>
          </a:p>
        </p:txBody>
      </p:sp>
      <p:sp>
        <p:nvSpPr>
          <p:cNvPr id="2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16</a:t>
            </a:fld>
            <a:endParaRPr lang="en-US" sz="1600" b="1" dirty="0">
              <a:solidFill>
                <a:prstClr val="black"/>
              </a:solidFill>
            </a:endParaRPr>
          </a:p>
        </p:txBody>
      </p:sp>
    </p:spTree>
    <p:extLst>
      <p:ext uri="{BB962C8B-B14F-4D97-AF65-F5344CB8AC3E}">
        <p14:creationId xmlns:p14="http://schemas.microsoft.com/office/powerpoint/2010/main" val="3312729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62" y="1543586"/>
            <a:ext cx="8569752" cy="3385542"/>
          </a:xfrm>
          <a:prstGeom prst="rect">
            <a:avLst/>
          </a:prstGeom>
        </p:spPr>
        <p:txBody>
          <a:bodyPr wrap="square">
            <a:spAutoFit/>
          </a:bodyPr>
          <a:lstStyle/>
          <a:p>
            <a:pPr algn="just" rtl="1"/>
            <a:r>
              <a:rPr lang="ar-AE" b="1" dirty="0">
                <a:solidFill>
                  <a:srgbClr val="C00000"/>
                </a:solidFill>
                <a:latin typeface="Sakkal Majalla" panose="02000000000000000000" pitchFamily="2" charset="-78"/>
                <a:cs typeface="Sakkal Majalla" panose="02000000000000000000" pitchFamily="2" charset="-78"/>
              </a:rPr>
              <a:t>وصف المؤشر</a:t>
            </a:r>
            <a:r>
              <a:rPr lang="en-US" b="1" dirty="0">
                <a:solidFill>
                  <a:srgbClr val="C00000"/>
                </a:solidFill>
                <a:latin typeface="Sakkal Majalla" panose="02000000000000000000" pitchFamily="2" charset="-78"/>
                <a:cs typeface="Sakkal Majalla" panose="02000000000000000000" pitchFamily="2" charset="-78"/>
              </a:rPr>
              <a:t>:</a:t>
            </a:r>
          </a:p>
          <a:p>
            <a:pPr algn="just" rtl="1"/>
            <a:r>
              <a:rPr lang="ar-AE" sz="1400" dirty="0">
                <a:solidFill>
                  <a:prstClr val="black"/>
                </a:solidFill>
                <a:latin typeface="Sakkal Majalla" panose="02000000000000000000" pitchFamily="2" charset="-78"/>
                <a:cs typeface="Sakkal Majalla" panose="02000000000000000000" pitchFamily="2" charset="-78"/>
              </a:rPr>
              <a:t>• يقيس المؤشر مستوى مشاركة الموارد البشرية في البرامج التدريبية والتي من شأنها تحسين أدائهم عبر تنمية معرفتهم ومهاراتهم وقدراتهم وتمكينهم، وفق ما </a:t>
            </a:r>
            <a:r>
              <a:rPr lang="ar-AE" sz="1400" dirty="0" err="1">
                <a:solidFill>
                  <a:prstClr val="black"/>
                </a:solidFill>
                <a:latin typeface="Sakkal Majalla" panose="02000000000000000000" pitchFamily="2" charset="-78"/>
                <a:cs typeface="Sakkal Majalla" panose="02000000000000000000" pitchFamily="2" charset="-78"/>
              </a:rPr>
              <a:t>تقتضيه</a:t>
            </a:r>
            <a:r>
              <a:rPr lang="ar-AE" sz="1400" dirty="0">
                <a:solidFill>
                  <a:prstClr val="black"/>
                </a:solidFill>
                <a:latin typeface="Sakkal Majalla" panose="02000000000000000000" pitchFamily="2" charset="-78"/>
                <a:cs typeface="Sakkal Majalla" panose="02000000000000000000" pitchFamily="2" charset="-78"/>
              </a:rPr>
              <a:t> متطلبات الوظيفة.</a:t>
            </a:r>
          </a:p>
          <a:p>
            <a:pPr algn="just" rtl="1"/>
            <a:r>
              <a:rPr lang="ar-AE" sz="1400" dirty="0">
                <a:solidFill>
                  <a:prstClr val="black"/>
                </a:solidFill>
                <a:latin typeface="Sakkal Majalla" panose="02000000000000000000" pitchFamily="2" charset="-78"/>
                <a:cs typeface="Sakkal Majalla" panose="02000000000000000000" pitchFamily="2" charset="-78"/>
              </a:rPr>
              <a:t>• نطاق هذا المؤشر يشمل عدد </a:t>
            </a:r>
            <a:r>
              <a:rPr lang="ar-AE" sz="1400" dirty="0" smtClean="0">
                <a:solidFill>
                  <a:prstClr val="black"/>
                </a:solidFill>
                <a:latin typeface="Sakkal Majalla" panose="02000000000000000000" pitchFamily="2" charset="-78"/>
                <a:cs typeface="Sakkal Majalla" panose="02000000000000000000" pitchFamily="2" charset="-78"/>
              </a:rPr>
              <a:t>46 </a:t>
            </a:r>
            <a:r>
              <a:rPr lang="ar-AE" sz="1400" dirty="0">
                <a:solidFill>
                  <a:prstClr val="black"/>
                </a:solidFill>
                <a:latin typeface="Sakkal Majalla" panose="02000000000000000000" pitchFamily="2" charset="-78"/>
                <a:cs typeface="Sakkal Majalla" panose="02000000000000000000" pitchFamily="2" charset="-78"/>
              </a:rPr>
              <a:t>جهة </a:t>
            </a:r>
            <a:r>
              <a:rPr lang="ar-AE" sz="1400" dirty="0" smtClean="0">
                <a:solidFill>
                  <a:prstClr val="black"/>
                </a:solidFill>
                <a:latin typeface="Sakkal Majalla" panose="02000000000000000000" pitchFamily="2" charset="-78"/>
                <a:cs typeface="Sakkal Majalla" panose="02000000000000000000" pitchFamily="2" charset="-78"/>
              </a:rPr>
              <a:t>اتحادية (قبل التغيير الوزاري) </a:t>
            </a:r>
            <a:r>
              <a:rPr lang="ar-AE" sz="1400" dirty="0">
                <a:solidFill>
                  <a:prstClr val="black"/>
                </a:solidFill>
                <a:latin typeface="Sakkal Majalla" panose="02000000000000000000" pitchFamily="2" charset="-78"/>
                <a:cs typeface="Sakkal Majalla" panose="02000000000000000000" pitchFamily="2" charset="-78"/>
              </a:rPr>
              <a:t>لدورة 2015-2016 ويقاس المؤشر على مستوى الحكومة الاتحادية، وكذلك على مستوى كل جهة اتحادية.</a:t>
            </a:r>
          </a:p>
          <a:p>
            <a:pPr algn="just" rtl="1"/>
            <a:r>
              <a:rPr lang="ar-AE" sz="1400" dirty="0">
                <a:solidFill>
                  <a:prstClr val="black"/>
                </a:solidFill>
                <a:latin typeface="Sakkal Majalla" panose="02000000000000000000" pitchFamily="2" charset="-78"/>
                <a:cs typeface="Sakkal Majalla" panose="02000000000000000000" pitchFamily="2" charset="-78"/>
              </a:rPr>
              <a:t>• إجمالي عدد الموظفين: يتم احتساب إجمالي عدد الموظفين في نهاية فترة القياس</a:t>
            </a:r>
          </a:p>
          <a:p>
            <a:pPr algn="just" rtl="1"/>
            <a:r>
              <a:rPr lang="ar-AE" sz="1400" dirty="0">
                <a:solidFill>
                  <a:prstClr val="black"/>
                </a:solidFill>
                <a:latin typeface="Sakkal Majalla" panose="02000000000000000000" pitchFamily="2" charset="-78"/>
                <a:cs typeface="Sakkal Majalla" panose="02000000000000000000" pitchFamily="2" charset="-78"/>
              </a:rPr>
              <a:t>• مصطلح برنامج تدريبي يشمل أي نوع من أنواع التدريب سواء عبر حضور ندوة أو برنامج تدريبي أو ورشة عمل أو غيرها.</a:t>
            </a:r>
          </a:p>
          <a:p>
            <a:pPr algn="just" rtl="1"/>
            <a:r>
              <a:rPr lang="ar-AE" sz="1400" dirty="0">
                <a:solidFill>
                  <a:prstClr val="black"/>
                </a:solidFill>
                <a:latin typeface="Sakkal Majalla" panose="02000000000000000000" pitchFamily="2" charset="-78"/>
                <a:cs typeface="Sakkal Majalla" panose="02000000000000000000" pitchFamily="2" charset="-78"/>
              </a:rPr>
              <a:t>• يتم احتساب عدد ساعات التدريب الإجمالي المستلمة لجميع الموظفين حتى وإن تكررت أسماء الموظفين حيث أن الهدف من هذا المؤشر قياس عدد الساعات ومقارنتها بعدد الموظفين.</a:t>
            </a:r>
          </a:p>
          <a:p>
            <a:pPr algn="just" rtl="1"/>
            <a:r>
              <a:rPr lang="ar-AE" sz="1400" dirty="0" smtClean="0">
                <a:solidFill>
                  <a:prstClr val="black"/>
                </a:solidFill>
                <a:latin typeface="Sakkal Majalla" panose="02000000000000000000" pitchFamily="2" charset="-78"/>
                <a:cs typeface="Sakkal Majalla" panose="02000000000000000000" pitchFamily="2" charset="-78"/>
              </a:rPr>
              <a:t>• </a:t>
            </a:r>
            <a:r>
              <a:rPr lang="ar-AE" sz="1400" dirty="0">
                <a:solidFill>
                  <a:prstClr val="black"/>
                </a:solidFill>
                <a:latin typeface="Sakkal Majalla" panose="02000000000000000000" pitchFamily="2" charset="-78"/>
                <a:cs typeface="Sakkal Majalla" panose="02000000000000000000" pitchFamily="2" charset="-78"/>
              </a:rPr>
              <a:t>يتم احتساب النتيجة على جميع الفئات الوظيفية من الدرجة العاشرة فما فوق (أينما ينطبق</a:t>
            </a:r>
            <a:r>
              <a:rPr lang="ar-AE" sz="1400" dirty="0" smtClean="0">
                <a:solidFill>
                  <a:prstClr val="black"/>
                </a:solidFill>
                <a:latin typeface="Sakkal Majalla" panose="02000000000000000000" pitchFamily="2" charset="-78"/>
                <a:cs typeface="Sakkal Majalla" panose="02000000000000000000" pitchFamily="2" charset="-78"/>
              </a:rPr>
              <a:t>)</a:t>
            </a:r>
            <a:endParaRPr lang="ar-AE" sz="1600" b="1" dirty="0">
              <a:solidFill>
                <a:prstClr val="black"/>
              </a:solidFill>
              <a:latin typeface="Sakkal Majalla" panose="02000000000000000000" pitchFamily="2" charset="-78"/>
              <a:cs typeface="Sakkal Majalla" panose="02000000000000000000" pitchFamily="2" charset="-78"/>
            </a:endParaRPr>
          </a:p>
          <a:p>
            <a:pPr algn="just" rtl="1"/>
            <a:r>
              <a:rPr lang="ar-AE" sz="1600" b="1" dirty="0" smtClean="0">
                <a:solidFill>
                  <a:srgbClr val="C00000"/>
                </a:solidFill>
                <a:latin typeface="Sakkal Majalla" panose="02000000000000000000" pitchFamily="2" charset="-78"/>
                <a:cs typeface="Sakkal Majalla" panose="02000000000000000000" pitchFamily="2" charset="-78"/>
              </a:rPr>
              <a:t>ملاحظة</a:t>
            </a:r>
            <a:r>
              <a:rPr lang="en-US" sz="1600" b="1" dirty="0">
                <a:solidFill>
                  <a:srgbClr val="C00000"/>
                </a:solidFill>
                <a:latin typeface="Sakkal Majalla" panose="02000000000000000000" pitchFamily="2" charset="-78"/>
                <a:cs typeface="Sakkal Majalla" panose="02000000000000000000" pitchFamily="2" charset="-78"/>
              </a:rPr>
              <a:t>:</a:t>
            </a:r>
          </a:p>
          <a:p>
            <a:pPr marL="285750" indent="-285750" algn="just" rtl="1">
              <a:buFontTx/>
              <a:buChar char="-"/>
            </a:pPr>
            <a:r>
              <a:rPr lang="ar-AE" sz="1200" b="1" dirty="0" smtClean="0">
                <a:solidFill>
                  <a:prstClr val="black"/>
                </a:solidFill>
                <a:latin typeface="Sakkal Majalla" panose="02000000000000000000" pitchFamily="2" charset="-78"/>
                <a:cs typeface="Sakkal Majalla" panose="02000000000000000000" pitchFamily="2" charset="-78"/>
              </a:rPr>
              <a:t>يرتبط </a:t>
            </a:r>
            <a:r>
              <a:rPr lang="ar-AE" sz="1200" b="1" dirty="0">
                <a:solidFill>
                  <a:prstClr val="black"/>
                </a:solidFill>
                <a:latin typeface="Sakkal Majalla" panose="02000000000000000000" pitchFamily="2" charset="-78"/>
                <a:cs typeface="Sakkal Majalla" panose="02000000000000000000" pitchFamily="2" charset="-78"/>
              </a:rPr>
              <a:t>هذا المؤشر بمؤشر اخر وهو نسبة المتدربين ولذلك يجب مراعاة الارقام التي يتم تجميعها ضمن المؤشرين بحيث يتم ضمان عدم وجود أي تناقضات أو تعارض</a:t>
            </a:r>
            <a:endParaRPr lang="en-US" sz="12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endParaRPr lang="en-US" sz="3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sz="1200" b="1" dirty="0">
                <a:solidFill>
                  <a:prstClr val="black"/>
                </a:solidFill>
                <a:latin typeface="Sakkal Majalla" panose="02000000000000000000" pitchFamily="2" charset="-78"/>
                <a:cs typeface="Sakkal Majalla" panose="02000000000000000000" pitchFamily="2" charset="-78"/>
              </a:rPr>
              <a:t>ليس من الضروري ان يتم تدريب 100% من العاملين في الجهة بل يعتمد على عدة عوامل مثل خطة وميزانية  التدريب </a:t>
            </a:r>
            <a:endParaRPr lang="en-US" sz="12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endParaRPr lang="en-US" sz="300" b="1"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sz="1200" b="1"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endParaRPr lang="en-US" sz="1200" b="1" dirty="0">
              <a:solidFill>
                <a:prstClr val="black"/>
              </a:solidFill>
              <a:latin typeface="Sakkal Majalla" panose="02000000000000000000" pitchFamily="2" charset="-78"/>
              <a:cs typeface="Sakkal Majalla" panose="02000000000000000000" pitchFamily="2" charset="-78"/>
            </a:endParaRPr>
          </a:p>
        </p:txBody>
      </p:sp>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43000" y="1002268"/>
            <a:ext cx="56388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7</a:t>
            </a:r>
            <a:r>
              <a:rPr lang="ar-AE" dirty="0" smtClean="0">
                <a:solidFill>
                  <a:prstClr val="white"/>
                </a:solidFill>
              </a:rPr>
              <a:t> </a:t>
            </a:r>
            <a:r>
              <a:rPr lang="ar-AE" dirty="0">
                <a:solidFill>
                  <a:prstClr val="white"/>
                </a:solidFill>
              </a:rPr>
              <a:t>: معدل الساعات التدريبية لكل موظف (الإجمالي</a:t>
            </a:r>
            <a:r>
              <a:rPr lang="ar-AE" dirty="0" smtClean="0">
                <a:solidFill>
                  <a:prstClr val="white"/>
                </a:solidFill>
              </a:rPr>
              <a:t>)</a:t>
            </a:r>
            <a:endParaRPr lang="en-US" dirty="0">
              <a:solidFill>
                <a:prstClr val="white"/>
              </a:solidFill>
            </a:endParaRPr>
          </a:p>
        </p:txBody>
      </p:sp>
      <p:sp>
        <p:nvSpPr>
          <p:cNvPr id="8" name="TextBox 7">
            <a:hlinkClick r:id="rId2" action="ppaction://hlinksldjump"/>
          </p:cNvPr>
          <p:cNvSpPr txBox="1"/>
          <p:nvPr/>
        </p:nvSpPr>
        <p:spPr>
          <a:xfrm>
            <a:off x="7086600" y="6443246"/>
            <a:ext cx="1905000" cy="338554"/>
          </a:xfrm>
          <a:prstGeom prst="rect">
            <a:avLst/>
          </a:prstGeom>
          <a:noFill/>
        </p:spPr>
        <p:txBody>
          <a:bodyPr wrap="square" rtlCol="0">
            <a:spAutoFit/>
          </a:bodyPr>
          <a:lstStyle/>
          <a:p>
            <a:pPr algn="ctr"/>
            <a:r>
              <a:rPr lang="ar-AE" sz="1600" dirty="0">
                <a:solidFill>
                  <a:srgbClr val="C00000"/>
                </a:solidFill>
                <a:latin typeface="Sakkal Majalla" panose="02000000000000000000" pitchFamily="2" charset="-78"/>
                <a:cs typeface="Sakkal Majalla" panose="02000000000000000000" pitchFamily="2" charset="-78"/>
                <a:hlinkClick r:id="rId2" action="ppaction://hlinksldjump"/>
              </a:rPr>
              <a:t>للعودة لقائمة المؤشرات</a:t>
            </a:r>
            <a:endParaRPr lang="en-US" sz="1600" dirty="0">
              <a:solidFill>
                <a:srgbClr val="C00000"/>
              </a:solidFill>
              <a:latin typeface="Sakkal Majalla" panose="02000000000000000000" pitchFamily="2" charset="-78"/>
              <a:cs typeface="Sakkal Majalla" panose="020000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193351406"/>
              </p:ext>
            </p:extLst>
          </p:nvPr>
        </p:nvGraphicFramePr>
        <p:xfrm>
          <a:off x="533400" y="4929128"/>
          <a:ext cx="8458200" cy="1783080"/>
        </p:xfrm>
        <a:graphic>
          <a:graphicData uri="http://schemas.openxmlformats.org/drawingml/2006/table">
            <a:tbl>
              <a:tblPr firstRow="1" bandRow="1">
                <a:tableStyleId>{5C22544A-7EE6-4342-B048-85BDC9FD1C3A}</a:tableStyleId>
              </a:tblPr>
              <a:tblGrid>
                <a:gridCol w="6172200"/>
                <a:gridCol w="2286000"/>
              </a:tblGrid>
              <a:tr h="304800">
                <a:tc>
                  <a:txBody>
                    <a:bodyPr/>
                    <a:lstStyle/>
                    <a:p>
                      <a:pPr algn="ctr" rtl="1">
                        <a:lnSpc>
                          <a:spcPct val="150000"/>
                        </a:lnSpc>
                      </a:pPr>
                      <a:r>
                        <a:rPr lang="ar-AE" sz="14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400" b="1" dirty="0" smtClean="0">
                          <a:solidFill>
                            <a:prstClr val="black"/>
                          </a:solidFill>
                          <a:latin typeface="Sakkal Majalla" panose="02000000000000000000" pitchFamily="2" charset="-78"/>
                          <a:cs typeface="Sakkal Majalla" panose="02000000000000000000" pitchFamily="2" charset="-78"/>
                        </a:rPr>
                        <a:t>:</a:t>
                      </a:r>
                      <a:endParaRPr lang="ar-AE" sz="14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291590">
                <a:tc>
                  <a:txBody>
                    <a:bodyPr/>
                    <a:lstStyle/>
                    <a:p>
                      <a:pPr algn="just"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200" dirty="0" smtClean="0">
                        <a:solidFill>
                          <a:prstClr val="black"/>
                        </a:solidFill>
                        <a:latin typeface="Sakkal Majalla" panose="02000000000000000000" pitchFamily="2" charset="-78"/>
                        <a:cs typeface="Sakkal Majalla" panose="02000000000000000000" pitchFamily="2" charset="-78"/>
                      </a:endParaRPr>
                    </a:p>
                    <a:p>
                      <a:pPr algn="just" rtl="1"/>
                      <a:r>
                        <a:rPr lang="ar-AE" sz="12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200" dirty="0" smtClean="0">
                          <a:solidFill>
                            <a:prstClr val="black"/>
                          </a:solidFill>
                          <a:latin typeface="Sakkal Majalla" panose="02000000000000000000" pitchFamily="2" charset="-78"/>
                          <a:cs typeface="Sakkal Majalla" panose="02000000000000000000" pitchFamily="2" charset="-78"/>
                        </a:rPr>
                        <a:t>( 3) العقود المؤقتة أو</a:t>
                      </a:r>
                      <a:r>
                        <a:rPr lang="ar-AE" sz="1200" baseline="0" dirty="0" smtClean="0">
                          <a:solidFill>
                            <a:prstClr val="black"/>
                          </a:solidFill>
                          <a:latin typeface="Sakkal Majalla" panose="02000000000000000000" pitchFamily="2" charset="-78"/>
                          <a:cs typeface="Sakkal Majalla" panose="02000000000000000000" pitchFamily="2" charset="-78"/>
                        </a:rPr>
                        <a:t> ال</a:t>
                      </a:r>
                      <a:r>
                        <a:rPr lang="ar-AE" sz="1200" dirty="0" smtClean="0">
                          <a:solidFill>
                            <a:prstClr val="black"/>
                          </a:solidFill>
                          <a:latin typeface="Sakkal Majalla" panose="02000000000000000000" pitchFamily="2" charset="-78"/>
                          <a:cs typeface="Sakkal Majalla" panose="02000000000000000000" pitchFamily="2" charset="-78"/>
                        </a:rPr>
                        <a:t>مياومة</a:t>
                      </a:r>
                      <a:r>
                        <a:rPr lang="ar-AE" sz="1200" baseline="0" dirty="0" smtClean="0">
                          <a:solidFill>
                            <a:prstClr val="black"/>
                          </a:solidFill>
                          <a:latin typeface="Sakkal Majalla" panose="02000000000000000000" pitchFamily="2" charset="-78"/>
                          <a:cs typeface="Sakkal Majalla" panose="02000000000000000000" pitchFamily="2" charset="-78"/>
                        </a:rPr>
                        <a:t> أو ال</a:t>
                      </a:r>
                      <a:r>
                        <a:rPr lang="ar-AE" sz="12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200" dirty="0" smtClean="0">
                          <a:solidFill>
                            <a:prstClr val="black"/>
                          </a:solidFill>
                          <a:latin typeface="Sakkal Majalla" panose="02000000000000000000" pitchFamily="2" charset="-78"/>
                          <a:cs typeface="Sakkal Majalla" panose="02000000000000000000" pitchFamily="2" charset="-78"/>
                        </a:rPr>
                        <a:t>(4)</a:t>
                      </a:r>
                      <a:r>
                        <a:rPr lang="ar-AE" sz="1200" baseline="0" dirty="0" smtClean="0">
                          <a:solidFill>
                            <a:prstClr val="black"/>
                          </a:solidFill>
                          <a:latin typeface="Sakkal Majalla" panose="02000000000000000000" pitchFamily="2" charset="-78"/>
                          <a:cs typeface="Sakkal Majalla" panose="02000000000000000000" pitchFamily="2" charset="-78"/>
                        </a:rPr>
                        <a:t> </a:t>
                      </a:r>
                      <a:r>
                        <a:rPr lang="ar-AE" sz="12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p>
                    <a:p>
                      <a:pPr algn="just" rtl="1"/>
                      <a:r>
                        <a:rPr lang="ar-AE" sz="1200" dirty="0" smtClean="0">
                          <a:solidFill>
                            <a:prstClr val="black"/>
                          </a:solidFill>
                          <a:latin typeface="Sakkal Majalla" panose="02000000000000000000" pitchFamily="2" charset="-78"/>
                          <a:cs typeface="Sakkal Majalla" panose="02000000000000000000" pitchFamily="2" charset="-78"/>
                        </a:rPr>
                        <a:t>(5)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2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200" dirty="0" smtClean="0">
                          <a:solidFill>
                            <a:prstClr val="black"/>
                          </a:solidFill>
                          <a:latin typeface="Sakkal Majalla" panose="02000000000000000000" pitchFamily="2" charset="-78"/>
                          <a:cs typeface="Sakkal Majalla" panose="02000000000000000000" pitchFamily="2" charset="-78"/>
                        </a:rPr>
                        <a:t>1)</a:t>
                      </a:r>
                      <a:r>
                        <a:rPr lang="ar-AE" sz="12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2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200" dirty="0" smtClean="0">
                          <a:solidFill>
                            <a:prstClr val="black"/>
                          </a:solidFill>
                          <a:latin typeface="Sakkal Majalla" panose="02000000000000000000" pitchFamily="2" charset="-78"/>
                          <a:cs typeface="Sakkal Majalla" panose="02000000000000000000" pitchFamily="2" charset="-78"/>
                        </a:rPr>
                        <a:t>التعليمي</a:t>
                      </a:r>
                      <a:r>
                        <a:rPr lang="ar-AE" sz="12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200" dirty="0" smtClean="0">
                        <a:solidFill>
                          <a:prstClr val="black"/>
                        </a:solidFill>
                        <a:latin typeface="Sakkal Majalla" panose="02000000000000000000" pitchFamily="2" charset="-78"/>
                        <a:cs typeface="Sakkal Majalla" panose="02000000000000000000" pitchFamily="2" charset="-78"/>
                      </a:endParaRPr>
                    </a:p>
                    <a:p>
                      <a:pPr algn="r" rtl="1"/>
                      <a:r>
                        <a:rPr lang="ar-AE" sz="1200" dirty="0" smtClean="0">
                          <a:solidFill>
                            <a:prstClr val="black"/>
                          </a:solidFill>
                          <a:latin typeface="Sakkal Majalla" panose="02000000000000000000" pitchFamily="2" charset="-78"/>
                          <a:cs typeface="Sakkal Majalla" panose="02000000000000000000" pitchFamily="2" charset="-78"/>
                        </a:rPr>
                        <a:t>(2) يشمل الموظفين</a:t>
                      </a:r>
                      <a:r>
                        <a:rPr lang="ar-AE" sz="12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ar-AE" sz="1200" baseline="0" dirty="0" err="1" smtClean="0">
                          <a:solidFill>
                            <a:prstClr val="black"/>
                          </a:solidFill>
                          <a:latin typeface="Sakkal Majalla" panose="02000000000000000000" pitchFamily="2" charset="-78"/>
                          <a:cs typeface="Sakkal Majalla" panose="02000000000000000000" pitchFamily="2" charset="-78"/>
                        </a:rPr>
                        <a:t>والمستشاريين</a:t>
                      </a:r>
                      <a:endParaRPr lang="ar-AE" sz="1200" baseline="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17</a:t>
            </a:fld>
            <a:endParaRPr lang="en-US" sz="1600" b="1" dirty="0">
              <a:solidFill>
                <a:prstClr val="black"/>
              </a:solidFill>
            </a:endParaRPr>
          </a:p>
        </p:txBody>
      </p:sp>
    </p:spTree>
    <p:extLst>
      <p:ext uri="{BB962C8B-B14F-4D97-AF65-F5344CB8AC3E}">
        <p14:creationId xmlns:p14="http://schemas.microsoft.com/office/powerpoint/2010/main" val="1711853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2091151115"/>
              </p:ext>
            </p:extLst>
          </p:nvPr>
        </p:nvGraphicFramePr>
        <p:xfrm>
          <a:off x="304800" y="2229386"/>
          <a:ext cx="8534400" cy="1341120"/>
        </p:xfrm>
        <a:graphic>
          <a:graphicData uri="http://schemas.openxmlformats.org/drawingml/2006/table">
            <a:tbl>
              <a:tblPr firstRow="1" bandRow="1">
                <a:tableStyleId>{5C22544A-7EE6-4342-B048-85BDC9FD1C3A}</a:tableStyleId>
              </a:tblPr>
              <a:tblGrid>
                <a:gridCol w="1422400"/>
                <a:gridCol w="2844800"/>
                <a:gridCol w="1422400"/>
                <a:gridCol w="1422400"/>
                <a:gridCol w="1422400"/>
              </a:tblGrid>
              <a:tr h="39624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5800">
                <a:tc>
                  <a:txBody>
                    <a:bodyPr/>
                    <a:lstStyle/>
                    <a:p>
                      <a:pPr algn="ctr"/>
                      <a:r>
                        <a:rPr lang="ar-AE" sz="1400" dirty="0" smtClean="0">
                          <a:latin typeface="Sakkal Majalla" panose="02000000000000000000" pitchFamily="2" charset="-78"/>
                          <a:cs typeface="Sakkal Majalla" panose="02000000000000000000" pitchFamily="2" charset="-78"/>
                        </a:rPr>
                        <a:t>نظام 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فترة القياس ÷ إجمالي عدد الموظفين المستهدفين بالتدريب في الفئات الوظيفية المعتمدة في نهاية فترة القياس)</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a:t>
                      </a:r>
                      <a:r>
                        <a:rPr lang="ar-AE" sz="1400" baseline="0" dirty="0" smtClean="0">
                          <a:latin typeface="Sakkal Majalla" panose="02000000000000000000" pitchFamily="2" charset="-78"/>
                          <a:cs typeface="Sakkal Majalla" panose="02000000000000000000" pitchFamily="2" charset="-78"/>
                        </a:rPr>
                        <a:t> </a:t>
                      </a:r>
                      <a:r>
                        <a:rPr lang="ar-AE" sz="1400" dirty="0" smtClean="0">
                          <a:latin typeface="Sakkal Majalla" panose="02000000000000000000" pitchFamily="2" charset="-78"/>
                          <a:cs typeface="Sakkal Majalla" panose="02000000000000000000" pitchFamily="2" charset="-78"/>
                        </a:rPr>
                        <a:t>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ساعة</a:t>
                      </a:r>
                      <a:r>
                        <a:rPr lang="ar-AE" sz="1400" baseline="0" dirty="0" smtClean="0">
                          <a:latin typeface="Sakkal Majalla" panose="02000000000000000000" pitchFamily="2" charset="-78"/>
                          <a:cs typeface="Sakkal Majalla" panose="02000000000000000000" pitchFamily="2" charset="-78"/>
                        </a:rPr>
                        <a:t> لكل موظف</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3" name="Content Placeholder 11"/>
          <p:cNvGraphicFramePr>
            <a:graphicFrameLocks/>
          </p:cNvGraphicFramePr>
          <p:nvPr>
            <p:extLst>
              <p:ext uri="{D42A27DB-BD31-4B8C-83A1-F6EECF244321}">
                <p14:modId xmlns:p14="http://schemas.microsoft.com/office/powerpoint/2010/main" val="3855133693"/>
              </p:ext>
            </p:extLst>
          </p:nvPr>
        </p:nvGraphicFramePr>
        <p:xfrm>
          <a:off x="304800" y="5029200"/>
          <a:ext cx="8534400" cy="1417320"/>
        </p:xfrm>
        <a:graphic>
          <a:graphicData uri="http://schemas.openxmlformats.org/drawingml/2006/table">
            <a:tbl>
              <a:tblPr firstRow="1" bandRow="1">
                <a:tableStyleId>{5C22544A-7EE6-4342-B048-85BDC9FD1C3A}</a:tableStyleId>
              </a:tblPr>
              <a:tblGrid>
                <a:gridCol w="6487983"/>
                <a:gridCol w="2046417"/>
              </a:tblGrid>
              <a:tr h="381000">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في النصف الاول ÷ إجمالي عدد الموظفين المستهدفين بالتدريب في الفئات الوظيفية المعتمدة في نهاية النصف</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algn="ctr" rtl="1" font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العام ÷ </a:t>
                      </a:r>
                      <a:r>
                        <a:rPr lang="ar-AE" sz="1400" b="0" i="0" u="none" strike="noStrike" dirty="0" err="1" smtClean="0">
                          <a:solidFill>
                            <a:srgbClr val="000000"/>
                          </a:solidFill>
                          <a:effectLst/>
                          <a:latin typeface="Sakkal Majalla" panose="02000000000000000000" pitchFamily="2" charset="-78"/>
                          <a:cs typeface="Sakkal Majalla" panose="02000000000000000000" pitchFamily="2" charset="-78"/>
                        </a:rPr>
                        <a:t>إإجمالي</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عدد الموظفين المستهدفين بالتدريب في الفئات الوظيفية المعتمدة في نهاية العام)</a:t>
                      </a:r>
                      <a:endParaRPr lang="ar-AE" sz="1400" b="0" i="0" u="none" strike="noStrike"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nvPr>
        </p:nvGraphicFramePr>
        <p:xfrm>
          <a:off x="304800" y="3810000"/>
          <a:ext cx="8534400" cy="976313"/>
        </p:xfrm>
        <a:graphic>
          <a:graphicData uri="http://schemas.openxmlformats.org/drawingml/2006/table">
            <a:tbl>
              <a:tblPr firstRow="1" bandRow="1">
                <a:tableStyleId>{5C22544A-7EE6-4342-B048-85BDC9FD1C3A}</a:tableStyleId>
              </a:tblPr>
              <a:tblGrid>
                <a:gridCol w="4267200"/>
                <a:gridCol w="4267200"/>
              </a:tblGrid>
              <a:tr h="22860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1513">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الساعات التدريبية الفعلية لموظفي الفئات الوظيفية المعتمدة خلال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2971800" y="1676400"/>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معدل ساعات التدريب لكل موظف:</a:t>
            </a:r>
          </a:p>
        </p:txBody>
      </p:sp>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752600" y="1047214"/>
            <a:ext cx="50292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7</a:t>
            </a:r>
            <a:r>
              <a:rPr lang="ar-AE" dirty="0" smtClean="0">
                <a:solidFill>
                  <a:prstClr val="white"/>
                </a:solidFill>
              </a:rPr>
              <a:t> </a:t>
            </a:r>
            <a:r>
              <a:rPr lang="ar-AE" dirty="0">
                <a:solidFill>
                  <a:prstClr val="white"/>
                </a:solidFill>
              </a:rPr>
              <a:t>: معدل الساعات التدريبية لكل موظف (الإجمالي)</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18</a:t>
            </a:fld>
            <a:endParaRPr lang="en-US" sz="1600" b="1" dirty="0">
              <a:solidFill>
                <a:prstClr val="black"/>
              </a:solidFill>
            </a:endParaRPr>
          </a:p>
        </p:txBody>
      </p:sp>
    </p:spTree>
    <p:extLst>
      <p:ext uri="{BB962C8B-B14F-4D97-AF65-F5344CB8AC3E}">
        <p14:creationId xmlns:p14="http://schemas.microsoft.com/office/powerpoint/2010/main" val="2344613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152" y="1422015"/>
            <a:ext cx="8511695" cy="3805657"/>
          </a:xfrm>
          <a:prstGeom prst="rect">
            <a:avLst/>
          </a:prstGeom>
        </p:spPr>
        <p:txBody>
          <a:bodyPr wrap="square">
            <a:spAutoFit/>
          </a:bodyPr>
          <a:lstStyle/>
          <a:p>
            <a:pPr algn="just" defTabSz="800100" rtl="1">
              <a:spcBef>
                <a:spcPct val="0"/>
              </a:spcBef>
              <a:spcAft>
                <a:spcPct val="35000"/>
              </a:spcAft>
            </a:pPr>
            <a:r>
              <a:rPr lang="ar-AE" b="1" dirty="0">
                <a:solidFill>
                  <a:srgbClr val="C00000"/>
                </a:solidFill>
                <a:latin typeface="Sakkal Majalla" panose="02000000000000000000" pitchFamily="2" charset="-78"/>
                <a:cs typeface="Sakkal Majalla" panose="02000000000000000000" pitchFamily="2" charset="-78"/>
              </a:rPr>
              <a:t>وصف المؤشر :</a:t>
            </a:r>
            <a:endParaRPr lang="ar-AE" sz="500" b="1" dirty="0">
              <a:solidFill>
                <a:srgbClr val="C0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600" dirty="0">
                <a:solidFill>
                  <a:prstClr val="black"/>
                </a:solidFill>
                <a:latin typeface="Sakkal Majalla" panose="02000000000000000000" pitchFamily="2" charset="-78"/>
                <a:cs typeface="Sakkal Majalla" panose="02000000000000000000" pitchFamily="2" charset="-78"/>
              </a:rPr>
              <a:t> </a:t>
            </a:r>
            <a:r>
              <a:rPr lang="ar-AE" sz="1200" dirty="0">
                <a:solidFill>
                  <a:prstClr val="black"/>
                </a:solidFill>
                <a:latin typeface="Sakkal Majalla" panose="02000000000000000000" pitchFamily="2" charset="-78"/>
                <a:cs typeface="Sakkal Majalla" panose="02000000000000000000" pitchFamily="2" charset="-78"/>
              </a:rPr>
              <a:t>يقيس هذا المؤشر نسبة موظفي الحكومة الاتحادية المتدربين.</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نطاق هذا المؤشر يشمل عدد </a:t>
            </a:r>
            <a:r>
              <a:rPr lang="en-US" sz="1200" dirty="0" smtClean="0">
                <a:solidFill>
                  <a:prstClr val="black"/>
                </a:solidFill>
                <a:latin typeface="Sakkal Majalla" panose="02000000000000000000" pitchFamily="2" charset="-78"/>
                <a:cs typeface="Sakkal Majalla" panose="02000000000000000000" pitchFamily="2" charset="-78"/>
              </a:rPr>
              <a:t>46</a:t>
            </a:r>
            <a:r>
              <a:rPr lang="ar-AE" sz="1200" dirty="0" smtClean="0">
                <a:solidFill>
                  <a:prstClr val="black"/>
                </a:solidFill>
                <a:latin typeface="Sakkal Majalla" panose="02000000000000000000" pitchFamily="2" charset="-78"/>
                <a:cs typeface="Sakkal Majalla" panose="02000000000000000000" pitchFamily="2" charset="-78"/>
              </a:rPr>
              <a:t>جهة </a:t>
            </a:r>
            <a:r>
              <a:rPr lang="ar-AE" sz="1200" dirty="0">
                <a:solidFill>
                  <a:prstClr val="black"/>
                </a:solidFill>
                <a:latin typeface="Sakkal Majalla" panose="02000000000000000000" pitchFamily="2" charset="-78"/>
                <a:cs typeface="Sakkal Majalla" panose="02000000000000000000" pitchFamily="2" charset="-78"/>
              </a:rPr>
              <a:t>اتحادية </a:t>
            </a:r>
            <a:r>
              <a:rPr lang="en-US" sz="1200" dirty="0" smtClean="0">
                <a:solidFill>
                  <a:prstClr val="black"/>
                </a:solidFill>
                <a:latin typeface="Sakkal Majalla" panose="02000000000000000000" pitchFamily="2" charset="-78"/>
                <a:cs typeface="Sakkal Majalla" panose="02000000000000000000" pitchFamily="2" charset="-78"/>
              </a:rPr>
              <a:t>)</a:t>
            </a:r>
            <a:r>
              <a:rPr lang="ar-AE" sz="1200" dirty="0" smtClean="0">
                <a:solidFill>
                  <a:prstClr val="black"/>
                </a:solidFill>
                <a:latin typeface="Sakkal Majalla" panose="02000000000000000000" pitchFamily="2" charset="-78"/>
                <a:cs typeface="Sakkal Majalla" panose="02000000000000000000" pitchFamily="2" charset="-78"/>
              </a:rPr>
              <a:t>قبل التغيير الوزاري</a:t>
            </a:r>
            <a:r>
              <a:rPr lang="en-US" sz="1200" dirty="0" smtClean="0">
                <a:solidFill>
                  <a:prstClr val="black"/>
                </a:solidFill>
                <a:latin typeface="Sakkal Majalla" panose="02000000000000000000" pitchFamily="2" charset="-78"/>
                <a:cs typeface="Sakkal Majalla" panose="02000000000000000000" pitchFamily="2" charset="-78"/>
              </a:rPr>
              <a:t>(</a:t>
            </a:r>
            <a:r>
              <a:rPr lang="ar-AE" sz="1200" dirty="0" smtClean="0">
                <a:solidFill>
                  <a:prstClr val="black"/>
                </a:solidFill>
                <a:latin typeface="Sakkal Majalla" panose="02000000000000000000" pitchFamily="2" charset="-78"/>
                <a:cs typeface="Sakkal Majalla" panose="02000000000000000000" pitchFamily="2" charset="-78"/>
              </a:rPr>
              <a:t> لدورة </a:t>
            </a:r>
            <a:r>
              <a:rPr lang="ar-AE" sz="1200" dirty="0">
                <a:solidFill>
                  <a:prstClr val="black"/>
                </a:solidFill>
                <a:latin typeface="Sakkal Majalla" panose="02000000000000000000" pitchFamily="2" charset="-78"/>
                <a:cs typeface="Sakkal Majalla" panose="02000000000000000000" pitchFamily="2" charset="-78"/>
              </a:rPr>
              <a:t>2015-2016 ويقاس المؤشر على مستوى الحكومة الاتحادية، وكذلك على مستوى كل جهة اتحادية.</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يقيس المؤشر مستوى مشاركة الموارد البشرية في البرامج التدريبية والتي من شأنها تحسين أدائهم عبر تنمية معرفتهم ومهاراتهم وقدراتهم وتمكينهم، وفق ما </a:t>
            </a:r>
            <a:r>
              <a:rPr lang="ar-AE" sz="1200" dirty="0" err="1">
                <a:solidFill>
                  <a:prstClr val="black"/>
                </a:solidFill>
                <a:latin typeface="Sakkal Majalla" panose="02000000000000000000" pitchFamily="2" charset="-78"/>
                <a:cs typeface="Sakkal Majalla" panose="02000000000000000000" pitchFamily="2" charset="-78"/>
              </a:rPr>
              <a:t>تقتضيه</a:t>
            </a:r>
            <a:r>
              <a:rPr lang="ar-AE" sz="1200" dirty="0">
                <a:solidFill>
                  <a:prstClr val="black"/>
                </a:solidFill>
                <a:latin typeface="Sakkal Majalla" panose="02000000000000000000" pitchFamily="2" charset="-78"/>
                <a:cs typeface="Sakkal Majalla" panose="02000000000000000000" pitchFamily="2" charset="-78"/>
              </a:rPr>
              <a:t> متطلبات الوظيفة. </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يجب تحديد عدد موظفي الحكومة الاتحادية في كل فئة وظيفية (قيادية، </a:t>
            </a:r>
            <a:r>
              <a:rPr lang="ar-AE" sz="1200" dirty="0" err="1">
                <a:solidFill>
                  <a:prstClr val="black"/>
                </a:solidFill>
                <a:latin typeface="Sakkal Majalla" panose="02000000000000000000" pitchFamily="2" charset="-78"/>
                <a:cs typeface="Sakkal Majalla" panose="02000000000000000000" pitchFamily="2" charset="-78"/>
              </a:rPr>
              <a:t>إشرافية</a:t>
            </a:r>
            <a:r>
              <a:rPr lang="ar-AE" sz="1200" dirty="0">
                <a:solidFill>
                  <a:prstClr val="black"/>
                </a:solidFill>
                <a:latin typeface="Sakkal Majalla" panose="02000000000000000000" pitchFamily="2" charset="-78"/>
                <a:cs typeface="Sakkal Majalla" panose="02000000000000000000" pitchFamily="2" charset="-78"/>
              </a:rPr>
              <a:t>، تنفيذية، فنية وتخصصية) المستهدفين بخطط التدريب والتطوير.</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إجمالي عدد الموظفين: يتم احتساب إجمالي آخر قيمة نهاية فترة القياس</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مصطلح برنامج تدريبي يشمل أي نوع من أنواع التدريب سواء عبر حضور ندوة أو برنامج تدريبي أو ورشة عمل أو غيرها.</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تحتسب مشاركة الموظف في حضور برامج التدريب والتطوير كمرة واحدة بغض النظر عن تكرار مشاركته لأكثر من مرة، لأن الهدف هو قياس حجم مشاركة الموظفين وليس مدى تكرار مشاركتهم.</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يجب استثناء الموظفين التاركين للخدمة من نتيجة المؤشر في البسط والمقام</a:t>
            </a:r>
          </a:p>
          <a:p>
            <a:pPr algn="just" defTabSz="800100" rtl="1">
              <a:spcBef>
                <a:spcPct val="0"/>
              </a:spcBef>
              <a:spcAft>
                <a:spcPct val="35000"/>
              </a:spcAft>
            </a:pPr>
            <a:r>
              <a:rPr lang="ar-AE" sz="1200" dirty="0">
                <a:solidFill>
                  <a:prstClr val="black"/>
                </a:solidFill>
                <a:latin typeface="Sakkal Majalla" panose="02000000000000000000" pitchFamily="2" charset="-78"/>
                <a:cs typeface="Sakkal Majalla" panose="02000000000000000000" pitchFamily="2" charset="-78"/>
              </a:rPr>
              <a:t>• يتم احتساب النتيجة على جميع الفئات الوظيفية من الدرجة العاشرة فما فوق (أينما ينطبق</a:t>
            </a:r>
            <a:r>
              <a:rPr lang="ar-AE" sz="1200" dirty="0" smtClean="0">
                <a:solidFill>
                  <a:prstClr val="black"/>
                </a:solidFill>
                <a:latin typeface="Sakkal Majalla" panose="02000000000000000000" pitchFamily="2" charset="-78"/>
                <a:cs typeface="Sakkal Majalla" panose="02000000000000000000" pitchFamily="2" charset="-78"/>
              </a:rPr>
              <a:t>)</a:t>
            </a:r>
            <a:r>
              <a:rPr lang="ar-AE" sz="1200" b="1" dirty="0" smtClean="0">
                <a:solidFill>
                  <a:prstClr val="black"/>
                </a:solidFill>
                <a:latin typeface="Sakkal Majalla" panose="02000000000000000000" pitchFamily="2" charset="-78"/>
                <a:cs typeface="Sakkal Majalla" panose="02000000000000000000" pitchFamily="2" charset="-78"/>
              </a:rPr>
              <a:t>.</a:t>
            </a:r>
            <a:endParaRPr lang="en-US" sz="300" dirty="0">
              <a:solidFill>
                <a:srgbClr val="FF0000"/>
              </a:solidFill>
              <a:latin typeface="Sakkal Majalla" panose="02000000000000000000" pitchFamily="2" charset="-78"/>
              <a:cs typeface="Sakkal Majalla" panose="02000000000000000000" pitchFamily="2" charset="-78"/>
            </a:endParaRPr>
          </a:p>
          <a:p>
            <a:pPr algn="just" defTabSz="800100" rtl="1">
              <a:spcBef>
                <a:spcPct val="0"/>
              </a:spcBef>
              <a:spcAft>
                <a:spcPct val="35000"/>
              </a:spcAft>
            </a:pPr>
            <a:r>
              <a:rPr lang="ar-AE" sz="1200" b="1" dirty="0">
                <a:solidFill>
                  <a:srgbClr val="C00000"/>
                </a:solidFill>
                <a:latin typeface="Sakkal Majalla" panose="02000000000000000000" pitchFamily="2" charset="-78"/>
                <a:cs typeface="Sakkal Majalla" panose="02000000000000000000" pitchFamily="2" charset="-78"/>
              </a:rPr>
              <a:t>ملاحظة :</a:t>
            </a:r>
            <a:endParaRPr lang="ar-AE" sz="1100" b="1" dirty="0">
              <a:solidFill>
                <a:srgbClr val="C00000"/>
              </a:solidFill>
              <a:latin typeface="Sakkal Majalla" panose="02000000000000000000" pitchFamily="2" charset="-78"/>
              <a:cs typeface="Sakkal Majalla" panose="02000000000000000000" pitchFamily="2" charset="-78"/>
            </a:endParaRPr>
          </a:p>
          <a:p>
            <a:pPr marL="285750" indent="-285750" algn="just" defTabSz="800100" rtl="1">
              <a:spcBef>
                <a:spcPct val="0"/>
              </a:spcBef>
              <a:spcAft>
                <a:spcPct val="35000"/>
              </a:spcAft>
              <a:buFontTx/>
              <a:buChar char="-"/>
            </a:pPr>
            <a:r>
              <a:rPr lang="ar-AE" sz="1200" dirty="0">
                <a:solidFill>
                  <a:prstClr val="black"/>
                </a:solidFill>
                <a:latin typeface="Sakkal Majalla" panose="02000000000000000000" pitchFamily="2" charset="-78"/>
                <a:cs typeface="Sakkal Majalla" panose="02000000000000000000" pitchFamily="2" charset="-78"/>
              </a:rPr>
              <a:t>يرتبط هذا المؤشر بمؤشر اخر هو معدل ساعات التدريب ولذلك يجب مراعاة الارقام التي يتم تجميعها ضمن المؤشرين بحيث يتم ضمان عدم وجود أي تناقضات أو تعارض.</a:t>
            </a:r>
            <a:endParaRPr lang="en-US" sz="1200" dirty="0">
              <a:solidFill>
                <a:prstClr val="black"/>
              </a:solidFill>
              <a:latin typeface="Sakkal Majalla" panose="02000000000000000000" pitchFamily="2" charset="-78"/>
              <a:cs typeface="Sakkal Majalla" panose="02000000000000000000" pitchFamily="2" charset="-78"/>
            </a:endParaRPr>
          </a:p>
          <a:p>
            <a:pPr marL="285750" indent="-285750" algn="just" defTabSz="800100" rtl="1">
              <a:spcBef>
                <a:spcPct val="0"/>
              </a:spcBef>
              <a:spcAft>
                <a:spcPct val="35000"/>
              </a:spcAft>
              <a:buFontTx/>
              <a:buChar char="-"/>
            </a:pPr>
            <a:endParaRPr lang="en-US" sz="300" dirty="0">
              <a:solidFill>
                <a:prstClr val="black"/>
              </a:solidFill>
              <a:latin typeface="Sakkal Majalla" panose="02000000000000000000" pitchFamily="2" charset="-78"/>
              <a:cs typeface="Sakkal Majalla" panose="02000000000000000000" pitchFamily="2" charset="-78"/>
            </a:endParaRPr>
          </a:p>
          <a:p>
            <a:pPr marL="285750" indent="-285750" algn="just" rtl="1">
              <a:buFontTx/>
              <a:buChar char="-"/>
            </a:pPr>
            <a:r>
              <a:rPr lang="ar-AE" sz="1200" dirty="0">
                <a:solidFill>
                  <a:prstClr val="black"/>
                </a:solidFill>
                <a:latin typeface="Sakkal Majalla" panose="02000000000000000000" pitchFamily="2" charset="-78"/>
                <a:cs typeface="Sakkal Majalla" panose="02000000000000000000" pitchFamily="2" charset="-78"/>
              </a:rPr>
              <a:t>سيقوم الفريق المعني في الهيئة الاتحادية للموارد البشرية باستخراج هذا المؤشر من بياناتي. اما بالنسبة للجهات التي لا تتوفر بياناتها في بياناتي فسوف يتم استخراج البيانات من خلال  انظمة الربط الإلكتروني .</a:t>
            </a:r>
            <a:endParaRPr lang="en-US" sz="1200" dirty="0">
              <a:solidFill>
                <a:prstClr val="black"/>
              </a:solidFill>
              <a:latin typeface="Sakkal Majalla" panose="02000000000000000000" pitchFamily="2" charset="-78"/>
              <a:cs typeface="Sakkal Majalla" panose="02000000000000000000" pitchFamily="2" charset="-78"/>
            </a:endParaRPr>
          </a:p>
        </p:txBody>
      </p:sp>
      <p:sp>
        <p:nvSpPr>
          <p:cNvPr id="4" name="Rounded Rectangle 3"/>
          <p:cNvSpPr/>
          <p:nvPr/>
        </p:nvSpPr>
        <p:spPr>
          <a:xfrm>
            <a:off x="152400" y="971014"/>
            <a:ext cx="8839200" cy="434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828800" y="1047214"/>
            <a:ext cx="4888152"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smtClean="0">
                <a:solidFill>
                  <a:prstClr val="white"/>
                </a:solidFill>
              </a:rPr>
              <a:t>8</a:t>
            </a:r>
            <a:r>
              <a:rPr lang="ar-AE" dirty="0" smtClean="0">
                <a:solidFill>
                  <a:prstClr val="white"/>
                </a:solidFill>
              </a:rPr>
              <a:t>: </a:t>
            </a:r>
            <a:r>
              <a:rPr lang="ar-AE" dirty="0">
                <a:solidFill>
                  <a:prstClr val="white"/>
                </a:solidFill>
              </a:rPr>
              <a:t>نسبة المتدربين من إجمالي الموظفين (الإجمالي</a:t>
            </a:r>
            <a:r>
              <a:rPr lang="ar-AE" dirty="0" smtClean="0">
                <a:solidFill>
                  <a:prstClr val="white"/>
                </a:solidFill>
              </a:rPr>
              <a:t>) </a:t>
            </a:r>
            <a:endParaRPr lang="en-US" dirty="0">
              <a:solidFill>
                <a:prstClr val="white"/>
              </a:solidFill>
            </a:endParaRPr>
          </a:p>
        </p:txBody>
      </p:sp>
      <p:sp>
        <p:nvSpPr>
          <p:cNvPr id="7" name="TextBox 6">
            <a:hlinkClick r:id="rId2" action="ppaction://hlinksldjump"/>
          </p:cNvPr>
          <p:cNvSpPr txBox="1"/>
          <p:nvPr/>
        </p:nvSpPr>
        <p:spPr>
          <a:xfrm>
            <a:off x="7086600" y="6443246"/>
            <a:ext cx="1905000" cy="338554"/>
          </a:xfrm>
          <a:prstGeom prst="rect">
            <a:avLst/>
          </a:prstGeom>
          <a:noFill/>
        </p:spPr>
        <p:txBody>
          <a:bodyPr wrap="square" rtlCol="0">
            <a:spAutoFit/>
          </a:bodyPr>
          <a:lstStyle/>
          <a:p>
            <a:pPr algn="ctr"/>
            <a:r>
              <a:rPr lang="ar-AE" sz="1600" dirty="0">
                <a:solidFill>
                  <a:srgbClr val="C00000"/>
                </a:solidFill>
                <a:latin typeface="Sakkal Majalla" panose="02000000000000000000" pitchFamily="2" charset="-78"/>
                <a:cs typeface="Sakkal Majalla" panose="02000000000000000000" pitchFamily="2" charset="-78"/>
                <a:hlinkClick r:id="rId2" action="ppaction://hlinksldjump"/>
              </a:rPr>
              <a:t>للعودة لقائمة المؤشرات</a:t>
            </a:r>
            <a:endParaRPr lang="en-US" sz="1600" dirty="0">
              <a:solidFill>
                <a:srgbClr val="C00000"/>
              </a:solidFill>
              <a:latin typeface="Sakkal Majalla" panose="02000000000000000000" pitchFamily="2" charset="-78"/>
              <a:cs typeface="Sakkal Majalla" panose="020000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631460031"/>
              </p:ext>
            </p:extLst>
          </p:nvPr>
        </p:nvGraphicFramePr>
        <p:xfrm>
          <a:off x="1124699" y="5060541"/>
          <a:ext cx="7693967" cy="1630680"/>
        </p:xfrm>
        <a:graphic>
          <a:graphicData uri="http://schemas.openxmlformats.org/drawingml/2006/table">
            <a:tbl>
              <a:tblPr firstRow="1" bandRow="1">
                <a:tableStyleId>{5C22544A-7EE6-4342-B048-85BDC9FD1C3A}</a:tableStyleId>
              </a:tblPr>
              <a:tblGrid>
                <a:gridCol w="5407967"/>
                <a:gridCol w="2286000"/>
              </a:tblGrid>
              <a:tr h="182880">
                <a:tc>
                  <a:txBody>
                    <a:bodyPr/>
                    <a:lstStyle/>
                    <a:p>
                      <a:pPr algn="ctr" rtl="1">
                        <a:lnSpc>
                          <a:spcPct val="150000"/>
                        </a:lnSpc>
                      </a:pPr>
                      <a:r>
                        <a:rPr lang="ar-AE" sz="1200" b="1" dirty="0" smtClean="0">
                          <a:solidFill>
                            <a:prstClr val="black"/>
                          </a:solidFill>
                          <a:latin typeface="Sakkal Majalla" panose="02000000000000000000" pitchFamily="2" charset="-78"/>
                          <a:cs typeface="Sakkal Majalla" panose="02000000000000000000" pitchFamily="2" charset="-78"/>
                        </a:rPr>
                        <a:t>يستثنى من قياس المؤشر</a:t>
                      </a:r>
                      <a:r>
                        <a:rPr lang="en-US" sz="1200" b="1" dirty="0" smtClean="0">
                          <a:solidFill>
                            <a:prstClr val="black"/>
                          </a:solidFill>
                          <a:latin typeface="Sakkal Majalla" panose="02000000000000000000" pitchFamily="2" charset="-78"/>
                          <a:cs typeface="Sakkal Majalla" panose="02000000000000000000" pitchFamily="2" charset="-78"/>
                        </a:rPr>
                        <a:t>:</a:t>
                      </a:r>
                      <a:endParaRPr lang="ar-AE" sz="1200" b="1" dirty="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200" dirty="0" smtClean="0">
                          <a:solidFill>
                            <a:schemeClr val="tx1"/>
                          </a:solidFill>
                          <a:latin typeface="Sakkal Majalla" panose="02000000000000000000" pitchFamily="2" charset="-78"/>
                          <a:cs typeface="Sakkal Majalla" panose="02000000000000000000" pitchFamily="2" charset="-78"/>
                        </a:rPr>
                        <a:t>يشمل قياس المؤشر:</a:t>
                      </a:r>
                      <a:endParaRPr lang="en-US" sz="12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1"/>
                      <a:r>
                        <a:rPr lang="en-US" sz="1100" dirty="0" smtClean="0">
                          <a:solidFill>
                            <a:prstClr val="black"/>
                          </a:solidFill>
                          <a:latin typeface="Sakkal Majalla" panose="02000000000000000000" pitchFamily="2" charset="-78"/>
                          <a:cs typeface="Sakkal Majalla" panose="02000000000000000000" pitchFamily="2" charset="-78"/>
                        </a:rPr>
                        <a:t>1)</a:t>
                      </a:r>
                      <a:r>
                        <a:rPr lang="ar-AE" sz="1100" dirty="0" smtClean="0">
                          <a:solidFill>
                            <a:prstClr val="black"/>
                          </a:solidFill>
                          <a:latin typeface="Sakkal Majalla" panose="02000000000000000000" pitchFamily="2" charset="-78"/>
                          <a:cs typeface="Sakkal Majalla" panose="02000000000000000000" pitchFamily="2" charset="-78"/>
                        </a:rPr>
                        <a:t>) الفئة المعاونة أو الخدمية</a:t>
                      </a:r>
                      <a:endParaRPr lang="en-US" sz="1100" dirty="0" smtClean="0">
                        <a:solidFill>
                          <a:prstClr val="black"/>
                        </a:solidFill>
                        <a:latin typeface="Sakkal Majalla" panose="02000000000000000000" pitchFamily="2" charset="-78"/>
                        <a:cs typeface="Sakkal Majalla" panose="02000000000000000000" pitchFamily="2" charset="-78"/>
                      </a:endParaRPr>
                    </a:p>
                    <a:p>
                      <a:pPr algn="just" rtl="1"/>
                      <a:r>
                        <a:rPr lang="ar-AE" sz="1100" dirty="0" smtClean="0">
                          <a:solidFill>
                            <a:prstClr val="black"/>
                          </a:solidFill>
                          <a:latin typeface="Sakkal Majalla" panose="02000000000000000000" pitchFamily="2" charset="-78"/>
                          <a:cs typeface="Sakkal Majalla" panose="02000000000000000000" pitchFamily="2" charset="-78"/>
                        </a:rPr>
                        <a:t>( 2) الكادر المحلي</a:t>
                      </a:r>
                    </a:p>
                    <a:p>
                      <a:pPr algn="just" rtl="1"/>
                      <a:r>
                        <a:rPr lang="ar-AE" sz="1100" dirty="0" smtClean="0">
                          <a:solidFill>
                            <a:prstClr val="black"/>
                          </a:solidFill>
                          <a:latin typeface="Sakkal Majalla" panose="02000000000000000000" pitchFamily="2" charset="-78"/>
                          <a:cs typeface="Sakkal Majalla" panose="02000000000000000000" pitchFamily="2" charset="-78"/>
                        </a:rPr>
                        <a:t>( 3) العقود المؤقتة أو</a:t>
                      </a:r>
                      <a:r>
                        <a:rPr lang="ar-AE" sz="1100" baseline="0" dirty="0" smtClean="0">
                          <a:solidFill>
                            <a:prstClr val="black"/>
                          </a:solidFill>
                          <a:latin typeface="Sakkal Majalla" panose="02000000000000000000" pitchFamily="2" charset="-78"/>
                          <a:cs typeface="Sakkal Majalla" panose="02000000000000000000" pitchFamily="2" charset="-78"/>
                        </a:rPr>
                        <a:t> ال</a:t>
                      </a:r>
                      <a:r>
                        <a:rPr lang="ar-AE" sz="1100" dirty="0" smtClean="0">
                          <a:solidFill>
                            <a:prstClr val="black"/>
                          </a:solidFill>
                          <a:latin typeface="Sakkal Majalla" panose="02000000000000000000" pitchFamily="2" charset="-78"/>
                          <a:cs typeface="Sakkal Majalla" panose="02000000000000000000" pitchFamily="2" charset="-78"/>
                        </a:rPr>
                        <a:t>مياومة</a:t>
                      </a:r>
                      <a:r>
                        <a:rPr lang="ar-AE" sz="1100" baseline="0" dirty="0" smtClean="0">
                          <a:solidFill>
                            <a:prstClr val="black"/>
                          </a:solidFill>
                          <a:latin typeface="Sakkal Majalla" panose="02000000000000000000" pitchFamily="2" charset="-78"/>
                          <a:cs typeface="Sakkal Majalla" panose="02000000000000000000" pitchFamily="2" charset="-78"/>
                        </a:rPr>
                        <a:t> أو ال</a:t>
                      </a:r>
                      <a:r>
                        <a:rPr lang="ar-AE" sz="1100" dirty="0" smtClean="0">
                          <a:solidFill>
                            <a:prstClr val="black"/>
                          </a:solidFill>
                          <a:latin typeface="Sakkal Majalla" panose="02000000000000000000" pitchFamily="2" charset="-78"/>
                          <a:cs typeface="Sakkal Majalla" panose="02000000000000000000" pitchFamily="2" charset="-78"/>
                        </a:rPr>
                        <a:t>دوام جزئي</a:t>
                      </a:r>
                    </a:p>
                    <a:p>
                      <a:pPr algn="just" rtl="1"/>
                      <a:r>
                        <a:rPr lang="ar-AE" sz="1100" dirty="0" smtClean="0">
                          <a:solidFill>
                            <a:prstClr val="black"/>
                          </a:solidFill>
                          <a:latin typeface="Sakkal Majalla" panose="02000000000000000000" pitchFamily="2" charset="-78"/>
                          <a:cs typeface="Sakkal Majalla" panose="02000000000000000000" pitchFamily="2" charset="-78"/>
                        </a:rPr>
                        <a:t>(4)</a:t>
                      </a:r>
                      <a:r>
                        <a:rPr lang="ar-AE" sz="1100" baseline="0" dirty="0" smtClean="0">
                          <a:solidFill>
                            <a:prstClr val="black"/>
                          </a:solidFill>
                          <a:latin typeface="Sakkal Majalla" panose="02000000000000000000" pitchFamily="2" charset="-78"/>
                          <a:cs typeface="Sakkal Majalla" panose="02000000000000000000" pitchFamily="2" charset="-78"/>
                        </a:rPr>
                        <a:t> </a:t>
                      </a:r>
                      <a:r>
                        <a:rPr lang="ar-AE" sz="1100" dirty="0" smtClean="0">
                          <a:solidFill>
                            <a:prstClr val="black"/>
                          </a:solidFill>
                          <a:latin typeface="Sakkal Majalla" panose="02000000000000000000" pitchFamily="2" charset="-78"/>
                          <a:cs typeface="Sakkal Majalla" panose="02000000000000000000" pitchFamily="2" charset="-78"/>
                        </a:rPr>
                        <a:t>عقود التعهيد للخدمات العامة </a:t>
                      </a:r>
                    </a:p>
                    <a:p>
                      <a:pPr algn="just" rtl="1"/>
                      <a:r>
                        <a:rPr lang="ar-AE" sz="1100" dirty="0" smtClean="0">
                          <a:solidFill>
                            <a:prstClr val="black"/>
                          </a:solidFill>
                          <a:latin typeface="Sakkal Majalla" panose="02000000000000000000" pitchFamily="2" charset="-78"/>
                          <a:cs typeface="Sakkal Majalla" panose="02000000000000000000" pitchFamily="2" charset="-78"/>
                        </a:rPr>
                        <a:t>(5) الموظفين</a:t>
                      </a:r>
                      <a:r>
                        <a:rPr lang="ar-AE" sz="1100" baseline="0" dirty="0" smtClean="0">
                          <a:solidFill>
                            <a:prstClr val="black"/>
                          </a:solidFill>
                          <a:latin typeface="Sakkal Majalla" panose="02000000000000000000" pitchFamily="2" charset="-78"/>
                          <a:cs typeface="Sakkal Majalla" panose="02000000000000000000" pitchFamily="2" charset="-78"/>
                        </a:rPr>
                        <a:t> على الدرجات ما دون العاشرة </a:t>
                      </a:r>
                    </a:p>
                    <a:p>
                      <a:pPr algn="r" rtl="1"/>
                      <a:r>
                        <a:rPr lang="ar-AE" sz="1100" baseline="0" dirty="0" smtClean="0">
                          <a:solidFill>
                            <a:prstClr val="black"/>
                          </a:solidFill>
                          <a:latin typeface="Sakkal Majalla" panose="02000000000000000000" pitchFamily="2" charset="-78"/>
                          <a:cs typeface="Sakkal Majalla" panose="02000000000000000000" pitchFamily="2" charset="-78"/>
                        </a:rPr>
                        <a:t>(6) الاعارة، الاجازة الدراسية الممتدة ، الاجازة المرضية الممتدة ، الخدمة الوطنية، التعيينات في اخر الربع من العام </a:t>
                      </a:r>
                    </a:p>
                    <a:p>
                      <a:pPr algn="r" rtl="1"/>
                      <a:r>
                        <a:rPr lang="ar-AE" sz="1100" baseline="0" dirty="0" smtClean="0">
                          <a:solidFill>
                            <a:prstClr val="black"/>
                          </a:solidFill>
                          <a:latin typeface="Sakkal Majalla" panose="02000000000000000000" pitchFamily="2" charset="-78"/>
                          <a:cs typeface="Sakkal Majalla" panose="02000000000000000000" pitchFamily="2" charset="-78"/>
                        </a:rPr>
                        <a:t>(7) الموظفين المستقيلين خلال العام</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r" rtl="1"/>
                      <a:r>
                        <a:rPr lang="en-US" sz="1100" dirty="0" smtClean="0">
                          <a:solidFill>
                            <a:prstClr val="black"/>
                          </a:solidFill>
                          <a:latin typeface="Sakkal Majalla" panose="02000000000000000000" pitchFamily="2" charset="-78"/>
                          <a:cs typeface="Sakkal Majalla" panose="02000000000000000000" pitchFamily="2" charset="-78"/>
                        </a:rPr>
                        <a:t>1)</a:t>
                      </a:r>
                      <a:r>
                        <a:rPr lang="ar-AE" sz="1100" dirty="0" smtClean="0">
                          <a:solidFill>
                            <a:prstClr val="black"/>
                          </a:solidFill>
                          <a:latin typeface="Sakkal Majalla" panose="02000000000000000000" pitchFamily="2" charset="-78"/>
                          <a:cs typeface="Sakkal Majalla" panose="02000000000000000000" pitchFamily="2" charset="-78"/>
                        </a:rPr>
                        <a:t>) الموظفين على الكادر العام والكوادر</a:t>
                      </a:r>
                      <a:r>
                        <a:rPr lang="ar-AE" sz="1100" baseline="0" dirty="0" smtClean="0">
                          <a:solidFill>
                            <a:prstClr val="black"/>
                          </a:solidFill>
                          <a:latin typeface="Sakkal Majalla" panose="02000000000000000000" pitchFamily="2" charset="-78"/>
                          <a:cs typeface="Sakkal Majalla" panose="02000000000000000000" pitchFamily="2" charset="-78"/>
                        </a:rPr>
                        <a:t> التخصصية مثل </a:t>
                      </a:r>
                      <a:r>
                        <a:rPr lang="ar-AE" sz="1100" dirty="0" smtClean="0">
                          <a:solidFill>
                            <a:prstClr val="black"/>
                          </a:solidFill>
                          <a:latin typeface="Sakkal Majalla" panose="02000000000000000000" pitchFamily="2" charset="-78"/>
                          <a:cs typeface="Sakkal Majalla" panose="02000000000000000000" pitchFamily="2" charset="-78"/>
                        </a:rPr>
                        <a:t>التعليمي</a:t>
                      </a:r>
                      <a:r>
                        <a:rPr lang="ar-AE" sz="1100" baseline="0" dirty="0" smtClean="0">
                          <a:solidFill>
                            <a:prstClr val="black"/>
                          </a:solidFill>
                          <a:latin typeface="Sakkal Majalla" panose="02000000000000000000" pitchFamily="2" charset="-78"/>
                          <a:cs typeface="Sakkal Majalla" panose="02000000000000000000" pitchFamily="2" charset="-78"/>
                        </a:rPr>
                        <a:t> والدبلوماسي والطبي والقضائي </a:t>
                      </a:r>
                      <a:endParaRPr lang="en-US" sz="1100" dirty="0" smtClean="0">
                        <a:solidFill>
                          <a:prstClr val="black"/>
                        </a:solidFill>
                        <a:latin typeface="Sakkal Majalla" panose="02000000000000000000" pitchFamily="2" charset="-78"/>
                        <a:cs typeface="Sakkal Majalla" panose="02000000000000000000" pitchFamily="2" charset="-78"/>
                      </a:endParaRPr>
                    </a:p>
                    <a:p>
                      <a:pPr algn="just" rtl="1"/>
                      <a:r>
                        <a:rPr lang="ar-AE" sz="1100" dirty="0" smtClean="0">
                          <a:solidFill>
                            <a:prstClr val="black"/>
                          </a:solidFill>
                          <a:latin typeface="Sakkal Majalla" panose="02000000000000000000" pitchFamily="2" charset="-78"/>
                          <a:cs typeface="Sakkal Majalla" panose="02000000000000000000" pitchFamily="2" charset="-78"/>
                        </a:rPr>
                        <a:t>(2) يشمل الموظفين</a:t>
                      </a:r>
                      <a:r>
                        <a:rPr lang="ar-AE" sz="1100" baseline="0" dirty="0" smtClean="0">
                          <a:solidFill>
                            <a:prstClr val="black"/>
                          </a:solidFill>
                          <a:latin typeface="Sakkal Majalla" panose="02000000000000000000" pitchFamily="2" charset="-78"/>
                          <a:cs typeface="Sakkal Majalla" panose="02000000000000000000" pitchFamily="2" charset="-78"/>
                        </a:rPr>
                        <a:t> على مختلف العقود الدوام الكامل والخاص والخبراء </a:t>
                      </a:r>
                      <a:r>
                        <a:rPr lang="ar-AE" sz="1100" baseline="0" dirty="0" err="1" smtClean="0">
                          <a:solidFill>
                            <a:prstClr val="black"/>
                          </a:solidFill>
                          <a:latin typeface="Sakkal Majalla" panose="02000000000000000000" pitchFamily="2" charset="-78"/>
                          <a:cs typeface="Sakkal Majalla" panose="02000000000000000000" pitchFamily="2" charset="-78"/>
                        </a:rPr>
                        <a:t>والمستشاريين</a:t>
                      </a:r>
                      <a:endParaRPr lang="ar-AE" sz="1100" baseline="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19</a:t>
            </a:fld>
            <a:endParaRPr lang="en-US" sz="1600" b="1" dirty="0">
              <a:solidFill>
                <a:prstClr val="black"/>
              </a:solidFill>
            </a:endParaRPr>
          </a:p>
        </p:txBody>
      </p:sp>
    </p:spTree>
    <p:extLst>
      <p:ext uri="{BB962C8B-B14F-4D97-AF65-F5344CB8AC3E}">
        <p14:creationId xmlns:p14="http://schemas.microsoft.com/office/powerpoint/2010/main" val="3736246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699225222"/>
              </p:ext>
            </p:extLst>
          </p:nvPr>
        </p:nvGraphicFramePr>
        <p:xfrm>
          <a:off x="758318" y="2514600"/>
          <a:ext cx="7534118" cy="1808145"/>
        </p:xfrm>
        <a:graphic>
          <a:graphicData uri="http://schemas.openxmlformats.org/drawingml/2006/table">
            <a:tbl>
              <a:tblPr firstRow="1" bandRow="1">
                <a:tableStyleId>{0E3FDE45-AF77-4B5C-9715-49D594BDF05E}</a:tableStyleId>
              </a:tblPr>
              <a:tblGrid>
                <a:gridCol w="7534118"/>
              </a:tblGrid>
              <a:tr h="409675">
                <a:tc>
                  <a:txBody>
                    <a:bodyPr/>
                    <a:lstStyle/>
                    <a:p>
                      <a:pPr marL="285750" indent="-285750" algn="r" rtl="1">
                        <a:buFont typeface="Arial" panose="020B0604020202020204" pitchFamily="34" charset="0"/>
                        <a:buChar char="•"/>
                      </a:pPr>
                      <a:r>
                        <a:rPr lang="ar-AE" sz="1600" b="0" dirty="0" smtClean="0">
                          <a:solidFill>
                            <a:schemeClr val="tx1"/>
                          </a:solidFill>
                        </a:rPr>
                        <a:t>قانون الموارد البشرية في الحكومة الاتحادية ولائحته التنفيذية ولائحة الموارد البشرية في</a:t>
                      </a:r>
                      <a:r>
                        <a:rPr lang="ar-AE" sz="1600" b="0" baseline="0" dirty="0" smtClean="0">
                          <a:solidFill>
                            <a:schemeClr val="tx1"/>
                          </a:solidFill>
                        </a:rPr>
                        <a:t> </a:t>
                      </a:r>
                      <a:r>
                        <a:rPr lang="ar-AE" sz="1600" b="0" dirty="0" smtClean="0">
                          <a:solidFill>
                            <a:schemeClr val="tx1"/>
                          </a:solidFill>
                        </a:rPr>
                        <a:t>الجهات الاتحادية المستقلة </a:t>
                      </a:r>
                      <a:endParaRPr lang="en-US" sz="1600" b="0" dirty="0" smtClean="0">
                        <a:solidFill>
                          <a:schemeClr val="tx1"/>
                        </a:solidFill>
                      </a:endParaRPr>
                    </a:p>
                  </a:txBody>
                  <a:tcPr/>
                </a:tc>
              </a:tr>
              <a:tr h="409675">
                <a:tc>
                  <a:txBody>
                    <a:bodyPr/>
                    <a:lstStyle/>
                    <a:p>
                      <a:pPr marL="285750" indent="-285750" algn="r" rtl="1">
                        <a:buFont typeface="Arial" panose="020B0604020202020204" pitchFamily="34" charset="0"/>
                        <a:buChar char="•"/>
                      </a:pPr>
                      <a:r>
                        <a:rPr lang="ar-AE" sz="1600" b="0" dirty="0" smtClean="0">
                          <a:solidFill>
                            <a:schemeClr val="tx1"/>
                          </a:solidFill>
                        </a:rPr>
                        <a:t>مؤشرات الممكنات الحكومية – محور الموارد البشرية 2015- 2016 وآلية قياسها</a:t>
                      </a:r>
                    </a:p>
                  </a:txBody>
                  <a:tcPr/>
                </a:tc>
              </a:tr>
              <a:tr h="409675">
                <a:tc>
                  <a:txBody>
                    <a:bodyPr/>
                    <a:lstStyle/>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AE" sz="1600" dirty="0" smtClean="0">
                          <a:solidFill>
                            <a:schemeClr val="tx1"/>
                          </a:solidFill>
                        </a:rPr>
                        <a:t>آلية جمع البيانات في نظام بياناتي</a:t>
                      </a:r>
                      <a:endParaRPr lang="en-US" sz="1600" dirty="0">
                        <a:solidFill>
                          <a:schemeClr val="tx1"/>
                        </a:solidFill>
                      </a:endParaRPr>
                    </a:p>
                  </a:txBody>
                  <a:tcPr/>
                </a:tc>
              </a:tr>
              <a:tr h="409675">
                <a:tc>
                  <a:txBody>
                    <a:bodyPr/>
                    <a:lstStyle/>
                    <a:p>
                      <a:pPr marL="342900" indent="-342900" algn="r" rtl="1">
                        <a:buFont typeface="Arial" panose="020B0604020202020204" pitchFamily="34" charset="0"/>
                        <a:buChar char="•"/>
                      </a:pPr>
                      <a:r>
                        <a:rPr lang="ar-AE" sz="1600" kern="1200" dirty="0" smtClean="0">
                          <a:solidFill>
                            <a:schemeClr val="tx1"/>
                          </a:solidFill>
                          <a:latin typeface="+mn-lt"/>
                          <a:ea typeface="+mn-ea"/>
                          <a:cs typeface="+mn-cs"/>
                        </a:rPr>
                        <a:t>الإجابة عن الاستفسارات</a:t>
                      </a:r>
                      <a:endParaRPr lang="en-US" sz="1600" kern="1200" dirty="0">
                        <a:solidFill>
                          <a:schemeClr val="tx1"/>
                        </a:solidFill>
                        <a:latin typeface="+mn-lt"/>
                        <a:ea typeface="+mn-ea"/>
                        <a:cs typeface="+mn-cs"/>
                      </a:endParaRPr>
                    </a:p>
                  </a:txBody>
                  <a:tcPr/>
                </a:tc>
              </a:tr>
            </a:tbl>
          </a:graphicData>
        </a:graphic>
      </p:graphicFrame>
      <p:sp>
        <p:nvSpPr>
          <p:cNvPr id="3" name="Rounded Rectangle 2"/>
          <p:cNvSpPr/>
          <p:nvPr/>
        </p:nvSpPr>
        <p:spPr>
          <a:xfrm>
            <a:off x="105777" y="10668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dirty="0" smtClean="0">
                <a:solidFill>
                  <a:prstClr val="white"/>
                </a:solidFill>
              </a:rPr>
              <a:t>محتويات العرض</a:t>
            </a:r>
            <a:endParaRPr lang="en-US" dirty="0">
              <a:solidFill>
                <a:prstClr val="white"/>
              </a:solidFill>
            </a:endParaRPr>
          </a:p>
        </p:txBody>
      </p:sp>
    </p:spTree>
    <p:extLst>
      <p:ext uri="{BB962C8B-B14F-4D97-AF65-F5344CB8AC3E}">
        <p14:creationId xmlns:p14="http://schemas.microsoft.com/office/powerpoint/2010/main" val="27871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ext uri="{D42A27DB-BD31-4B8C-83A1-F6EECF244321}">
                <p14:modId xmlns:p14="http://schemas.microsoft.com/office/powerpoint/2010/main" val="3889470198"/>
              </p:ext>
            </p:extLst>
          </p:nvPr>
        </p:nvGraphicFramePr>
        <p:xfrm>
          <a:off x="326956" y="2066657"/>
          <a:ext cx="8534400" cy="1264920"/>
        </p:xfrm>
        <a:graphic>
          <a:graphicData uri="http://schemas.openxmlformats.org/drawingml/2006/table">
            <a:tbl>
              <a:tblPr firstRow="1" bandRow="1">
                <a:tableStyleId>{5C22544A-7EE6-4342-B048-85BDC9FD1C3A}</a:tableStyleId>
              </a:tblPr>
              <a:tblGrid>
                <a:gridCol w="1448687"/>
                <a:gridCol w="2897376"/>
                <a:gridCol w="1448687"/>
                <a:gridCol w="1448687"/>
                <a:gridCol w="1290963"/>
              </a:tblGrid>
              <a:tr h="32004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الدورية</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77240">
                <a:tc>
                  <a:txBody>
                    <a:bodyPr/>
                    <a:lstStyle/>
                    <a:p>
                      <a:pPr algn="ctr"/>
                      <a:r>
                        <a:rPr lang="ar-AE" sz="1400" dirty="0" smtClean="0">
                          <a:latin typeface="Sakkal Majalla" panose="02000000000000000000" pitchFamily="2" charset="-78"/>
                          <a:cs typeface="Sakkal Majalla" panose="02000000000000000000" pitchFamily="2" charset="-78"/>
                        </a:rPr>
                        <a:t>نظام بياناتي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 إجمالي عدد الموظفين المستهدفين بالتدريب في الفئات الوظيفية المعتمدة في نهاية فترة القياس)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ar-AE" sz="1400" dirty="0" smtClean="0">
                          <a:latin typeface="Sakkal Majalla" panose="02000000000000000000" pitchFamily="2" charset="-78"/>
                          <a:cs typeface="Sakkal Majalla" panose="02000000000000000000" pitchFamily="2" charset="-78"/>
                        </a:rPr>
                        <a:t>التزايد</a:t>
                      </a:r>
                      <a:r>
                        <a:rPr lang="ar-AE" sz="1400" baseline="0" dirty="0" smtClean="0">
                          <a:latin typeface="Sakkal Majalla" panose="02000000000000000000" pitchFamily="2" charset="-78"/>
                          <a:cs typeface="Sakkal Majalla" panose="02000000000000000000" pitchFamily="2" charset="-78"/>
                        </a:rPr>
                        <a:t> </a:t>
                      </a:r>
                      <a:r>
                        <a:rPr lang="ar-AE" sz="1400" dirty="0" smtClean="0">
                          <a:latin typeface="Sakkal Majalla" panose="02000000000000000000" pitchFamily="2" charset="-78"/>
                          <a:cs typeface="Sakkal Majalla" panose="02000000000000000000" pitchFamily="2" charset="-78"/>
                        </a:rPr>
                        <a:t>أفضل</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نسبة</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ar-AE" sz="1400" dirty="0" smtClean="0">
                          <a:latin typeface="Sakkal Majalla" panose="02000000000000000000" pitchFamily="2" charset="-78"/>
                          <a:cs typeface="Sakkal Majalla" panose="02000000000000000000" pitchFamily="2" charset="-78"/>
                        </a:rPr>
                        <a:t>نصف سنوي</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Content Placeholder 11"/>
          <p:cNvGraphicFramePr>
            <a:graphicFrameLocks/>
          </p:cNvGraphicFramePr>
          <p:nvPr>
            <p:extLst>
              <p:ext uri="{D42A27DB-BD31-4B8C-83A1-F6EECF244321}">
                <p14:modId xmlns:p14="http://schemas.microsoft.com/office/powerpoint/2010/main" val="3209284024"/>
              </p:ext>
            </p:extLst>
          </p:nvPr>
        </p:nvGraphicFramePr>
        <p:xfrm>
          <a:off x="278603" y="4800600"/>
          <a:ext cx="8560597" cy="1554480"/>
        </p:xfrm>
        <a:graphic>
          <a:graphicData uri="http://schemas.openxmlformats.org/drawingml/2006/table">
            <a:tbl>
              <a:tblPr firstRow="1" bandRow="1">
                <a:tableStyleId>{5C22544A-7EE6-4342-B048-85BDC9FD1C3A}</a:tableStyleId>
              </a:tblPr>
              <a:tblGrid>
                <a:gridCol w="6565826"/>
                <a:gridCol w="1994771"/>
              </a:tblGrid>
              <a:tr h="0">
                <a:tc>
                  <a:txBody>
                    <a:bodyPr/>
                    <a:lstStyle/>
                    <a:p>
                      <a:pPr algn="ctr" rtl="1"/>
                      <a:r>
                        <a:rPr lang="ar-AE" sz="1400" dirty="0" smtClean="0">
                          <a:solidFill>
                            <a:schemeClr val="tx1"/>
                          </a:solidFill>
                          <a:latin typeface="Sakkal Majalla" panose="02000000000000000000" pitchFamily="2" charset="-78"/>
                          <a:cs typeface="Sakkal Majalla" panose="02000000000000000000" pitchFamily="2" charset="-78"/>
                        </a:rPr>
                        <a:t>المعادلة</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النصف</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خلال النصف</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الاول</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 ÷ إجمالي عدد الموظفين المستهدفين بالتدريب في الفئات الوظيفية المعتمدة في</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النصف الاول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الاول</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1"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الذين حصلوا على تدريب خلال</a:t>
                      </a:r>
                      <a:r>
                        <a:rPr lang="ar-AE" sz="1400" b="0" i="0" u="none" strike="noStrike" baseline="0" dirty="0" smtClean="0">
                          <a:solidFill>
                            <a:srgbClr val="000000"/>
                          </a:solidFill>
                          <a:effectLst/>
                          <a:latin typeface="Sakkal Majalla" panose="02000000000000000000" pitchFamily="2" charset="-78"/>
                          <a:cs typeface="Sakkal Majalla" panose="02000000000000000000" pitchFamily="2" charset="-78"/>
                        </a:rPr>
                        <a:t> العام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(بدون تكرار) ÷ إجمالي عدد الموظفين المستهدفين بالتدريب في الفئات الوظيفية المعتمدة في</a:t>
                      </a:r>
                      <a:r>
                        <a:rPr lang="ar-AE"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نهاية العام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ar-AE" sz="1400" b="1" dirty="0" smtClean="0">
                          <a:latin typeface="Sakkal Majalla" panose="02000000000000000000" pitchFamily="2" charset="-78"/>
                          <a:cs typeface="Sakkal Majalla" panose="02000000000000000000" pitchFamily="2" charset="-78"/>
                        </a:rPr>
                        <a:t>الثاني</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ext uri="{D42A27DB-BD31-4B8C-83A1-F6EECF244321}">
                <p14:modId xmlns:p14="http://schemas.microsoft.com/office/powerpoint/2010/main" val="1293919436"/>
              </p:ext>
            </p:extLst>
          </p:nvPr>
        </p:nvGraphicFramePr>
        <p:xfrm>
          <a:off x="305348" y="3657600"/>
          <a:ext cx="8556008" cy="868680"/>
        </p:xfrm>
        <a:graphic>
          <a:graphicData uri="http://schemas.openxmlformats.org/drawingml/2006/table">
            <a:tbl>
              <a:tblPr firstRow="1" bandRow="1">
                <a:tableStyleId>{5C22544A-7EE6-4342-B048-85BDC9FD1C3A}</a:tableStyleId>
              </a:tblPr>
              <a:tblGrid>
                <a:gridCol w="4278004"/>
                <a:gridCol w="4278004"/>
              </a:tblGrid>
              <a:tr h="184853">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المقام</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مكونات</a:t>
                      </a:r>
                      <a:r>
                        <a:rPr lang="ar-AE" sz="1400" baseline="0" dirty="0" smtClean="0">
                          <a:solidFill>
                            <a:schemeClr val="tx1"/>
                          </a:solidFill>
                          <a:latin typeface="Sakkal Majalla" panose="02000000000000000000" pitchFamily="2" charset="-78"/>
                          <a:cs typeface="Sakkal Majalla" panose="02000000000000000000" pitchFamily="2" charset="-78"/>
                        </a:rPr>
                        <a:t> البسط</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63880">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إجمالي عدد الموظفين المستهدفين بالتدريب في الفئات الوظيفية المعتمدة في نهاية فترة القياس</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ar-AE" sz="1400" b="0" i="0" u="none" strike="noStrike" dirty="0" smtClean="0">
                          <a:solidFill>
                            <a:srgbClr val="000000"/>
                          </a:solidFill>
                          <a:effectLst/>
                          <a:latin typeface="Sakkal Majalla" panose="02000000000000000000" pitchFamily="2" charset="-78"/>
                          <a:cs typeface="Sakkal Majalla" panose="02000000000000000000" pitchFamily="2" charset="-78"/>
                        </a:rPr>
                        <a:t>عدد الموظفين في الفئات الوظيفية المعتمدة الذين حصلوا على تدريب خلال فترة القياس (تراكمي بدون تكرار) </a:t>
                      </a:r>
                      <a:endParaRPr lang="en-US" sz="14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3048000" y="1658741"/>
            <a:ext cx="5867400" cy="369332"/>
          </a:xfrm>
          <a:prstGeom prst="rect">
            <a:avLst/>
          </a:prstGeom>
          <a:noFill/>
        </p:spPr>
        <p:txBody>
          <a:bodyPr wrap="square" rtlCol="0">
            <a:spAutoFit/>
          </a:bodyPr>
          <a:lstStyle/>
          <a:p>
            <a:pPr algn="r" rtl="1" fontAlgn="b"/>
            <a:r>
              <a:rPr lang="ar-AE" b="1" dirty="0">
                <a:solidFill>
                  <a:srgbClr val="C00000"/>
                </a:solidFill>
                <a:latin typeface="Sakkal Majalla" panose="02000000000000000000" pitchFamily="2" charset="-78"/>
                <a:cs typeface="Sakkal Majalla" panose="02000000000000000000" pitchFamily="2" charset="-78"/>
              </a:rPr>
              <a:t>طريقة قياس نسبة المتدربين: </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109730" y="1066800"/>
            <a:ext cx="478924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المؤشر رقم </a:t>
            </a:r>
            <a:r>
              <a:rPr lang="ar-AE" b="1" dirty="0">
                <a:solidFill>
                  <a:prstClr val="white"/>
                </a:solidFill>
              </a:rPr>
              <a:t>8</a:t>
            </a:r>
            <a:r>
              <a:rPr lang="ar-AE" dirty="0">
                <a:solidFill>
                  <a:prstClr val="white"/>
                </a:solidFill>
              </a:rPr>
              <a:t>: نسبة المتدربين من إجمالي الموظفين (الإجمالي) </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20</a:t>
            </a:fld>
            <a:endParaRPr lang="en-US" sz="1600" b="1" dirty="0">
              <a:solidFill>
                <a:prstClr val="black"/>
              </a:solidFill>
            </a:endParaRPr>
          </a:p>
        </p:txBody>
      </p:sp>
    </p:spTree>
    <p:extLst>
      <p:ext uri="{BB962C8B-B14F-4D97-AF65-F5344CB8AC3E}">
        <p14:creationId xmlns:p14="http://schemas.microsoft.com/office/powerpoint/2010/main" val="146947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قرار المجلس الوزاري للخدمات رقم 16بياناتي.pdf - Adobe Reader"/>
          <p:cNvPicPr>
            <a:picLocks noChangeAspect="1"/>
          </p:cNvPicPr>
          <p:nvPr/>
        </p:nvPicPr>
        <p:blipFill rotWithShape="1">
          <a:blip r:embed="rId2">
            <a:extLst>
              <a:ext uri="{28A0092B-C50C-407E-A947-70E740481C1C}">
                <a14:useLocalDpi xmlns:a14="http://schemas.microsoft.com/office/drawing/2010/main" val="0"/>
              </a:ext>
            </a:extLst>
          </a:blip>
          <a:srcRect l="26072" t="13046" r="41191" b="15970"/>
          <a:stretch/>
        </p:blipFill>
        <p:spPr>
          <a:xfrm>
            <a:off x="152400" y="1447800"/>
            <a:ext cx="4569629"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029200" y="2286000"/>
            <a:ext cx="3810000" cy="2031325"/>
          </a:xfrm>
          <a:prstGeom prst="rect">
            <a:avLst/>
          </a:prstGeom>
          <a:noFill/>
        </p:spPr>
        <p:txBody>
          <a:bodyPr wrap="square" rtlCol="0">
            <a:spAutoFit/>
          </a:bodyPr>
          <a:lstStyle/>
          <a:p>
            <a:pPr algn="justLow" rtl="1"/>
            <a:r>
              <a:rPr lang="ar-AE" dirty="0">
                <a:solidFill>
                  <a:prstClr val="black"/>
                </a:solidFill>
              </a:rPr>
              <a:t>وفق قرار المجلس الوزاري للتنمية ( الخدمات سابقا ) رقم ( 16 /1خ/16) لسنة 2013 الذي وجه كافة </a:t>
            </a:r>
            <a:r>
              <a:rPr lang="ar-AE" u="sng" dirty="0">
                <a:solidFill>
                  <a:prstClr val="black"/>
                </a:solidFill>
              </a:rPr>
              <a:t>الهيئات والمؤسسات الاتحادية </a:t>
            </a:r>
            <a:r>
              <a:rPr lang="ar-AE" dirty="0">
                <a:solidFill>
                  <a:prstClr val="black"/>
                </a:solidFill>
              </a:rPr>
              <a:t>بتزويد الهيئة الاتحادية للموارد البشرية الحكومية بكافة بيانات موظفيها وذلك لاستكمال البيانات الخاصة ببرنامج بياناتي وفقا للآلية التي تحددها الهيئة الاتحادية للموارد البشرية الحكومية بهذا الشأن . </a:t>
            </a:r>
          </a:p>
        </p:txBody>
      </p:sp>
      <p:sp>
        <p:nvSpPr>
          <p:cNvPr id="4" name="Rounded Rectangle 3"/>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447800" y="914400"/>
            <a:ext cx="4724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solidFill>
                  <a:prstClr val="white"/>
                </a:solidFill>
              </a:rPr>
              <a:t>نظام بياناتي في الحكومة الاتحادية</a:t>
            </a:r>
            <a:endParaRPr lang="en-US" dirty="0">
              <a:solidFill>
                <a:prstClr val="white"/>
              </a:solidFill>
            </a:endParaRPr>
          </a:p>
        </p:txBody>
      </p:sp>
      <p:sp>
        <p:nvSpPr>
          <p:cNvPr id="6"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21</a:t>
            </a:fld>
            <a:endParaRPr lang="en-US" sz="1600" b="1" dirty="0">
              <a:solidFill>
                <a:prstClr val="black"/>
              </a:solidFill>
            </a:endParaRPr>
          </a:p>
        </p:txBody>
      </p:sp>
    </p:spTree>
    <p:extLst>
      <p:ext uri="{BB962C8B-B14F-4D97-AF65-F5344CB8AC3E}">
        <p14:creationId xmlns:p14="http://schemas.microsoft.com/office/powerpoint/2010/main" val="2905552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01686" y="795311"/>
            <a:ext cx="41910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AE" b="1" dirty="0">
                <a:solidFill>
                  <a:prstClr val="white"/>
                </a:solidFill>
              </a:rPr>
              <a:t>مصادر البيانات والنتائج </a:t>
            </a:r>
            <a:r>
              <a:rPr lang="ar-AE" b="1" dirty="0" smtClean="0">
                <a:solidFill>
                  <a:prstClr val="white"/>
                </a:solidFill>
              </a:rPr>
              <a:t>لمؤشرات الممكنات الحكومية – محور الموارد </a:t>
            </a:r>
            <a:r>
              <a:rPr lang="ar-AE" b="1" dirty="0">
                <a:solidFill>
                  <a:prstClr val="white"/>
                </a:solidFill>
              </a:rPr>
              <a:t>البشرية  </a:t>
            </a:r>
            <a:endParaRPr lang="en-US" b="1" dirty="0">
              <a:solidFill>
                <a:prstClr val="white"/>
              </a:solidFill>
            </a:endParaRPr>
          </a:p>
        </p:txBody>
      </p:sp>
      <p:cxnSp>
        <p:nvCxnSpPr>
          <p:cNvPr id="5" name="Straight Connector 4"/>
          <p:cNvCxnSpPr/>
          <p:nvPr/>
        </p:nvCxnSpPr>
        <p:spPr>
          <a:xfrm>
            <a:off x="4876800" y="1447800"/>
            <a:ext cx="0" cy="167043"/>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313369" y="1600200"/>
            <a:ext cx="66294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295400" y="1600200"/>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876800" y="1614843"/>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7924800" y="1600200"/>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6781800" y="1796141"/>
            <a:ext cx="2209800" cy="8654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AE" dirty="0">
                <a:solidFill>
                  <a:prstClr val="white"/>
                </a:solidFill>
              </a:rPr>
              <a:t>نظام </a:t>
            </a:r>
            <a:r>
              <a:rPr lang="ar-AE" dirty="0" smtClean="0">
                <a:solidFill>
                  <a:prstClr val="white"/>
                </a:solidFill>
              </a:rPr>
              <a:t>بياناتي للجهات المشغلة</a:t>
            </a:r>
            <a:endParaRPr lang="en-US" dirty="0">
              <a:solidFill>
                <a:prstClr val="white"/>
              </a:solidFill>
            </a:endParaRPr>
          </a:p>
        </p:txBody>
      </p:sp>
      <p:sp>
        <p:nvSpPr>
          <p:cNvPr id="13" name="Rounded Rectangle 12"/>
          <p:cNvSpPr/>
          <p:nvPr/>
        </p:nvSpPr>
        <p:spPr>
          <a:xfrm>
            <a:off x="3804558" y="1807027"/>
            <a:ext cx="2209800" cy="8654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AE" dirty="0">
                <a:solidFill>
                  <a:prstClr val="white"/>
                </a:solidFill>
              </a:rPr>
              <a:t>ناقل الخدمات المؤسسة </a:t>
            </a:r>
          </a:p>
          <a:p>
            <a:pPr algn="ctr"/>
            <a:r>
              <a:rPr lang="ar-AE" dirty="0">
                <a:solidFill>
                  <a:prstClr val="white"/>
                </a:solidFill>
              </a:rPr>
              <a:t> </a:t>
            </a:r>
            <a:r>
              <a:rPr lang="ar-AE" dirty="0" smtClean="0">
                <a:solidFill>
                  <a:prstClr val="white"/>
                </a:solidFill>
              </a:rPr>
              <a:t>في بياناتي</a:t>
            </a:r>
            <a:r>
              <a:rPr lang="en-US" dirty="0" smtClean="0">
                <a:solidFill>
                  <a:prstClr val="white"/>
                </a:solidFill>
              </a:rPr>
              <a:t>ESB</a:t>
            </a:r>
            <a:endParaRPr lang="ar-AE" dirty="0" smtClean="0">
              <a:solidFill>
                <a:prstClr val="white"/>
              </a:solidFill>
            </a:endParaRPr>
          </a:p>
          <a:p>
            <a:pPr algn="ctr"/>
            <a:r>
              <a:rPr lang="ar-AE" dirty="0" smtClean="0">
                <a:solidFill>
                  <a:prstClr val="white"/>
                </a:solidFill>
              </a:rPr>
              <a:t>للجهات الرابطة</a:t>
            </a:r>
            <a:endParaRPr lang="en-US" dirty="0">
              <a:solidFill>
                <a:prstClr val="white"/>
              </a:solidFill>
            </a:endParaRPr>
          </a:p>
        </p:txBody>
      </p:sp>
      <p:sp>
        <p:nvSpPr>
          <p:cNvPr id="14" name="Rounded Rectangle 13"/>
          <p:cNvSpPr/>
          <p:nvPr/>
        </p:nvSpPr>
        <p:spPr>
          <a:xfrm>
            <a:off x="381000" y="1801584"/>
            <a:ext cx="2209800" cy="8654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AE" dirty="0">
                <a:solidFill>
                  <a:prstClr val="white"/>
                </a:solidFill>
              </a:rPr>
              <a:t>نظام الـ </a:t>
            </a:r>
            <a:r>
              <a:rPr lang="en-US" dirty="0">
                <a:solidFill>
                  <a:prstClr val="white"/>
                </a:solidFill>
              </a:rPr>
              <a:t>Portal</a:t>
            </a:r>
          </a:p>
        </p:txBody>
      </p:sp>
      <p:sp>
        <p:nvSpPr>
          <p:cNvPr id="15" name="Rectangle 14"/>
          <p:cNvSpPr/>
          <p:nvPr/>
        </p:nvSpPr>
        <p:spPr>
          <a:xfrm>
            <a:off x="6792686" y="2819400"/>
            <a:ext cx="2209800" cy="3200400"/>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justLow" rtl="1"/>
            <a:r>
              <a:rPr lang="ar-AE" dirty="0">
                <a:solidFill>
                  <a:prstClr val="white"/>
                </a:solidFill>
              </a:rPr>
              <a:t>يتم استخراج نتائج مؤشرات الموارد البشرية من خلال نظام بياناتي لجميع الوزارات وبعض الجهات </a:t>
            </a:r>
            <a:r>
              <a:rPr lang="ar-AE" dirty="0" smtClean="0">
                <a:solidFill>
                  <a:prstClr val="white"/>
                </a:solidFill>
              </a:rPr>
              <a:t>المستقلة المشغلة لأنظمة بياناتي </a:t>
            </a:r>
            <a:r>
              <a:rPr lang="ar-AE" dirty="0">
                <a:solidFill>
                  <a:prstClr val="white"/>
                </a:solidFill>
              </a:rPr>
              <a:t>، علماً بأن الهيئة الاتحادية للموارد البشرية على اتم الاستعداد لتوفير شاشات بياناتي لأي جهة اتحادية .</a:t>
            </a:r>
            <a:endParaRPr lang="en-US" dirty="0">
              <a:solidFill>
                <a:prstClr val="white"/>
              </a:solidFill>
            </a:endParaRPr>
          </a:p>
        </p:txBody>
      </p:sp>
      <p:sp>
        <p:nvSpPr>
          <p:cNvPr id="17" name="Rectangle 16"/>
          <p:cNvSpPr/>
          <p:nvPr/>
        </p:nvSpPr>
        <p:spPr>
          <a:xfrm>
            <a:off x="3810000" y="2819400"/>
            <a:ext cx="2209800" cy="3200400"/>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justLow" rtl="1"/>
            <a:r>
              <a:rPr lang="ar-AE" dirty="0">
                <a:solidFill>
                  <a:prstClr val="white"/>
                </a:solidFill>
              </a:rPr>
              <a:t>تم اطلاق مشروع الربط مع الجهات الاتحادية المستقلة في عام 2015 بحيث يتم قراءة بياناتها من خلال منصة تقوم بسحب بيانات الجهة وعكسها في نظام بياناتي ليتم التحقق من النتائج ودقتها ، وعلى ضوء ذلك تم تسليم الجهات الخطة الزمنية للانتهاء من المشروع  </a:t>
            </a:r>
            <a:endParaRPr lang="en-US" dirty="0">
              <a:solidFill>
                <a:prstClr val="white"/>
              </a:solidFill>
            </a:endParaRPr>
          </a:p>
        </p:txBody>
      </p:sp>
      <p:sp>
        <p:nvSpPr>
          <p:cNvPr id="18" name="Rectangle 17"/>
          <p:cNvSpPr/>
          <p:nvPr/>
        </p:nvSpPr>
        <p:spPr>
          <a:xfrm>
            <a:off x="370114" y="2819400"/>
            <a:ext cx="2209800" cy="3200400"/>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justLow" rtl="1"/>
            <a:r>
              <a:rPr lang="ar-AE" dirty="0">
                <a:solidFill>
                  <a:prstClr val="white"/>
                </a:solidFill>
              </a:rPr>
              <a:t>نظام الـ </a:t>
            </a:r>
            <a:r>
              <a:rPr lang="en-US" dirty="0">
                <a:solidFill>
                  <a:prstClr val="white"/>
                </a:solidFill>
              </a:rPr>
              <a:t>Portal</a:t>
            </a:r>
            <a:r>
              <a:rPr lang="ar-AE" dirty="0">
                <a:solidFill>
                  <a:prstClr val="white"/>
                </a:solidFill>
              </a:rPr>
              <a:t> هو نظام لاستخلاص نتائج الجهات المستقلة وتم تفعليه وتقوم الهيئة في الوقت الراهن باستلام نتائج </a:t>
            </a:r>
            <a:r>
              <a:rPr lang="ar-AE" u="sng" dirty="0">
                <a:solidFill>
                  <a:prstClr val="white"/>
                </a:solidFill>
              </a:rPr>
              <a:t>الجهات الاتحادية المستقلة</a:t>
            </a:r>
            <a:r>
              <a:rPr lang="ar-AE" dirty="0">
                <a:solidFill>
                  <a:prstClr val="white"/>
                </a:solidFill>
              </a:rPr>
              <a:t> من خلاله .</a:t>
            </a:r>
            <a:endParaRPr lang="en-US" dirty="0">
              <a:solidFill>
                <a:prstClr val="white"/>
              </a:solidFill>
            </a:endParaRPr>
          </a:p>
        </p:txBody>
      </p:sp>
      <p:sp>
        <p:nvSpPr>
          <p:cNvPr id="19" name="Rectangle 18"/>
          <p:cNvSpPr/>
          <p:nvPr/>
        </p:nvSpPr>
        <p:spPr>
          <a:xfrm>
            <a:off x="381000" y="6248400"/>
            <a:ext cx="853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dirty="0">
                <a:solidFill>
                  <a:prstClr val="white"/>
                </a:solidFill>
              </a:rPr>
              <a:t>ملاحظة : سيتم الاستغناء عن نظام الـ</a:t>
            </a:r>
            <a:r>
              <a:rPr lang="en-US" dirty="0">
                <a:solidFill>
                  <a:prstClr val="white"/>
                </a:solidFill>
              </a:rPr>
              <a:t> Portal</a:t>
            </a:r>
            <a:r>
              <a:rPr lang="ar-AE" dirty="0">
                <a:solidFill>
                  <a:prstClr val="white"/>
                </a:solidFill>
              </a:rPr>
              <a:t> حالما يتم الربط مع نظام ناقل الخدمات المؤسسية </a:t>
            </a:r>
            <a:r>
              <a:rPr lang="en-US" dirty="0">
                <a:solidFill>
                  <a:prstClr val="white"/>
                </a:solidFill>
              </a:rPr>
              <a:t>ESB </a:t>
            </a:r>
          </a:p>
        </p:txBody>
      </p:sp>
      <p:sp>
        <p:nvSpPr>
          <p:cNvPr id="16"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22</a:t>
            </a:fld>
            <a:endParaRPr lang="en-US" sz="1600" b="1" dirty="0">
              <a:solidFill>
                <a:prstClr val="black"/>
              </a:solidFill>
            </a:endParaRPr>
          </a:p>
        </p:txBody>
      </p:sp>
    </p:spTree>
    <p:extLst>
      <p:ext uri="{BB962C8B-B14F-4D97-AF65-F5344CB8AC3E}">
        <p14:creationId xmlns:p14="http://schemas.microsoft.com/office/powerpoint/2010/main" val="1554480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800" y="2514600"/>
            <a:ext cx="20574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سحب النتائج من نظام بياناتي في نهاية فترة القياس</a:t>
            </a:r>
            <a:endParaRPr lang="en-US" sz="1600" dirty="0">
              <a:solidFill>
                <a:prstClr val="white"/>
              </a:solidFill>
            </a:endParaRPr>
          </a:p>
        </p:txBody>
      </p:sp>
      <p:sp>
        <p:nvSpPr>
          <p:cNvPr id="4" name="Rectangle 3"/>
          <p:cNvSpPr/>
          <p:nvPr/>
        </p:nvSpPr>
        <p:spPr>
          <a:xfrm>
            <a:off x="4419600" y="2520043"/>
            <a:ext cx="20574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ارسال النتائج للجهات للتأكيد  والتدقيق</a:t>
            </a:r>
            <a:endParaRPr lang="en-US" sz="1600" dirty="0">
              <a:solidFill>
                <a:prstClr val="white"/>
              </a:solidFill>
            </a:endParaRPr>
          </a:p>
        </p:txBody>
      </p:sp>
      <p:sp>
        <p:nvSpPr>
          <p:cNvPr id="5" name="Diamond 4"/>
          <p:cNvSpPr/>
          <p:nvPr/>
        </p:nvSpPr>
        <p:spPr>
          <a:xfrm>
            <a:off x="1676400" y="2492828"/>
            <a:ext cx="2438400" cy="60960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500" dirty="0">
                <a:solidFill>
                  <a:prstClr val="white"/>
                </a:solidFill>
              </a:rPr>
              <a:t>وجود اختلاف في النتائج</a:t>
            </a:r>
            <a:endParaRPr lang="en-US" sz="1500" dirty="0">
              <a:solidFill>
                <a:prstClr val="white"/>
              </a:solidFill>
            </a:endParaRPr>
          </a:p>
        </p:txBody>
      </p:sp>
      <p:sp>
        <p:nvSpPr>
          <p:cNvPr id="6" name="Rectangle 5"/>
          <p:cNvSpPr/>
          <p:nvPr/>
        </p:nvSpPr>
        <p:spPr>
          <a:xfrm>
            <a:off x="152400" y="2362200"/>
            <a:ext cx="1219200" cy="1143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استلام رد الجهة خلال 3 أيام</a:t>
            </a:r>
            <a:endParaRPr lang="en-US" sz="1600" dirty="0">
              <a:solidFill>
                <a:prstClr val="white"/>
              </a:solidFill>
            </a:endParaRPr>
          </a:p>
        </p:txBody>
      </p:sp>
      <p:sp>
        <p:nvSpPr>
          <p:cNvPr id="7" name="Rectangle 6"/>
          <p:cNvSpPr/>
          <p:nvPr/>
        </p:nvSpPr>
        <p:spPr>
          <a:xfrm>
            <a:off x="4419600" y="4033157"/>
            <a:ext cx="20574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ادخال النتائج ضمن نظام اداء 2</a:t>
            </a:r>
            <a:endParaRPr lang="en-US" sz="1600" dirty="0">
              <a:solidFill>
                <a:prstClr val="white"/>
              </a:solidFill>
            </a:endParaRPr>
          </a:p>
        </p:txBody>
      </p:sp>
      <p:sp>
        <p:nvSpPr>
          <p:cNvPr id="8" name="Rectangle 7"/>
          <p:cNvSpPr/>
          <p:nvPr/>
        </p:nvSpPr>
        <p:spPr>
          <a:xfrm>
            <a:off x="1866900" y="4038600"/>
            <a:ext cx="20574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مراجعة واعتماد النتائج </a:t>
            </a:r>
            <a:endParaRPr lang="en-US" sz="1600" dirty="0">
              <a:solidFill>
                <a:prstClr val="white"/>
              </a:solidFill>
            </a:endParaRPr>
          </a:p>
        </p:txBody>
      </p:sp>
      <p:sp>
        <p:nvSpPr>
          <p:cNvPr id="16" name="Rounded Rectangle 15"/>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7" name="TextBox 16"/>
          <p:cNvSpPr txBox="1"/>
          <p:nvPr/>
        </p:nvSpPr>
        <p:spPr>
          <a:xfrm>
            <a:off x="228600" y="915184"/>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solidFill>
                  <a:prstClr val="white"/>
                </a:solidFill>
              </a:rPr>
              <a:t>سير العمل في جمع واعتماد نتائج ممكنات الموارد البشرية</a:t>
            </a:r>
            <a:endParaRPr lang="en-US" dirty="0">
              <a:solidFill>
                <a:prstClr val="white"/>
              </a:solidFill>
            </a:endParaRPr>
          </a:p>
        </p:txBody>
      </p:sp>
      <p:cxnSp>
        <p:nvCxnSpPr>
          <p:cNvPr id="19" name="Straight Arrow Connector 18"/>
          <p:cNvCxnSpPr>
            <a:stCxn id="3" idx="1"/>
          </p:cNvCxnSpPr>
          <p:nvPr/>
        </p:nvCxnSpPr>
        <p:spPr>
          <a:xfrm flipH="1">
            <a:off x="6477000" y="2781300"/>
            <a:ext cx="304800" cy="54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4" idx="1"/>
          </p:cNvCxnSpPr>
          <p:nvPr/>
        </p:nvCxnSpPr>
        <p:spPr>
          <a:xfrm flipH="1">
            <a:off x="4114800" y="2786743"/>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5" idx="1"/>
          </p:cNvCxnSpPr>
          <p:nvPr/>
        </p:nvCxnSpPr>
        <p:spPr>
          <a:xfrm flipH="1">
            <a:off x="1371600" y="2797628"/>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895600" y="3124200"/>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895600" y="3581400"/>
            <a:ext cx="255270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7" idx="0"/>
          </p:cNvCxnSpPr>
          <p:nvPr/>
        </p:nvCxnSpPr>
        <p:spPr>
          <a:xfrm>
            <a:off x="5448300" y="3581400"/>
            <a:ext cx="0" cy="4517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762000" y="3505200"/>
            <a:ext cx="0" cy="8382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62000" y="4343400"/>
            <a:ext cx="11049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3924300" y="4299857"/>
            <a:ext cx="495300" cy="54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2957341" y="3204512"/>
            <a:ext cx="419100" cy="307777"/>
          </a:xfrm>
          <a:prstGeom prst="rect">
            <a:avLst/>
          </a:prstGeom>
          <a:noFill/>
        </p:spPr>
        <p:txBody>
          <a:bodyPr wrap="square" rtlCol="0">
            <a:spAutoFit/>
          </a:bodyPr>
          <a:lstStyle/>
          <a:p>
            <a:r>
              <a:rPr lang="ar-AE" sz="1400" b="1" dirty="0">
                <a:solidFill>
                  <a:prstClr val="black"/>
                </a:solidFill>
              </a:rPr>
              <a:t>لا</a:t>
            </a:r>
            <a:endParaRPr lang="en-US" sz="1600" b="1" dirty="0">
              <a:solidFill>
                <a:prstClr val="black"/>
              </a:solidFill>
            </a:endParaRPr>
          </a:p>
        </p:txBody>
      </p:sp>
      <p:sp>
        <p:nvSpPr>
          <p:cNvPr id="39" name="TextBox 38"/>
          <p:cNvSpPr txBox="1"/>
          <p:nvPr/>
        </p:nvSpPr>
        <p:spPr>
          <a:xfrm>
            <a:off x="1371600" y="2797628"/>
            <a:ext cx="419100" cy="323165"/>
          </a:xfrm>
          <a:prstGeom prst="rect">
            <a:avLst/>
          </a:prstGeom>
          <a:noFill/>
        </p:spPr>
        <p:txBody>
          <a:bodyPr wrap="square" rtlCol="0">
            <a:spAutoFit/>
          </a:bodyPr>
          <a:lstStyle/>
          <a:p>
            <a:r>
              <a:rPr lang="ar-AE" sz="1500" b="1" dirty="0">
                <a:solidFill>
                  <a:prstClr val="black"/>
                </a:solidFill>
              </a:rPr>
              <a:t>نعم</a:t>
            </a:r>
            <a:endParaRPr lang="en-US" sz="1500" b="1" dirty="0">
              <a:solidFill>
                <a:prstClr val="black"/>
              </a:solidFill>
            </a:endParaRPr>
          </a:p>
        </p:txBody>
      </p:sp>
      <p:sp>
        <p:nvSpPr>
          <p:cNvPr id="40" name="TextBox 39"/>
          <p:cNvSpPr txBox="1"/>
          <p:nvPr/>
        </p:nvSpPr>
        <p:spPr>
          <a:xfrm>
            <a:off x="7391400" y="2145268"/>
            <a:ext cx="838200" cy="369332"/>
          </a:xfrm>
          <a:prstGeom prst="rect">
            <a:avLst/>
          </a:prstGeom>
          <a:noFill/>
        </p:spPr>
        <p:txBody>
          <a:bodyPr wrap="square" rtlCol="0">
            <a:spAutoFit/>
          </a:bodyPr>
          <a:lstStyle/>
          <a:p>
            <a:r>
              <a:rPr lang="en-US" dirty="0">
                <a:solidFill>
                  <a:prstClr val="black"/>
                </a:solidFill>
              </a:rPr>
              <a:t>FAHR</a:t>
            </a:r>
          </a:p>
        </p:txBody>
      </p:sp>
      <p:sp>
        <p:nvSpPr>
          <p:cNvPr id="41" name="TextBox 40"/>
          <p:cNvSpPr txBox="1"/>
          <p:nvPr/>
        </p:nvSpPr>
        <p:spPr>
          <a:xfrm>
            <a:off x="5105400" y="2209800"/>
            <a:ext cx="838200" cy="369332"/>
          </a:xfrm>
          <a:prstGeom prst="rect">
            <a:avLst/>
          </a:prstGeom>
          <a:noFill/>
        </p:spPr>
        <p:txBody>
          <a:bodyPr wrap="square" rtlCol="0">
            <a:spAutoFit/>
          </a:bodyPr>
          <a:lstStyle/>
          <a:p>
            <a:r>
              <a:rPr lang="en-US" dirty="0">
                <a:solidFill>
                  <a:prstClr val="black"/>
                </a:solidFill>
              </a:rPr>
              <a:t>FAHR</a:t>
            </a:r>
          </a:p>
        </p:txBody>
      </p:sp>
      <p:sp>
        <p:nvSpPr>
          <p:cNvPr id="42" name="TextBox 41"/>
          <p:cNvSpPr txBox="1"/>
          <p:nvPr/>
        </p:nvSpPr>
        <p:spPr>
          <a:xfrm>
            <a:off x="5676900" y="3712811"/>
            <a:ext cx="838200" cy="369332"/>
          </a:xfrm>
          <a:prstGeom prst="rect">
            <a:avLst/>
          </a:prstGeom>
          <a:noFill/>
        </p:spPr>
        <p:txBody>
          <a:bodyPr wrap="square" rtlCol="0">
            <a:spAutoFit/>
          </a:bodyPr>
          <a:lstStyle/>
          <a:p>
            <a:r>
              <a:rPr lang="ar-AE" dirty="0" smtClean="0">
                <a:solidFill>
                  <a:prstClr val="black"/>
                </a:solidFill>
              </a:rPr>
              <a:t>الجهات</a:t>
            </a:r>
            <a:endParaRPr lang="en-US" dirty="0">
              <a:solidFill>
                <a:prstClr val="black"/>
              </a:solidFill>
            </a:endParaRPr>
          </a:p>
        </p:txBody>
      </p:sp>
      <p:sp>
        <p:nvSpPr>
          <p:cNvPr id="43" name="TextBox 42"/>
          <p:cNvSpPr txBox="1"/>
          <p:nvPr/>
        </p:nvSpPr>
        <p:spPr>
          <a:xfrm>
            <a:off x="2057400" y="3745468"/>
            <a:ext cx="1752600" cy="369332"/>
          </a:xfrm>
          <a:prstGeom prst="rect">
            <a:avLst/>
          </a:prstGeom>
          <a:noFill/>
        </p:spPr>
        <p:txBody>
          <a:bodyPr wrap="square" rtlCol="0">
            <a:spAutoFit/>
          </a:bodyPr>
          <a:lstStyle/>
          <a:p>
            <a:r>
              <a:rPr lang="en-US" dirty="0">
                <a:solidFill>
                  <a:prstClr val="black"/>
                </a:solidFill>
              </a:rPr>
              <a:t>FAHR + </a:t>
            </a:r>
            <a:r>
              <a:rPr lang="ar-AE" dirty="0">
                <a:solidFill>
                  <a:prstClr val="black"/>
                </a:solidFill>
              </a:rPr>
              <a:t>الجهات</a:t>
            </a:r>
            <a:endParaRPr lang="en-US" dirty="0">
              <a:solidFill>
                <a:prstClr val="black"/>
              </a:solidFill>
            </a:endParaRPr>
          </a:p>
        </p:txBody>
      </p:sp>
      <p:sp>
        <p:nvSpPr>
          <p:cNvPr id="44" name="TextBox 43"/>
          <p:cNvSpPr txBox="1"/>
          <p:nvPr/>
        </p:nvSpPr>
        <p:spPr>
          <a:xfrm>
            <a:off x="438150" y="2057400"/>
            <a:ext cx="1752600" cy="369332"/>
          </a:xfrm>
          <a:prstGeom prst="rect">
            <a:avLst/>
          </a:prstGeom>
          <a:noFill/>
        </p:spPr>
        <p:txBody>
          <a:bodyPr wrap="square" rtlCol="0">
            <a:spAutoFit/>
          </a:bodyPr>
          <a:lstStyle/>
          <a:p>
            <a:r>
              <a:rPr lang="ar-AE" dirty="0">
                <a:solidFill>
                  <a:prstClr val="black"/>
                </a:solidFill>
              </a:rPr>
              <a:t>الجهات</a:t>
            </a:r>
            <a:endParaRPr lang="en-US" dirty="0">
              <a:solidFill>
                <a:prstClr val="black"/>
              </a:solidFill>
            </a:endParaRPr>
          </a:p>
        </p:txBody>
      </p:sp>
      <p:sp>
        <p:nvSpPr>
          <p:cNvPr id="48" name="TextBox 47"/>
          <p:cNvSpPr txBox="1"/>
          <p:nvPr/>
        </p:nvSpPr>
        <p:spPr>
          <a:xfrm>
            <a:off x="2895600" y="1600200"/>
            <a:ext cx="3200400" cy="369332"/>
          </a:xfrm>
          <a:prstGeom prst="rect">
            <a:avLst/>
          </a:prstGeom>
          <a:noFill/>
        </p:spPr>
        <p:txBody>
          <a:bodyPr wrap="square" rtlCol="0">
            <a:spAutoFit/>
          </a:bodyPr>
          <a:lstStyle/>
          <a:p>
            <a:pPr algn="ctr" rtl="1"/>
            <a:r>
              <a:rPr lang="ar-AE" b="1" dirty="0">
                <a:solidFill>
                  <a:prstClr val="black"/>
                </a:solidFill>
              </a:rPr>
              <a:t>جمع النتائج وفق نظام بياناتي</a:t>
            </a:r>
            <a:endParaRPr lang="en-US" b="1" dirty="0">
              <a:solidFill>
                <a:prstClr val="black"/>
              </a:solidFill>
            </a:endParaRPr>
          </a:p>
        </p:txBody>
      </p:sp>
      <p:sp>
        <p:nvSpPr>
          <p:cNvPr id="49" name="TextBox 48"/>
          <p:cNvSpPr txBox="1"/>
          <p:nvPr/>
        </p:nvSpPr>
        <p:spPr>
          <a:xfrm>
            <a:off x="381000" y="4800600"/>
            <a:ext cx="8610600" cy="1600438"/>
          </a:xfrm>
          <a:prstGeom prst="rect">
            <a:avLst/>
          </a:prstGeom>
          <a:noFill/>
        </p:spPr>
        <p:txBody>
          <a:bodyPr wrap="square" rtlCol="0">
            <a:spAutoFit/>
          </a:bodyPr>
          <a:lstStyle/>
          <a:p>
            <a:pPr algn="r" rtl="1"/>
            <a:r>
              <a:rPr lang="ar-AE" sz="1400" b="1" dirty="0">
                <a:solidFill>
                  <a:prstClr val="black"/>
                </a:solidFill>
              </a:rPr>
              <a:t>الجدول الزمني </a:t>
            </a:r>
            <a:r>
              <a:rPr lang="ar-AE" sz="1400" dirty="0">
                <a:solidFill>
                  <a:prstClr val="black"/>
                </a:solidFill>
              </a:rPr>
              <a:t>:</a:t>
            </a:r>
          </a:p>
          <a:p>
            <a:pPr algn="r" rtl="1"/>
            <a:r>
              <a:rPr lang="ar-AE" sz="1400" dirty="0">
                <a:solidFill>
                  <a:prstClr val="black"/>
                </a:solidFill>
              </a:rPr>
              <a:t>بناء على المراحل اعلاه تم تحديد التواريخ المحددة لتسليم والنتائج وهى على النحو التالي :</a:t>
            </a:r>
          </a:p>
          <a:p>
            <a:pPr marL="285750" indent="-285750" algn="r" rtl="1">
              <a:buFont typeface="Arial" panose="020B0604020202020204" pitchFamily="34" charset="0"/>
              <a:buChar char="•"/>
            </a:pPr>
            <a:r>
              <a:rPr lang="ar-AE" sz="1400" dirty="0">
                <a:solidFill>
                  <a:prstClr val="black"/>
                </a:solidFill>
              </a:rPr>
              <a:t>تاريخ 2 من الشهر بعد انقضاء فترة القياس سيتم سحب البيانات من بياناتي مثال ، 30/06/2016 نهاية النصف الاول ، يتم سحب البيانات بتاريخ 02/07/2016 </a:t>
            </a:r>
          </a:p>
          <a:p>
            <a:pPr marL="285750" indent="-285750" algn="r" rtl="1">
              <a:buFont typeface="Arial" panose="020B0604020202020204" pitchFamily="34" charset="0"/>
              <a:buChar char="•"/>
            </a:pPr>
            <a:r>
              <a:rPr lang="ar-AE" sz="1400" dirty="0">
                <a:solidFill>
                  <a:prstClr val="black"/>
                </a:solidFill>
              </a:rPr>
              <a:t>يتم ارسال هذه النتائج للجهات الاتحادية بتاريخ 10 من الشهر بعد انقضاء فترة القياس بمعنى حسب المثال اعلاه تاريخ 10/07/2016</a:t>
            </a:r>
          </a:p>
          <a:p>
            <a:pPr marL="285750" indent="-285750" algn="r" rtl="1">
              <a:buFont typeface="Arial" panose="020B0604020202020204" pitchFamily="34" charset="0"/>
              <a:buChar char="•"/>
            </a:pPr>
            <a:r>
              <a:rPr lang="ar-AE" sz="1400" dirty="0">
                <a:solidFill>
                  <a:prstClr val="black"/>
                </a:solidFill>
              </a:rPr>
              <a:t>يتم اعطاء فرصة للجهات لمدة ثلاثة ايام للرد على الهيئة بخصوص دقة البيانات </a:t>
            </a:r>
          </a:p>
          <a:p>
            <a:pPr marL="285750" indent="-285750" algn="r" rtl="1">
              <a:buFont typeface="Arial" panose="020B0604020202020204" pitchFamily="34" charset="0"/>
              <a:buChar char="•"/>
            </a:pPr>
            <a:r>
              <a:rPr lang="ar-AE" sz="1400" dirty="0">
                <a:solidFill>
                  <a:prstClr val="black"/>
                </a:solidFill>
              </a:rPr>
              <a:t>تاريخ 18/07/2016 يتم ادخال النتائج في اداء 2 </a:t>
            </a:r>
            <a:endParaRPr lang="en-US" sz="1400" dirty="0">
              <a:solidFill>
                <a:prstClr val="black"/>
              </a:solidFill>
            </a:endParaRPr>
          </a:p>
        </p:txBody>
      </p:sp>
      <p:sp>
        <p:nvSpPr>
          <p:cNvPr id="2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23</a:t>
            </a:fld>
            <a:endParaRPr lang="en-US" sz="1600" b="1" dirty="0">
              <a:solidFill>
                <a:prstClr val="black"/>
              </a:solidFill>
            </a:endParaRPr>
          </a:p>
        </p:txBody>
      </p:sp>
    </p:spTree>
    <p:extLst>
      <p:ext uri="{BB962C8B-B14F-4D97-AF65-F5344CB8AC3E}">
        <p14:creationId xmlns:p14="http://schemas.microsoft.com/office/powerpoint/2010/main" val="2717882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800" y="2514600"/>
            <a:ext cx="20574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500" dirty="0">
                <a:solidFill>
                  <a:prstClr val="white"/>
                </a:solidFill>
              </a:rPr>
              <a:t>إشعار الجهات بضرورة تحميل بيانات الموظفين والنتائج </a:t>
            </a:r>
            <a:endParaRPr lang="en-US" sz="1500" dirty="0">
              <a:solidFill>
                <a:prstClr val="white"/>
              </a:solidFill>
            </a:endParaRPr>
          </a:p>
        </p:txBody>
      </p:sp>
      <p:sp>
        <p:nvSpPr>
          <p:cNvPr id="4" name="Rectangle 3"/>
          <p:cNvSpPr/>
          <p:nvPr/>
        </p:nvSpPr>
        <p:spPr>
          <a:xfrm>
            <a:off x="4419600" y="2520043"/>
            <a:ext cx="20574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ارسال النتائج من قبل الجهات عبر النظام </a:t>
            </a:r>
            <a:endParaRPr lang="en-US" sz="1600" dirty="0">
              <a:solidFill>
                <a:prstClr val="white"/>
              </a:solidFill>
            </a:endParaRPr>
          </a:p>
        </p:txBody>
      </p:sp>
      <p:sp>
        <p:nvSpPr>
          <p:cNvPr id="5" name="Diamond 4"/>
          <p:cNvSpPr/>
          <p:nvPr/>
        </p:nvSpPr>
        <p:spPr>
          <a:xfrm>
            <a:off x="1676400" y="2492828"/>
            <a:ext cx="2438400" cy="60960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500" dirty="0">
                <a:solidFill>
                  <a:prstClr val="white"/>
                </a:solidFill>
              </a:rPr>
              <a:t>وجود اختلاف في النتائج</a:t>
            </a:r>
            <a:endParaRPr lang="en-US" sz="1500" dirty="0">
              <a:solidFill>
                <a:prstClr val="white"/>
              </a:solidFill>
            </a:endParaRPr>
          </a:p>
        </p:txBody>
      </p:sp>
      <p:sp>
        <p:nvSpPr>
          <p:cNvPr id="6" name="Rectangle 5"/>
          <p:cNvSpPr/>
          <p:nvPr/>
        </p:nvSpPr>
        <p:spPr>
          <a:xfrm>
            <a:off x="152400" y="2362200"/>
            <a:ext cx="1219200" cy="1143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اعادة ارسال النتائج للجهة للتدقيق</a:t>
            </a:r>
            <a:endParaRPr lang="en-US" sz="1600" dirty="0">
              <a:solidFill>
                <a:prstClr val="white"/>
              </a:solidFill>
            </a:endParaRPr>
          </a:p>
        </p:txBody>
      </p:sp>
      <p:sp>
        <p:nvSpPr>
          <p:cNvPr id="7" name="Rectangle 6"/>
          <p:cNvSpPr/>
          <p:nvPr/>
        </p:nvSpPr>
        <p:spPr>
          <a:xfrm>
            <a:off x="4419600" y="4033157"/>
            <a:ext cx="20574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ادخال النتائج ضمن نظام اداء 2</a:t>
            </a:r>
            <a:endParaRPr lang="en-US" sz="1600" dirty="0">
              <a:solidFill>
                <a:prstClr val="white"/>
              </a:solidFill>
            </a:endParaRPr>
          </a:p>
        </p:txBody>
      </p:sp>
      <p:sp>
        <p:nvSpPr>
          <p:cNvPr id="8" name="Rectangle 7"/>
          <p:cNvSpPr/>
          <p:nvPr/>
        </p:nvSpPr>
        <p:spPr>
          <a:xfrm>
            <a:off x="1866900" y="4038600"/>
            <a:ext cx="20574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AE" sz="1600" dirty="0">
                <a:solidFill>
                  <a:prstClr val="white"/>
                </a:solidFill>
              </a:rPr>
              <a:t>مراجعة واعتماد النتائج </a:t>
            </a:r>
            <a:endParaRPr lang="en-US" sz="1600" dirty="0">
              <a:solidFill>
                <a:prstClr val="white"/>
              </a:solidFill>
            </a:endParaRPr>
          </a:p>
        </p:txBody>
      </p:sp>
      <p:sp>
        <p:nvSpPr>
          <p:cNvPr id="16" name="Rounded Rectangle 15"/>
          <p:cNvSpPr/>
          <p:nvPr/>
        </p:nvSpPr>
        <p:spPr>
          <a:xfrm>
            <a:off x="266700" y="849868"/>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85800" y="926068"/>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smtClean="0">
                <a:solidFill>
                  <a:prstClr val="white"/>
                </a:solidFill>
              </a:rPr>
              <a:t>سير العمل في جمع واعتماد نتائج ممكنات الموارد البشرية</a:t>
            </a:r>
            <a:endParaRPr lang="en-US" dirty="0">
              <a:solidFill>
                <a:prstClr val="white"/>
              </a:solidFill>
            </a:endParaRPr>
          </a:p>
        </p:txBody>
      </p:sp>
      <p:cxnSp>
        <p:nvCxnSpPr>
          <p:cNvPr id="19" name="Straight Arrow Connector 18"/>
          <p:cNvCxnSpPr>
            <a:stCxn id="3" idx="1"/>
          </p:cNvCxnSpPr>
          <p:nvPr/>
        </p:nvCxnSpPr>
        <p:spPr>
          <a:xfrm flipH="1">
            <a:off x="6477000" y="2781300"/>
            <a:ext cx="304800" cy="54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4" idx="1"/>
          </p:cNvCxnSpPr>
          <p:nvPr/>
        </p:nvCxnSpPr>
        <p:spPr>
          <a:xfrm flipH="1">
            <a:off x="4114800" y="2786743"/>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5" idx="1"/>
          </p:cNvCxnSpPr>
          <p:nvPr/>
        </p:nvCxnSpPr>
        <p:spPr>
          <a:xfrm flipH="1">
            <a:off x="1371600" y="2797628"/>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895600" y="3124200"/>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895600" y="3581400"/>
            <a:ext cx="255270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7" idx="0"/>
          </p:cNvCxnSpPr>
          <p:nvPr/>
        </p:nvCxnSpPr>
        <p:spPr>
          <a:xfrm>
            <a:off x="5448300" y="3581400"/>
            <a:ext cx="0" cy="4517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762000" y="3505200"/>
            <a:ext cx="0" cy="8382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62000" y="4343400"/>
            <a:ext cx="11049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3924300" y="4299857"/>
            <a:ext cx="495300" cy="54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3004393" y="3180276"/>
            <a:ext cx="304800" cy="338554"/>
          </a:xfrm>
          <a:prstGeom prst="rect">
            <a:avLst/>
          </a:prstGeom>
          <a:noFill/>
        </p:spPr>
        <p:txBody>
          <a:bodyPr wrap="square" rtlCol="0">
            <a:spAutoFit/>
          </a:bodyPr>
          <a:lstStyle/>
          <a:p>
            <a:r>
              <a:rPr lang="ar-AE" sz="1600" dirty="0">
                <a:solidFill>
                  <a:prstClr val="black"/>
                </a:solidFill>
              </a:rPr>
              <a:t>لا</a:t>
            </a:r>
            <a:endParaRPr lang="en-US" sz="1600" dirty="0">
              <a:solidFill>
                <a:prstClr val="black"/>
              </a:solidFill>
            </a:endParaRPr>
          </a:p>
        </p:txBody>
      </p:sp>
      <p:sp>
        <p:nvSpPr>
          <p:cNvPr id="39" name="TextBox 38"/>
          <p:cNvSpPr txBox="1"/>
          <p:nvPr/>
        </p:nvSpPr>
        <p:spPr>
          <a:xfrm>
            <a:off x="1447800" y="2785646"/>
            <a:ext cx="419100" cy="323165"/>
          </a:xfrm>
          <a:prstGeom prst="rect">
            <a:avLst/>
          </a:prstGeom>
          <a:noFill/>
        </p:spPr>
        <p:txBody>
          <a:bodyPr wrap="square" rtlCol="0">
            <a:spAutoFit/>
          </a:bodyPr>
          <a:lstStyle/>
          <a:p>
            <a:r>
              <a:rPr lang="ar-AE" sz="1500" dirty="0">
                <a:solidFill>
                  <a:prstClr val="black"/>
                </a:solidFill>
              </a:rPr>
              <a:t>نعم</a:t>
            </a:r>
            <a:endParaRPr lang="en-US" sz="1500" dirty="0">
              <a:solidFill>
                <a:prstClr val="black"/>
              </a:solidFill>
            </a:endParaRPr>
          </a:p>
        </p:txBody>
      </p:sp>
      <p:sp>
        <p:nvSpPr>
          <p:cNvPr id="40" name="TextBox 39"/>
          <p:cNvSpPr txBox="1"/>
          <p:nvPr/>
        </p:nvSpPr>
        <p:spPr>
          <a:xfrm>
            <a:off x="7391400" y="2145268"/>
            <a:ext cx="838200" cy="369332"/>
          </a:xfrm>
          <a:prstGeom prst="rect">
            <a:avLst/>
          </a:prstGeom>
          <a:noFill/>
        </p:spPr>
        <p:txBody>
          <a:bodyPr wrap="square" rtlCol="0">
            <a:spAutoFit/>
          </a:bodyPr>
          <a:lstStyle/>
          <a:p>
            <a:r>
              <a:rPr lang="en-US" dirty="0">
                <a:solidFill>
                  <a:prstClr val="black"/>
                </a:solidFill>
              </a:rPr>
              <a:t>FAHR</a:t>
            </a:r>
          </a:p>
        </p:txBody>
      </p:sp>
      <p:sp>
        <p:nvSpPr>
          <p:cNvPr id="41" name="TextBox 40"/>
          <p:cNvSpPr txBox="1"/>
          <p:nvPr/>
        </p:nvSpPr>
        <p:spPr>
          <a:xfrm>
            <a:off x="5105400" y="2209800"/>
            <a:ext cx="838200" cy="369332"/>
          </a:xfrm>
          <a:prstGeom prst="rect">
            <a:avLst/>
          </a:prstGeom>
          <a:noFill/>
        </p:spPr>
        <p:txBody>
          <a:bodyPr wrap="square" rtlCol="0">
            <a:spAutoFit/>
          </a:bodyPr>
          <a:lstStyle/>
          <a:p>
            <a:r>
              <a:rPr lang="ar-AE" dirty="0">
                <a:solidFill>
                  <a:prstClr val="black"/>
                </a:solidFill>
              </a:rPr>
              <a:t>الجهات</a:t>
            </a:r>
            <a:endParaRPr lang="en-US" dirty="0">
              <a:solidFill>
                <a:prstClr val="black"/>
              </a:solidFill>
            </a:endParaRPr>
          </a:p>
        </p:txBody>
      </p:sp>
      <p:sp>
        <p:nvSpPr>
          <p:cNvPr id="42" name="TextBox 41"/>
          <p:cNvSpPr txBox="1"/>
          <p:nvPr/>
        </p:nvSpPr>
        <p:spPr>
          <a:xfrm>
            <a:off x="5638800" y="3669268"/>
            <a:ext cx="838200" cy="369332"/>
          </a:xfrm>
          <a:prstGeom prst="rect">
            <a:avLst/>
          </a:prstGeom>
          <a:noFill/>
        </p:spPr>
        <p:txBody>
          <a:bodyPr wrap="square" rtlCol="0">
            <a:spAutoFit/>
          </a:bodyPr>
          <a:lstStyle/>
          <a:p>
            <a:r>
              <a:rPr lang="ar-AE" dirty="0" smtClean="0">
                <a:solidFill>
                  <a:prstClr val="black"/>
                </a:solidFill>
              </a:rPr>
              <a:t>الجهات</a:t>
            </a:r>
            <a:endParaRPr lang="en-US" dirty="0">
              <a:solidFill>
                <a:prstClr val="black"/>
              </a:solidFill>
            </a:endParaRPr>
          </a:p>
        </p:txBody>
      </p:sp>
      <p:sp>
        <p:nvSpPr>
          <p:cNvPr id="43" name="TextBox 42"/>
          <p:cNvSpPr txBox="1"/>
          <p:nvPr/>
        </p:nvSpPr>
        <p:spPr>
          <a:xfrm>
            <a:off x="2133600" y="3671455"/>
            <a:ext cx="1752600" cy="369332"/>
          </a:xfrm>
          <a:prstGeom prst="rect">
            <a:avLst/>
          </a:prstGeom>
          <a:noFill/>
        </p:spPr>
        <p:txBody>
          <a:bodyPr wrap="square" rtlCol="0">
            <a:spAutoFit/>
          </a:bodyPr>
          <a:lstStyle/>
          <a:p>
            <a:r>
              <a:rPr lang="en-US" dirty="0">
                <a:solidFill>
                  <a:prstClr val="black"/>
                </a:solidFill>
              </a:rPr>
              <a:t>FAHR + </a:t>
            </a:r>
            <a:r>
              <a:rPr lang="ar-AE" dirty="0">
                <a:solidFill>
                  <a:prstClr val="black"/>
                </a:solidFill>
              </a:rPr>
              <a:t>الجهات</a:t>
            </a:r>
            <a:endParaRPr lang="en-US" dirty="0">
              <a:solidFill>
                <a:prstClr val="black"/>
              </a:solidFill>
            </a:endParaRPr>
          </a:p>
        </p:txBody>
      </p:sp>
      <p:sp>
        <p:nvSpPr>
          <p:cNvPr id="44" name="TextBox 43"/>
          <p:cNvSpPr txBox="1"/>
          <p:nvPr/>
        </p:nvSpPr>
        <p:spPr>
          <a:xfrm>
            <a:off x="438150" y="2057400"/>
            <a:ext cx="1752600" cy="369332"/>
          </a:xfrm>
          <a:prstGeom prst="rect">
            <a:avLst/>
          </a:prstGeom>
          <a:noFill/>
        </p:spPr>
        <p:txBody>
          <a:bodyPr wrap="square" rtlCol="0">
            <a:spAutoFit/>
          </a:bodyPr>
          <a:lstStyle/>
          <a:p>
            <a:r>
              <a:rPr lang="ar-AE" dirty="0">
                <a:solidFill>
                  <a:prstClr val="black"/>
                </a:solidFill>
              </a:rPr>
              <a:t>الجهات</a:t>
            </a:r>
            <a:endParaRPr lang="en-US" dirty="0">
              <a:solidFill>
                <a:prstClr val="black"/>
              </a:solidFill>
            </a:endParaRPr>
          </a:p>
        </p:txBody>
      </p:sp>
      <p:sp>
        <p:nvSpPr>
          <p:cNvPr id="48" name="TextBox 47"/>
          <p:cNvSpPr txBox="1"/>
          <p:nvPr/>
        </p:nvSpPr>
        <p:spPr>
          <a:xfrm>
            <a:off x="1962150" y="1447800"/>
            <a:ext cx="4819650" cy="646331"/>
          </a:xfrm>
          <a:prstGeom prst="rect">
            <a:avLst/>
          </a:prstGeom>
          <a:noFill/>
        </p:spPr>
        <p:txBody>
          <a:bodyPr wrap="square" rtlCol="0">
            <a:spAutoFit/>
          </a:bodyPr>
          <a:lstStyle/>
          <a:p>
            <a:pPr algn="ctr" rtl="1"/>
            <a:r>
              <a:rPr lang="ar-AE" b="1" dirty="0">
                <a:solidFill>
                  <a:prstClr val="black"/>
                </a:solidFill>
              </a:rPr>
              <a:t>جمع النتائج وفق نظام الـ </a:t>
            </a:r>
            <a:r>
              <a:rPr lang="en-US" b="1" dirty="0">
                <a:solidFill>
                  <a:prstClr val="black"/>
                </a:solidFill>
              </a:rPr>
              <a:t>Portal</a:t>
            </a:r>
            <a:r>
              <a:rPr lang="ar-AE" b="1" dirty="0">
                <a:solidFill>
                  <a:prstClr val="black"/>
                </a:solidFill>
              </a:rPr>
              <a:t> للجهات الاتحادية المستقلة</a:t>
            </a:r>
          </a:p>
          <a:p>
            <a:pPr algn="ctr" rtl="1"/>
            <a:r>
              <a:rPr lang="ar-AE" b="1" dirty="0">
                <a:solidFill>
                  <a:prstClr val="black"/>
                </a:solidFill>
              </a:rPr>
              <a:t>خاص لبعض المؤشرات وليس الكل  </a:t>
            </a:r>
            <a:endParaRPr lang="en-US" b="1" dirty="0">
              <a:solidFill>
                <a:prstClr val="black"/>
              </a:solidFill>
            </a:endParaRPr>
          </a:p>
        </p:txBody>
      </p:sp>
      <p:sp>
        <p:nvSpPr>
          <p:cNvPr id="49" name="TextBox 48"/>
          <p:cNvSpPr txBox="1"/>
          <p:nvPr/>
        </p:nvSpPr>
        <p:spPr>
          <a:xfrm>
            <a:off x="381000" y="4800600"/>
            <a:ext cx="8610600" cy="2092881"/>
          </a:xfrm>
          <a:prstGeom prst="rect">
            <a:avLst/>
          </a:prstGeom>
          <a:noFill/>
        </p:spPr>
        <p:txBody>
          <a:bodyPr wrap="square" rtlCol="0">
            <a:spAutoFit/>
          </a:bodyPr>
          <a:lstStyle/>
          <a:p>
            <a:pPr algn="r" rtl="1"/>
            <a:r>
              <a:rPr lang="ar-AE" sz="1400" b="1" dirty="0">
                <a:solidFill>
                  <a:prstClr val="black"/>
                </a:solidFill>
              </a:rPr>
              <a:t>الجدول الزمني </a:t>
            </a:r>
            <a:r>
              <a:rPr lang="ar-AE" sz="1400" dirty="0">
                <a:solidFill>
                  <a:prstClr val="black"/>
                </a:solidFill>
              </a:rPr>
              <a:t>:</a:t>
            </a:r>
          </a:p>
          <a:p>
            <a:pPr algn="r" rtl="1"/>
            <a:r>
              <a:rPr lang="ar-AE" sz="1400" dirty="0">
                <a:solidFill>
                  <a:prstClr val="black"/>
                </a:solidFill>
              </a:rPr>
              <a:t>بناء على المراحل اعلاه تم تحديد التواريخ المحددة لتسليم والنتائج وهى على النحو التالي :</a:t>
            </a:r>
          </a:p>
          <a:p>
            <a:pPr marL="285750" indent="-285750" algn="r" rtl="1">
              <a:buFont typeface="Arial" panose="020B0604020202020204" pitchFamily="34" charset="0"/>
              <a:buChar char="•"/>
            </a:pPr>
            <a:r>
              <a:rPr lang="ar-AE" sz="1400" dirty="0">
                <a:solidFill>
                  <a:prstClr val="black"/>
                </a:solidFill>
              </a:rPr>
              <a:t>تاريخ 25 من الشهر قبل انقضاء فترة القياس سيتم إشعار الجهات بضورة الادخال في النظام  مثال ، 30/06/2016 نهاية النصف الاول ، يتم اشعار الجهات بتاريخ 25/06/2016 </a:t>
            </a:r>
          </a:p>
          <a:p>
            <a:pPr marL="285750" indent="-285750" algn="r" rtl="1">
              <a:buFont typeface="Arial" panose="020B0604020202020204" pitchFamily="34" charset="0"/>
              <a:buChar char="•"/>
            </a:pPr>
            <a:r>
              <a:rPr lang="ar-AE" sz="1400" dirty="0">
                <a:solidFill>
                  <a:prstClr val="black"/>
                </a:solidFill>
              </a:rPr>
              <a:t>يتم ادخال النتائج وارسالها من قبل الجهات بتاريخ 2 من الشهر بعد انقضاء فترة القياس بمعنى حسب المثال اعلاه تاريخ 02/07/2016</a:t>
            </a:r>
          </a:p>
          <a:p>
            <a:pPr marL="285750" indent="-285750" algn="r" rtl="1">
              <a:buFont typeface="Arial" panose="020B0604020202020204" pitchFamily="34" charset="0"/>
              <a:buChar char="•"/>
            </a:pPr>
            <a:r>
              <a:rPr lang="ar-AE" sz="1400" dirty="0">
                <a:solidFill>
                  <a:prstClr val="black"/>
                </a:solidFill>
              </a:rPr>
              <a:t>يتم التدقيق على النتائج من قبل الهيئة الاتحادية للموارد البشرية لاعتمادها </a:t>
            </a:r>
          </a:p>
          <a:p>
            <a:pPr marL="285750" indent="-285750" algn="r" rtl="1">
              <a:buFont typeface="Arial" panose="020B0604020202020204" pitchFamily="34" charset="0"/>
              <a:buChar char="•"/>
            </a:pPr>
            <a:r>
              <a:rPr lang="ar-AE" sz="1400" dirty="0">
                <a:solidFill>
                  <a:prstClr val="black"/>
                </a:solidFill>
              </a:rPr>
              <a:t>تاريخ 18/07/2016 يتم ادخال النتائج في اداء 2 </a:t>
            </a:r>
          </a:p>
          <a:p>
            <a:pPr marL="285750" indent="-285750" algn="r" rtl="1">
              <a:buFont typeface="Arial" panose="020B0604020202020204" pitchFamily="34" charset="0"/>
              <a:buChar char="•"/>
            </a:pPr>
            <a:r>
              <a:rPr lang="ar-AE" sz="1400" dirty="0">
                <a:solidFill>
                  <a:prstClr val="black"/>
                </a:solidFill>
              </a:rPr>
              <a:t>ملاحظة : سيتم استخدام نظام الـ </a:t>
            </a:r>
            <a:r>
              <a:rPr lang="en-US" sz="1400" dirty="0">
                <a:solidFill>
                  <a:prstClr val="black"/>
                </a:solidFill>
              </a:rPr>
              <a:t>Portal</a:t>
            </a:r>
            <a:r>
              <a:rPr lang="ar-AE" sz="1400" dirty="0">
                <a:solidFill>
                  <a:prstClr val="black"/>
                </a:solidFill>
              </a:rPr>
              <a:t> حتى يتم تفعيل نظام ناقل الخدمات المؤسسية </a:t>
            </a:r>
            <a:r>
              <a:rPr lang="en-US" sz="1400" dirty="0">
                <a:solidFill>
                  <a:prstClr val="black"/>
                </a:solidFill>
              </a:rPr>
              <a:t>ESB</a:t>
            </a:r>
            <a:endParaRPr lang="ar-AE" sz="1400" dirty="0">
              <a:solidFill>
                <a:prstClr val="black"/>
              </a:solidFill>
            </a:endParaRPr>
          </a:p>
          <a:p>
            <a:pPr marL="285750" indent="-285750" algn="r" rtl="1">
              <a:buFont typeface="Arial" panose="020B0604020202020204" pitchFamily="34" charset="0"/>
              <a:buChar char="•"/>
            </a:pPr>
            <a:endParaRPr lang="en-US" sz="1400" dirty="0">
              <a:solidFill>
                <a:prstClr val="black"/>
              </a:solidFill>
            </a:endParaRPr>
          </a:p>
        </p:txBody>
      </p:sp>
      <p:sp>
        <p:nvSpPr>
          <p:cNvPr id="2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24</a:t>
            </a:fld>
            <a:endParaRPr lang="en-US" sz="1600" b="1" dirty="0">
              <a:solidFill>
                <a:prstClr val="black"/>
              </a:solidFill>
            </a:endParaRPr>
          </a:p>
        </p:txBody>
      </p:sp>
    </p:spTree>
    <p:extLst>
      <p:ext uri="{BB962C8B-B14F-4D97-AF65-F5344CB8AC3E}">
        <p14:creationId xmlns:p14="http://schemas.microsoft.com/office/powerpoint/2010/main" val="1302267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ktangel 76"/>
          <p:cNvSpPr>
            <a:spLocks noChangeArrowheads="1"/>
          </p:cNvSpPr>
          <p:nvPr/>
        </p:nvSpPr>
        <p:spPr bwMode="auto">
          <a:xfrm>
            <a:off x="3987839" y="4805819"/>
            <a:ext cx="1380332" cy="307777"/>
          </a:xfrm>
          <a:prstGeom prst="rect">
            <a:avLst/>
          </a:prstGeom>
          <a:noFill/>
          <a:ln w="9525">
            <a:noFill/>
            <a:miter lim="800000"/>
            <a:headEnd/>
            <a:tailEnd/>
          </a:ln>
        </p:spPr>
        <p:txBody>
          <a:bodyPr wrap="square">
            <a:spAutoFit/>
          </a:bodyPr>
          <a:lstStyle/>
          <a:p>
            <a:endParaRPr lang="en-US" sz="1400" b="1" noProof="1">
              <a:solidFill>
                <a:srgbClr val="FFFFFF"/>
              </a:solidFill>
              <a:latin typeface="Calibri" pitchFamily="-105" charset="0"/>
              <a:cs typeface="Arial" charset="0"/>
            </a:endParaRPr>
          </a:p>
        </p:txBody>
      </p:sp>
      <p:sp>
        <p:nvSpPr>
          <p:cNvPr id="12" name="Content Placeholder 5"/>
          <p:cNvSpPr txBox="1">
            <a:spLocks/>
          </p:cNvSpPr>
          <p:nvPr/>
        </p:nvSpPr>
        <p:spPr>
          <a:xfrm>
            <a:off x="-76200" y="2982710"/>
            <a:ext cx="67152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238" indent="-404813" algn="r" rtl="1">
              <a:buFont typeface="Arial" panose="020B0604020202020204" pitchFamily="34" charset="0"/>
              <a:buNone/>
            </a:pPr>
            <a:endParaRPr lang="en-US" sz="2300" dirty="0">
              <a:solidFill>
                <a:prstClr val="black"/>
              </a:solidFill>
              <a:latin typeface="Times New Roman" pitchFamily="18" charset="0"/>
              <a:cs typeface="Times New Roman" pitchFamily="18" charset="0"/>
            </a:endParaRPr>
          </a:p>
        </p:txBody>
      </p:sp>
      <p:sp>
        <p:nvSpPr>
          <p:cNvPr id="14" name="Rectangle 13"/>
          <p:cNvSpPr/>
          <p:nvPr/>
        </p:nvSpPr>
        <p:spPr>
          <a:xfrm>
            <a:off x="2209800" y="6276201"/>
            <a:ext cx="6364842" cy="276999"/>
          </a:xfrm>
          <a:prstGeom prst="rect">
            <a:avLst/>
          </a:prstGeom>
        </p:spPr>
        <p:txBody>
          <a:bodyPr wrap="square">
            <a:spAutoFit/>
          </a:bodyPr>
          <a:lstStyle/>
          <a:p>
            <a:pPr algn="ctr" rtl="1"/>
            <a:r>
              <a:rPr lang="ar-AE" sz="1200" b="1" dirty="0" smtClean="0">
                <a:solidFill>
                  <a:prstClr val="black"/>
                </a:solidFill>
              </a:rPr>
              <a:t>الموقع الإلكتروني:  </a:t>
            </a:r>
            <a:r>
              <a:rPr lang="en-US" sz="1200" dirty="0" smtClean="0">
                <a:solidFill>
                  <a:srgbClr val="002060"/>
                </a:solidFill>
              </a:rPr>
              <a:t>www.fahr.gov.ae</a:t>
            </a:r>
            <a:r>
              <a:rPr lang="ar-AE" sz="1200" b="1" dirty="0" smtClean="0">
                <a:solidFill>
                  <a:prstClr val="black"/>
                </a:solidFill>
              </a:rPr>
              <a:t> 	</a:t>
            </a:r>
            <a:r>
              <a:rPr lang="ar-SA" sz="1200" b="1" dirty="0" smtClean="0">
                <a:solidFill>
                  <a:prstClr val="black"/>
                </a:solidFill>
              </a:rPr>
              <a:t>البريد </a:t>
            </a:r>
            <a:r>
              <a:rPr lang="ar-SA" sz="1200" b="1" dirty="0">
                <a:solidFill>
                  <a:prstClr val="black"/>
                </a:solidFill>
              </a:rPr>
              <a:t>الالكتروني للهيئة</a:t>
            </a:r>
            <a:r>
              <a:rPr lang="ar-SA" sz="1200" b="1" dirty="0" smtClean="0">
                <a:solidFill>
                  <a:prstClr val="black"/>
                </a:solidFill>
              </a:rPr>
              <a:t>:</a:t>
            </a:r>
            <a:r>
              <a:rPr lang="ar-AE" sz="1200" b="1" dirty="0" smtClean="0">
                <a:solidFill>
                  <a:prstClr val="black"/>
                </a:solidFill>
              </a:rPr>
              <a:t>  </a:t>
            </a:r>
            <a:r>
              <a:rPr lang="en-US" sz="1200" dirty="0" smtClean="0">
                <a:solidFill>
                  <a:srgbClr val="002060"/>
                </a:solidFill>
              </a:rPr>
              <a:t> info@fahr.gov.ae</a:t>
            </a:r>
            <a:r>
              <a:rPr lang="ar-AE" sz="12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5" name="Rectangle 14"/>
          <p:cNvSpPr/>
          <p:nvPr/>
        </p:nvSpPr>
        <p:spPr>
          <a:xfrm>
            <a:off x="2334755" y="3200400"/>
            <a:ext cx="5562600" cy="1754326"/>
          </a:xfrm>
          <a:prstGeom prst="rect">
            <a:avLst/>
          </a:prstGeom>
        </p:spPr>
        <p:txBody>
          <a:bodyPr wrap="square">
            <a:spAutoFit/>
          </a:bodyPr>
          <a:lstStyle/>
          <a:p>
            <a:pPr algn="r" rtl="1">
              <a:lnSpc>
                <a:spcPct val="200000"/>
              </a:lnSpc>
            </a:pPr>
            <a:r>
              <a:rPr lang="ar-SA" dirty="0" smtClean="0">
                <a:solidFill>
                  <a:prstClr val="black"/>
                </a:solidFill>
              </a:rPr>
              <a:t>تويتر:</a:t>
            </a:r>
            <a:r>
              <a:rPr lang="en-US" u="sng" dirty="0">
                <a:solidFill>
                  <a:srgbClr val="002060"/>
                </a:solidFill>
              </a:rPr>
              <a:t>https://twitter.com/FAHR_UAE</a:t>
            </a:r>
            <a:r>
              <a:rPr lang="en-US" dirty="0">
                <a:solidFill>
                  <a:prstClr val="black"/>
                </a:solidFill>
              </a:rPr>
              <a:t> </a:t>
            </a:r>
          </a:p>
          <a:p>
            <a:pPr algn="r" rtl="1">
              <a:lnSpc>
                <a:spcPct val="200000"/>
              </a:lnSpc>
            </a:pPr>
            <a:r>
              <a:rPr lang="ar-SA" dirty="0">
                <a:solidFill>
                  <a:prstClr val="black"/>
                </a:solidFill>
              </a:rPr>
              <a:t>يوتيوب: </a:t>
            </a:r>
            <a:r>
              <a:rPr lang="en-US" u="sng" dirty="0">
                <a:solidFill>
                  <a:srgbClr val="002060"/>
                </a:solidFill>
              </a:rPr>
              <a:t>http://www.youtube.com/user/FAHR2011</a:t>
            </a:r>
            <a:endParaRPr lang="en-US" dirty="0">
              <a:solidFill>
                <a:srgbClr val="002060"/>
              </a:solidFill>
            </a:endParaRPr>
          </a:p>
          <a:p>
            <a:pPr algn="r" rtl="1">
              <a:lnSpc>
                <a:spcPct val="200000"/>
              </a:lnSpc>
            </a:pPr>
            <a:r>
              <a:rPr lang="ar-SA" dirty="0" err="1">
                <a:solidFill>
                  <a:prstClr val="black"/>
                </a:solidFill>
              </a:rPr>
              <a:t>انستجرام</a:t>
            </a:r>
            <a:r>
              <a:rPr lang="ar-SA" dirty="0">
                <a:solidFill>
                  <a:prstClr val="black"/>
                </a:solidFill>
              </a:rPr>
              <a:t>:</a:t>
            </a:r>
            <a:r>
              <a:rPr lang="ar-SA" u="sng" dirty="0">
                <a:solidFill>
                  <a:prstClr val="black"/>
                </a:solidFill>
              </a:rPr>
              <a:t> </a:t>
            </a:r>
            <a:r>
              <a:rPr lang="en-GB" u="sng" dirty="0">
                <a:solidFill>
                  <a:srgbClr val="002060"/>
                </a:solidFill>
              </a:rPr>
              <a:t>FAHR_UAE</a:t>
            </a:r>
            <a:endParaRPr lang="en-US" dirty="0">
              <a:solidFill>
                <a:srgbClr val="002060"/>
              </a:solidFill>
            </a:endParaRPr>
          </a:p>
        </p:txBody>
      </p:sp>
      <p:sp>
        <p:nvSpPr>
          <p:cNvPr id="16" name="Rectangle 15"/>
          <p:cNvSpPr/>
          <p:nvPr/>
        </p:nvSpPr>
        <p:spPr>
          <a:xfrm>
            <a:off x="609600" y="5334000"/>
            <a:ext cx="7784997" cy="461665"/>
          </a:xfrm>
          <a:prstGeom prst="rect">
            <a:avLst/>
          </a:prstGeom>
        </p:spPr>
        <p:txBody>
          <a:bodyPr wrap="square">
            <a:spAutoFit/>
          </a:bodyPr>
          <a:lstStyle/>
          <a:p>
            <a:pPr algn="just" rtl="1"/>
            <a:r>
              <a:rPr lang="ar-AE" sz="1200" b="1" dirty="0" smtClean="0">
                <a:solidFill>
                  <a:prstClr val="black"/>
                </a:solidFill>
              </a:rPr>
              <a:t>أبوظبي: 	</a:t>
            </a:r>
            <a:r>
              <a:rPr lang="ar-SA" sz="1200" dirty="0" smtClean="0">
                <a:solidFill>
                  <a:prstClr val="black"/>
                </a:solidFill>
              </a:rPr>
              <a:t>صندوق </a:t>
            </a:r>
            <a:r>
              <a:rPr lang="ar-SA" sz="1200" dirty="0">
                <a:solidFill>
                  <a:prstClr val="black"/>
                </a:solidFill>
              </a:rPr>
              <a:t>البريد: </a:t>
            </a:r>
            <a:r>
              <a:rPr lang="ar-AE" sz="1200" dirty="0" smtClean="0">
                <a:solidFill>
                  <a:prstClr val="black"/>
                </a:solidFill>
              </a:rPr>
              <a:t>2350	</a:t>
            </a:r>
            <a:r>
              <a:rPr lang="ar-SA" sz="1200" dirty="0" smtClean="0">
                <a:solidFill>
                  <a:prstClr val="black"/>
                </a:solidFill>
              </a:rPr>
              <a:t>رقم </a:t>
            </a:r>
            <a:r>
              <a:rPr lang="ar-SA" sz="1200" dirty="0">
                <a:solidFill>
                  <a:prstClr val="black"/>
                </a:solidFill>
              </a:rPr>
              <a:t>الهاتف: </a:t>
            </a:r>
            <a:r>
              <a:rPr lang="en-US" sz="1200" dirty="0">
                <a:solidFill>
                  <a:prstClr val="black"/>
                </a:solidFill>
              </a:rPr>
              <a:t>+971 2 - 4036000 </a:t>
            </a:r>
            <a:r>
              <a:rPr lang="en-GB" sz="1200" dirty="0" smtClean="0">
                <a:solidFill>
                  <a:prstClr val="black"/>
                </a:solidFill>
              </a:rPr>
              <a:t> </a:t>
            </a:r>
            <a:r>
              <a:rPr lang="ar-AE" sz="1200" dirty="0" smtClean="0">
                <a:solidFill>
                  <a:prstClr val="black"/>
                </a:solidFill>
              </a:rPr>
              <a:t>		</a:t>
            </a:r>
            <a:r>
              <a:rPr lang="ar-SA" sz="1200" dirty="0" smtClean="0">
                <a:solidFill>
                  <a:prstClr val="black"/>
                </a:solidFill>
              </a:rPr>
              <a:t>رقم </a:t>
            </a:r>
            <a:r>
              <a:rPr lang="ar-SA" sz="1200" dirty="0">
                <a:solidFill>
                  <a:prstClr val="black"/>
                </a:solidFill>
              </a:rPr>
              <a:t>الفاكس: </a:t>
            </a:r>
            <a:r>
              <a:rPr lang="en-US" sz="1200" dirty="0">
                <a:solidFill>
                  <a:prstClr val="black"/>
                </a:solidFill>
              </a:rPr>
              <a:t>+971 2 - 6266767 </a:t>
            </a:r>
            <a:r>
              <a:rPr lang="ar-SA" sz="1200" dirty="0" smtClean="0">
                <a:solidFill>
                  <a:prstClr val="black"/>
                </a:solidFill>
              </a:rPr>
              <a:t> </a:t>
            </a:r>
            <a:r>
              <a:rPr lang="en-US" sz="1200" dirty="0" smtClean="0">
                <a:solidFill>
                  <a:prstClr val="black"/>
                </a:solidFill>
              </a:rPr>
              <a:t>   </a:t>
            </a:r>
            <a:endParaRPr lang="en-US" sz="1200" dirty="0">
              <a:solidFill>
                <a:prstClr val="black"/>
              </a:solidFill>
            </a:endParaRPr>
          </a:p>
          <a:p>
            <a:pPr algn="just" rtl="1"/>
            <a:r>
              <a:rPr lang="ar-AE" sz="1200" b="1" dirty="0" smtClean="0">
                <a:solidFill>
                  <a:prstClr val="black"/>
                </a:solidFill>
              </a:rPr>
              <a:t>دبي: 	</a:t>
            </a:r>
            <a:r>
              <a:rPr lang="ar-SA" sz="1200" dirty="0" smtClean="0">
                <a:solidFill>
                  <a:prstClr val="black"/>
                </a:solidFill>
              </a:rPr>
              <a:t>صندوق </a:t>
            </a:r>
            <a:r>
              <a:rPr lang="ar-SA" sz="1200" dirty="0">
                <a:solidFill>
                  <a:prstClr val="black"/>
                </a:solidFill>
              </a:rPr>
              <a:t>البريد: </a:t>
            </a:r>
            <a:r>
              <a:rPr lang="ar-SA" sz="1200" dirty="0" smtClean="0">
                <a:solidFill>
                  <a:prstClr val="black"/>
                </a:solidFill>
              </a:rPr>
              <a:t>5002</a:t>
            </a:r>
            <a:r>
              <a:rPr lang="ar-AE" sz="1200" dirty="0" smtClean="0">
                <a:solidFill>
                  <a:prstClr val="black"/>
                </a:solidFill>
              </a:rPr>
              <a:t>	</a:t>
            </a:r>
            <a:r>
              <a:rPr lang="ar-SA" sz="1200" dirty="0" smtClean="0">
                <a:solidFill>
                  <a:prstClr val="black"/>
                </a:solidFill>
              </a:rPr>
              <a:t>رقم </a:t>
            </a:r>
            <a:r>
              <a:rPr lang="ar-SA" sz="1200" dirty="0">
                <a:solidFill>
                  <a:prstClr val="black"/>
                </a:solidFill>
              </a:rPr>
              <a:t>الهاتف: </a:t>
            </a:r>
            <a:r>
              <a:rPr lang="en-US" sz="1200" dirty="0">
                <a:solidFill>
                  <a:prstClr val="black"/>
                </a:solidFill>
              </a:rPr>
              <a:t>+971 4 - 2319000 </a:t>
            </a:r>
            <a:r>
              <a:rPr lang="en-GB" sz="1200" dirty="0" smtClean="0">
                <a:solidFill>
                  <a:prstClr val="black"/>
                </a:solidFill>
              </a:rPr>
              <a:t> </a:t>
            </a:r>
            <a:r>
              <a:rPr lang="ar-AE" sz="1200" dirty="0" smtClean="0">
                <a:solidFill>
                  <a:prstClr val="black"/>
                </a:solidFill>
              </a:rPr>
              <a:t>		</a:t>
            </a:r>
            <a:r>
              <a:rPr lang="ar-SA" sz="1200" dirty="0" smtClean="0">
                <a:solidFill>
                  <a:prstClr val="black"/>
                </a:solidFill>
              </a:rPr>
              <a:t>رقم </a:t>
            </a:r>
            <a:r>
              <a:rPr lang="ar-SA" sz="1200" dirty="0">
                <a:solidFill>
                  <a:prstClr val="black"/>
                </a:solidFill>
              </a:rPr>
              <a:t>الفاكس: </a:t>
            </a:r>
            <a:r>
              <a:rPr lang="en-US" sz="1200" dirty="0">
                <a:solidFill>
                  <a:prstClr val="black"/>
                </a:solidFill>
              </a:rPr>
              <a:t>+971 4 - 2941216 </a:t>
            </a:r>
            <a:r>
              <a:rPr lang="en-US" sz="1200" dirty="0" smtClean="0">
                <a:solidFill>
                  <a:prstClr val="black"/>
                </a:solidFill>
              </a:rPr>
              <a:t> </a:t>
            </a:r>
            <a:endParaRPr lang="en-US" sz="1200" dirty="0">
              <a:solidFill>
                <a:prstClr val="black"/>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4277861833"/>
              </p:ext>
            </p:extLst>
          </p:nvPr>
        </p:nvGraphicFramePr>
        <p:xfrm>
          <a:off x="533401" y="2184444"/>
          <a:ext cx="7933809" cy="1015956"/>
        </p:xfrm>
        <a:graphic>
          <a:graphicData uri="http://schemas.openxmlformats.org/drawingml/2006/table">
            <a:tbl>
              <a:tblPr rtl="1"/>
              <a:tblGrid>
                <a:gridCol w="1405748"/>
                <a:gridCol w="2739235"/>
                <a:gridCol w="2624279"/>
                <a:gridCol w="1164547"/>
              </a:tblGrid>
              <a:tr h="330156">
                <a:tc>
                  <a:txBody>
                    <a:bodyPr/>
                    <a:lstStyle/>
                    <a:p>
                      <a:pPr algn="ctr" rtl="1"/>
                      <a:r>
                        <a:rPr lang="ar-AE" sz="1500" b="1" dirty="0" smtClean="0">
                          <a:latin typeface="Sakkal Majalla" panose="02000000000000000000" pitchFamily="2" charset="-78"/>
                          <a:cs typeface="Sakkal Majalla" panose="02000000000000000000" pitchFamily="2" charset="-78"/>
                        </a:rPr>
                        <a:t>عمر</a:t>
                      </a:r>
                      <a:r>
                        <a:rPr lang="ar-AE" sz="1500" b="1" baseline="0" dirty="0" smtClean="0">
                          <a:latin typeface="Sakkal Majalla" panose="02000000000000000000" pitchFamily="2" charset="-78"/>
                          <a:cs typeface="Sakkal Majalla" panose="02000000000000000000" pitchFamily="2" charset="-78"/>
                        </a:rPr>
                        <a:t> البلوشي</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SA" sz="1500" kern="1200" dirty="0" smtClean="0">
                          <a:solidFill>
                            <a:schemeClr val="tx1"/>
                          </a:solidFill>
                          <a:latin typeface="Sakkal Majalla" panose="02000000000000000000" pitchFamily="2" charset="-78"/>
                          <a:ea typeface="+mn-ea"/>
                          <a:cs typeface="Sakkal Majalla" panose="02000000000000000000" pitchFamily="2" charset="-78"/>
                        </a:rPr>
                        <a:t>تنفيذي مؤشرات الأداء والمتابعة   </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OAlBalooshi@fahr.gov.ae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04231 9118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81000">
                <a:tc>
                  <a:txBody>
                    <a:bodyPr/>
                    <a:lstStyle/>
                    <a:p>
                      <a:pPr algn="ctr" rtl="1"/>
                      <a:r>
                        <a:rPr lang="ar-AE" sz="1500" b="1" dirty="0" smtClean="0">
                          <a:latin typeface="Sakkal Majalla" panose="02000000000000000000" pitchFamily="2" charset="-78"/>
                          <a:cs typeface="Sakkal Majalla" panose="02000000000000000000" pitchFamily="2" charset="-78"/>
                        </a:rPr>
                        <a:t>فاطمة</a:t>
                      </a:r>
                      <a:r>
                        <a:rPr lang="ar-AE" sz="1500" b="1" baseline="0" dirty="0" smtClean="0">
                          <a:latin typeface="Sakkal Majalla" panose="02000000000000000000" pitchFamily="2" charset="-78"/>
                          <a:cs typeface="Sakkal Majalla" panose="02000000000000000000" pitchFamily="2" charset="-78"/>
                        </a:rPr>
                        <a:t> عبدالله راشد</a:t>
                      </a:r>
                      <a:endParaRPr lang="ar-AE"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AE" sz="1500" kern="1200" dirty="0" smtClean="0">
                          <a:solidFill>
                            <a:schemeClr val="tx1"/>
                          </a:solidFill>
                          <a:latin typeface="Sakkal Majalla" panose="02000000000000000000" pitchFamily="2" charset="-78"/>
                          <a:ea typeface="+mn-ea"/>
                          <a:cs typeface="Sakkal Majalla" panose="02000000000000000000" pitchFamily="2" charset="-78"/>
                        </a:rPr>
                        <a:t>اخصائي موارد بشرية</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smtClean="0">
                          <a:solidFill>
                            <a:srgbClr val="002060"/>
                          </a:solidFill>
                          <a:latin typeface="Sakkal Majalla" panose="02000000000000000000" pitchFamily="2" charset="-78"/>
                          <a:cs typeface="Sakkal Majalla" panose="02000000000000000000" pitchFamily="2" charset="-78"/>
                        </a:rPr>
                        <a:t>frashed@fahr.go.ae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 042319043</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4800">
                <a:tc>
                  <a:txBody>
                    <a:bodyPr/>
                    <a:lstStyle/>
                    <a:p>
                      <a:pPr algn="ctr" rtl="1"/>
                      <a:r>
                        <a:rPr lang="ar-AE" sz="1500" b="1" dirty="0">
                          <a:latin typeface="Sakkal Majalla" panose="02000000000000000000" pitchFamily="2" charset="-78"/>
                          <a:cs typeface="Sakkal Majalla" panose="02000000000000000000" pitchFamily="2" charset="-78"/>
                        </a:rPr>
                        <a:t> أحمد المهيري</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ar-AE" sz="1500" kern="1200" dirty="0">
                          <a:solidFill>
                            <a:schemeClr val="tx1"/>
                          </a:solidFill>
                          <a:latin typeface="Sakkal Majalla" panose="02000000000000000000" pitchFamily="2" charset="-78"/>
                          <a:ea typeface="+mn-ea"/>
                          <a:cs typeface="Sakkal Majalla" panose="02000000000000000000" pitchFamily="2" charset="-78"/>
                        </a:rPr>
                        <a:t> رئيس قسم مؤشرات الأداء </a:t>
                      </a:r>
                      <a:r>
                        <a:rPr lang="ar-AE" sz="1500" kern="1200" dirty="0" smtClean="0">
                          <a:solidFill>
                            <a:schemeClr val="tx1"/>
                          </a:solidFill>
                          <a:latin typeface="Sakkal Majalla" panose="02000000000000000000" pitchFamily="2" charset="-78"/>
                          <a:ea typeface="+mn-ea"/>
                          <a:cs typeface="Sakkal Majalla" panose="02000000000000000000" pitchFamily="2" charset="-78"/>
                        </a:rPr>
                        <a:t>والمتابعة</a:t>
                      </a:r>
                      <a:endParaRPr lang="ar-AE"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u="sng" dirty="0">
                          <a:solidFill>
                            <a:srgbClr val="002060"/>
                          </a:solidFill>
                          <a:latin typeface="Sakkal Majalla" panose="02000000000000000000" pitchFamily="2" charset="-78"/>
                          <a:cs typeface="Sakkal Majalla" panose="02000000000000000000" pitchFamily="2" charset="-78"/>
                        </a:rPr>
                        <a:t> aalmuhairi@fahr.gov.ae</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r>
                        <a:rPr lang="en-US" sz="1500" kern="1200" dirty="0">
                          <a:solidFill>
                            <a:schemeClr val="tx1"/>
                          </a:solidFill>
                          <a:latin typeface="Sakkal Majalla" panose="02000000000000000000" pitchFamily="2" charset="-78"/>
                          <a:ea typeface="+mn-ea"/>
                          <a:cs typeface="Sakkal Majalla" panose="02000000000000000000" pitchFamily="2" charset="-78"/>
                        </a:rPr>
                        <a:t> 042319121</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1" name="Rectangle 1"/>
          <p:cNvSpPr>
            <a:spLocks noChangeArrowheads="1"/>
          </p:cNvSpPr>
          <p:nvPr/>
        </p:nvSpPr>
        <p:spPr bwMode="auto">
          <a:xfrm>
            <a:off x="2006639" y="1544159"/>
            <a:ext cx="6742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lang="ar-SA" altLang="en-US" sz="2400" b="1" u="sng" dirty="0" smtClean="0">
                <a:solidFill>
                  <a:prstClr val="black"/>
                </a:solidFill>
                <a:latin typeface="Sakkal Majalla" panose="02000000000000000000" pitchFamily="2" charset="-78"/>
                <a:cs typeface="Sakkal Majalla" panose="02000000000000000000" pitchFamily="2" charset="-78"/>
              </a:rPr>
              <a:t>فريق عمل </a:t>
            </a:r>
            <a:r>
              <a:rPr lang="ar-AE" altLang="en-US" sz="2400" b="1" u="sng" dirty="0" smtClean="0">
                <a:solidFill>
                  <a:prstClr val="black"/>
                </a:solidFill>
                <a:latin typeface="Sakkal Majalla" panose="02000000000000000000" pitchFamily="2" charset="-78"/>
                <a:cs typeface="Sakkal Majalla" panose="02000000000000000000" pitchFamily="2" charset="-78"/>
              </a:rPr>
              <a:t>مؤشرات ممكن ا</a:t>
            </a:r>
            <a:r>
              <a:rPr lang="ar-SA" altLang="en-US" sz="2400" b="1" u="sng" dirty="0" smtClean="0">
                <a:solidFill>
                  <a:prstClr val="black"/>
                </a:solidFill>
                <a:latin typeface="Sakkal Majalla" panose="02000000000000000000" pitchFamily="2" charset="-78"/>
                <a:cs typeface="Sakkal Majalla" panose="02000000000000000000" pitchFamily="2" charset="-78"/>
              </a:rPr>
              <a:t>لموارد البشرية في الحكومة الاتحادية</a:t>
            </a:r>
            <a:r>
              <a:rPr lang="en-US" altLang="en-US" sz="2400" b="1" u="sng" dirty="0" smtClean="0">
                <a:solidFill>
                  <a:prstClr val="black"/>
                </a:solidFill>
                <a:latin typeface="Sakkal Majalla" panose="02000000000000000000" pitchFamily="2" charset="-78"/>
                <a:cs typeface="Sakkal Majalla" panose="02000000000000000000" pitchFamily="2" charset="-78"/>
              </a:rPr>
              <a:t>:</a:t>
            </a:r>
            <a:endParaRPr lang="en-US" altLang="en-US" sz="2400" u="sng" dirty="0" smtClean="0">
              <a:solidFill>
                <a:prstClr val="black"/>
              </a:solidFill>
              <a:latin typeface="Sakkal Majalla" panose="02000000000000000000" pitchFamily="2" charset="-78"/>
              <a:cs typeface="Sakkal Majalla" panose="02000000000000000000" pitchFamily="2" charset="-78"/>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297237"/>
            <a:ext cx="3968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88" y="3886200"/>
            <a:ext cx="49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476750"/>
            <a:ext cx="2444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1524000" y="1024039"/>
            <a:ext cx="6598414" cy="49996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AE" sz="1800" dirty="0">
                <a:solidFill>
                  <a:schemeClr val="bg1"/>
                </a:solidFill>
                <a:latin typeface="+mn-lt"/>
                <a:ea typeface="+mn-ea"/>
                <a:cs typeface="PT Bold Heading" panose="02010400000000000000" pitchFamily="2" charset="-78"/>
              </a:rPr>
              <a:t>بيانات التواصل</a:t>
            </a:r>
          </a:p>
        </p:txBody>
      </p:sp>
      <p:sp>
        <p:nvSpPr>
          <p:cNvPr id="1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25</a:t>
            </a:fld>
            <a:endParaRPr lang="en-US" sz="1600" b="1" dirty="0">
              <a:solidFill>
                <a:prstClr val="black"/>
              </a:solidFill>
            </a:endParaRPr>
          </a:p>
        </p:txBody>
      </p:sp>
    </p:spTree>
    <p:extLst>
      <p:ext uri="{BB962C8B-B14F-4D97-AF65-F5344CB8AC3E}">
        <p14:creationId xmlns:p14="http://schemas.microsoft.com/office/powerpoint/2010/main" val="2490754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solidFill>
                  <a:prstClr val="white"/>
                </a:solidFill>
              </a:rPr>
              <a:t>قانون الموارد البشرية في الحكومة الاتحادية ولائحته التنفيذية</a:t>
            </a:r>
            <a:endParaRPr lang="en-US" dirty="0">
              <a:solidFill>
                <a:prstClr val="white"/>
              </a:solidFill>
            </a:endParaRPr>
          </a:p>
        </p:txBody>
      </p:sp>
      <p:pic>
        <p:nvPicPr>
          <p:cNvPr id="4"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8107" t="23137" r="38618" b="16644"/>
          <a:stretch/>
        </p:blipFill>
        <p:spPr bwMode="auto">
          <a:xfrm>
            <a:off x="372714" y="1447800"/>
            <a:ext cx="1518468"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6339" t="17532" r="36229" b="11493"/>
          <a:stretch/>
        </p:blipFill>
        <p:spPr bwMode="auto">
          <a:xfrm>
            <a:off x="372714" y="4038600"/>
            <a:ext cx="1518468" cy="22791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57400" y="1524000"/>
            <a:ext cx="6934200" cy="2308324"/>
          </a:xfrm>
          <a:prstGeom prst="rect">
            <a:avLst/>
          </a:prstGeom>
          <a:noFill/>
        </p:spPr>
        <p:txBody>
          <a:bodyPr wrap="square" rtlCol="0">
            <a:spAutoFit/>
          </a:bodyPr>
          <a:lstStyle/>
          <a:p>
            <a:pPr algn="justLow" rtl="1"/>
            <a:r>
              <a:rPr lang="ar-AE" sz="1400" b="1" dirty="0">
                <a:solidFill>
                  <a:prstClr val="black"/>
                </a:solidFill>
                <a:latin typeface="ae_AlMohanad" pitchFamily="18" charset="-78"/>
                <a:cs typeface="ae_AlMohanad" pitchFamily="18" charset="-78"/>
              </a:rPr>
              <a:t>قانون الموارد البشرية في الحكومة الاتحادية : </a:t>
            </a:r>
          </a:p>
          <a:p>
            <a:pPr algn="justLow" rtl="1"/>
            <a:endParaRPr lang="ar-AE" sz="1400" dirty="0">
              <a:solidFill>
                <a:prstClr val="black"/>
              </a:solidFill>
            </a:endParaRPr>
          </a:p>
          <a:p>
            <a:pPr marL="285750" indent="-285750" algn="justLow" rtl="1">
              <a:buFont typeface="Arial" pitchFamily="34" charset="0"/>
              <a:buChar char="•"/>
            </a:pPr>
            <a:r>
              <a:rPr lang="ar-AE" sz="1400" dirty="0">
                <a:solidFill>
                  <a:prstClr val="black"/>
                </a:solidFill>
              </a:rPr>
              <a:t>صدر قانون الموارد البشرية في الحكومة الاتحادية بموجب مرسوم بقانون اتحادي رقم (11) لسنة 2008 بشأن الموارد البشرية في الحكومة الاتحادية والمعدل  بمرسوم بقانون اتحادي رقم 9 لسنة 2011 في شأن تعديل بعض احكام قانون الموارد البشرية في الحكومة الاتحادية .</a:t>
            </a:r>
            <a:br>
              <a:rPr lang="ar-AE" sz="1400" dirty="0">
                <a:solidFill>
                  <a:prstClr val="black"/>
                </a:solidFill>
              </a:rPr>
            </a:br>
            <a:endParaRPr lang="ar-AE" sz="1400" dirty="0">
              <a:solidFill>
                <a:prstClr val="black"/>
              </a:solidFill>
            </a:endParaRPr>
          </a:p>
          <a:p>
            <a:pPr marL="285750" indent="-285750" algn="justLow" rtl="1">
              <a:buFont typeface="Arial" pitchFamily="34" charset="0"/>
              <a:buChar char="•"/>
            </a:pPr>
            <a:r>
              <a:rPr lang="ar-AE" sz="1400" dirty="0">
                <a:solidFill>
                  <a:prstClr val="black"/>
                </a:solidFill>
              </a:rPr>
              <a:t>ويركز القانون على العنصر البشري باعتباره أصلاً استثمارياً يجب إدارته وتطوره بفعالية وكفاءة ، كما أنه يعكس رؤيا مستقبلية وبعد نظر للاحتياجات المستقبلية للموارد البشرية ، ويساهم في تطوير النظم والسياسات ضمن بيئة العمل ويساهم بفعالية في تحفيز التنمية البشرية .</a:t>
            </a:r>
          </a:p>
          <a:p>
            <a:pPr algn="r" rtl="1"/>
            <a:endParaRPr lang="en-US" dirty="0">
              <a:solidFill>
                <a:prstClr val="black"/>
              </a:solidFill>
            </a:endParaRPr>
          </a:p>
        </p:txBody>
      </p:sp>
      <p:sp>
        <p:nvSpPr>
          <p:cNvPr id="8" name="TextBox 7"/>
          <p:cNvSpPr txBox="1"/>
          <p:nvPr/>
        </p:nvSpPr>
        <p:spPr>
          <a:xfrm>
            <a:off x="2057400" y="4017764"/>
            <a:ext cx="6858000" cy="2316019"/>
          </a:xfrm>
          <a:prstGeom prst="rect">
            <a:avLst/>
          </a:prstGeom>
          <a:noFill/>
        </p:spPr>
        <p:txBody>
          <a:bodyPr wrap="square" rtlCol="0">
            <a:spAutoFit/>
          </a:bodyPr>
          <a:lstStyle/>
          <a:p>
            <a:pPr algn="justLow" rtl="1"/>
            <a:endParaRPr lang="ar-AE" dirty="0">
              <a:solidFill>
                <a:prstClr val="black"/>
              </a:solidFill>
              <a:latin typeface="ae_AlMohanad" pitchFamily="18" charset="-78"/>
              <a:cs typeface="ae_AlMohanad" pitchFamily="18" charset="-78"/>
            </a:endParaRPr>
          </a:p>
          <a:p>
            <a:pPr algn="justLow" rtl="1"/>
            <a:r>
              <a:rPr lang="ar-AE" sz="1400" b="1" dirty="0">
                <a:solidFill>
                  <a:prstClr val="black"/>
                </a:solidFill>
                <a:latin typeface="ae_AlMohanad" pitchFamily="18" charset="-78"/>
                <a:cs typeface="ae_AlMohanad" pitchFamily="18" charset="-78"/>
              </a:rPr>
              <a:t>اللائحة التنفيذية لقانون الموارد البشرية في الحكومة الاتحادية :</a:t>
            </a:r>
          </a:p>
          <a:p>
            <a:pPr algn="justLow" rtl="1"/>
            <a:endParaRPr lang="ar-AE" sz="1050" b="1" dirty="0">
              <a:solidFill>
                <a:srgbClr val="FF0000"/>
              </a:solidFill>
              <a:effectLst>
                <a:outerShdw blurRad="38100" dist="38100" dir="2700000" algn="tl">
                  <a:srgbClr val="000000">
                    <a:alpha val="43137"/>
                  </a:srgbClr>
                </a:outerShdw>
              </a:effectLst>
              <a:latin typeface="ae_AlMohanad" pitchFamily="18" charset="-78"/>
              <a:cs typeface="ae_AlMohanad" pitchFamily="18" charset="-78"/>
            </a:endParaRPr>
          </a:p>
          <a:p>
            <a:pPr marL="285750" indent="-285750" algn="justLow" rtl="1">
              <a:buFont typeface="Arial" pitchFamily="34" charset="0"/>
              <a:buChar char="•"/>
            </a:pPr>
            <a:r>
              <a:rPr lang="ar-AE" sz="1400" dirty="0">
                <a:solidFill>
                  <a:prstClr val="black"/>
                </a:solidFill>
              </a:rPr>
              <a:t>صدرت اللائحة التنفيذية لقانون الموارد البشرية في الحكومة الاتحادية وتعديلاته بموجب قرار مجلس الوزراء رقم ( 13 ) لسنة 2012م .</a:t>
            </a:r>
          </a:p>
          <a:p>
            <a:pPr algn="justLow" rtl="1"/>
            <a:endParaRPr lang="ar-AE" sz="1400" dirty="0">
              <a:solidFill>
                <a:prstClr val="black"/>
              </a:solidFill>
            </a:endParaRPr>
          </a:p>
          <a:p>
            <a:pPr marL="285750" indent="-285750" algn="justLow" rtl="1">
              <a:buFont typeface="Arial" pitchFamily="34" charset="0"/>
              <a:buChar char="•"/>
            </a:pPr>
            <a:r>
              <a:rPr lang="ar-AE" sz="1400" dirty="0">
                <a:solidFill>
                  <a:prstClr val="black"/>
                </a:solidFill>
              </a:rPr>
              <a:t>وتتضمن اللائحة التنفيذية لقانون الموارد البشرية كافة الضوابط والتفاصيل بحقوق وواجبات الموظفين وعمليات التوظيف والتقييم ، وأنظمة الحوافز والإجازات </a:t>
            </a:r>
            <a:r>
              <a:rPr lang="ar-AE" sz="1400" dirty="0" err="1">
                <a:solidFill>
                  <a:prstClr val="black"/>
                </a:solidFill>
              </a:rPr>
              <a:t>والجزاءات</a:t>
            </a:r>
            <a:r>
              <a:rPr lang="ar-AE" sz="1400" dirty="0">
                <a:solidFill>
                  <a:prstClr val="black"/>
                </a:solidFill>
              </a:rPr>
              <a:t> وغيرها من الأمور المتعلقة بالموارد البشرية العاملة في الجهات الحكومية الاتحادية.</a:t>
            </a:r>
          </a:p>
          <a:p>
            <a:endParaRPr lang="en-US" dirty="0">
              <a:solidFill>
                <a:prstClr val="black"/>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3</a:t>
            </a:fld>
            <a:endParaRPr lang="en-US" sz="1600" b="1" dirty="0">
              <a:solidFill>
                <a:prstClr val="black"/>
              </a:solidFill>
            </a:endParaRPr>
          </a:p>
        </p:txBody>
      </p:sp>
    </p:spTree>
    <p:extLst>
      <p:ext uri="{BB962C8B-B14F-4D97-AF65-F5344CB8AC3E}">
        <p14:creationId xmlns:p14="http://schemas.microsoft.com/office/powerpoint/2010/main" val="3875423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6" t="12949" r="68838" b="9645"/>
          <a:stretch/>
        </p:blipFill>
        <p:spPr bwMode="auto">
          <a:xfrm>
            <a:off x="304800" y="2057400"/>
            <a:ext cx="1539973" cy="2208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38400" y="1905000"/>
            <a:ext cx="6172200" cy="4416594"/>
          </a:xfrm>
          <a:prstGeom prst="rect">
            <a:avLst/>
          </a:prstGeom>
          <a:noFill/>
        </p:spPr>
        <p:txBody>
          <a:bodyPr wrap="square" rtlCol="0">
            <a:spAutoFit/>
          </a:bodyPr>
          <a:lstStyle/>
          <a:p>
            <a:pPr algn="just" rtl="1"/>
            <a:r>
              <a:rPr lang="ar-AE" sz="1400" b="1" dirty="0">
                <a:solidFill>
                  <a:prstClr val="black"/>
                </a:solidFill>
                <a:latin typeface="ae_AlMohanad" pitchFamily="18" charset="-78"/>
                <a:cs typeface="ae_AlMohanad" pitchFamily="18" charset="-78"/>
              </a:rPr>
              <a:t>لائحة الموارد البشرية في الجهات الاتحادية المستقلة : </a:t>
            </a:r>
          </a:p>
          <a:p>
            <a:pPr algn="just" rtl="1"/>
            <a:endParaRPr lang="ar-AE" sz="1100" dirty="0">
              <a:solidFill>
                <a:prstClr val="black"/>
              </a:solidFill>
              <a:latin typeface="ae_AlMohanad" pitchFamily="18" charset="-78"/>
              <a:cs typeface="ae_AlMohanad" pitchFamily="18" charset="-78"/>
            </a:endParaRPr>
          </a:p>
          <a:p>
            <a:pPr marL="285750" indent="-285750" algn="justLow" rtl="1">
              <a:buFont typeface="Arial" pitchFamily="34" charset="0"/>
              <a:buChar char="•"/>
            </a:pPr>
            <a:r>
              <a:rPr lang="ar-AE" sz="1400" dirty="0">
                <a:solidFill>
                  <a:prstClr val="black"/>
                </a:solidFill>
              </a:rPr>
              <a:t>صدرت لائحة الموارد البشرية في الجهات الاتحادية المستقلة بموجب قرار مجلس الوزراء رقم (</a:t>
            </a:r>
            <a:r>
              <a:rPr lang="en-US" sz="1400" dirty="0">
                <a:solidFill>
                  <a:prstClr val="black"/>
                </a:solidFill>
              </a:rPr>
              <a:t>15</a:t>
            </a:r>
            <a:r>
              <a:rPr lang="ar-AE" sz="1400" dirty="0">
                <a:solidFill>
                  <a:prstClr val="black"/>
                </a:solidFill>
              </a:rPr>
              <a:t>) لسنة 2013 من اجل توحيد مبادئ ومفاهيم الموارد البشرية التي تنظم عمل الموارد البشرية في الجهات الاتحادية المستقلة وذلك بما يتوافق مع المبادئ العامة لقانون الموارد البشرية في الحكومة الاتحادية ـ بحيث تكون مرجعية واحدة من خلال تشريع ينظم ذلك.</a:t>
            </a:r>
            <a:endParaRPr lang="en-US" sz="1400" dirty="0">
              <a:solidFill>
                <a:prstClr val="black"/>
              </a:solidFill>
            </a:endParaRPr>
          </a:p>
          <a:p>
            <a:pPr marL="285750" indent="-285750" algn="justLow" rtl="1">
              <a:buFont typeface="Arial" pitchFamily="34" charset="0"/>
              <a:buChar char="•"/>
            </a:pPr>
            <a:endParaRPr lang="en-US" sz="1400" dirty="0">
              <a:solidFill>
                <a:prstClr val="black"/>
              </a:solidFill>
            </a:endParaRPr>
          </a:p>
          <a:p>
            <a:pPr marL="285750" indent="-285750" algn="justLow" rtl="1">
              <a:buFont typeface="Arial" pitchFamily="34" charset="0"/>
              <a:buChar char="•"/>
            </a:pPr>
            <a:r>
              <a:rPr lang="ar-AE" altLang="en-US" sz="1400" dirty="0">
                <a:solidFill>
                  <a:prstClr val="black"/>
                </a:solidFill>
              </a:rPr>
              <a:t>تميزت اللائحة بانسجامها مع احكام اللائحة التنفيذية  للمرسوم بقانون اتحادي رقم 11لسنه 2008 وتعديلاته وتوافقها في كثير من النصوص معها مما يسهل في تطبيق الانظمة المعتمدة في الحكومة الاتحادية على الجهات الاتحادية ( منها على سبيل المثال نظام بياناتي ونظام إدارة الاداء ونظام التدريب والتطوير ونظام تقييم وتوصيف الوظائف... الخ )</a:t>
            </a:r>
          </a:p>
          <a:p>
            <a:pPr marL="285750" indent="-285750" algn="justLow" rtl="1">
              <a:buFont typeface="Arial" pitchFamily="34" charset="0"/>
              <a:buChar char="•"/>
            </a:pPr>
            <a:r>
              <a:rPr lang="ar-AE" sz="1400" dirty="0">
                <a:solidFill>
                  <a:prstClr val="black"/>
                </a:solidFill>
              </a:rPr>
              <a:t>كما صدر جدول مرفق بقرار مجلس الوزراء رقم (</a:t>
            </a:r>
            <a:r>
              <a:rPr lang="en-US" sz="1400" dirty="0">
                <a:solidFill>
                  <a:prstClr val="black"/>
                </a:solidFill>
              </a:rPr>
              <a:t>15</a:t>
            </a:r>
            <a:r>
              <a:rPr lang="ar-AE" sz="1400" dirty="0">
                <a:solidFill>
                  <a:prstClr val="black"/>
                </a:solidFill>
              </a:rPr>
              <a:t>) لسنة 2013 بشأن لائحة الموارد البشرية في الجهات الاتحادية المستقلة يتضمن الجهات الاتحادية التي يسري عليها نطاق تطبيق اللائحة .</a:t>
            </a:r>
            <a:endParaRPr lang="en-US" sz="1400" dirty="0">
              <a:solidFill>
                <a:prstClr val="black"/>
              </a:solidFill>
            </a:endParaRPr>
          </a:p>
          <a:p>
            <a:pPr marL="285750" indent="-285750" algn="justLow" rtl="1">
              <a:buFont typeface="Arial" pitchFamily="34" charset="0"/>
              <a:buChar char="•"/>
            </a:pPr>
            <a:r>
              <a:rPr lang="ar-AE" sz="1400" dirty="0">
                <a:solidFill>
                  <a:prstClr val="black"/>
                </a:solidFill>
              </a:rPr>
              <a:t/>
            </a:r>
            <a:br>
              <a:rPr lang="ar-AE" sz="1400" dirty="0">
                <a:solidFill>
                  <a:prstClr val="black"/>
                </a:solidFill>
              </a:rPr>
            </a:br>
            <a:r>
              <a:rPr lang="ar-AE" sz="1400" b="1" dirty="0">
                <a:solidFill>
                  <a:prstClr val="black"/>
                </a:solidFill>
              </a:rPr>
              <a:t>علما بأن هذه اللائحة لا تتعارض مع استقلالية تلك الجهات حيث احتفظت كل جهة تماماً بـ :</a:t>
            </a:r>
          </a:p>
          <a:p>
            <a:pPr marL="285750" indent="-285750" algn="justLow" rtl="1">
              <a:buFont typeface="Arial" pitchFamily="34" charset="0"/>
              <a:buChar char="•"/>
            </a:pPr>
            <a:endParaRPr lang="ar-AE" sz="1400" dirty="0">
              <a:solidFill>
                <a:prstClr val="black"/>
              </a:solidFill>
            </a:endParaRPr>
          </a:p>
          <a:p>
            <a:pPr marL="285750" indent="-285750" algn="justLow" rtl="1">
              <a:buFont typeface="Arial" pitchFamily="34" charset="0"/>
              <a:buChar char="•"/>
            </a:pPr>
            <a:r>
              <a:rPr lang="ar-AE" sz="1400" dirty="0">
                <a:solidFill>
                  <a:prstClr val="black"/>
                </a:solidFill>
              </a:rPr>
              <a:t>جدول الدرجات والرواتب الخاص بها وما يرتبط بذلك من بدلات وعلاوات تتوافق مع طبيعة عملها.</a:t>
            </a:r>
          </a:p>
          <a:p>
            <a:pPr marL="285750" indent="-285750" algn="justLow" rtl="1">
              <a:buFont typeface="Arial" pitchFamily="34" charset="0"/>
              <a:buChar char="•"/>
            </a:pPr>
            <a:r>
              <a:rPr lang="ar-AE" sz="1400" dirty="0">
                <a:solidFill>
                  <a:prstClr val="black"/>
                </a:solidFill>
              </a:rPr>
              <a:t> الهيكل التنظيمي الذي يتوافق مع خصوصيتها، والمهام الرئيسية المعتمدة .</a:t>
            </a:r>
          </a:p>
          <a:p>
            <a:pPr marL="285750" indent="-285750" algn="justLow" rtl="1">
              <a:buFont typeface="Arial" pitchFamily="34" charset="0"/>
              <a:buChar char="•"/>
            </a:pPr>
            <a:r>
              <a:rPr lang="ar-AE" sz="1400" dirty="0">
                <a:solidFill>
                  <a:prstClr val="black"/>
                </a:solidFill>
              </a:rPr>
              <a:t> المرونة في بعض الجوانب إدارية أخرى</a:t>
            </a:r>
          </a:p>
          <a:p>
            <a:pPr algn="r" rtl="1"/>
            <a:endParaRPr lang="en-US" dirty="0">
              <a:solidFill>
                <a:prstClr val="black"/>
              </a:solidFill>
            </a:endParaRP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dirty="0" smtClean="0">
                <a:solidFill>
                  <a:prstClr val="white"/>
                </a:solidFill>
              </a:rPr>
              <a:t>لائحة الموارد البشرية في الجهات الاتحادية المستقلة </a:t>
            </a:r>
            <a:endParaRPr lang="en-US" dirty="0">
              <a:solidFill>
                <a:prstClr val="white"/>
              </a:solidFill>
            </a:endParaRPr>
          </a:p>
        </p:txBody>
      </p:sp>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4</a:t>
            </a:fld>
            <a:endParaRPr lang="en-US" sz="1600" b="1" dirty="0">
              <a:solidFill>
                <a:prstClr val="black"/>
              </a:solidFill>
            </a:endParaRPr>
          </a:p>
        </p:txBody>
      </p:sp>
    </p:spTree>
    <p:extLst>
      <p:ext uri="{BB962C8B-B14F-4D97-AF65-F5344CB8AC3E}">
        <p14:creationId xmlns:p14="http://schemas.microsoft.com/office/powerpoint/2010/main" val="1916668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600" y="1600200"/>
            <a:ext cx="3733800" cy="2677656"/>
          </a:xfrm>
          <a:prstGeom prst="rect">
            <a:avLst/>
          </a:prstGeom>
          <a:noFill/>
        </p:spPr>
        <p:txBody>
          <a:bodyPr wrap="square" rtlCol="0">
            <a:spAutoFit/>
          </a:bodyPr>
          <a:lstStyle/>
          <a:p>
            <a:pPr algn="justLow" rtl="1">
              <a:lnSpc>
                <a:spcPct val="150000"/>
              </a:lnSpc>
            </a:pPr>
            <a:r>
              <a:rPr lang="ar-AE" sz="1600" dirty="0">
                <a:solidFill>
                  <a:prstClr val="black"/>
                </a:solidFill>
              </a:rPr>
              <a:t>اطلق مكتب رئاسة مجلس الوزراء الموقر مشروع الممكنات الحكومية للدورة الاستراتيجية 2014- </a:t>
            </a:r>
            <a:r>
              <a:rPr lang="ar-AE" sz="1600" dirty="0" smtClean="0">
                <a:solidFill>
                  <a:prstClr val="black"/>
                </a:solidFill>
              </a:rPr>
              <a:t>2016 وعليه </a:t>
            </a:r>
            <a:r>
              <a:rPr lang="ar-AE" sz="1600" dirty="0">
                <a:solidFill>
                  <a:prstClr val="black"/>
                </a:solidFill>
              </a:rPr>
              <a:t>أطلقت الهيئة الاتحادية للموارد البشرية </a:t>
            </a:r>
            <a:r>
              <a:rPr lang="ar-AE" sz="1600" dirty="0"/>
              <a:t>الحكومية مؤشرات </a:t>
            </a:r>
            <a:r>
              <a:rPr lang="ar-AE" sz="1600" dirty="0" smtClean="0"/>
              <a:t>ممكنات </a:t>
            </a:r>
            <a:r>
              <a:rPr lang="ar-AE" sz="1600" dirty="0"/>
              <a:t>الموارد البشرية </a:t>
            </a:r>
            <a:r>
              <a:rPr lang="ar-AE" sz="1600" dirty="0" smtClean="0"/>
              <a:t> بالاتفاق مع مكتب رئاسة مجلس الوزراء.</a:t>
            </a:r>
          </a:p>
          <a:p>
            <a:pPr algn="justLow" rtl="1">
              <a:lnSpc>
                <a:spcPct val="150000"/>
              </a:lnSpc>
            </a:pPr>
            <a:r>
              <a:rPr lang="ar-AE" sz="1600" dirty="0" smtClean="0">
                <a:latin typeface="Sitka Banner" panose="02000505000000020004" pitchFamily="2" charset="0"/>
              </a:rPr>
              <a:t>وفي عام 2015 تم تحديث هذه المؤشرات بحيث </a:t>
            </a:r>
            <a:r>
              <a:rPr lang="ar-AE" sz="1600" dirty="0">
                <a:latin typeface="Sitka Banner" panose="02000505000000020004" pitchFamily="2" charset="0"/>
              </a:rPr>
              <a:t>شملت 6 مؤشرات استراتيجية </a:t>
            </a:r>
            <a:r>
              <a:rPr lang="ar-AE" sz="1600" dirty="0"/>
              <a:t>و2 مؤشر تشغيلي </a:t>
            </a:r>
            <a:r>
              <a:rPr lang="ar-AE" sz="1600" dirty="0">
                <a:solidFill>
                  <a:prstClr val="black"/>
                </a:solidFill>
              </a:rPr>
              <a:t>. </a:t>
            </a:r>
            <a:endParaRPr lang="en-US" dirty="0">
              <a:solidFill>
                <a:prstClr val="black"/>
              </a:solidFill>
              <a:latin typeface="ae_AlMohanad" panose="02060603050605020204" pitchFamily="18" charset="-78"/>
              <a:ea typeface="Arial Unicode MS" panose="020B0604020202020204" pitchFamily="34" charset="-128"/>
              <a:cs typeface="ae_AlMohanad" panose="02060603050605020204" pitchFamily="18" charset="-78"/>
            </a:endParaRP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66800" y="926068"/>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a:r>
              <a:rPr lang="ar-AE" b="1" dirty="0" smtClean="0">
                <a:solidFill>
                  <a:prstClr val="white"/>
                </a:solidFill>
              </a:rPr>
              <a:t>مؤشرات الممكنات الحكومية – محور الموارد البشرية 2015- 2016</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05978"/>
            <a:ext cx="3810000" cy="49863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5</a:t>
            </a:fld>
            <a:endParaRPr lang="en-US" sz="1600" b="1" dirty="0">
              <a:solidFill>
                <a:prstClr val="black"/>
              </a:solidFill>
            </a:endParaRPr>
          </a:p>
        </p:txBody>
      </p:sp>
    </p:spTree>
    <p:extLst>
      <p:ext uri="{BB962C8B-B14F-4D97-AF65-F5344CB8AC3E}">
        <p14:creationId xmlns:p14="http://schemas.microsoft.com/office/powerpoint/2010/main" val="3310965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19462"/>
            <a:ext cx="9144000" cy="2385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18901" y="800059"/>
            <a:ext cx="8686800" cy="3693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524000" y="823150"/>
            <a:ext cx="59436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r>
              <a:rPr lang="ar-AE" dirty="0">
                <a:solidFill>
                  <a:prstClr val="white"/>
                </a:solidFill>
              </a:rPr>
              <a:t>قائمة </a:t>
            </a:r>
            <a:r>
              <a:rPr lang="ar-AE" dirty="0" smtClean="0">
                <a:solidFill>
                  <a:prstClr val="white"/>
                </a:solidFill>
              </a:rPr>
              <a:t>مؤشرات الممكنات الحكومية </a:t>
            </a:r>
            <a:r>
              <a:rPr lang="ar-AE" b="1" dirty="0" smtClean="0">
                <a:solidFill>
                  <a:prstClr val="white"/>
                </a:solidFill>
              </a:rPr>
              <a:t>2015-2016</a:t>
            </a:r>
            <a:r>
              <a:rPr lang="ar-AE" dirty="0" smtClean="0">
                <a:solidFill>
                  <a:prstClr val="white"/>
                </a:solidFill>
              </a:rPr>
              <a:t>  - محور الموارد البشرية </a:t>
            </a:r>
            <a:endParaRPr lang="en-US" dirty="0">
              <a:solidFill>
                <a:prstClr val="white"/>
              </a:solidFill>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6</a:t>
            </a:fld>
            <a:endParaRPr lang="en-US" sz="1600" b="1" dirty="0">
              <a:solidFill>
                <a:prstClr val="black"/>
              </a:solidFill>
            </a:endParaRPr>
          </a:p>
        </p:txBody>
      </p:sp>
      <p:sp>
        <p:nvSpPr>
          <p:cNvPr id="13" name="Rectangle 12"/>
          <p:cNvSpPr/>
          <p:nvPr/>
        </p:nvSpPr>
        <p:spPr bwMode="auto">
          <a:xfrm>
            <a:off x="990600" y="1242021"/>
            <a:ext cx="1512168" cy="1633905"/>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sz="1400" b="1" dirty="0">
                <a:latin typeface="Sakkal Majalla" pitchFamily="2" charset="-78"/>
                <a:ea typeface="ＭＳ Ｐゴシック" pitchFamily="112" charset="-128"/>
                <a:cs typeface="Sakkal Majalla" pitchFamily="2" charset="-78"/>
              </a:rPr>
              <a:t>تقرير نتائج دراسة الرضا والتناغم والولاء والسعادة الوظيفية </a:t>
            </a:r>
          </a:p>
          <a:p>
            <a:pPr algn="ctr" rtl="1"/>
            <a:r>
              <a:rPr lang="ar-AE" sz="1400" b="1" dirty="0">
                <a:latin typeface="Sakkal Majalla" pitchFamily="2" charset="-78"/>
                <a:ea typeface="ＭＳ Ｐゴシック" pitchFamily="112" charset="-128"/>
                <a:cs typeface="Sakkal Majalla" pitchFamily="2" charset="-78"/>
              </a:rPr>
              <a:t>(من مكتب رئاسة مجلس الوزراء)</a:t>
            </a:r>
            <a:endParaRPr lang="en-US" sz="1400" b="1" dirty="0">
              <a:latin typeface="Sakkal Majalla" pitchFamily="2" charset="-78"/>
              <a:ea typeface="ＭＳ Ｐゴシック" pitchFamily="112" charset="-128"/>
              <a:cs typeface="Sakkal Majalla" pitchFamily="2" charset="-78"/>
            </a:endParaRPr>
          </a:p>
        </p:txBody>
      </p:sp>
      <p:sp>
        <p:nvSpPr>
          <p:cNvPr id="14" name="Rectangle 13"/>
          <p:cNvSpPr/>
          <p:nvPr/>
        </p:nvSpPr>
        <p:spPr bwMode="auto">
          <a:xfrm>
            <a:off x="990600" y="2944284"/>
            <a:ext cx="1512169" cy="838200"/>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sz="1600" b="1" dirty="0">
                <a:latin typeface="Sakkal Majalla" pitchFamily="2" charset="-78"/>
                <a:ea typeface="ＭＳ Ｐゴシック" pitchFamily="112" charset="-128"/>
                <a:cs typeface="Sakkal Majalla" pitchFamily="2" charset="-78"/>
              </a:rPr>
              <a:t>نظام «بياناتي»</a:t>
            </a:r>
          </a:p>
        </p:txBody>
      </p:sp>
      <p:sp>
        <p:nvSpPr>
          <p:cNvPr id="15" name="Rectangle 14"/>
          <p:cNvSpPr/>
          <p:nvPr/>
        </p:nvSpPr>
        <p:spPr bwMode="auto">
          <a:xfrm>
            <a:off x="3096269" y="1219200"/>
            <a:ext cx="5037706" cy="317375"/>
          </a:xfrm>
          <a:prstGeom prst="rect">
            <a:avLst/>
          </a:prstGeom>
          <a:solidFill>
            <a:schemeClr val="bg1">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SA" b="1" dirty="0">
                <a:latin typeface="Sakkal Majalla" pitchFamily="2" charset="-78"/>
                <a:cs typeface="Sakkal Majalla" pitchFamily="2" charset="-78"/>
              </a:rPr>
              <a:t>نسبة </a:t>
            </a:r>
            <a:r>
              <a:rPr lang="ar-AE" b="1" dirty="0" smtClean="0">
                <a:latin typeface="Sakkal Majalla" pitchFamily="2" charset="-78"/>
                <a:cs typeface="Sakkal Majalla" pitchFamily="2" charset="-78"/>
              </a:rPr>
              <a:t>الرضا الوظيفي</a:t>
            </a:r>
            <a:endParaRPr lang="ar-SA" b="1" dirty="0">
              <a:latin typeface="Sakkal Majalla" pitchFamily="2" charset="-78"/>
              <a:cs typeface="Sakkal Majalla" pitchFamily="2" charset="-78"/>
            </a:endParaRPr>
          </a:p>
        </p:txBody>
      </p:sp>
      <p:sp>
        <p:nvSpPr>
          <p:cNvPr id="16" name="Rectangle 15"/>
          <p:cNvSpPr/>
          <p:nvPr/>
        </p:nvSpPr>
        <p:spPr bwMode="auto">
          <a:xfrm>
            <a:off x="3096269" y="1653765"/>
            <a:ext cx="5042413" cy="317375"/>
          </a:xfrm>
          <a:prstGeom prst="rect">
            <a:avLst/>
          </a:prstGeom>
          <a:solidFill>
            <a:schemeClr val="bg1">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SA" b="1" dirty="0">
                <a:latin typeface="Sakkal Majalla" pitchFamily="2" charset="-78"/>
                <a:cs typeface="Sakkal Majalla" pitchFamily="2" charset="-78"/>
              </a:rPr>
              <a:t>نسبة </a:t>
            </a:r>
            <a:r>
              <a:rPr lang="ar-AE" b="1" dirty="0" smtClean="0">
                <a:latin typeface="Sakkal Majalla" pitchFamily="2" charset="-78"/>
                <a:cs typeface="Sakkal Majalla" pitchFamily="2" charset="-78"/>
              </a:rPr>
              <a:t>السعادة الوظيفية(</a:t>
            </a:r>
            <a:r>
              <a:rPr lang="ar-AE" b="1" dirty="0" smtClean="0">
                <a:solidFill>
                  <a:srgbClr val="FF0000"/>
                </a:solidFill>
                <a:latin typeface="Sakkal Majalla" pitchFamily="2" charset="-78"/>
                <a:cs typeface="Sakkal Majalla" pitchFamily="2" charset="-78"/>
              </a:rPr>
              <a:t>*</a:t>
            </a:r>
            <a:r>
              <a:rPr lang="ar-AE" b="1" dirty="0" smtClean="0">
                <a:latin typeface="Sakkal Majalla" pitchFamily="2" charset="-78"/>
                <a:cs typeface="Sakkal Majalla" pitchFamily="2" charset="-78"/>
              </a:rPr>
              <a:t>)</a:t>
            </a:r>
            <a:endParaRPr lang="ar-SA" b="1" dirty="0">
              <a:latin typeface="Sakkal Majalla" pitchFamily="2" charset="-78"/>
              <a:cs typeface="Sakkal Majalla" pitchFamily="2" charset="-78"/>
            </a:endParaRPr>
          </a:p>
        </p:txBody>
      </p:sp>
      <p:sp>
        <p:nvSpPr>
          <p:cNvPr id="17" name="Rectangle 16"/>
          <p:cNvSpPr/>
          <p:nvPr/>
        </p:nvSpPr>
        <p:spPr bwMode="auto">
          <a:xfrm>
            <a:off x="3096269" y="2084296"/>
            <a:ext cx="5042413" cy="354104"/>
          </a:xfrm>
          <a:prstGeom prst="rect">
            <a:avLst/>
          </a:prstGeom>
          <a:solidFill>
            <a:schemeClr val="bg1">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SA" b="1" dirty="0">
                <a:latin typeface="Sakkal Majalla" pitchFamily="2" charset="-78"/>
                <a:cs typeface="Sakkal Majalla" pitchFamily="2" charset="-78"/>
              </a:rPr>
              <a:t>نسبة </a:t>
            </a:r>
            <a:r>
              <a:rPr lang="ar-AE" b="1" dirty="0">
                <a:latin typeface="Sakkal Majalla" pitchFamily="2" charset="-78"/>
                <a:cs typeface="Sakkal Majalla" pitchFamily="2" charset="-78"/>
              </a:rPr>
              <a:t>التناغم الوظيفي (</a:t>
            </a:r>
            <a:r>
              <a:rPr lang="ar-AE" b="1" dirty="0">
                <a:solidFill>
                  <a:srgbClr val="FF0000"/>
                </a:solidFill>
                <a:latin typeface="Sakkal Majalla" pitchFamily="2" charset="-78"/>
                <a:cs typeface="Sakkal Majalla" pitchFamily="2" charset="-78"/>
              </a:rPr>
              <a:t>*</a:t>
            </a:r>
            <a:r>
              <a:rPr lang="ar-AE" b="1" dirty="0">
                <a:latin typeface="Sakkal Majalla" pitchFamily="2" charset="-78"/>
                <a:cs typeface="Sakkal Majalla" pitchFamily="2" charset="-78"/>
              </a:rPr>
              <a:t>)</a:t>
            </a:r>
            <a:endParaRPr lang="ar-SA" b="1" dirty="0">
              <a:latin typeface="Sakkal Majalla" pitchFamily="2" charset="-78"/>
              <a:cs typeface="Sakkal Majalla" pitchFamily="2" charset="-78"/>
            </a:endParaRPr>
          </a:p>
        </p:txBody>
      </p:sp>
      <p:sp>
        <p:nvSpPr>
          <p:cNvPr id="18" name="Rectangle 17"/>
          <p:cNvSpPr/>
          <p:nvPr/>
        </p:nvSpPr>
        <p:spPr bwMode="auto">
          <a:xfrm>
            <a:off x="3096269" y="2514600"/>
            <a:ext cx="5029729" cy="354024"/>
          </a:xfrm>
          <a:prstGeom prst="rect">
            <a:avLst/>
          </a:prstGeom>
          <a:solidFill>
            <a:schemeClr val="bg1">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SA" b="1" dirty="0">
                <a:latin typeface="Sakkal Majalla" pitchFamily="2" charset="-78"/>
                <a:cs typeface="Sakkal Majalla" pitchFamily="2" charset="-78"/>
              </a:rPr>
              <a:t>نسبة </a:t>
            </a:r>
            <a:r>
              <a:rPr lang="ar-AE" b="1" dirty="0">
                <a:latin typeface="Sakkal Majalla" pitchFamily="2" charset="-78"/>
                <a:cs typeface="Sakkal Majalla" pitchFamily="2" charset="-78"/>
              </a:rPr>
              <a:t>الولاء الوظيفي (</a:t>
            </a:r>
            <a:r>
              <a:rPr lang="ar-AE" b="1" dirty="0">
                <a:solidFill>
                  <a:srgbClr val="FF0000"/>
                </a:solidFill>
                <a:latin typeface="Sakkal Majalla" pitchFamily="2" charset="-78"/>
                <a:cs typeface="Sakkal Majalla" pitchFamily="2" charset="-78"/>
              </a:rPr>
              <a:t>*</a:t>
            </a:r>
            <a:r>
              <a:rPr lang="ar-AE" b="1" dirty="0">
                <a:latin typeface="Sakkal Majalla" pitchFamily="2" charset="-78"/>
                <a:cs typeface="Sakkal Majalla" pitchFamily="2" charset="-78"/>
              </a:rPr>
              <a:t>)</a:t>
            </a:r>
            <a:endParaRPr lang="ar-SA" b="1" dirty="0">
              <a:latin typeface="Sakkal Majalla" pitchFamily="2" charset="-78"/>
              <a:cs typeface="Sakkal Majalla" pitchFamily="2" charset="-78"/>
            </a:endParaRPr>
          </a:p>
        </p:txBody>
      </p:sp>
      <p:sp>
        <p:nvSpPr>
          <p:cNvPr id="19" name="Rectangle 18"/>
          <p:cNvSpPr/>
          <p:nvPr/>
        </p:nvSpPr>
        <p:spPr bwMode="auto">
          <a:xfrm>
            <a:off x="3096269" y="2944283"/>
            <a:ext cx="5029730" cy="324678"/>
          </a:xfrm>
          <a:prstGeom prst="rect">
            <a:avLst/>
          </a:prstGeom>
          <a:solidFill>
            <a:schemeClr val="bg1">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SA" b="1" dirty="0">
                <a:latin typeface="Sakkal Majalla" pitchFamily="2" charset="-78"/>
                <a:cs typeface="Sakkal Majalla" pitchFamily="2" charset="-78"/>
              </a:rPr>
              <a:t>نسبة التوطين </a:t>
            </a:r>
            <a:r>
              <a:rPr lang="ar-AE" b="1" dirty="0">
                <a:latin typeface="Sakkal Majalla" pitchFamily="2" charset="-78"/>
                <a:cs typeface="Sakkal Majalla" pitchFamily="2" charset="-78"/>
              </a:rPr>
              <a:t> (الإجمالي) (</a:t>
            </a:r>
            <a:r>
              <a:rPr lang="ar-AE" b="1" dirty="0">
                <a:solidFill>
                  <a:srgbClr val="FF0000"/>
                </a:solidFill>
                <a:latin typeface="Sakkal Majalla" pitchFamily="2" charset="-78"/>
                <a:cs typeface="Sakkal Majalla" pitchFamily="2" charset="-78"/>
              </a:rPr>
              <a:t>**</a:t>
            </a:r>
            <a:r>
              <a:rPr lang="ar-AE" b="1" dirty="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sp>
        <p:nvSpPr>
          <p:cNvPr id="20" name="Rectangle 19"/>
          <p:cNvSpPr/>
          <p:nvPr/>
        </p:nvSpPr>
        <p:spPr bwMode="auto">
          <a:xfrm>
            <a:off x="7130569" y="1219200"/>
            <a:ext cx="1008265" cy="317375"/>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b="1" dirty="0">
                <a:latin typeface="Sakkal Majalla" pitchFamily="2" charset="-78"/>
                <a:cs typeface="Sakkal Majalla" pitchFamily="2" charset="-78"/>
              </a:rPr>
              <a:t>استراتيجي</a:t>
            </a:r>
            <a:endParaRPr lang="en-US" b="1" dirty="0">
              <a:latin typeface="Sakkal Majalla" pitchFamily="2" charset="-78"/>
              <a:cs typeface="Sakkal Majalla" pitchFamily="2" charset="-78"/>
            </a:endParaRPr>
          </a:p>
        </p:txBody>
      </p:sp>
      <p:sp>
        <p:nvSpPr>
          <p:cNvPr id="21" name="Rectangle 20"/>
          <p:cNvSpPr/>
          <p:nvPr/>
        </p:nvSpPr>
        <p:spPr bwMode="auto">
          <a:xfrm>
            <a:off x="7130569" y="1663826"/>
            <a:ext cx="1008264" cy="317374"/>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b="1" dirty="0">
                <a:latin typeface="Sakkal Majalla" pitchFamily="2" charset="-78"/>
                <a:cs typeface="Sakkal Majalla" pitchFamily="2" charset="-78"/>
              </a:rPr>
              <a:t>استراتيجي</a:t>
            </a:r>
            <a:endParaRPr lang="en-US" b="1" dirty="0">
              <a:latin typeface="Sakkal Majalla" pitchFamily="2" charset="-78"/>
              <a:cs typeface="Sakkal Majalla" pitchFamily="2" charset="-78"/>
            </a:endParaRPr>
          </a:p>
        </p:txBody>
      </p:sp>
      <p:sp>
        <p:nvSpPr>
          <p:cNvPr id="22" name="Rectangle 21"/>
          <p:cNvSpPr/>
          <p:nvPr/>
        </p:nvSpPr>
        <p:spPr bwMode="auto">
          <a:xfrm>
            <a:off x="7130569" y="2084295"/>
            <a:ext cx="1006417" cy="364313"/>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b="1" dirty="0">
                <a:latin typeface="Sakkal Majalla" pitchFamily="2" charset="-78"/>
                <a:cs typeface="Sakkal Majalla" pitchFamily="2" charset="-78"/>
              </a:rPr>
              <a:t>استراتيجي</a:t>
            </a:r>
            <a:endParaRPr lang="en-US" b="1" dirty="0">
              <a:latin typeface="Sakkal Majalla" pitchFamily="2" charset="-78"/>
              <a:cs typeface="Sakkal Majalla" pitchFamily="2" charset="-78"/>
            </a:endParaRPr>
          </a:p>
        </p:txBody>
      </p:sp>
      <p:sp>
        <p:nvSpPr>
          <p:cNvPr id="23" name="Rectangle 22"/>
          <p:cNvSpPr/>
          <p:nvPr/>
        </p:nvSpPr>
        <p:spPr bwMode="auto">
          <a:xfrm>
            <a:off x="7130569" y="2524809"/>
            <a:ext cx="1003406" cy="351117"/>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b="1" dirty="0">
                <a:latin typeface="Sakkal Majalla" pitchFamily="2" charset="-78"/>
                <a:cs typeface="Sakkal Majalla" pitchFamily="2" charset="-78"/>
              </a:rPr>
              <a:t>استراتيجي</a:t>
            </a:r>
            <a:endParaRPr lang="en-US" b="1" dirty="0">
              <a:latin typeface="Sakkal Majalla" pitchFamily="2" charset="-78"/>
              <a:cs typeface="Sakkal Majalla" pitchFamily="2" charset="-78"/>
            </a:endParaRPr>
          </a:p>
        </p:txBody>
      </p:sp>
      <p:sp>
        <p:nvSpPr>
          <p:cNvPr id="24" name="Rectangle 23"/>
          <p:cNvSpPr/>
          <p:nvPr/>
        </p:nvSpPr>
        <p:spPr bwMode="auto">
          <a:xfrm>
            <a:off x="7130569" y="2944283"/>
            <a:ext cx="1011026" cy="332317"/>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b="1" dirty="0">
                <a:latin typeface="Sakkal Majalla" pitchFamily="2" charset="-78"/>
                <a:cs typeface="Sakkal Majalla" pitchFamily="2" charset="-78"/>
              </a:rPr>
              <a:t>استراتيجي</a:t>
            </a:r>
            <a:endParaRPr lang="en-US" b="1" dirty="0">
              <a:latin typeface="Sakkal Majalla" pitchFamily="2" charset="-78"/>
              <a:cs typeface="Sakkal Majalla" pitchFamily="2" charset="-78"/>
            </a:endParaRPr>
          </a:p>
        </p:txBody>
      </p:sp>
      <p:sp>
        <p:nvSpPr>
          <p:cNvPr id="25" name="Rectangle 24"/>
          <p:cNvSpPr/>
          <p:nvPr/>
        </p:nvSpPr>
        <p:spPr bwMode="auto">
          <a:xfrm>
            <a:off x="3096269" y="3428393"/>
            <a:ext cx="5025917" cy="354090"/>
          </a:xfrm>
          <a:prstGeom prst="rect">
            <a:avLst/>
          </a:prstGeom>
          <a:solidFill>
            <a:schemeClr val="bg1">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SA" b="1" dirty="0">
                <a:latin typeface="Sakkal Majalla" pitchFamily="2" charset="-78"/>
                <a:cs typeface="Sakkal Majalla" pitchFamily="2" charset="-78"/>
              </a:rPr>
              <a:t>أثر الإجازات على </a:t>
            </a:r>
            <a:r>
              <a:rPr lang="ar-AE" b="1" dirty="0">
                <a:latin typeface="Sakkal Majalla" pitchFamily="2" charset="-78"/>
                <a:cs typeface="Sakkal Majalla" pitchFamily="2" charset="-78"/>
              </a:rPr>
              <a:t>إنتاجية الموظفين </a:t>
            </a:r>
            <a:r>
              <a:rPr lang="ar-AE" b="1" dirty="0" smtClean="0">
                <a:latin typeface="Sakkal Majalla" pitchFamily="2" charset="-78"/>
                <a:cs typeface="Sakkal Majalla" pitchFamily="2" charset="-78"/>
              </a:rPr>
              <a:t>(</a:t>
            </a:r>
            <a:r>
              <a:rPr lang="en-US" b="1" dirty="0" smtClean="0">
                <a:solidFill>
                  <a:srgbClr val="FF0000"/>
                </a:solidFill>
                <a:latin typeface="Sakkal Majalla" pitchFamily="2" charset="-78"/>
                <a:cs typeface="Sakkal Majalla" pitchFamily="2" charset="-78"/>
              </a:rPr>
              <a:t>**</a:t>
            </a:r>
            <a:r>
              <a:rPr lang="ar-AE" b="1" dirty="0" smtClean="0">
                <a:solidFill>
                  <a:srgbClr val="FF0000"/>
                </a:solidFill>
                <a:latin typeface="Sakkal Majalla" pitchFamily="2" charset="-78"/>
                <a:cs typeface="Sakkal Majalla" pitchFamily="2" charset="-78"/>
              </a:rPr>
              <a:t>*</a:t>
            </a:r>
            <a:r>
              <a:rPr lang="ar-AE" b="1" dirty="0" smtClean="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sp>
        <p:nvSpPr>
          <p:cNvPr id="26" name="Rectangle 25"/>
          <p:cNvSpPr/>
          <p:nvPr/>
        </p:nvSpPr>
        <p:spPr bwMode="auto">
          <a:xfrm>
            <a:off x="7130569" y="3428392"/>
            <a:ext cx="974174" cy="354091"/>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b="1" dirty="0">
                <a:latin typeface="Sakkal Majalla" pitchFamily="2" charset="-78"/>
                <a:cs typeface="Sakkal Majalla" pitchFamily="2" charset="-78"/>
              </a:rPr>
              <a:t>استراتيجي</a:t>
            </a:r>
            <a:endParaRPr lang="en-US" b="1" dirty="0">
              <a:latin typeface="Sakkal Majalla" pitchFamily="2" charset="-78"/>
              <a:cs typeface="Sakkal Majalla" pitchFamily="2" charset="-78"/>
            </a:endParaRPr>
          </a:p>
        </p:txBody>
      </p:sp>
      <p:sp>
        <p:nvSpPr>
          <p:cNvPr id="27" name="Rectangle 26"/>
          <p:cNvSpPr/>
          <p:nvPr/>
        </p:nvSpPr>
        <p:spPr bwMode="auto">
          <a:xfrm rot="10800000">
            <a:off x="2588725" y="1242020"/>
            <a:ext cx="335632" cy="3581400"/>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algn="ctr" rtl="1"/>
            <a:r>
              <a:rPr lang="ar-AE" b="1" dirty="0">
                <a:latin typeface="Sakkal Majalla" pitchFamily="2" charset="-78"/>
                <a:cs typeface="Sakkal Majalla" pitchFamily="2" charset="-78"/>
              </a:rPr>
              <a:t>مصدر البيانات</a:t>
            </a:r>
          </a:p>
        </p:txBody>
      </p:sp>
      <p:sp>
        <p:nvSpPr>
          <p:cNvPr id="28" name="Rectangle 27"/>
          <p:cNvSpPr/>
          <p:nvPr/>
        </p:nvSpPr>
        <p:spPr bwMode="auto">
          <a:xfrm>
            <a:off x="990600" y="4911963"/>
            <a:ext cx="7143375" cy="275168"/>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sz="1600" b="1" dirty="0">
                <a:latin typeface="Sakkal Majalla" pitchFamily="2" charset="-78"/>
                <a:cs typeface="Sakkal Majalla" pitchFamily="2" charset="-78"/>
              </a:rPr>
              <a:t>إجمالي عدد المؤشرات = </a:t>
            </a:r>
            <a:r>
              <a:rPr lang="ar-AE" sz="1600" b="1" dirty="0" smtClean="0">
                <a:latin typeface="Sakkal Majalla" pitchFamily="2" charset="-78"/>
                <a:cs typeface="Sakkal Majalla" pitchFamily="2" charset="-78"/>
              </a:rPr>
              <a:t>8</a:t>
            </a:r>
            <a:endParaRPr lang="ar-AE" sz="1600" b="1" dirty="0">
              <a:latin typeface="Sakkal Majalla" pitchFamily="2" charset="-78"/>
              <a:cs typeface="Sakkal Majalla" pitchFamily="2" charset="-78"/>
            </a:endParaRPr>
          </a:p>
        </p:txBody>
      </p:sp>
      <p:sp>
        <p:nvSpPr>
          <p:cNvPr id="29" name="Rectangle 28"/>
          <p:cNvSpPr/>
          <p:nvPr/>
        </p:nvSpPr>
        <p:spPr bwMode="auto">
          <a:xfrm>
            <a:off x="3086948" y="3881670"/>
            <a:ext cx="4043621" cy="392697"/>
          </a:xfrm>
          <a:prstGeom prst="rect">
            <a:avLst/>
          </a:prstGeom>
          <a:solidFill>
            <a:schemeClr val="bg1">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SA" b="1" dirty="0">
                <a:latin typeface="Sakkal Majalla" pitchFamily="2" charset="-78"/>
                <a:cs typeface="Sakkal Majalla" pitchFamily="2" charset="-78"/>
              </a:rPr>
              <a:t>نسبة </a:t>
            </a:r>
            <a:r>
              <a:rPr lang="ar-SA" b="1" dirty="0" smtClean="0">
                <a:latin typeface="Sakkal Majalla" pitchFamily="2" charset="-78"/>
                <a:cs typeface="Sakkal Majalla" pitchFamily="2" charset="-78"/>
              </a:rPr>
              <a:t>ال</a:t>
            </a:r>
            <a:r>
              <a:rPr lang="ar-AE" b="1" dirty="0" smtClean="0">
                <a:latin typeface="Sakkal Majalla" pitchFamily="2" charset="-78"/>
                <a:cs typeface="Sakkal Majalla" pitchFamily="2" charset="-78"/>
              </a:rPr>
              <a:t>متدربين من إجمالي الموظفين</a:t>
            </a:r>
            <a:r>
              <a:rPr lang="ar-SA" b="1" dirty="0" smtClean="0">
                <a:latin typeface="Sakkal Majalla" pitchFamily="2" charset="-78"/>
                <a:cs typeface="Sakkal Majalla" pitchFamily="2" charset="-78"/>
              </a:rPr>
              <a:t> </a:t>
            </a:r>
            <a:r>
              <a:rPr lang="ar-AE" b="1" dirty="0" smtClean="0">
                <a:latin typeface="Sakkal Majalla" pitchFamily="2" charset="-78"/>
                <a:cs typeface="Sakkal Majalla" pitchFamily="2" charset="-78"/>
              </a:rPr>
              <a:t> </a:t>
            </a:r>
            <a:r>
              <a:rPr lang="ar-AE" b="1" dirty="0">
                <a:latin typeface="Sakkal Majalla" pitchFamily="2" charset="-78"/>
                <a:cs typeface="Sakkal Majalla" pitchFamily="2" charset="-78"/>
              </a:rPr>
              <a:t>(الإجمالي) </a:t>
            </a:r>
            <a:r>
              <a:rPr lang="ar-AE" b="1" dirty="0" smtClean="0">
                <a:latin typeface="Sakkal Majalla" pitchFamily="2" charset="-78"/>
                <a:cs typeface="Sakkal Majalla" pitchFamily="2" charset="-78"/>
              </a:rPr>
              <a:t>(</a:t>
            </a:r>
            <a:r>
              <a:rPr lang="ar-AE" b="1" dirty="0" smtClean="0">
                <a:solidFill>
                  <a:srgbClr val="FF0000"/>
                </a:solidFill>
                <a:latin typeface="Sakkal Majalla" pitchFamily="2" charset="-78"/>
                <a:cs typeface="Sakkal Majalla" pitchFamily="2" charset="-78"/>
              </a:rPr>
              <a:t>****</a:t>
            </a:r>
            <a:r>
              <a:rPr lang="ar-AE" b="1" dirty="0" smtClean="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sp>
        <p:nvSpPr>
          <p:cNvPr id="30" name="Rectangle 29"/>
          <p:cNvSpPr/>
          <p:nvPr/>
        </p:nvSpPr>
        <p:spPr bwMode="auto">
          <a:xfrm>
            <a:off x="7130569" y="3881672"/>
            <a:ext cx="974174" cy="392696"/>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b="1" dirty="0" smtClean="0">
                <a:latin typeface="Sakkal Majalla" pitchFamily="2" charset="-78"/>
                <a:cs typeface="Sakkal Majalla" pitchFamily="2" charset="-78"/>
              </a:rPr>
              <a:t>تشغيلي</a:t>
            </a:r>
            <a:endParaRPr lang="en-US" b="1" dirty="0">
              <a:latin typeface="Sakkal Majalla" pitchFamily="2" charset="-78"/>
              <a:cs typeface="Sakkal Majalla" pitchFamily="2" charset="-78"/>
            </a:endParaRPr>
          </a:p>
        </p:txBody>
      </p:sp>
      <p:sp>
        <p:nvSpPr>
          <p:cNvPr id="31" name="Rectangle 30"/>
          <p:cNvSpPr/>
          <p:nvPr/>
        </p:nvSpPr>
        <p:spPr bwMode="auto">
          <a:xfrm>
            <a:off x="3086948" y="4421224"/>
            <a:ext cx="4043621" cy="379376"/>
          </a:xfrm>
          <a:prstGeom prst="rect">
            <a:avLst/>
          </a:prstGeom>
          <a:solidFill>
            <a:schemeClr val="bg1">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b="1" dirty="0" smtClean="0">
                <a:latin typeface="Sakkal Majalla" pitchFamily="2" charset="-78"/>
                <a:cs typeface="Sakkal Majalla" pitchFamily="2" charset="-78"/>
              </a:rPr>
              <a:t>معدل الساعات التدريبية لكل موظف (الإجمالي)(</a:t>
            </a:r>
            <a:r>
              <a:rPr lang="ar-AE" b="1" dirty="0" smtClean="0">
                <a:solidFill>
                  <a:srgbClr val="FF0000"/>
                </a:solidFill>
                <a:latin typeface="Sakkal Majalla" pitchFamily="2" charset="-78"/>
                <a:cs typeface="Sakkal Majalla" pitchFamily="2" charset="-78"/>
              </a:rPr>
              <a:t>*</a:t>
            </a:r>
            <a:r>
              <a:rPr lang="en-US" b="1" dirty="0" smtClean="0">
                <a:solidFill>
                  <a:srgbClr val="FF0000"/>
                </a:solidFill>
                <a:latin typeface="Sakkal Majalla" pitchFamily="2" charset="-78"/>
                <a:cs typeface="Sakkal Majalla" pitchFamily="2" charset="-78"/>
              </a:rPr>
              <a:t>**</a:t>
            </a:r>
            <a:r>
              <a:rPr lang="ar-AE" b="1" dirty="0" smtClean="0">
                <a:solidFill>
                  <a:srgbClr val="FF0000"/>
                </a:solidFill>
                <a:latin typeface="Sakkal Majalla" pitchFamily="2" charset="-78"/>
                <a:cs typeface="Sakkal Majalla" pitchFamily="2" charset="-78"/>
              </a:rPr>
              <a:t>*</a:t>
            </a:r>
            <a:r>
              <a:rPr lang="ar-AE" b="1" dirty="0" smtClean="0">
                <a:latin typeface="Sakkal Majalla" pitchFamily="2" charset="-78"/>
                <a:cs typeface="Sakkal Majalla" pitchFamily="2" charset="-78"/>
              </a:rPr>
              <a:t>)</a:t>
            </a:r>
            <a:endParaRPr lang="en-US" b="1" dirty="0">
              <a:latin typeface="Sakkal Majalla" pitchFamily="2" charset="-78"/>
              <a:cs typeface="Sakkal Majalla" pitchFamily="2" charset="-78"/>
            </a:endParaRPr>
          </a:p>
        </p:txBody>
      </p:sp>
      <p:sp>
        <p:nvSpPr>
          <p:cNvPr id="32" name="Rectangle 31"/>
          <p:cNvSpPr/>
          <p:nvPr/>
        </p:nvSpPr>
        <p:spPr bwMode="auto">
          <a:xfrm>
            <a:off x="7138762" y="4421224"/>
            <a:ext cx="975092" cy="379376"/>
          </a:xfrm>
          <a:prstGeom prst="rect">
            <a:avLst/>
          </a:prstGeom>
          <a:solidFill>
            <a:schemeClr val="accent6">
              <a:lumMod val="50000"/>
              <a:alpha val="24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b="1" dirty="0" smtClean="0">
                <a:latin typeface="Sakkal Majalla" pitchFamily="2" charset="-78"/>
                <a:cs typeface="Sakkal Majalla" pitchFamily="2" charset="-78"/>
              </a:rPr>
              <a:t>تشغيلي</a:t>
            </a:r>
            <a:endParaRPr lang="en-US" b="1" dirty="0">
              <a:latin typeface="Sakkal Majalla" pitchFamily="2" charset="-78"/>
              <a:cs typeface="Sakkal Majalla" pitchFamily="2" charset="-78"/>
            </a:endParaRPr>
          </a:p>
        </p:txBody>
      </p:sp>
      <p:sp>
        <p:nvSpPr>
          <p:cNvPr id="33" name="Rectangle 32"/>
          <p:cNvSpPr/>
          <p:nvPr/>
        </p:nvSpPr>
        <p:spPr bwMode="auto">
          <a:xfrm>
            <a:off x="990600" y="3873901"/>
            <a:ext cx="1512168" cy="949519"/>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rtl="1"/>
            <a:r>
              <a:rPr lang="ar-AE" sz="1600" b="1" dirty="0">
                <a:latin typeface="Sakkal Majalla" pitchFamily="2" charset="-78"/>
                <a:ea typeface="ＭＳ Ｐゴシック" pitchFamily="112" charset="-128"/>
                <a:cs typeface="Sakkal Majalla" pitchFamily="2" charset="-78"/>
              </a:rPr>
              <a:t>نظام «</a:t>
            </a:r>
            <a:r>
              <a:rPr lang="ar-AE" sz="1600" b="1" dirty="0" smtClean="0">
                <a:latin typeface="Sakkal Majalla" pitchFamily="2" charset="-78"/>
                <a:ea typeface="ＭＳ Ｐゴシック" pitchFamily="112" charset="-128"/>
                <a:cs typeface="Sakkal Majalla" pitchFamily="2" charset="-78"/>
              </a:rPr>
              <a:t>بياناتي/ أداء»</a:t>
            </a:r>
            <a:endParaRPr lang="ar-AE" sz="1600" b="1" dirty="0">
              <a:latin typeface="Sakkal Majalla" pitchFamily="2" charset="-78"/>
              <a:ea typeface="ＭＳ Ｐゴシック" pitchFamily="112" charset="-128"/>
              <a:cs typeface="Sakkal Majalla" pitchFamily="2" charset="-78"/>
            </a:endParaRPr>
          </a:p>
        </p:txBody>
      </p:sp>
      <p:sp>
        <p:nvSpPr>
          <p:cNvPr id="34" name="Rectangle 33"/>
          <p:cNvSpPr/>
          <p:nvPr/>
        </p:nvSpPr>
        <p:spPr>
          <a:xfrm>
            <a:off x="76200" y="5298494"/>
            <a:ext cx="9044848" cy="1523494"/>
          </a:xfrm>
          <a:prstGeom prst="rect">
            <a:avLst/>
          </a:prstGeom>
        </p:spPr>
        <p:txBody>
          <a:bodyPr wrap="square">
            <a:spAutoFit/>
          </a:bodyPr>
          <a:lstStyle/>
          <a:p>
            <a:pPr algn="r" rtl="1"/>
            <a:r>
              <a:rPr lang="ar-AE" sz="1200" b="1" dirty="0" smtClean="0">
                <a:latin typeface="Sakkal Majalla" panose="02000000000000000000" pitchFamily="2" charset="-78"/>
                <a:ea typeface="ＭＳ Ｐゴシック" pitchFamily="112" charset="-128"/>
                <a:cs typeface="Sakkal Majalla" panose="02000000000000000000" pitchFamily="2" charset="-78"/>
              </a:rPr>
              <a:t>(</a:t>
            </a:r>
            <a:r>
              <a:rPr lang="ar-AE" sz="1200" b="1" dirty="0" smtClean="0">
                <a:solidFill>
                  <a:srgbClr val="FF0000"/>
                </a:solidFill>
                <a:latin typeface="Sakkal Majalla" panose="02000000000000000000" pitchFamily="2" charset="-78"/>
                <a:ea typeface="ＭＳ Ｐゴシック" pitchFamily="112" charset="-128"/>
                <a:cs typeface="Sakkal Majalla" panose="02000000000000000000" pitchFamily="2" charset="-78"/>
              </a:rPr>
              <a:t>*</a:t>
            </a:r>
            <a:r>
              <a:rPr lang="ar-AE" sz="1200" b="1" dirty="0" smtClean="0">
                <a:latin typeface="Sakkal Majalla" panose="02000000000000000000" pitchFamily="2" charset="-78"/>
                <a:ea typeface="ＭＳ Ｐゴシック" pitchFamily="112" charset="-128"/>
                <a:cs typeface="Sakkal Majalla" panose="02000000000000000000" pitchFamily="2" charset="-78"/>
              </a:rPr>
              <a:t>)</a:t>
            </a:r>
            <a:r>
              <a:rPr lang="ar-AE" sz="1200" dirty="0" smtClean="0">
                <a:latin typeface="Sakkal Majalla" panose="02000000000000000000" pitchFamily="2" charset="-78"/>
                <a:ea typeface="ＭＳ Ｐゴシック" pitchFamily="112" charset="-128"/>
                <a:cs typeface="Sakkal Majalla" panose="02000000000000000000" pitchFamily="2" charset="-78"/>
              </a:rPr>
              <a:t> </a:t>
            </a:r>
            <a:r>
              <a:rPr lang="ar-AE" sz="1100" b="1" dirty="0" smtClean="0">
                <a:latin typeface="Sakkal Majalla" pitchFamily="2" charset="-78"/>
                <a:cs typeface="Sakkal Majalla" pitchFamily="2" charset="-78"/>
              </a:rPr>
              <a:t>يتم قياس هذه المؤشرات بدءاً من عام 2015 ضمن دراسة شاملة حول بيئة العمل تشمل الرضا الوظيفي.</a:t>
            </a:r>
          </a:p>
          <a:p>
            <a:pPr algn="r" rtl="1"/>
            <a:r>
              <a:rPr lang="ar-AE" sz="1100" b="1" dirty="0" smtClean="0">
                <a:latin typeface="Sakkal Majalla" pitchFamily="2" charset="-78"/>
                <a:cs typeface="Sakkal Majalla" pitchFamily="2" charset="-78"/>
              </a:rPr>
              <a:t>(</a:t>
            </a:r>
            <a:r>
              <a:rPr lang="ar-AE" sz="1100" b="1" dirty="0" smtClean="0">
                <a:solidFill>
                  <a:srgbClr val="FF0000"/>
                </a:solidFill>
                <a:latin typeface="Sakkal Majalla" pitchFamily="2" charset="-78"/>
                <a:cs typeface="Sakkal Majalla" pitchFamily="2" charset="-78"/>
              </a:rPr>
              <a:t>**</a:t>
            </a:r>
            <a:r>
              <a:rPr lang="ar-AE" sz="1100" b="1" dirty="0" smtClean="0">
                <a:latin typeface="Sakkal Majalla" pitchFamily="2" charset="-78"/>
                <a:cs typeface="Sakkal Majalla" pitchFamily="2" charset="-78"/>
              </a:rPr>
              <a:t>) </a:t>
            </a:r>
            <a:r>
              <a:rPr lang="ar-AE" sz="1100" b="1" dirty="0" smtClean="0">
                <a:latin typeface="Sakkal Majalla" pitchFamily="2" charset="-78"/>
                <a:ea typeface="ＭＳ Ｐゴシック" pitchFamily="112" charset="-128"/>
                <a:cs typeface="Sakkal Majalla" pitchFamily="2" charset="-78"/>
              </a:rPr>
              <a:t>نسبة التوطين تشمل كافة أنواع العقود </a:t>
            </a:r>
            <a:r>
              <a:rPr lang="ar-AE" sz="1100" b="1" dirty="0" smtClean="0">
                <a:latin typeface="Sakkal Majalla" pitchFamily="2" charset="-78"/>
                <a:ea typeface="ＭＳ Ｐゴシック" pitchFamily="112" charset="-128"/>
                <a:cs typeface="Sakkal Majalla" pitchFamily="2" charset="-78"/>
              </a:rPr>
              <a:t>مع </a:t>
            </a:r>
            <a:r>
              <a:rPr lang="ar-AE" sz="1100" b="1" dirty="0" smtClean="0">
                <a:latin typeface="Sakkal Majalla" pitchFamily="2" charset="-78"/>
                <a:ea typeface="ＭＳ Ｐゴシック" pitchFamily="112" charset="-128"/>
                <a:cs typeface="Sakkal Majalla" pitchFamily="2" charset="-78"/>
              </a:rPr>
              <a:t>استثناء </a:t>
            </a:r>
            <a:r>
              <a:rPr lang="en-US" sz="1100" b="1" dirty="0" smtClean="0">
                <a:latin typeface="Sakkal Majalla" pitchFamily="2" charset="-78"/>
                <a:ea typeface="ＭＳ Ｐゴシック" pitchFamily="112" charset="-128"/>
                <a:cs typeface="Sakkal Majalla" pitchFamily="2" charset="-78"/>
              </a:rPr>
              <a:t>)</a:t>
            </a:r>
            <a:r>
              <a:rPr lang="ar-AE" sz="1100" b="1" dirty="0">
                <a:latin typeface="Sakkal Majalla" pitchFamily="2" charset="-78"/>
                <a:ea typeface="ＭＳ Ｐゴシック" pitchFamily="112" charset="-128"/>
                <a:cs typeface="Sakkal Majalla" pitchFamily="2" charset="-78"/>
              </a:rPr>
              <a:t>الفئة </a:t>
            </a:r>
            <a:r>
              <a:rPr lang="ar-AE" sz="1100" b="1" dirty="0" smtClean="0">
                <a:latin typeface="Sakkal Majalla" pitchFamily="2" charset="-78"/>
                <a:ea typeface="ＭＳ Ｐゴシック" pitchFamily="112" charset="-128"/>
                <a:cs typeface="Sakkal Majalla" pitchFamily="2" charset="-78"/>
              </a:rPr>
              <a:t>المعاونة أو الخدمية والكادر المحلي و العقود </a:t>
            </a:r>
            <a:r>
              <a:rPr lang="ar-AE" sz="1100" b="1" dirty="0">
                <a:latin typeface="Sakkal Majalla" pitchFamily="2" charset="-78"/>
                <a:ea typeface="ＭＳ Ｐゴシック" pitchFamily="112" charset="-128"/>
                <a:cs typeface="Sakkal Majalla" pitchFamily="2" charset="-78"/>
              </a:rPr>
              <a:t>المؤقتة أو المياومة أو الدوام جزئي و عقود </a:t>
            </a:r>
            <a:r>
              <a:rPr lang="ar-AE" sz="1100" b="1" dirty="0" err="1">
                <a:latin typeface="Sakkal Majalla" pitchFamily="2" charset="-78"/>
                <a:ea typeface="ＭＳ Ｐゴシック" pitchFamily="112" charset="-128"/>
                <a:cs typeface="Sakkal Majalla" pitchFamily="2" charset="-78"/>
              </a:rPr>
              <a:t>التعهيد</a:t>
            </a:r>
            <a:r>
              <a:rPr lang="ar-AE" sz="1100" b="1" dirty="0">
                <a:latin typeface="Sakkal Majalla" pitchFamily="2" charset="-78"/>
                <a:ea typeface="ＭＳ Ｐゴシック" pitchFamily="112" charset="-128"/>
                <a:cs typeface="Sakkal Majalla" pitchFamily="2" charset="-78"/>
              </a:rPr>
              <a:t> للخدمات </a:t>
            </a:r>
            <a:r>
              <a:rPr lang="ar-AE" sz="1100" b="1" dirty="0" smtClean="0">
                <a:latin typeface="Sakkal Majalla" pitchFamily="2" charset="-78"/>
                <a:ea typeface="ＭＳ Ｐゴシック" pitchFamily="112" charset="-128"/>
                <a:cs typeface="Sakkal Majalla" pitchFamily="2" charset="-78"/>
              </a:rPr>
              <a:t>العامة).</a:t>
            </a:r>
            <a:endParaRPr lang="en-US" sz="1100" b="1" dirty="0">
              <a:latin typeface="Sakkal Majalla" pitchFamily="2" charset="-78"/>
              <a:ea typeface="ＭＳ Ｐゴシック" pitchFamily="112" charset="-128"/>
              <a:cs typeface="Sakkal Majalla" pitchFamily="2" charset="-78"/>
            </a:endParaRPr>
          </a:p>
          <a:p>
            <a:pPr algn="r" rtl="1"/>
            <a:r>
              <a:rPr lang="ar-AE" sz="1100" b="1" dirty="0" smtClean="0">
                <a:latin typeface="Sakkal Majalla" pitchFamily="2" charset="-78"/>
                <a:ea typeface="ＭＳ Ｐゴシック" pitchFamily="112" charset="-128"/>
                <a:cs typeface="Sakkal Majalla" pitchFamily="2" charset="-78"/>
              </a:rPr>
              <a:t>(</a:t>
            </a:r>
            <a:r>
              <a:rPr lang="ar-AE" sz="1100" b="1" dirty="0" smtClean="0">
                <a:solidFill>
                  <a:srgbClr val="FF0000"/>
                </a:solidFill>
                <a:latin typeface="Sakkal Majalla" pitchFamily="2" charset="-78"/>
                <a:ea typeface="ＭＳ Ｐゴシック" pitchFamily="112" charset="-128"/>
                <a:cs typeface="Sakkal Majalla" pitchFamily="2" charset="-78"/>
              </a:rPr>
              <a:t>***</a:t>
            </a:r>
            <a:r>
              <a:rPr lang="ar-AE" sz="1100" b="1" dirty="0" smtClean="0">
                <a:latin typeface="Sakkal Majalla" pitchFamily="2" charset="-78"/>
                <a:ea typeface="ＭＳ Ｐゴシック" pitchFamily="112" charset="-128"/>
                <a:cs typeface="Sakkal Majalla" pitchFamily="2" charset="-78"/>
              </a:rPr>
              <a:t>) يقيس هذا المؤشر أثر الإجازات التي يقوم الموظفين بأخذها على إنتاجيتهم، بحيث يتم احتساب عامل برادفورد</a:t>
            </a:r>
            <a:r>
              <a:rPr lang="en-US" sz="1100" b="1" dirty="0" smtClean="0">
                <a:latin typeface="Sakkal Majalla" pitchFamily="2" charset="-78"/>
                <a:ea typeface="ＭＳ Ｐゴシック" pitchFamily="112" charset="-128"/>
                <a:cs typeface="Sakkal Majalla" pitchFamily="2" charset="-78"/>
              </a:rPr>
              <a:t> </a:t>
            </a:r>
            <a:r>
              <a:rPr lang="ar-AE" sz="1100" b="1" dirty="0" smtClean="0">
                <a:latin typeface="Sakkal Majalla" pitchFamily="2" charset="-78"/>
                <a:ea typeface="ＭＳ Ｐゴシック" pitchFamily="112" charset="-128"/>
                <a:cs typeface="Sakkal Majalla" pitchFamily="2" charset="-78"/>
              </a:rPr>
              <a:t>لأثر الإجازات والذي يستخدم في إدارة الموارد البشرية كوسيلة لقياس حالات التغيب بين الموظفين ولتحديد حالات الغياب القصيرة أو التي تستدعي الانتباه ويتوجب معها اتخاذ الإجراءات اللازمة كما يستخدم كذلك كأحد وسائل قياس الانتاجية.</a:t>
            </a:r>
          </a:p>
          <a:p>
            <a:pPr algn="r" rtl="1"/>
            <a:r>
              <a:rPr lang="ar-AE" sz="1100" b="1" dirty="0" smtClean="0">
                <a:latin typeface="Sakkal Majalla" pitchFamily="2" charset="-78"/>
                <a:ea typeface="ＭＳ Ｐゴシック" pitchFamily="112" charset="-128"/>
                <a:cs typeface="Sakkal Majalla" pitchFamily="2" charset="-78"/>
              </a:rPr>
              <a:t>(</a:t>
            </a:r>
            <a:r>
              <a:rPr lang="ar-AE" sz="1100" b="1" dirty="0" smtClean="0">
                <a:solidFill>
                  <a:srgbClr val="FF0000"/>
                </a:solidFill>
                <a:latin typeface="Sakkal Majalla" pitchFamily="2" charset="-78"/>
                <a:ea typeface="ＭＳ Ｐゴシック" pitchFamily="112" charset="-128"/>
                <a:cs typeface="Sakkal Majalla" pitchFamily="2" charset="-78"/>
              </a:rPr>
              <a:t>****</a:t>
            </a:r>
            <a:r>
              <a:rPr lang="ar-AE" sz="1100" b="1" dirty="0" smtClean="0">
                <a:latin typeface="Sakkal Majalla" pitchFamily="2" charset="-78"/>
                <a:ea typeface="ＭＳ Ｐゴシック" pitchFamily="112" charset="-128"/>
                <a:cs typeface="Sakkal Majalla" pitchFamily="2" charset="-78"/>
              </a:rPr>
              <a:t>)</a:t>
            </a:r>
            <a:r>
              <a:rPr lang="en-US" sz="1100" b="1" dirty="0" smtClean="0">
                <a:latin typeface="Sakkal Majalla" pitchFamily="2" charset="-78"/>
                <a:ea typeface="ＭＳ Ｐゴシック" pitchFamily="112" charset="-128"/>
                <a:cs typeface="Sakkal Majalla" pitchFamily="2" charset="-78"/>
              </a:rPr>
              <a:t> </a:t>
            </a:r>
            <a:r>
              <a:rPr lang="ar-AE" sz="1100" b="1" dirty="0" smtClean="0">
                <a:latin typeface="Sakkal Majalla" pitchFamily="2" charset="-78"/>
                <a:ea typeface="ＭＳ Ｐゴシック" pitchFamily="112" charset="-128"/>
                <a:cs typeface="Sakkal Majalla" pitchFamily="2" charset="-78"/>
              </a:rPr>
              <a:t>هذه المؤشرات ستبقى في الممكنات الحكومية كإجمالي على المستوى التشغيلي وتخضع لإشراف الجهات الاتحادية في المرحلة الحالية لحين تفعيل نظام التدريب الالكتروني ومن ثم ستخضع لإشراف الهيئة الاتحادية للموارد البشرية.</a:t>
            </a:r>
          </a:p>
          <a:p>
            <a:pPr algn="r" rtl="1"/>
            <a:r>
              <a:rPr lang="ar-AE" sz="1100" b="1" dirty="0" smtClean="0">
                <a:latin typeface="Sakkal Majalla" pitchFamily="2" charset="-78"/>
                <a:ea typeface="ＭＳ Ｐゴシック" pitchFamily="112" charset="-128"/>
                <a:cs typeface="Sakkal Majalla" pitchFamily="2" charset="-78"/>
              </a:rPr>
              <a:t>(</a:t>
            </a:r>
            <a:r>
              <a:rPr lang="ar-AE" sz="1100" b="1" dirty="0" smtClean="0">
                <a:solidFill>
                  <a:srgbClr val="FF0000"/>
                </a:solidFill>
                <a:latin typeface="Sakkal Majalla" pitchFamily="2" charset="-78"/>
                <a:ea typeface="ＭＳ Ｐゴシック" pitchFamily="112" charset="-128"/>
                <a:cs typeface="Sakkal Majalla" pitchFamily="2" charset="-78"/>
              </a:rPr>
              <a:t>*****</a:t>
            </a:r>
            <a:r>
              <a:rPr lang="ar-AE" sz="1100" b="1" dirty="0" smtClean="0">
                <a:latin typeface="Sakkal Majalla" pitchFamily="2" charset="-78"/>
                <a:ea typeface="ＭＳ Ｐゴシック" pitchFamily="112" charset="-128"/>
                <a:cs typeface="Sakkal Majalla" pitchFamily="2" charset="-78"/>
              </a:rPr>
              <a:t>) سيتم في السنوات القادمة دراسة إضافة مؤشرات استراتيجية (كممكنات) مثل الانتاجية وقياس أثر التدريب</a:t>
            </a:r>
            <a:r>
              <a:rPr lang="ar-AE" sz="1200" b="1" dirty="0" smtClean="0">
                <a:latin typeface="Sakkal Majalla" pitchFamily="2" charset="-78"/>
                <a:ea typeface="ＭＳ Ｐゴシック" pitchFamily="112" charset="-128"/>
                <a:cs typeface="Sakkal Majalla" pitchFamily="2" charset="-78"/>
              </a:rPr>
              <a:t>.</a:t>
            </a:r>
          </a:p>
          <a:p>
            <a:pPr algn="r" rtl="1"/>
            <a:endParaRPr lang="en-US" sz="1400" b="1" dirty="0">
              <a:latin typeface="Sakkal Majalla" pitchFamily="2" charset="-78"/>
              <a:ea typeface="ＭＳ Ｐゴシック" pitchFamily="112" charset="-128"/>
              <a:cs typeface="Sakkal Majalla" pitchFamily="2" charset="-78"/>
            </a:endParaRPr>
          </a:p>
        </p:txBody>
      </p:sp>
    </p:spTree>
    <p:extLst>
      <p:ext uri="{BB962C8B-B14F-4D97-AF65-F5344CB8AC3E}">
        <p14:creationId xmlns:p14="http://schemas.microsoft.com/office/powerpoint/2010/main" val="362330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51780288"/>
              </p:ext>
            </p:extLst>
          </p:nvPr>
        </p:nvGraphicFramePr>
        <p:xfrm>
          <a:off x="304800" y="4805333"/>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نتيجة استبيان الرضا الوظيفي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تقرير نتائج دراسة الرضا والتناغم والولاء والسعادة الوظيفية (من مكتب رئاسة مجلس الوزراء)</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schemeClr val="bg1"/>
                </a:solidFill>
                <a:cs typeface="PT Bold Heading" panose="02010400000000000000" pitchFamily="2" charset="-78"/>
              </a:rPr>
              <a:t>المؤشر رقم </a:t>
            </a:r>
            <a:r>
              <a:rPr lang="ar-AE" b="1" dirty="0">
                <a:solidFill>
                  <a:schemeClr val="bg1"/>
                </a:solidFill>
                <a:cs typeface="PT Bold Heading" panose="02010400000000000000" pitchFamily="2" charset="-78"/>
              </a:rPr>
              <a:t>1</a:t>
            </a:r>
            <a:r>
              <a:rPr lang="ar-AE" dirty="0">
                <a:solidFill>
                  <a:schemeClr val="bg1"/>
                </a:solidFill>
                <a:cs typeface="PT Bold Heading" panose="02010400000000000000" pitchFamily="2" charset="-78"/>
              </a:rPr>
              <a:t> : </a:t>
            </a:r>
            <a:r>
              <a:rPr lang="ar-SA" dirty="0">
                <a:solidFill>
                  <a:schemeClr val="bg1"/>
                </a:solidFill>
                <a:cs typeface="PT Bold Heading" panose="02010400000000000000" pitchFamily="2" charset="-78"/>
              </a:rPr>
              <a:t>نسبة </a:t>
            </a:r>
            <a:r>
              <a:rPr lang="ar-AE" dirty="0">
                <a:solidFill>
                  <a:schemeClr val="bg1"/>
                </a:solidFill>
                <a:cs typeface="PT Bold Heading" panose="02010400000000000000" pitchFamily="2" charset="-78"/>
              </a:rPr>
              <a:t>الرضا الوظيفي</a:t>
            </a:r>
            <a:endParaRPr lang="ar-SA" dirty="0">
              <a:solidFill>
                <a:schemeClr val="bg1"/>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152400" y="1605232"/>
            <a:ext cx="8686800" cy="2862322"/>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نوع المؤشر: </a:t>
            </a:r>
            <a:r>
              <a:rPr lang="ar-AE" b="1" dirty="0" smtClean="0">
                <a:latin typeface="Sakkal Majalla" panose="02000000000000000000" pitchFamily="2" charset="-78"/>
                <a:cs typeface="Sakkal Majalla" panose="02000000000000000000" pitchFamily="2" charset="-78"/>
              </a:rPr>
              <a:t>استراتيجي </a:t>
            </a:r>
          </a:p>
          <a:p>
            <a:pPr algn="r" rtl="1"/>
            <a:r>
              <a:rPr lang="ar-AE" b="1" dirty="0" smtClean="0">
                <a:solidFill>
                  <a:srgbClr val="C00000"/>
                </a:solidFill>
                <a:latin typeface="Sakkal Majalla" panose="02000000000000000000" pitchFamily="2" charset="-78"/>
                <a:cs typeface="Sakkal Majalla" panose="02000000000000000000" pitchFamily="2" charset="-78"/>
              </a:rPr>
              <a:t>وصف </a:t>
            </a:r>
            <a:r>
              <a:rPr lang="ar-AE" b="1" dirty="0">
                <a:solidFill>
                  <a:srgbClr val="C00000"/>
                </a:solidFill>
                <a:latin typeface="Sakkal Majalla" panose="02000000000000000000" pitchFamily="2" charset="-78"/>
                <a:cs typeface="Sakkal Majalla" panose="02000000000000000000" pitchFamily="2" charset="-78"/>
              </a:rPr>
              <a:t>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r>
              <a:rPr lang="ar-AE" sz="1600" dirty="0">
                <a:solidFill>
                  <a:prstClr val="black"/>
                </a:solidFill>
                <a:latin typeface="Sakkal Majalla" panose="02000000000000000000" pitchFamily="2" charset="-78"/>
                <a:cs typeface="Sakkal Majalla" panose="02000000000000000000" pitchFamily="2" charset="-78"/>
              </a:rPr>
              <a:t>• يقيس هذا المؤشر نسبة الرضا العام للموظفين كمكان للعمل ويشمل العاملين في الحكومة الاتحادية عبر دراسة كميّة من خلال استبيان إلكتروني. </a:t>
            </a:r>
          </a:p>
          <a:p>
            <a:pPr algn="just" rtl="1"/>
            <a:r>
              <a:rPr lang="ar-AE" sz="1600" dirty="0">
                <a:solidFill>
                  <a:prstClr val="black"/>
                </a:solidFill>
                <a:latin typeface="Sakkal Majalla" panose="02000000000000000000" pitchFamily="2" charset="-78"/>
                <a:cs typeface="Sakkal Majalla" panose="02000000000000000000" pitchFamily="2" charset="-78"/>
              </a:rPr>
              <a:t>• نطاق هذا المؤشر يشمل الموظفين في الفئات الوظيفية التالية (قيادية، </a:t>
            </a:r>
            <a:r>
              <a:rPr lang="ar-AE" sz="1600" dirty="0" err="1">
                <a:solidFill>
                  <a:prstClr val="black"/>
                </a:solidFill>
                <a:latin typeface="Sakkal Majalla" panose="02000000000000000000" pitchFamily="2" charset="-78"/>
                <a:cs typeface="Sakkal Majalla" panose="02000000000000000000" pitchFamily="2" charset="-78"/>
              </a:rPr>
              <a:t>إشرافية</a:t>
            </a:r>
            <a:r>
              <a:rPr lang="ar-AE" sz="1600" dirty="0">
                <a:solidFill>
                  <a:prstClr val="black"/>
                </a:solidFill>
                <a:latin typeface="Sakkal Majalla" panose="02000000000000000000" pitchFamily="2" charset="-78"/>
                <a:cs typeface="Sakkal Majalla" panose="02000000000000000000" pitchFamily="2" charset="-78"/>
              </a:rPr>
              <a:t>، تنفيذية، تخصصية وفنية شاملاً موظفي الواجهة ما عدا وظائف الوزير/وكيل وزارة/ مدير عام) وذلك لعدد 46 جهة اتحادية لدورة 2015-2016 ويقاس المؤشر على مستوى الحكومة الاتحادية، وكذلك على مستوى كل جهة اتحادية (عدد الجهات ممكن أن تتغير من سنة إلى أخرى حسب التوجهات الحكومية).</a:t>
            </a:r>
          </a:p>
          <a:p>
            <a:pPr algn="just" rtl="1"/>
            <a:r>
              <a:rPr lang="ar-AE" sz="1600" dirty="0">
                <a:solidFill>
                  <a:prstClr val="black"/>
                </a:solidFill>
                <a:latin typeface="Sakkal Majalla" panose="02000000000000000000" pitchFamily="2" charset="-78"/>
                <a:cs typeface="Sakkal Majalla" panose="02000000000000000000" pitchFamily="2" charset="-78"/>
              </a:rPr>
              <a:t>• يتم استخدام المقياس (من 1 إلى 5) كالتالي: "(1) غير راض بتاتاً" "(2) غير راض"، "(3) محايد"، "(4) راض"، "(5) راض تماماً".</a:t>
            </a:r>
          </a:p>
          <a:p>
            <a:pPr algn="just" rtl="1"/>
            <a:r>
              <a:rPr lang="ar-AE" sz="1600" dirty="0">
                <a:solidFill>
                  <a:prstClr val="black"/>
                </a:solidFill>
                <a:latin typeface="Sakkal Majalla" panose="02000000000000000000" pitchFamily="2" charset="-78"/>
                <a:cs typeface="Sakkal Majalla" panose="02000000000000000000" pitchFamily="2" charset="-78"/>
              </a:rPr>
              <a:t>• تم اختيار العيّنة عشوائيّا بناءً على قوائم الموظفين التي تم توفيرها من الجهات الحكومية واعتماد هامش خطأ = 5% ونسبة ثقة = 95% مع اتباع آلية التغطية الشاملة للجهات التي لديها أقل من 50 موظف.</a:t>
            </a:r>
          </a:p>
          <a:p>
            <a:pPr algn="just" rtl="1"/>
            <a:r>
              <a:rPr lang="ar-AE" sz="1600" dirty="0">
                <a:solidFill>
                  <a:prstClr val="black"/>
                </a:solidFill>
                <a:latin typeface="Sakkal Majalla" panose="02000000000000000000" pitchFamily="2" charset="-78"/>
                <a:cs typeface="Sakkal Majalla" panose="02000000000000000000" pitchFamily="2" charset="-78"/>
              </a:rPr>
              <a:t>• يتمّ احتساب نسبة الرضا الوظيفي عن الجهة الاتحادية من خلال سؤال واحد يعكس الرضا العام وهو: "ما مدى رضاك عن الجهة التي تعمل فيها كمكان للعمل؟"، وذلك بأخذ معدل النتائج لهذا السؤال من خلال جمع نسبة (5) "راضٍ تماماً" ونسبة (4) "راضٍ".</a:t>
            </a:r>
            <a:endParaRPr lang="en-US"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429000" y="4424333"/>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7</a:t>
            </a:fld>
            <a:endParaRPr lang="en-US" sz="1600" b="1" dirty="0">
              <a:solidFill>
                <a:prstClr val="black"/>
              </a:solidFill>
            </a:endParaRPr>
          </a:p>
        </p:txBody>
      </p:sp>
    </p:spTree>
    <p:extLst>
      <p:ext uri="{BB962C8B-B14F-4D97-AF65-F5344CB8AC3E}">
        <p14:creationId xmlns:p14="http://schemas.microsoft.com/office/powerpoint/2010/main" val="2001698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82807083"/>
              </p:ext>
            </p:extLst>
          </p:nvPr>
        </p:nvGraphicFramePr>
        <p:xfrm>
          <a:off x="419100" y="5411956"/>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نتيجة استبيان السعادة الوظيفية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تقرير نتائج دراسة الرضا والتناغم والولاء والسعادة الوظيفية (من مكتب رئاسة مجلس الوزراء)</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schemeClr val="bg1"/>
                </a:solidFill>
                <a:cs typeface="PT Bold Heading" panose="02010400000000000000" pitchFamily="2" charset="-78"/>
              </a:rPr>
              <a:t>المؤشر رقم </a:t>
            </a:r>
            <a:r>
              <a:rPr lang="ar-AE" b="1" dirty="0" smtClean="0">
                <a:solidFill>
                  <a:schemeClr val="bg1"/>
                </a:solidFill>
                <a:cs typeface="PT Bold Heading" panose="02010400000000000000" pitchFamily="2" charset="-78"/>
              </a:rPr>
              <a:t>2</a:t>
            </a:r>
            <a:r>
              <a:rPr lang="ar-AE" dirty="0" smtClean="0">
                <a:solidFill>
                  <a:schemeClr val="bg1"/>
                </a:solidFill>
                <a:cs typeface="PT Bold Heading" panose="02010400000000000000" pitchFamily="2" charset="-78"/>
              </a:rPr>
              <a:t> </a:t>
            </a:r>
            <a:r>
              <a:rPr lang="ar-AE" dirty="0">
                <a:solidFill>
                  <a:schemeClr val="bg1"/>
                </a:solidFill>
                <a:cs typeface="PT Bold Heading" panose="02010400000000000000" pitchFamily="2" charset="-78"/>
              </a:rPr>
              <a:t>: </a:t>
            </a:r>
            <a:r>
              <a:rPr lang="ar-SA" dirty="0">
                <a:solidFill>
                  <a:schemeClr val="bg1"/>
                </a:solidFill>
                <a:cs typeface="PT Bold Heading" panose="02010400000000000000" pitchFamily="2" charset="-78"/>
              </a:rPr>
              <a:t>نسبة </a:t>
            </a:r>
            <a:r>
              <a:rPr lang="ar-AE" dirty="0" smtClean="0">
                <a:solidFill>
                  <a:schemeClr val="bg1"/>
                </a:solidFill>
                <a:cs typeface="PT Bold Heading" panose="02010400000000000000" pitchFamily="2" charset="-78"/>
              </a:rPr>
              <a:t>السعادة الوظيفية</a:t>
            </a:r>
            <a:endParaRPr lang="ar-SA" dirty="0">
              <a:solidFill>
                <a:schemeClr val="bg1"/>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0" y="1408795"/>
            <a:ext cx="9144000" cy="3693319"/>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نوع المؤشر: </a:t>
            </a:r>
            <a:r>
              <a:rPr lang="ar-AE" b="1" dirty="0" smtClean="0">
                <a:latin typeface="Sakkal Majalla" panose="02000000000000000000" pitchFamily="2" charset="-78"/>
                <a:cs typeface="Sakkal Majalla" panose="02000000000000000000" pitchFamily="2" charset="-78"/>
              </a:rPr>
              <a:t>استراتيجي </a:t>
            </a:r>
          </a:p>
          <a:p>
            <a:pPr algn="r" rtl="1"/>
            <a:r>
              <a:rPr lang="ar-AE" b="1" dirty="0" smtClean="0">
                <a:solidFill>
                  <a:srgbClr val="C00000"/>
                </a:solidFill>
                <a:latin typeface="Sakkal Majalla" panose="02000000000000000000" pitchFamily="2" charset="-78"/>
                <a:cs typeface="Sakkal Majalla" panose="02000000000000000000" pitchFamily="2" charset="-78"/>
              </a:rPr>
              <a:t>وصف </a:t>
            </a:r>
            <a:r>
              <a:rPr lang="ar-AE" b="1" dirty="0">
                <a:solidFill>
                  <a:srgbClr val="C00000"/>
                </a:solidFill>
                <a:latin typeface="Sakkal Majalla" panose="02000000000000000000" pitchFamily="2" charset="-78"/>
                <a:cs typeface="Sakkal Majalla" panose="02000000000000000000" pitchFamily="2" charset="-78"/>
              </a:rPr>
              <a:t>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r>
              <a:rPr lang="ar-AE" sz="1600" dirty="0">
                <a:solidFill>
                  <a:prstClr val="black"/>
                </a:solidFill>
                <a:latin typeface="Sakkal Majalla" panose="02000000000000000000" pitchFamily="2" charset="-78"/>
                <a:cs typeface="Sakkal Majalla" panose="02000000000000000000" pitchFamily="2" charset="-78"/>
              </a:rPr>
              <a:t>•</a:t>
            </a:r>
            <a:r>
              <a:rPr lang="ar-AE" sz="1400" dirty="0">
                <a:solidFill>
                  <a:prstClr val="black"/>
                </a:solidFill>
                <a:latin typeface="Sakkal Majalla" panose="02000000000000000000" pitchFamily="2" charset="-78"/>
                <a:cs typeface="Sakkal Majalla" panose="02000000000000000000" pitchFamily="2" charset="-78"/>
              </a:rPr>
              <a:t> يعرض هذا المؤشر لمحات مباشرة من تقييم الموظفين لحياتهم وتجاربهم اليومية، مما يساعد الجهات الاتحادية في قياس مستويات السعادة ضمن مؤسساتهم.</a:t>
            </a:r>
          </a:p>
          <a:p>
            <a:pPr algn="just" rtl="1"/>
            <a:r>
              <a:rPr lang="ar-AE" sz="1400" dirty="0">
                <a:solidFill>
                  <a:prstClr val="black"/>
                </a:solidFill>
                <a:latin typeface="Sakkal Majalla" panose="02000000000000000000" pitchFamily="2" charset="-78"/>
                <a:cs typeface="Sakkal Majalla" panose="02000000000000000000" pitchFamily="2" charset="-78"/>
              </a:rPr>
              <a:t>• نطاق هذا المؤشر يشمل الموظفين في الفئات الوظيفية التالية (قيادية، </a:t>
            </a:r>
            <a:r>
              <a:rPr lang="ar-AE" sz="1400" dirty="0" err="1">
                <a:solidFill>
                  <a:prstClr val="black"/>
                </a:solidFill>
                <a:latin typeface="Sakkal Majalla" panose="02000000000000000000" pitchFamily="2" charset="-78"/>
                <a:cs typeface="Sakkal Majalla" panose="02000000000000000000" pitchFamily="2" charset="-78"/>
              </a:rPr>
              <a:t>إشرافية</a:t>
            </a:r>
            <a:r>
              <a:rPr lang="ar-AE" sz="1400" dirty="0">
                <a:solidFill>
                  <a:prstClr val="black"/>
                </a:solidFill>
                <a:latin typeface="Sakkal Majalla" panose="02000000000000000000" pitchFamily="2" charset="-78"/>
                <a:cs typeface="Sakkal Majalla" panose="02000000000000000000" pitchFamily="2" charset="-78"/>
              </a:rPr>
              <a:t>، تنفيذية، تخصصية وفنية شاملاً موظفي الواجهة ما عدا وظائف الوزير/وكيل وزارة/ مدير عام) وذلك لعدد 46 جهة اتحادية لدورة 2015-2016 ويقاس المؤشر على مستوى الحكومة الاتحادية، وكذلك على مستوى كل جهة اتحادية (عدد الجهات ممكن أن تتغير من سنة إلى أخرى حسب التوجهات الحكومية)</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استخدام مقياس تقييم الحياة، (0 - 10). حيث تمثل أعلى درجة أفضل حياة ممكنة، بينما تمثل أدنى درجة أسوأ حياة ممكنة.</a:t>
            </a:r>
          </a:p>
          <a:p>
            <a:pPr algn="just" rtl="1"/>
            <a:r>
              <a:rPr lang="ar-AE" sz="1400" dirty="0">
                <a:solidFill>
                  <a:prstClr val="black"/>
                </a:solidFill>
                <a:latin typeface="Sakkal Majalla" panose="02000000000000000000" pitchFamily="2" charset="-78"/>
                <a:cs typeface="Sakkal Majalla" panose="02000000000000000000" pitchFamily="2" charset="-78"/>
              </a:rPr>
              <a:t>• تم اختيار العيّنة عشوائيّا بناءً على قوائم الموظفين التي تم توفيرها من الجهات الحكومية واعتماد هامش خطأ = 5% ونسبة ثقة = 95% مع اتباع آلية التغطية الشاملة للجهات التي لديها أقل من 50 موظف.</a:t>
            </a:r>
          </a:p>
          <a:p>
            <a:pPr algn="just" rtl="1"/>
            <a:r>
              <a:rPr lang="ar-AE" sz="1400" dirty="0">
                <a:solidFill>
                  <a:prstClr val="black"/>
                </a:solidFill>
                <a:latin typeface="Sakkal Majalla" panose="02000000000000000000" pitchFamily="2" charset="-78"/>
                <a:cs typeface="Sakkal Majalla" panose="02000000000000000000" pitchFamily="2" charset="-78"/>
              </a:rPr>
              <a:t>• يتمّ احتساب نسبة السعادة الوظيفية في الجهة الاتحادية من خلال احتساب النتائج لسؤالين: (على أي درجة من السلّم تشعر بأنك تقف حاليًا بحسب رأيك الشخصي؟، على أي درجة تعتقد أنك ستقف بعد خمس سنوات من الآن؟) ويتم تقسيم المشاركين بحسب التالي:</a:t>
            </a:r>
          </a:p>
          <a:p>
            <a:pPr algn="just" rtl="1"/>
            <a:r>
              <a:rPr lang="ar-AE" sz="1400" dirty="0">
                <a:solidFill>
                  <a:prstClr val="black"/>
                </a:solidFill>
                <a:latin typeface="Sakkal Majalla" panose="02000000000000000000" pitchFamily="2" charset="-78"/>
                <a:cs typeface="Sakkal Majalla" panose="02000000000000000000" pitchFamily="2" charset="-78"/>
              </a:rPr>
              <a:t>1.      يزدهر: من يقيم حياته الحالية بارتياح والمستقبلية بتفاؤل، وذلك باختيار 7+ لحياته الحالية و 8+ لحياته المستقبلية. </a:t>
            </a:r>
          </a:p>
          <a:p>
            <a:pPr algn="just" rtl="1"/>
            <a:r>
              <a:rPr lang="ar-AE" sz="1400" dirty="0">
                <a:solidFill>
                  <a:prstClr val="black"/>
                </a:solidFill>
                <a:latin typeface="Sakkal Majalla" panose="02000000000000000000" pitchFamily="2" charset="-78"/>
                <a:cs typeface="Sakkal Majalla" panose="02000000000000000000" pitchFamily="2" charset="-78"/>
              </a:rPr>
              <a:t>2.      يكافح: من يقيم حياته الحالية والمستقبلية </a:t>
            </a:r>
            <a:r>
              <a:rPr lang="ar-AE" sz="1400" dirty="0" err="1">
                <a:solidFill>
                  <a:prstClr val="black"/>
                </a:solidFill>
                <a:latin typeface="Sakkal Majalla" panose="02000000000000000000" pitchFamily="2" charset="-78"/>
                <a:cs typeface="Sakkal Majalla" panose="02000000000000000000" pitchFamily="2" charset="-78"/>
              </a:rPr>
              <a:t>بتَهَاود</a:t>
            </a:r>
            <a:r>
              <a:rPr lang="ar-AE" sz="1400" dirty="0">
                <a:solidFill>
                  <a:prstClr val="black"/>
                </a:solidFill>
                <a:latin typeface="Sakkal Majalla" panose="02000000000000000000" pitchFamily="2" charset="-78"/>
                <a:cs typeface="Sakkal Majalla" panose="02000000000000000000" pitchFamily="2" charset="-78"/>
              </a:rPr>
              <a:t> أو المستقبلية بتشاؤم، وذلك باختيار 5-6 نقاط لحياته الحالية و 5-7 نقاط لحياته المستقبلية أو ما دون ذلك. </a:t>
            </a:r>
          </a:p>
          <a:p>
            <a:pPr algn="just" rtl="1"/>
            <a:r>
              <a:rPr lang="ar-AE" sz="1400" dirty="0">
                <a:solidFill>
                  <a:prstClr val="black"/>
                </a:solidFill>
                <a:latin typeface="Sakkal Majalla" panose="02000000000000000000" pitchFamily="2" charset="-78"/>
                <a:cs typeface="Sakkal Majalla" panose="02000000000000000000" pitchFamily="2" charset="-78"/>
              </a:rPr>
              <a:t>3.      يعاني: من يقيم حياته الحالية والمستقبلية بتشاؤم، وذلك باختيار 4 نقاط وما دون ذلك لحياته الحالية والمستقبلية معاً. </a:t>
            </a:r>
          </a:p>
          <a:p>
            <a:pPr algn="just" rtl="1"/>
            <a:r>
              <a:rPr lang="ar-AE" sz="1400" dirty="0">
                <a:solidFill>
                  <a:prstClr val="black"/>
                </a:solidFill>
                <a:latin typeface="Sakkal Majalla" panose="02000000000000000000" pitchFamily="2" charset="-78"/>
                <a:cs typeface="Sakkal Majalla" panose="02000000000000000000" pitchFamily="2" charset="-78"/>
              </a:rPr>
              <a:t>• يتم احتساب نتيجة المؤشر باستخدام منهجية </a:t>
            </a:r>
            <a:r>
              <a:rPr lang="ar-AE" sz="1400" dirty="0" err="1">
                <a:solidFill>
                  <a:prstClr val="black"/>
                </a:solidFill>
                <a:latin typeface="Sakkal Majalla" panose="02000000000000000000" pitchFamily="2" charset="-78"/>
                <a:cs typeface="Sakkal Majalla" panose="02000000000000000000" pitchFamily="2" charset="-78"/>
              </a:rPr>
              <a:t>غالوب</a:t>
            </a:r>
            <a:r>
              <a:rPr lang="ar-AE" sz="1400" dirty="0">
                <a:solidFill>
                  <a:prstClr val="black"/>
                </a:solidFill>
                <a:latin typeface="Sakkal Majalla" panose="02000000000000000000" pitchFamily="2" charset="-78"/>
                <a:cs typeface="Sakkal Majalla" panose="02000000000000000000" pitchFamily="2" charset="-78"/>
              </a:rPr>
              <a:t> من خلال جمع معدل نتائج إجابات الموظفين الذين قيموا حياتهم الحالية بــــ (7+) وحياتهم المستقبلية بــــ (8+) أي في مرحلة "يزدهر".</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355095" y="5030956"/>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8</a:t>
            </a:fld>
            <a:endParaRPr lang="en-US" sz="1600" b="1" dirty="0">
              <a:solidFill>
                <a:prstClr val="black"/>
              </a:solidFill>
            </a:endParaRPr>
          </a:p>
        </p:txBody>
      </p:sp>
    </p:spTree>
    <p:extLst>
      <p:ext uri="{BB962C8B-B14F-4D97-AF65-F5344CB8AC3E}">
        <p14:creationId xmlns:p14="http://schemas.microsoft.com/office/powerpoint/2010/main" val="2510356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25214141"/>
              </p:ext>
            </p:extLst>
          </p:nvPr>
        </p:nvGraphicFramePr>
        <p:xfrm>
          <a:off x="457200" y="5323903"/>
          <a:ext cx="8382000" cy="1036320"/>
        </p:xfrm>
        <a:graphic>
          <a:graphicData uri="http://schemas.openxmlformats.org/drawingml/2006/table">
            <a:tbl>
              <a:tblPr rtl="1" firstRow="1" bandRow="1">
                <a:tableStyleId>{21E4AEA4-8DFA-4A89-87EB-49C32662AFE0}</a:tableStyleId>
              </a:tblPr>
              <a:tblGrid>
                <a:gridCol w="696083"/>
                <a:gridCol w="602547"/>
                <a:gridCol w="889473"/>
                <a:gridCol w="2460097"/>
                <a:gridCol w="844151"/>
                <a:gridCol w="2889649"/>
              </a:tblGrid>
              <a:tr h="518160">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دورية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وحدة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نمط</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معادلة</a:t>
                      </a:r>
                      <a:r>
                        <a:rPr lang="ar-AE" sz="1400" baseline="0" dirty="0" smtClean="0">
                          <a:solidFill>
                            <a:schemeClr val="tx1"/>
                          </a:solidFill>
                          <a:latin typeface="Sakkal Majalla" panose="02000000000000000000" pitchFamily="2" charset="-78"/>
                          <a:cs typeface="Sakkal Majalla" panose="02000000000000000000" pitchFamily="2" charset="-78"/>
                        </a:rPr>
                        <a:t> القياس</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طريقة التجميع</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ar-AE" sz="1400" dirty="0" smtClean="0">
                          <a:solidFill>
                            <a:schemeClr val="tx1"/>
                          </a:solidFill>
                          <a:latin typeface="Sakkal Majalla" panose="02000000000000000000" pitchFamily="2" charset="-78"/>
                          <a:cs typeface="Sakkal Majalla" panose="02000000000000000000" pitchFamily="2" charset="-78"/>
                        </a:rPr>
                        <a:t>المصدر</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1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سنوي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نسبة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التزايد أفضل</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نتيجة استبيان التناغم</a:t>
                      </a:r>
                      <a:r>
                        <a:rPr lang="ar-AE" sz="1400" u="none" strike="noStrike" baseline="0" dirty="0" smtClean="0">
                          <a:effectLst/>
                          <a:latin typeface="Sakkal Majalla" panose="02000000000000000000" pitchFamily="2" charset="-78"/>
                          <a:cs typeface="Sakkal Majalla" panose="02000000000000000000" pitchFamily="2" charset="-78"/>
                        </a:rPr>
                        <a:t> الوظيفي</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آخر قيمة</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u="none" strike="noStrike" dirty="0" smtClean="0">
                          <a:effectLst/>
                          <a:latin typeface="Sakkal Majalla" panose="02000000000000000000" pitchFamily="2" charset="-78"/>
                          <a:cs typeface="Sakkal Majalla" panose="02000000000000000000" pitchFamily="2" charset="-78"/>
                        </a:rPr>
                        <a:t>تقرير نتائج دراسة الرضا والتناغم والولاء والسعادة الوظيفية (من مكتب رئاسة مجلس الوزراء)</a:t>
                      </a:r>
                      <a:endParaRPr lang="ar-AE"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1"/>
            <a:r>
              <a:rPr lang="ar-AE" dirty="0">
                <a:solidFill>
                  <a:schemeClr val="bg1"/>
                </a:solidFill>
                <a:cs typeface="PT Bold Heading" panose="02010400000000000000" pitchFamily="2" charset="-78"/>
              </a:rPr>
              <a:t>المؤشر رقم </a:t>
            </a:r>
            <a:r>
              <a:rPr lang="ar-AE" b="1" dirty="0" smtClean="0">
                <a:solidFill>
                  <a:schemeClr val="bg1"/>
                </a:solidFill>
                <a:cs typeface="PT Bold Heading" panose="02010400000000000000" pitchFamily="2" charset="-78"/>
              </a:rPr>
              <a:t>3</a:t>
            </a:r>
            <a:r>
              <a:rPr lang="ar-AE" dirty="0" smtClean="0">
                <a:solidFill>
                  <a:schemeClr val="bg1"/>
                </a:solidFill>
                <a:cs typeface="PT Bold Heading" panose="02010400000000000000" pitchFamily="2" charset="-78"/>
              </a:rPr>
              <a:t> </a:t>
            </a:r>
            <a:r>
              <a:rPr lang="ar-AE" dirty="0">
                <a:solidFill>
                  <a:schemeClr val="bg1"/>
                </a:solidFill>
                <a:cs typeface="PT Bold Heading" panose="02010400000000000000" pitchFamily="2" charset="-78"/>
              </a:rPr>
              <a:t>: </a:t>
            </a:r>
            <a:r>
              <a:rPr lang="ar-SA" dirty="0">
                <a:solidFill>
                  <a:schemeClr val="bg1"/>
                </a:solidFill>
                <a:cs typeface="PT Bold Heading" panose="02010400000000000000" pitchFamily="2" charset="-78"/>
              </a:rPr>
              <a:t>نسبة </a:t>
            </a:r>
            <a:r>
              <a:rPr lang="ar-AE" dirty="0" smtClean="0">
                <a:solidFill>
                  <a:schemeClr val="bg1"/>
                </a:solidFill>
                <a:cs typeface="PT Bold Heading" panose="02010400000000000000" pitchFamily="2" charset="-78"/>
              </a:rPr>
              <a:t>التناغم الوظيفي</a:t>
            </a:r>
            <a:endParaRPr lang="ar-SA" dirty="0">
              <a:solidFill>
                <a:schemeClr val="bg1"/>
              </a:solidFill>
              <a:cs typeface="PT Bold Heading" panose="02010400000000000000" pitchFamily="2" charset="-78"/>
            </a:endParaRPr>
          </a:p>
          <a:p>
            <a:pPr algn="r" rtl="1"/>
            <a:endParaRPr lang="en-US" dirty="0">
              <a:solidFill>
                <a:prstClr val="white"/>
              </a:solidFill>
              <a:cs typeface="PT Bold Heading" panose="02010400000000000000" pitchFamily="2" charset="-78"/>
            </a:endParaRPr>
          </a:p>
        </p:txBody>
      </p:sp>
      <p:sp>
        <p:nvSpPr>
          <p:cNvPr id="4" name="TextBox 3"/>
          <p:cNvSpPr txBox="1"/>
          <p:nvPr/>
        </p:nvSpPr>
        <p:spPr>
          <a:xfrm>
            <a:off x="0" y="1452510"/>
            <a:ext cx="9004453" cy="3662541"/>
          </a:xfrm>
          <a:prstGeom prst="rect">
            <a:avLst/>
          </a:prstGeom>
          <a:noFill/>
        </p:spPr>
        <p:txBody>
          <a:bodyPr wrap="square" rtlCol="0">
            <a:spAutoFit/>
          </a:bodyPr>
          <a:lstStyle/>
          <a:p>
            <a:pPr algn="r" rtl="1"/>
            <a:r>
              <a:rPr lang="ar-AE" b="1" dirty="0" smtClean="0">
                <a:solidFill>
                  <a:srgbClr val="C00000"/>
                </a:solidFill>
                <a:latin typeface="Sakkal Majalla" panose="02000000000000000000" pitchFamily="2" charset="-78"/>
                <a:cs typeface="Sakkal Majalla" panose="02000000000000000000" pitchFamily="2" charset="-78"/>
              </a:rPr>
              <a:t>نوع المؤشر: </a:t>
            </a:r>
            <a:r>
              <a:rPr lang="ar-AE" b="1" dirty="0" smtClean="0">
                <a:latin typeface="Sakkal Majalla" panose="02000000000000000000" pitchFamily="2" charset="-78"/>
                <a:cs typeface="Sakkal Majalla" panose="02000000000000000000" pitchFamily="2" charset="-78"/>
              </a:rPr>
              <a:t>استراتيجي </a:t>
            </a:r>
          </a:p>
          <a:p>
            <a:pPr algn="r" rtl="1"/>
            <a:r>
              <a:rPr lang="ar-AE" b="1" dirty="0" smtClean="0">
                <a:solidFill>
                  <a:srgbClr val="C00000"/>
                </a:solidFill>
                <a:latin typeface="Sakkal Majalla" panose="02000000000000000000" pitchFamily="2" charset="-78"/>
                <a:cs typeface="Sakkal Majalla" panose="02000000000000000000" pitchFamily="2" charset="-78"/>
              </a:rPr>
              <a:t>وصف </a:t>
            </a:r>
            <a:r>
              <a:rPr lang="ar-AE" b="1" dirty="0">
                <a:solidFill>
                  <a:srgbClr val="C00000"/>
                </a:solidFill>
                <a:latin typeface="Sakkal Majalla" panose="02000000000000000000" pitchFamily="2" charset="-78"/>
                <a:cs typeface="Sakkal Majalla" panose="02000000000000000000" pitchFamily="2" charset="-78"/>
              </a:rPr>
              <a:t>المؤشر :</a:t>
            </a:r>
            <a:endParaRPr lang="en-US" b="1" dirty="0">
              <a:solidFill>
                <a:srgbClr val="C00000"/>
              </a:solidFill>
              <a:latin typeface="Sakkal Majalla" panose="02000000000000000000" pitchFamily="2" charset="-78"/>
              <a:cs typeface="Sakkal Majalla" panose="02000000000000000000" pitchFamily="2" charset="-78"/>
            </a:endParaRPr>
          </a:p>
          <a:p>
            <a:pPr algn="just" rtl="1"/>
            <a:r>
              <a:rPr lang="ar-AE" sz="1400" dirty="0">
                <a:solidFill>
                  <a:prstClr val="black"/>
                </a:solidFill>
                <a:latin typeface="Sakkal Majalla" panose="02000000000000000000" pitchFamily="2" charset="-78"/>
                <a:cs typeface="Sakkal Majalla" panose="02000000000000000000" pitchFamily="2" charset="-78"/>
              </a:rPr>
              <a:t>• يقيس هذا المؤشر نسبة تناغم الموظفين واهتمامهم بعملهم وانخراطهم به وبمكان العمل ومدى ارتباطهم بوظيفتهم والغاية منها وعلاقات العمل مع الزملاء والمسؤولين.</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استخدام أسئلة </a:t>
            </a:r>
            <a:r>
              <a:rPr lang="en-US" sz="1400" dirty="0">
                <a:solidFill>
                  <a:prstClr val="black"/>
                </a:solidFill>
                <a:latin typeface="Sakkal Majalla" panose="02000000000000000000" pitchFamily="2" charset="-78"/>
                <a:cs typeface="Sakkal Majalla" panose="02000000000000000000" pitchFamily="2" charset="-78"/>
              </a:rPr>
              <a:t>Gallup </a:t>
            </a:r>
            <a:r>
              <a:rPr lang="ar-AE" sz="1400" dirty="0">
                <a:solidFill>
                  <a:prstClr val="black"/>
                </a:solidFill>
                <a:latin typeface="Sakkal Majalla" panose="02000000000000000000" pitchFamily="2" charset="-78"/>
                <a:cs typeface="Sakkal Majalla" panose="02000000000000000000" pitchFamily="2" charset="-78"/>
              </a:rPr>
              <a:t>الـ12 حول التناغم الوظيفي في قياس هذا المؤشر، من خلال تقييم شعور الموظفين نحو: (التعلم والنمو والتقدم، ما إذا كان لديهم صديق غالٍ في العمل، ما إذا كانوا يشعرون بأن الموظفين الآخرين ملتزمون بأداء عمل يتميز بالجودة، ما إذا كانوا يؤمنون برسالة جهتهم وأهدافها، ما إذا كانوا يشعرون بأن رأيهم مهم، ما هي أفكارهم حول فرص التطور، ما إذا كان يوجد أحد يهتم لأمرهم، ما إذا كانوا يتلقون التقدير المناسب مقابل عملهم، ما إذا كانت لديهم الفرصة للقيام غالبًا بما يتقنونه، ما إذا كانوا يتلقون الدعم مع المواد والأجهزة المناسبة، ما إذا كانوا يعلمون على الأقل ما هو المتوقع منهم في العمل).</a:t>
            </a:r>
          </a:p>
          <a:p>
            <a:pPr algn="just" rtl="1"/>
            <a:r>
              <a:rPr lang="ar-AE" sz="1400" dirty="0">
                <a:solidFill>
                  <a:prstClr val="black"/>
                </a:solidFill>
                <a:latin typeface="Sakkal Majalla" panose="02000000000000000000" pitchFamily="2" charset="-78"/>
                <a:cs typeface="Sakkal Majalla" panose="02000000000000000000" pitchFamily="2" charset="-78"/>
              </a:rPr>
              <a:t>• نطاق هذا المؤشر يشمل الموظفين في الفئات الوظيفية التالية (قيادية، </a:t>
            </a:r>
            <a:r>
              <a:rPr lang="ar-AE" sz="1400" dirty="0" err="1">
                <a:solidFill>
                  <a:prstClr val="black"/>
                </a:solidFill>
                <a:latin typeface="Sakkal Majalla" panose="02000000000000000000" pitchFamily="2" charset="-78"/>
                <a:cs typeface="Sakkal Majalla" panose="02000000000000000000" pitchFamily="2" charset="-78"/>
              </a:rPr>
              <a:t>إشرافية</a:t>
            </a:r>
            <a:r>
              <a:rPr lang="ar-AE" sz="1400" dirty="0">
                <a:solidFill>
                  <a:prstClr val="black"/>
                </a:solidFill>
                <a:latin typeface="Sakkal Majalla" panose="02000000000000000000" pitchFamily="2" charset="-78"/>
                <a:cs typeface="Sakkal Majalla" panose="02000000000000000000" pitchFamily="2" charset="-78"/>
              </a:rPr>
              <a:t>، تنفيذية، تخصصية وفنية شاملاً موظفي الواجهة ما عدا وظائف الوزير/وكيل وزارة/ مدير عام) وذلك لعدد 46 جهة اتحادية لدورة 2015-2016 ويقاس المؤشر على مستوى الحكومة الاتحادية، وكذلك على مستوى كل جهة اتحادية (عدد الجهات ممكن أن تتغير من سنة إلى أخرى حسب التوجهات الحكومية).</a:t>
            </a:r>
          </a:p>
          <a:p>
            <a:pPr algn="just" rtl="1"/>
            <a:r>
              <a:rPr lang="ar-AE" sz="1400" dirty="0">
                <a:solidFill>
                  <a:prstClr val="black"/>
                </a:solidFill>
                <a:latin typeface="Sakkal Majalla" panose="02000000000000000000" pitchFamily="2" charset="-78"/>
                <a:cs typeface="Sakkal Majalla" panose="02000000000000000000" pitchFamily="2" charset="-78"/>
              </a:rPr>
              <a:t>• يتم استخدام المقياس (من 1 إلى 5) كالتالي: "(1) أعارض بشدةً" "(2) أعارض"، "(3) محايد"، "(4) أوافق"، "(5) أوافق بشدة".</a:t>
            </a:r>
          </a:p>
          <a:p>
            <a:pPr algn="just" rtl="1"/>
            <a:r>
              <a:rPr lang="ar-AE" sz="1400" dirty="0">
                <a:solidFill>
                  <a:prstClr val="black"/>
                </a:solidFill>
                <a:latin typeface="Sakkal Majalla" panose="02000000000000000000" pitchFamily="2" charset="-78"/>
                <a:cs typeface="Sakkal Majalla" panose="02000000000000000000" pitchFamily="2" charset="-78"/>
              </a:rPr>
              <a:t>• تم اختيار العيّنة عشوائيّا بناءً على قوائم الموظفين التي تم توفيرها من الجهات الحكومية واعتماد هامش خطأ = 5% ونسبة ثقة = 95% مع اتباع آلية التغطية الشاملة للجهات التي لديها أقل من 50 موظف.</a:t>
            </a:r>
          </a:p>
          <a:p>
            <a:pPr algn="just" rtl="1"/>
            <a:r>
              <a:rPr lang="ar-AE" sz="1400" dirty="0">
                <a:solidFill>
                  <a:prstClr val="black"/>
                </a:solidFill>
                <a:latin typeface="Sakkal Majalla" panose="02000000000000000000" pitchFamily="2" charset="-78"/>
                <a:cs typeface="Sakkal Majalla" panose="02000000000000000000" pitchFamily="2" charset="-78"/>
              </a:rPr>
              <a:t>• يتمّ احتساب نسبة التناغم الوظيفي في الجهة الاتحادية من خلال احتساب معدل نتائج (5) "الموافقين بشدة" فقط في كافة أسئلة الاستبيان. </a:t>
            </a:r>
          </a:p>
          <a:p>
            <a:pPr algn="just" rtl="1"/>
            <a:r>
              <a:rPr lang="ar-AE" sz="1400" dirty="0">
                <a:solidFill>
                  <a:prstClr val="black"/>
                </a:solidFill>
                <a:latin typeface="Sakkal Majalla" panose="02000000000000000000" pitchFamily="2" charset="-78"/>
                <a:cs typeface="Sakkal Majalla" panose="02000000000000000000" pitchFamily="2" charset="-78"/>
              </a:rPr>
              <a:t>• كما يتم تحليل كافة الإجابات بمقياس آخر (متناغم، غير متناغم، وغير متناغم بتاتاً) لغايات التحليل الإضافي للنتائج باستخدام مجموعة قواعد وخطوات حسابية لوغاريتمية محددة تتبع منهجية </a:t>
            </a:r>
            <a:r>
              <a:rPr lang="ar-AE" sz="1400" dirty="0" err="1">
                <a:solidFill>
                  <a:prstClr val="black"/>
                </a:solidFill>
                <a:latin typeface="Sakkal Majalla" panose="02000000000000000000" pitchFamily="2" charset="-78"/>
                <a:cs typeface="Sakkal Majalla" panose="02000000000000000000" pitchFamily="2" charset="-78"/>
              </a:rPr>
              <a:t>غالوب</a:t>
            </a:r>
            <a:r>
              <a:rPr lang="ar-AE" sz="1400" dirty="0">
                <a:solidFill>
                  <a:prstClr val="black"/>
                </a:solidFill>
                <a:latin typeface="Sakkal Majalla" panose="02000000000000000000" pitchFamily="2" charset="-78"/>
                <a:cs typeface="Sakkal Majalla" panose="02000000000000000000" pitchFamily="2" charset="-78"/>
              </a:rPr>
              <a:t>.</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447361" y="5028977"/>
            <a:ext cx="5410200" cy="381000"/>
          </a:xfrm>
          <a:prstGeom prst="rect">
            <a:avLst/>
          </a:prstGeom>
          <a:noFill/>
        </p:spPr>
        <p:txBody>
          <a:bodyPr wrap="square" rtlCol="0">
            <a:spAutoFit/>
          </a:bodyPr>
          <a:lstStyle/>
          <a:p>
            <a:pPr algn="r" rtl="1"/>
            <a:r>
              <a:rPr lang="ar-AE" b="1" dirty="0">
                <a:solidFill>
                  <a:srgbClr val="C00000"/>
                </a:solidFill>
                <a:latin typeface="Sakkal Majalla" panose="02000000000000000000" pitchFamily="2" charset="-78"/>
                <a:cs typeface="Sakkal Majalla" panose="02000000000000000000" pitchFamily="2" charset="-78"/>
              </a:rPr>
              <a:t>طريقة القياس</a:t>
            </a:r>
            <a:r>
              <a:rPr lang="en-US" b="1" dirty="0">
                <a:solidFill>
                  <a:srgbClr val="C00000"/>
                </a:solidFill>
                <a:latin typeface="Sakkal Majalla" panose="02000000000000000000" pitchFamily="2" charset="-78"/>
                <a:cs typeface="Sakkal Majalla" panose="02000000000000000000" pitchFamily="2" charset="-78"/>
              </a:rPr>
              <a:t> : </a:t>
            </a:r>
            <a:r>
              <a:rPr lang="ar-AE" b="1" dirty="0">
                <a:solidFill>
                  <a:srgbClr val="C00000"/>
                </a:solidFill>
                <a:latin typeface="Sakkal Majalla" panose="02000000000000000000" pitchFamily="2" charset="-78"/>
                <a:cs typeface="Sakkal Majalla" panose="02000000000000000000" pitchFamily="2" charset="-78"/>
              </a:rPr>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600" b="1" smtClean="0">
                <a:solidFill>
                  <a:prstClr val="black"/>
                </a:solidFill>
              </a:rPr>
              <a:pPr/>
              <a:t>9</a:t>
            </a:fld>
            <a:endParaRPr lang="en-US" sz="1600" b="1" dirty="0">
              <a:solidFill>
                <a:prstClr val="black"/>
              </a:solidFill>
            </a:endParaRPr>
          </a:p>
        </p:txBody>
      </p:sp>
    </p:spTree>
    <p:extLst>
      <p:ext uri="{BB962C8B-B14F-4D97-AF65-F5344CB8AC3E}">
        <p14:creationId xmlns:p14="http://schemas.microsoft.com/office/powerpoint/2010/main" val="34226960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4896</Words>
  <Application>Microsoft Office PowerPoint</Application>
  <PresentationFormat>On-screen Show (4:3)</PresentationFormat>
  <Paragraphs>541</Paragraphs>
  <Slides>25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نسق Office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zayed M. Al Baadani</dc:creator>
  <cp:lastModifiedBy>Mohammad A. Al Hajji</cp:lastModifiedBy>
  <cp:revision>57</cp:revision>
  <cp:lastPrinted>2016-04-21T12:31:21Z</cp:lastPrinted>
  <dcterms:created xsi:type="dcterms:W3CDTF">2016-04-20T04:33:10Z</dcterms:created>
  <dcterms:modified xsi:type="dcterms:W3CDTF">2016-05-10T06:21:32Z</dcterms:modified>
</cp:coreProperties>
</file>