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65" r:id="rId3"/>
    <p:sldId id="366" r:id="rId4"/>
    <p:sldId id="367" r:id="rId5"/>
    <p:sldId id="369" r:id="rId6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brahim\Desktop\&#1575;&#1583;&#1604;&#1577;%20&#1575;&#1604;&#1585;&#1576;&#1593;%20&#1575;&#1604;&#1575;&#1608;&#1604;%20&#1604;&#1604;&#1593;&#1575;&#1605;2015\&#1602;&#1591;&#1575;&#1593;%20&#1575;&#1604;&#1587;&#1610;&#1575;&#1587;&#1575;&#1578;\&#1575;&#1587;&#1578;&#1576;&#1610;&#1575;&#1606;%20&#1575;&#1604;&#1575;&#1587;&#1578;&#1588;&#1575;&#1585;&#1575;&#1578;%20&#1575;&#1604;&#1602;&#1575;&#1606;&#1608;&#1606;&#1610;&#1577;\Copy%20of%20&#1575;&#1604;&#1575;&#1587;&#1578;&#1601;&#1587;&#1575;&#1585;&#1575;&#1578;%20&#1575;&#1604;&#1602;&#1575;&#1606;&#1608;&#1606;&#1610;&#157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75;&#1587;&#1578;&#1601;&#1587;&#1575;&#1585;&#1575;&#1578;%20&#1575;&#1604;&#1602;&#1575;&#1606;&#1608;&#1606;&#1610;&#1577;\&#1606;&#1578;&#1575;&#1574;&#1580;%20&#1575;&#1604;&#1585;&#1590;&#1575;%202015\&#1578;&#1581;&#1604;&#1610;&#1604;%20&#1575;&#1604;&#1606;&#1578;&#1575;&#1574;&#15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brahim\Desktop\&#1575;&#1583;&#1604;&#1577;%20&#1575;&#1604;&#1585;&#1576;&#1593;%20&#1575;&#1604;&#1575;&#1608;&#1604;%20&#1604;&#1604;&#1593;&#1575;&#1605;2015\&#1602;&#1591;&#1575;&#1593;%20&#1575;&#1604;&#1587;&#1610;&#1575;&#1587;&#1575;&#1578;\&#1575;&#1587;&#1578;&#1576;&#1610;&#1575;&#1606;%20&#1575;&#1604;&#1575;&#1587;&#1578;&#1588;&#1575;&#1585;&#1575;&#1578;%20&#1575;&#1604;&#1602;&#1575;&#1606;&#1608;&#1606;&#1610;&#1577;\Copy%20of%20&#1575;&#1604;&#1575;&#1587;&#1578;&#1601;&#1587;&#1575;&#1585;&#1575;&#1578;%20&#1575;&#1604;&#1602;&#1575;&#1606;&#1608;&#1606;&#1610;&#157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75;&#1587;&#1578;&#1601;&#1587;&#1575;&#1585;&#1575;&#1578;%20&#1575;&#1604;&#1602;&#1575;&#1606;&#1608;&#1606;&#1610;&#1577;\&#1606;&#1578;&#1575;&#1574;&#1580;%20&#1575;&#1604;&#1585;&#1590;&#1575;%202015\&#1578;&#1581;&#1604;&#1610;&#1604;%20&#1575;&#1604;&#1606;&#1578;&#1575;&#1574;&#15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75;&#1587;&#1578;&#1601;&#1587;&#1575;&#1585;&#1575;&#1578;%20&#1575;&#1604;&#1602;&#1575;&#1606;&#1608;&#1606;&#1610;&#1577;\&#1606;&#1578;&#1575;&#1574;&#1580;%20&#1575;&#1604;&#1585;&#1590;&#1575;%202015\&#1578;&#1581;&#1604;&#1610;&#1604;%20&#1575;&#1604;&#1606;&#1578;&#1575;&#1574;&#15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269224"/>
        <c:axId val="309264128"/>
      </c:barChart>
      <c:catAx>
        <c:axId val="309269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9264128"/>
        <c:crosses val="autoZero"/>
        <c:auto val="1"/>
        <c:lblAlgn val="ctr"/>
        <c:lblOffset val="100"/>
        <c:noMultiLvlLbl val="0"/>
      </c:catAx>
      <c:valAx>
        <c:axId val="309264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9269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/>
              <a:t>نسبة الرضا العام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محقق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Sheet1!$B$3:$B$5</c:f>
              <c:strCache>
                <c:ptCount val="3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  <c:pt idx="2">
                  <c:v>بشكل عام انا راضِ عن نظام اسأل الخبير القانوني</c:v>
                </c:pt>
              </c:strCache>
            </c:strRef>
          </c:cat>
          <c:val>
            <c:numRef>
              <c:f>Sheet1!$C$3:$C$5</c:f>
              <c:numCache>
                <c:formatCode>0%</c:formatCode>
                <c:ptCount val="3"/>
                <c:pt idx="0">
                  <c:v>0.70645161290322578</c:v>
                </c:pt>
                <c:pt idx="1">
                  <c:v>0.65340501792114691</c:v>
                </c:pt>
                <c:pt idx="2">
                  <c:v>0.6752688172043011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مستهدف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Sheet1!$B$3:$B$5</c:f>
              <c:strCache>
                <c:ptCount val="3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  <c:pt idx="2">
                  <c:v>بشكل عام انا راضِ عن نظام اسأل الخبير القانوني</c:v>
                </c:pt>
              </c:strCache>
            </c:strRef>
          </c:cat>
          <c:val>
            <c:numRef>
              <c:f>Sheet1!$D$3:$D$5</c:f>
              <c:numCache>
                <c:formatCode>0%</c:formatCode>
                <c:ptCount val="3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09270008"/>
        <c:axId val="309270400"/>
      </c:barChart>
      <c:catAx>
        <c:axId val="309270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309270400"/>
        <c:crosses val="autoZero"/>
        <c:auto val="1"/>
        <c:lblAlgn val="ctr"/>
        <c:lblOffset val="100"/>
        <c:noMultiLvlLbl val="0"/>
      </c:catAx>
      <c:valAx>
        <c:axId val="30927040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09270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780922892625458"/>
          <c:y val="0.93162940604197131"/>
          <c:w val="0.32334136786733841"/>
          <c:h val="6.77064410260721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271184"/>
        <c:axId val="309271576"/>
      </c:barChart>
      <c:catAx>
        <c:axId val="30927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9271576"/>
        <c:crosses val="autoZero"/>
        <c:auto val="1"/>
        <c:lblAlgn val="ctr"/>
        <c:lblOffset val="100"/>
        <c:noMultiLvlLbl val="0"/>
      </c:catAx>
      <c:valAx>
        <c:axId val="309271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92711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نسبة الرضا لعام 2015 بالمقارنة بعام 2014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0981353753762317E-2"/>
          <c:y val="0.10467659480621556"/>
          <c:w val="0.76546375071475237"/>
          <c:h val="0.66315641545632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محقق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Sheet1!$B$3:$B$4</c:f>
              <c:strCache>
                <c:ptCount val="2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0.70645161290322578</c:v>
                </c:pt>
                <c:pt idx="1">
                  <c:v>0.65340501792114691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محقق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Sheet1!$B$3:$B$4</c:f>
              <c:strCache>
                <c:ptCount val="2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</c:strCache>
            </c:strRef>
          </c:cat>
          <c:val>
            <c:numRef>
              <c:f>Sheet1!$E$3:$E$4</c:f>
              <c:numCache>
                <c:formatCode>0%</c:formatCode>
                <c:ptCount val="2"/>
                <c:pt idx="0">
                  <c:v>0.67793696275071635</c:v>
                </c:pt>
                <c:pt idx="1">
                  <c:v>0.6605539637058262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272360"/>
        <c:axId val="309272752"/>
      </c:barChart>
      <c:catAx>
        <c:axId val="309272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309272752"/>
        <c:crosses val="autoZero"/>
        <c:auto val="1"/>
        <c:lblAlgn val="ctr"/>
        <c:lblOffset val="100"/>
        <c:noMultiLvlLbl val="0"/>
      </c:catAx>
      <c:valAx>
        <c:axId val="30927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09272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54119800381324"/>
          <c:y val="0.35668879053121089"/>
          <c:w val="0.12776975397795307"/>
          <c:h val="0.2078861277318393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نسبة</a:t>
            </a:r>
            <a:r>
              <a:rPr lang="ar-AE" baseline="0"/>
              <a:t> الرضا حسب المحاور المختلفة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09273536"/>
        <c:axId val="309273928"/>
      </c:barChart>
      <c:catAx>
        <c:axId val="3092735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09273928"/>
        <c:crosses val="autoZero"/>
        <c:auto val="1"/>
        <c:lblAlgn val="ctr"/>
        <c:lblOffset val="100"/>
        <c:noMultiLvlLbl val="0"/>
      </c:catAx>
      <c:valAx>
        <c:axId val="30927392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 b="1">
                <a:latin typeface="Garamond" panose="02020404030301010803" pitchFamily="18" charset="0"/>
              </a:defRPr>
            </a:pPr>
            <a:endParaRPr lang="en-US"/>
          </a:p>
        </c:txPr>
        <c:crossAx val="30927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ar-AE" sz="2400"/>
              <a:t>نسبة</a:t>
            </a:r>
            <a:r>
              <a:rPr lang="ar-AE" sz="2400" baseline="0"/>
              <a:t> الرضا حسب المحاور المختلفة</a:t>
            </a:r>
            <a:endParaRPr lang="en-US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Sheet1!$C$20</c:f>
              <c:strCache>
                <c:ptCount val="1"/>
                <c:pt idx="0">
                  <c:v>مجقق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Sheet1!$B$21:$B$24</c:f>
              <c:strCache>
                <c:ptCount val="4"/>
                <c:pt idx="0">
                  <c:v>اسلوب وكفاءة موظفي الهيئة في التعامل معكم</c:v>
                </c:pt>
                <c:pt idx="1">
                  <c:v>سرعة تقديم الخدمة</c:v>
                </c:pt>
                <c:pt idx="2">
                  <c:v>سهولة الوصول للخدمة</c:v>
                </c:pt>
                <c:pt idx="3">
                  <c:v>نسبة الرضا عن مخرجات الخدمة</c:v>
                </c:pt>
              </c:strCache>
            </c:strRef>
          </c:cat>
          <c:val>
            <c:numRef>
              <c:f>Sheet1!$C$21:$C$24</c:f>
              <c:numCache>
                <c:formatCode>0%</c:formatCode>
                <c:ptCount val="4"/>
                <c:pt idx="0">
                  <c:v>0.66648745519713248</c:v>
                </c:pt>
                <c:pt idx="1">
                  <c:v>0.64348864994026289</c:v>
                </c:pt>
                <c:pt idx="2">
                  <c:v>0.65328554360812419</c:v>
                </c:pt>
                <c:pt idx="3">
                  <c:v>0.66254480286738349</c:v>
                </c:pt>
              </c:numCache>
            </c:numRef>
          </c:val>
        </c:ser>
        <c:ser>
          <c:idx val="1"/>
          <c:order val="1"/>
          <c:tx>
            <c:strRef>
              <c:f>Sheet1!$D$20</c:f>
              <c:strCache>
                <c:ptCount val="1"/>
                <c:pt idx="0">
                  <c:v>محقق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Sheet1!$B$21:$B$24</c:f>
              <c:strCache>
                <c:ptCount val="4"/>
                <c:pt idx="0">
                  <c:v>اسلوب وكفاءة موظفي الهيئة في التعامل معكم</c:v>
                </c:pt>
                <c:pt idx="1">
                  <c:v>سرعة تقديم الخدمة</c:v>
                </c:pt>
                <c:pt idx="2">
                  <c:v>سهولة الوصول للخدمة</c:v>
                </c:pt>
                <c:pt idx="3">
                  <c:v>نسبة الرضا عن مخرجات الخدمة</c:v>
                </c:pt>
              </c:strCache>
            </c:strRef>
          </c:cat>
          <c:val>
            <c:numRef>
              <c:f>Sheet1!$D$21:$D$24</c:f>
              <c:numCache>
                <c:formatCode>0%</c:formatCode>
                <c:ptCount val="4"/>
                <c:pt idx="0">
                  <c:v>0.68543457497612226</c:v>
                </c:pt>
                <c:pt idx="1">
                  <c:v>0.65889843998726516</c:v>
                </c:pt>
                <c:pt idx="2">
                  <c:v>0.66329194524036927</c:v>
                </c:pt>
                <c:pt idx="3">
                  <c:v>0.67516714422158541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09274712"/>
        <c:axId val="309275104"/>
      </c:barChart>
      <c:catAx>
        <c:axId val="309274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09275104"/>
        <c:crosses val="autoZero"/>
        <c:auto val="1"/>
        <c:lblAlgn val="ctr"/>
        <c:lblOffset val="100"/>
        <c:noMultiLvlLbl val="0"/>
      </c:catAx>
      <c:valAx>
        <c:axId val="3092751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>
                <a:latin typeface="Garamond" panose="02020404030301010803" pitchFamily="18" charset="0"/>
              </a:defRPr>
            </a:pPr>
            <a:endParaRPr lang="en-US"/>
          </a:p>
        </c:txPr>
        <c:crossAx val="309274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AE" sz="1800" b="1" dirty="0" smtClean="0">
                <a:effectLst/>
              </a:rPr>
              <a:t>نسب</a:t>
            </a:r>
            <a:r>
              <a:rPr lang="ar-AE" sz="1800" b="1" baseline="0" dirty="0" smtClean="0">
                <a:effectLst/>
              </a:rPr>
              <a:t> الرضا حسب المحاور ل</a:t>
            </a:r>
            <a:r>
              <a:rPr lang="ar-AE" sz="1800" b="1" dirty="0" smtClean="0">
                <a:effectLst/>
              </a:rPr>
              <a:t>نظام اسأل الخبير القانوني</a:t>
            </a:r>
            <a:endParaRPr lang="en-US" dirty="0" smtClean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Sheet1!$B$58:$B$61</c:f>
              <c:strCache>
                <c:ptCount val="4"/>
                <c:pt idx="0">
                  <c:v> ساهم النظام في توفير الوقت والجهد في الرد على الاستفسارات</c:v>
                </c:pt>
                <c:pt idx="1">
                  <c:v>يعتبر النظام سهل الاستخدام ومناسب</c:v>
                </c:pt>
                <c:pt idx="2">
                  <c:v>يحتوي النظام على الاستفسارات الرئيسية التي احتاجها كموظف حكومي اتحادي حول قانون ولائحة الموارد البشرية</c:v>
                </c:pt>
                <c:pt idx="3">
                  <c:v>الاجابات المتوفرة على النظام واضحة ويمكن الاعتماد عليها</c:v>
                </c:pt>
              </c:strCache>
            </c:strRef>
          </c:cat>
          <c:val>
            <c:numRef>
              <c:f>Sheet1!$C$58:$C$61</c:f>
              <c:numCache>
                <c:formatCode>0%</c:formatCode>
                <c:ptCount val="4"/>
                <c:pt idx="0">
                  <c:v>0.66344086021505377</c:v>
                </c:pt>
                <c:pt idx="1">
                  <c:v>0.67060931899641574</c:v>
                </c:pt>
                <c:pt idx="2">
                  <c:v>0.6645161290322581</c:v>
                </c:pt>
                <c:pt idx="3">
                  <c:v>0.6591397849462366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559040"/>
        <c:axId val="321568056"/>
      </c:barChart>
      <c:catAx>
        <c:axId val="32155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21568056"/>
        <c:crosses val="autoZero"/>
        <c:auto val="1"/>
        <c:lblAlgn val="ctr"/>
        <c:lblOffset val="100"/>
        <c:noMultiLvlLbl val="0"/>
      </c:catAx>
      <c:valAx>
        <c:axId val="321568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Garamond" panose="02020404030301010803" pitchFamily="18" charset="0"/>
              </a:defRPr>
            </a:pPr>
            <a:endParaRPr lang="en-US"/>
          </a:p>
        </c:txPr>
        <c:crossAx val="321559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520280"/>
          </a:xfrm>
        </p:spPr>
        <p:txBody>
          <a:bodyPr>
            <a:normAutofit/>
          </a:bodyPr>
          <a:lstStyle/>
          <a:p>
            <a:r>
              <a:rPr lang="ar-AE" dirty="0" smtClean="0"/>
              <a:t>تقرير الاستشارات </a:t>
            </a:r>
            <a:r>
              <a:rPr lang="ar-AE" dirty="0"/>
              <a:t>القانونية و نظام أتمته </a:t>
            </a:r>
            <a:r>
              <a:rPr lang="ar-AE" dirty="0" smtClean="0"/>
              <a:t>السياسات - 2015 </a:t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15938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نسبة</a:t>
                      </a:r>
                      <a:r>
                        <a:rPr lang="ar-SA" baseline="0" dirty="0" smtClean="0"/>
                        <a:t> الرضا العام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476315"/>
              </p:ext>
            </p:extLst>
          </p:nvPr>
        </p:nvGraphicFramePr>
        <p:xfrm>
          <a:off x="827584" y="1412776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5868144" y="5445224"/>
            <a:ext cx="23762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5856" y="5445224"/>
            <a:ext cx="2448272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5576" y="5445224"/>
            <a:ext cx="23762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301506"/>
              </p:ext>
            </p:extLst>
          </p:nvPr>
        </p:nvGraphicFramePr>
        <p:xfrm>
          <a:off x="179512" y="1052736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70960" y="9807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41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91188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 </a:t>
                      </a:r>
                      <a:r>
                        <a:rPr lang="ar-SA" dirty="0" smtClean="0"/>
                        <a:t>نسبة</a:t>
                      </a:r>
                      <a:r>
                        <a:rPr lang="ar-SA" baseline="0" dirty="0" smtClean="0"/>
                        <a:t> الرضا العام</a:t>
                      </a:r>
                      <a:r>
                        <a:rPr lang="ar-AE" baseline="0" dirty="0" smtClean="0"/>
                        <a:t> لعام 2015 مقارنة بالعام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032293"/>
              </p:ext>
            </p:extLst>
          </p:nvPr>
        </p:nvGraphicFramePr>
        <p:xfrm>
          <a:off x="827584" y="1412776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4499992" y="4869160"/>
            <a:ext cx="2664296" cy="1080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31640" y="4869160"/>
            <a:ext cx="2952328" cy="1080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766415"/>
              </p:ext>
            </p:extLst>
          </p:nvPr>
        </p:nvGraphicFramePr>
        <p:xfrm>
          <a:off x="539552" y="1124744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70960" y="9807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04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76918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 </a:t>
                      </a:r>
                      <a:r>
                        <a:rPr lang="ar-SA" dirty="0" smtClean="0"/>
                        <a:t>نسبة الرضا عن الخدمة حسب المحاور</a:t>
                      </a:r>
                      <a:r>
                        <a:rPr lang="ar-AE" dirty="0" smtClean="0"/>
                        <a:t> لعامي 2015 و2014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677432"/>
              </p:ext>
            </p:extLst>
          </p:nvPr>
        </p:nvGraphicFramePr>
        <p:xfrm>
          <a:off x="1403648" y="1354459"/>
          <a:ext cx="58326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99343"/>
              </p:ext>
            </p:extLst>
          </p:nvPr>
        </p:nvGraphicFramePr>
        <p:xfrm>
          <a:off x="323528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70960" y="9807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02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66074"/>
              </p:ext>
            </p:extLst>
          </p:nvPr>
        </p:nvGraphicFramePr>
        <p:xfrm>
          <a:off x="107504" y="609888"/>
          <a:ext cx="8964488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مستويات الرضا التفصيلية </a:t>
                      </a: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عن خدمة الرد على الاستفسارات القانونية حسب المحاور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945904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نسب</a:t>
                      </a:r>
                      <a:r>
                        <a:rPr lang="ar-AE" baseline="0" dirty="0" smtClean="0"/>
                        <a:t> الرضا حسب المحاور ل</a:t>
                      </a:r>
                      <a:r>
                        <a:rPr lang="ar-AE" dirty="0" smtClean="0"/>
                        <a:t>نظام اسأل الخبير القانوني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504846"/>
              </p:ext>
            </p:extLst>
          </p:nvPr>
        </p:nvGraphicFramePr>
        <p:xfrm>
          <a:off x="755576" y="1556792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468" y="14127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39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9300</TotalTime>
  <Words>98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تقرير الاستشارات القانونية و نظام أتمته السياسات - 2015   مايو 2016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249</cp:revision>
  <cp:lastPrinted>2016-05-11T03:41:00Z</cp:lastPrinted>
  <dcterms:created xsi:type="dcterms:W3CDTF">2014-07-08T09:48:46Z</dcterms:created>
  <dcterms:modified xsi:type="dcterms:W3CDTF">2017-10-02T09:48:40Z</dcterms:modified>
</cp:coreProperties>
</file>